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0" r:id="rId5"/>
    <p:sldId id="264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8E4550-747D-4AA1-B8FD-AE7550D9ACD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AA7611-A4C8-4C73-AF64-F767A9A9E8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a.no/" TargetMode="External"/><Relationship Id="rId13" Type="http://schemas.openxmlformats.org/officeDocument/2006/relationships/hyperlink" Target="http://kpi.ua/" TargetMode="External"/><Relationship Id="rId18" Type="http://schemas.openxmlformats.org/officeDocument/2006/relationships/hyperlink" Target="http://www.udg.edu.me/" TargetMode="External"/><Relationship Id="rId3" Type="http://schemas.openxmlformats.org/officeDocument/2006/relationships/hyperlink" Target="http://www.univ-lyon2.fr/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www.um.si/Strani/default.aspx" TargetMode="External"/><Relationship Id="rId12" Type="http://schemas.openxmlformats.org/officeDocument/2006/relationships/hyperlink" Target="http://www.hneu.edu.ua/" TargetMode="External"/><Relationship Id="rId17" Type="http://schemas.openxmlformats.org/officeDocument/2006/relationships/hyperlink" Target="http://www.kpi.kharkov.ua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kspu.edu/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tu.ed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uni-muenster.de/" TargetMode="External"/><Relationship Id="rId15" Type="http://schemas.openxmlformats.org/officeDocument/2006/relationships/hyperlink" Target="http://vntu.edu.ua/" TargetMode="External"/><Relationship Id="rId10" Type="http://schemas.openxmlformats.org/officeDocument/2006/relationships/hyperlink" Target="https://www.uni.li/en" TargetMode="External"/><Relationship Id="rId19" Type="http://schemas.openxmlformats.org/officeDocument/2006/relationships/hyperlink" Target="http://unimediteran.net/index.php/mne/" TargetMode="External"/><Relationship Id="rId4" Type="http://schemas.openxmlformats.org/officeDocument/2006/relationships/hyperlink" Target="http://www.luiss.it/" TargetMode="External"/><Relationship Id="rId9" Type="http://schemas.openxmlformats.org/officeDocument/2006/relationships/hyperlink" Target="https://www.ltu.se/" TargetMode="External"/><Relationship Id="rId14" Type="http://schemas.openxmlformats.org/officeDocument/2006/relationships/hyperlink" Target="http://lp.edu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04416"/>
            <a:ext cx="8153400" cy="14721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 ОБЕСПЕЧЕНИЕ ИНФОРМАЦИОННЫХ  СИСТЕМ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8077200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Специальность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Информационные системы и технологии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61501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Харьков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902" y="95071"/>
            <a:ext cx="8125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Национальный технический университет «ХПИ»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программной инженерии и информационных технологий 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7698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1" y="-228600"/>
            <a:ext cx="8001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Международный проект </a:t>
            </a:r>
            <a:r>
              <a:rPr lang="en-US" dirty="0" smtClean="0"/>
              <a:t>MASTIS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293203"/>
            <a:ext cx="79248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Образовательная программа специальности 126 – Информационные системы и технологии </a:t>
            </a:r>
            <a:r>
              <a:rPr lang="ru-RU" sz="1600" dirty="0" smtClean="0"/>
              <a:t>– </a:t>
            </a:r>
            <a:r>
              <a:rPr lang="ru-RU" sz="1500" dirty="0" smtClean="0"/>
              <a:t>результат работы международного проекта </a:t>
            </a:r>
            <a:r>
              <a:rPr lang="en-US" sz="1500" dirty="0" smtClean="0"/>
              <a:t>MASTIS</a:t>
            </a:r>
            <a:r>
              <a:rPr lang="ru-RU" sz="1500" dirty="0"/>
              <a:t> </a:t>
            </a:r>
            <a:r>
              <a:rPr lang="ru-RU" sz="1500" dirty="0" smtClean="0"/>
              <a:t> в рамках программы </a:t>
            </a:r>
            <a:r>
              <a:rPr lang="ru-RU" sz="1500" dirty="0"/>
              <a:t>ERASMUS </a:t>
            </a:r>
            <a:r>
              <a:rPr lang="ru-RU" sz="1500" dirty="0" smtClean="0"/>
              <a:t>+. Программа создана с целью </a:t>
            </a:r>
            <a:r>
              <a:rPr lang="ru-RU" sz="1500" dirty="0"/>
              <a:t>в соответствии с потребностями современного общества; предоставление возможности университетам приблизиться к изменениям на мировом рынке труда и образовательном пространстве, быстро реагировать на потребности работодателей; предоставить студентам представление о профилях различных рабочих мест в области информационных систем с целью содействия трудоустройству.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1" y="1600200"/>
            <a:ext cx="3922725" cy="615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9349" y="685800"/>
            <a:ext cx="819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561592-EPP-1-2015-1- FR-EPPKA2-CBHE-J</a:t>
            </a:r>
            <a:endParaRPr lang="ru-RU" sz="1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Создание современной магистерской программы в области информационных 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систем»(MASTIS – </a:t>
            </a:r>
            <a:r>
              <a:rPr lang="en-US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Establishing Modern Master-level Studies in Information Systems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</a:p>
          <a:p>
            <a:pPr algn="ctr"/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рамках программы ERASMUS </a:t>
            </a:r>
            <a:r>
              <a:rPr lang="ru-RU" sz="1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+</a:t>
            </a:r>
            <a:endParaRPr lang="ru-RU" sz="1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686" y="4473476"/>
            <a:ext cx="3402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 err="1">
                <a:hlinkClick r:id="rId3"/>
              </a:rPr>
              <a:t>Universite</a:t>
            </a:r>
            <a:r>
              <a:rPr lang="en-US" sz="1200" b="1" dirty="0">
                <a:hlinkClick r:id="rId3"/>
              </a:rPr>
              <a:t> </a:t>
            </a:r>
            <a:r>
              <a:rPr lang="en-US" sz="1200" b="1" dirty="0" err="1">
                <a:hlinkClick r:id="rId3"/>
              </a:rPr>
              <a:t>Lumiere</a:t>
            </a:r>
            <a:r>
              <a:rPr lang="en-US" sz="1200" b="1" dirty="0">
                <a:hlinkClick r:id="rId3"/>
              </a:rPr>
              <a:t> Lyon 2</a:t>
            </a:r>
            <a:r>
              <a:rPr lang="en-US" sz="1200" b="1" dirty="0"/>
              <a:t>,  France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4"/>
              </a:rPr>
              <a:t>Guido Carli Free International University for Social Studies</a:t>
            </a:r>
            <a:r>
              <a:rPr lang="en-US" sz="1200" b="1" dirty="0"/>
              <a:t>, Italy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5"/>
              </a:rPr>
              <a:t>University of </a:t>
            </a:r>
            <a:r>
              <a:rPr lang="en-US" sz="1200" b="1" dirty="0" err="1">
                <a:hlinkClick r:id="rId5"/>
              </a:rPr>
              <a:t>Münster</a:t>
            </a:r>
            <a:r>
              <a:rPr lang="en-US" sz="1200" b="1" dirty="0"/>
              <a:t>,  Germany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6"/>
              </a:rPr>
              <a:t>Kaunas University of Technology</a:t>
            </a:r>
            <a:r>
              <a:rPr lang="en-US" sz="1200" b="1" dirty="0"/>
              <a:t>,   Lithuania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7"/>
              </a:rPr>
              <a:t>University of Maribor</a:t>
            </a:r>
            <a:r>
              <a:rPr lang="en-US" sz="1200" b="1" dirty="0"/>
              <a:t>,  Slovenia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8"/>
              </a:rPr>
              <a:t>University of </a:t>
            </a:r>
            <a:r>
              <a:rPr lang="en-US" sz="1200" b="1" dirty="0" err="1">
                <a:hlinkClick r:id="rId8"/>
              </a:rPr>
              <a:t>Agder</a:t>
            </a:r>
            <a:r>
              <a:rPr lang="en-US" sz="1200" b="1" dirty="0"/>
              <a:t>,  Norway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9"/>
              </a:rPr>
              <a:t>Lulea University of Technology</a:t>
            </a:r>
            <a:r>
              <a:rPr lang="en-US" sz="1200" b="1" dirty="0"/>
              <a:t>,  Sweden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>
                <a:hlinkClick r:id="rId10"/>
              </a:rPr>
              <a:t>University of Liechtenstein</a:t>
            </a:r>
            <a:r>
              <a:rPr lang="en-US" sz="1200" b="1" dirty="0"/>
              <a:t>,  Liechtenstein</a:t>
            </a:r>
          </a:p>
          <a:p>
            <a:pPr marL="119063" indent="-119063">
              <a:buFont typeface="Wingdings" panose="05000000000000000000" pitchFamily="2" charset="2"/>
              <a:buChar char="§"/>
            </a:pPr>
            <a:r>
              <a:rPr lang="en-US" sz="1200" b="1" dirty="0"/>
              <a:t>Italian Association for Informatics and Automatic Calculation,  Italy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Flag_of_Monteneg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58703"/>
            <a:ext cx="609600" cy="5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9200" y="4288810"/>
            <a:ext cx="4186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2"/>
              </a:rPr>
              <a:t>Simon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Kuznets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Kharkiv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National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University</a:t>
            </a:r>
            <a:r>
              <a:rPr lang="ru-RU" altLang="ru-RU" sz="1200" b="1" dirty="0">
                <a:hlinkClick r:id="rId12"/>
              </a:rPr>
              <a:t> </a:t>
            </a:r>
            <a:r>
              <a:rPr lang="ru-RU" altLang="ru-RU" sz="1200" b="1" dirty="0" err="1">
                <a:hlinkClick r:id="rId12"/>
              </a:rPr>
              <a:t>of</a:t>
            </a:r>
            <a:r>
              <a:rPr lang="ru-RU" altLang="ru-RU" sz="1200" b="1" dirty="0">
                <a:hlinkClick r:id="rId12"/>
              </a:rPr>
              <a:t> </a:t>
            </a:r>
            <a:r>
              <a:rPr lang="ru-RU" altLang="ru-RU" sz="1200" b="1" dirty="0" err="1">
                <a:hlinkClick r:id="rId12"/>
              </a:rPr>
              <a:t>Economics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3"/>
              </a:rPr>
              <a:t>National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Technical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University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of</a:t>
            </a:r>
            <a:r>
              <a:rPr lang="ru-RU" altLang="ru-RU" sz="1200" b="1" dirty="0">
                <a:hlinkClick r:id="rId13"/>
              </a:rPr>
              <a:t> </a:t>
            </a:r>
            <a:r>
              <a:rPr lang="ru-RU" altLang="ru-RU" sz="1200" b="1" dirty="0" err="1">
                <a:hlinkClick r:id="rId13"/>
              </a:rPr>
              <a:t>Ukraine</a:t>
            </a:r>
            <a:r>
              <a:rPr lang="ru-RU" altLang="ru-RU" sz="1200" b="1" dirty="0">
                <a:hlinkClick r:id="rId13"/>
              </a:rPr>
              <a:t> “KPI”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4"/>
              </a:rPr>
              <a:t>Lviv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Polytechnic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National</a:t>
            </a:r>
            <a:r>
              <a:rPr lang="ru-RU" altLang="ru-RU" sz="1200" b="1" dirty="0">
                <a:hlinkClick r:id="rId14"/>
              </a:rPr>
              <a:t> </a:t>
            </a:r>
            <a:r>
              <a:rPr lang="ru-RU" altLang="ru-RU" sz="1200" b="1" dirty="0" err="1">
                <a:hlinkClick r:id="rId14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5"/>
              </a:rPr>
              <a:t>Vinnytsia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National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Technical</a:t>
            </a:r>
            <a:r>
              <a:rPr lang="ru-RU" altLang="ru-RU" sz="1200" b="1" dirty="0">
                <a:hlinkClick r:id="rId15"/>
              </a:rPr>
              <a:t> </a:t>
            </a:r>
            <a:r>
              <a:rPr lang="ru-RU" altLang="ru-RU" sz="1200" b="1" dirty="0" err="1">
                <a:hlinkClick r:id="rId15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6"/>
              </a:rPr>
              <a:t>Kherson</a:t>
            </a:r>
            <a:r>
              <a:rPr lang="ru-RU" altLang="ru-RU" sz="1200" b="1" dirty="0">
                <a:hlinkClick r:id="rId16"/>
              </a:rPr>
              <a:t> </a:t>
            </a:r>
            <a:r>
              <a:rPr lang="ru-RU" altLang="ru-RU" sz="1200" b="1" dirty="0" err="1">
                <a:hlinkClick r:id="rId16"/>
              </a:rPr>
              <a:t>State</a:t>
            </a:r>
            <a:r>
              <a:rPr lang="ru-RU" altLang="ru-RU" sz="1200" b="1" dirty="0">
                <a:hlinkClick r:id="rId16"/>
              </a:rPr>
              <a:t> </a:t>
            </a:r>
            <a:r>
              <a:rPr lang="ru-RU" altLang="ru-RU" sz="1200" b="1" dirty="0" err="1">
                <a:hlinkClick r:id="rId16"/>
              </a:rPr>
              <a:t>University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7"/>
              </a:rPr>
              <a:t>National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Technical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University</a:t>
            </a:r>
            <a:r>
              <a:rPr lang="ru-RU" altLang="ru-RU" sz="1200" b="1" dirty="0">
                <a:hlinkClick r:id="rId17"/>
              </a:rPr>
              <a:t> “</a:t>
            </a:r>
            <a:r>
              <a:rPr lang="ru-RU" altLang="ru-RU" sz="1200" b="1" dirty="0" err="1">
                <a:hlinkClick r:id="rId17"/>
              </a:rPr>
              <a:t>Kharkiv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Polytechnic</a:t>
            </a:r>
            <a:r>
              <a:rPr lang="ru-RU" altLang="ru-RU" sz="1200" b="1" dirty="0">
                <a:hlinkClick r:id="rId17"/>
              </a:rPr>
              <a:t> </a:t>
            </a:r>
            <a:r>
              <a:rPr lang="ru-RU" altLang="ru-RU" sz="1200" b="1" dirty="0" err="1">
                <a:hlinkClick r:id="rId17"/>
              </a:rPr>
              <a:t>Institute</a:t>
            </a:r>
            <a:r>
              <a:rPr lang="ru-RU" altLang="ru-RU" sz="1200" b="1" dirty="0">
                <a:hlinkClick r:id="rId17"/>
              </a:rPr>
              <a:t>”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Ukraine</a:t>
            </a:r>
            <a:endParaRPr lang="ru-RU" altLang="ru-RU" sz="1200" b="1" dirty="0"/>
          </a:p>
          <a:p>
            <a:pPr marL="119063" lvl="0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/>
              <a:t>Ministry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of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Education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and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Science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of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Ukraine</a:t>
            </a:r>
            <a:r>
              <a:rPr lang="ru-RU" altLang="ru-RU" sz="1200" b="1" dirty="0"/>
              <a:t>                                  </a:t>
            </a: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8"/>
              </a:rPr>
              <a:t>University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of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Donja</a:t>
            </a:r>
            <a:r>
              <a:rPr lang="ru-RU" altLang="ru-RU" sz="1200" b="1" dirty="0">
                <a:hlinkClick r:id="rId18"/>
              </a:rPr>
              <a:t> </a:t>
            </a:r>
            <a:r>
              <a:rPr lang="ru-RU" altLang="ru-RU" sz="1200" b="1" dirty="0" err="1">
                <a:hlinkClick r:id="rId18"/>
              </a:rPr>
              <a:t>Gorica</a:t>
            </a:r>
            <a:r>
              <a:rPr lang="ru-RU" altLang="ru-RU" sz="1200" b="1" dirty="0"/>
              <a:t>,  </a:t>
            </a:r>
            <a:r>
              <a:rPr lang="ru-RU" altLang="ru-RU" sz="1200" b="1" dirty="0" err="1"/>
              <a:t>Montenegro</a:t>
            </a:r>
            <a:endParaRPr lang="ru-RU" altLang="ru-RU" sz="1200" b="1" dirty="0"/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hlinkClick r:id="rId19"/>
              </a:rPr>
              <a:t>University</a:t>
            </a:r>
            <a:r>
              <a:rPr lang="ru-RU" altLang="ru-RU" sz="1200" b="1" dirty="0">
                <a:hlinkClick r:id="rId19"/>
              </a:rPr>
              <a:t> “</a:t>
            </a:r>
            <a:r>
              <a:rPr lang="ru-RU" altLang="ru-RU" sz="1200" b="1" dirty="0" err="1">
                <a:hlinkClick r:id="rId19"/>
              </a:rPr>
              <a:t>Mediterranean</a:t>
            </a:r>
            <a:r>
              <a:rPr lang="ru-RU" altLang="ru-RU" sz="1200" b="1" dirty="0">
                <a:hlinkClick r:id="rId19"/>
              </a:rPr>
              <a:t>” </a:t>
            </a:r>
            <a:r>
              <a:rPr lang="ru-RU" altLang="ru-RU" sz="1200" b="1" dirty="0" err="1">
                <a:hlinkClick r:id="rId19"/>
              </a:rPr>
              <a:t>Podgorica</a:t>
            </a:r>
            <a:r>
              <a:rPr lang="ru-RU" altLang="ru-RU" sz="1200" b="1" dirty="0"/>
              <a:t>,  </a:t>
            </a:r>
            <a:endParaRPr lang="ru-RU" altLang="ru-RU" sz="1200" b="1" dirty="0" smtClean="0"/>
          </a:p>
          <a:p>
            <a:pPr marL="168275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/>
              <a:t> </a:t>
            </a:r>
            <a:r>
              <a:rPr lang="ru-RU" altLang="ru-RU" sz="1200" b="1" dirty="0" smtClean="0"/>
              <a:t>   </a:t>
            </a:r>
            <a:r>
              <a:rPr lang="ru-RU" altLang="ru-RU" sz="1200" b="1" dirty="0" err="1" smtClean="0"/>
              <a:t>Montenegro</a:t>
            </a:r>
            <a:endParaRPr lang="ru-RU" alt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4191000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Партнеры </a:t>
            </a:r>
            <a:r>
              <a:rPr lang="ru-RU" b="1" u="sng" dirty="0" smtClean="0"/>
              <a:t>проекта</a:t>
            </a:r>
            <a:endParaRPr lang="ru-RU" b="1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04763"/>
            <a:ext cx="609600" cy="52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69383"/>
            <a:ext cx="609600" cy="5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Направления разработки </a:t>
            </a:r>
            <a:r>
              <a:rPr lang="ru-RU" sz="4000" dirty="0" smtClean="0"/>
              <a:t>информационных систем </a:t>
            </a:r>
            <a:r>
              <a:rPr lang="ru-RU" sz="4000" dirty="0" smtClean="0">
                <a:effectLst/>
              </a:rPr>
              <a:t> </a:t>
            </a:r>
            <a:endParaRPr lang="ru-RU" sz="4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418272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создания специализации </a:t>
            </a:r>
            <a:r>
              <a:rPr lang="ru-RU" dirty="0" smtClean="0"/>
              <a:t>–  подготовка специалистов, ориентированных на разработку</a:t>
            </a:r>
            <a:r>
              <a:rPr lang="ru-RU" dirty="0"/>
              <a:t>, внедрение и эксплуатацию информационных систем уровня предприятия, включая информационные системы управления ресурсами предприятия (ERP), производственные исполнительные системы (MES), системы управления активами предприятия (ЕАМ), системы корпоративного электронного документооборота (СЭД), </a:t>
            </a:r>
            <a:r>
              <a:rPr lang="ru-RU" dirty="0" err="1"/>
              <a:t>биллинговые</a:t>
            </a:r>
            <a:r>
              <a:rPr lang="ru-RU" dirty="0"/>
              <a:t> системы и другие. Современные требования к уровню владения технологиями, пониманию объекта автоматизации находят свое отражение в учебном процессе.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35400"/>
            <a:ext cx="3848100" cy="256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409208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14830"/>
            <a:ext cx="2362200" cy="161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26130"/>
            <a:ext cx="2133600" cy="1598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Основные дисциплины подготовки по </a:t>
            </a:r>
            <a:r>
              <a:rPr lang="ru-RU" sz="4000" b="1" dirty="0" smtClean="0">
                <a:effectLst/>
              </a:rPr>
              <a:t>специальности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981200"/>
            <a:ext cx="8077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Управление архитектурой предприятия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Базы данных и хранилища данных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Разработка и внедрение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Управление проектами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ИТ-инфраструктура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Безопасность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Модели и методы поддержки принятия решений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Стратегия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Основы научных исследований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Английский язык для академических целей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44245"/>
            <a:ext cx="2225336" cy="1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Основные дисциплины </a:t>
            </a:r>
            <a:r>
              <a:rPr lang="ru-RU" sz="4000" b="1" dirty="0" smtClean="0">
                <a:effectLst/>
              </a:rPr>
              <a:t>подготовки по специализации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737" y="2237125"/>
            <a:ext cx="8077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Имитационное моделирование и анализ бизнес-систем и процессов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Анализ и управление требованиями к программному обеспечению информационных систем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Введение </a:t>
            </a:r>
            <a:r>
              <a:rPr lang="ru-RU" sz="2000" dirty="0"/>
              <a:t>в </a:t>
            </a:r>
            <a:r>
              <a:rPr lang="ru-RU" sz="2000" dirty="0" err="1" smtClean="0"/>
              <a:t>DevOps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Введение </a:t>
            </a:r>
            <a:r>
              <a:rPr lang="ru-RU" sz="2000" dirty="0"/>
              <a:t>в </a:t>
            </a:r>
            <a:r>
              <a:rPr lang="ru-RU" sz="2000" dirty="0" smtClean="0"/>
              <a:t>бизнес-аналитику</a:t>
            </a:r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Интеллектуальный анализ данных и извлечения знаний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Методы и модели управления современными бизнес-системами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3000"/>
            <a:ext cx="1825323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5" y="5182306"/>
            <a:ext cx="2344223" cy="1141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8673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Умения и </a:t>
            </a:r>
            <a:r>
              <a:rPr lang="ru-RU" sz="4000" b="1" dirty="0" smtClean="0">
                <a:effectLst/>
              </a:rPr>
              <a:t>компетенции выпускников</a:t>
            </a:r>
            <a:endParaRPr lang="ru-RU" sz="40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932325"/>
            <a:ext cx="7848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Разрабатывать проекты специализированных информационных систем с использованием </a:t>
            </a:r>
            <a:r>
              <a:rPr lang="ru-RU" sz="2000" dirty="0" err="1" smtClean="0"/>
              <a:t>Cloud</a:t>
            </a:r>
            <a:r>
              <a:rPr lang="ru-RU" sz="2000" dirty="0" smtClean="0"/>
              <a:t> технологий;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Обеспечивать ввод в эксплуатацию информационных систем;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Сопровождать прототипы информационных систем и систем </a:t>
            </a:r>
            <a:r>
              <a:rPr lang="ru-RU" sz="2000" dirty="0" err="1" smtClean="0"/>
              <a:t>IoT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Разрабатывать и сопровождать распределенные информационные системы с облачной архитектурой  и хранилищами (</a:t>
            </a:r>
            <a:r>
              <a:rPr lang="ru-RU" sz="2000" dirty="0" err="1" smtClean="0"/>
              <a:t>Big</a:t>
            </a:r>
            <a:r>
              <a:rPr lang="ru-RU" sz="2000" dirty="0" smtClean="0"/>
              <a:t> </a:t>
            </a:r>
            <a:r>
              <a:rPr lang="ru-RU" sz="2000" dirty="0" err="1" smtClean="0"/>
              <a:t>Data</a:t>
            </a:r>
            <a:r>
              <a:rPr lang="ru-RU" sz="2000" dirty="0" smtClean="0"/>
              <a:t>).</a:t>
            </a:r>
          </a:p>
          <a:p>
            <a:endParaRPr lang="ru-RU" sz="2000" b="1" u="sng" dirty="0" smtClean="0"/>
          </a:p>
          <a:p>
            <a:pPr marL="1828800" indent="-1828800"/>
            <a:r>
              <a:rPr lang="ru-RU" sz="2000" b="1" dirty="0" smtClean="0"/>
              <a:t>	</a:t>
            </a:r>
            <a:r>
              <a:rPr lang="ru-RU" sz="2000" b="1" u="sng" dirty="0" smtClean="0"/>
              <a:t>Квалификация</a:t>
            </a:r>
            <a:r>
              <a:rPr lang="ru-RU" sz="2000" b="1" dirty="0"/>
              <a:t>: </a:t>
            </a:r>
            <a:r>
              <a:rPr lang="ru-RU" sz="2000" dirty="0"/>
              <a:t>магистр информационных систем и технологий</a:t>
            </a:r>
            <a:r>
              <a:rPr lang="ru-RU" sz="2000" dirty="0" smtClean="0"/>
              <a:t>.</a:t>
            </a:r>
          </a:p>
          <a:p>
            <a:pPr marL="4456113" indent="-2795588"/>
            <a:endParaRPr lang="en-US" dirty="0"/>
          </a:p>
          <a:p>
            <a:r>
              <a:rPr lang="ru-RU" sz="1600" dirty="0"/>
              <a:t>Магистр имеет возможность учиться по образовательно-научной программе на девятом квалификационном уровне (</a:t>
            </a:r>
            <a:r>
              <a:rPr lang="ru-RU" sz="1600" dirty="0" err="1"/>
              <a:t>PhD</a:t>
            </a:r>
            <a:r>
              <a:rPr lang="ru-RU" sz="1600" dirty="0"/>
              <a:t>) в соответствии с Национальной рамкой квалификаций области знаний «Информационные технологии» или смежных областей знаний.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4831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Трудоустройство </a:t>
            </a:r>
            <a:r>
              <a:rPr lang="ru-RU" sz="4000" b="1" dirty="0" smtClean="0">
                <a:effectLst/>
              </a:rPr>
              <a:t>выпускников </a:t>
            </a:r>
            <a:endParaRPr lang="ru-RU" sz="40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124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/>
              <a:t>Основные должности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Специалист </a:t>
            </a:r>
            <a:r>
              <a:rPr lang="ru-RU" sz="1600" dirty="0"/>
              <a:t>по интеллектуальному </a:t>
            </a:r>
            <a:r>
              <a:rPr lang="ru-RU" sz="1600" dirty="0" smtClean="0"/>
              <a:t> анализу  данных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Data Scientist / Machine Learning Engineer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Технический </a:t>
            </a:r>
            <a:r>
              <a:rPr lang="ru-RU" sz="1600" dirty="0"/>
              <a:t>руководитель разработки </a:t>
            </a:r>
            <a:r>
              <a:rPr lang="ru-RU" sz="1600" dirty="0" smtClean="0"/>
              <a:t>ПО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Technical Leader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разработки </a:t>
            </a:r>
            <a:r>
              <a:rPr lang="ru-RU" sz="1600" dirty="0" smtClean="0"/>
              <a:t>ПО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Team Leader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ИТ-менеджер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IT-Manager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Архитектор  программного  обеспечения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Software architect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отдела, технический </a:t>
            </a:r>
            <a:r>
              <a:rPr lang="ru-RU" sz="1600" dirty="0" smtClean="0"/>
              <a:t>руководитель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Chief Technology Officer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СТО</a:t>
            </a:r>
            <a:r>
              <a:rPr lang="ru-RU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Руководитель </a:t>
            </a:r>
            <a:r>
              <a:rPr lang="ru-RU" sz="1600" dirty="0"/>
              <a:t>информационной </a:t>
            </a:r>
            <a:r>
              <a:rPr lang="ru-RU" sz="1600" dirty="0" smtClean="0"/>
              <a:t>службы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Chief Information Officer - CIO</a:t>
            </a:r>
            <a:r>
              <a:rPr lang="en-US" sz="1600" dirty="0"/>
              <a:t>);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/>
              <a:t>Директор </a:t>
            </a:r>
            <a:r>
              <a:rPr lang="ru-RU" sz="1600" dirty="0"/>
              <a:t>/ руководитель отдела информационных систем и </a:t>
            </a:r>
            <a:r>
              <a:rPr lang="ru-RU" sz="1600" dirty="0" smtClean="0"/>
              <a:t>технологий (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IT Director</a:t>
            </a:r>
            <a:r>
              <a:rPr lang="en-US" sz="1600" dirty="0" smtClean="0"/>
              <a:t>).</a:t>
            </a:r>
            <a:endParaRPr lang="ru-RU" sz="1600" dirty="0" smtClean="0"/>
          </a:p>
          <a:p>
            <a:pPr fontAlgn="base">
              <a:spcBef>
                <a:spcPts val="600"/>
              </a:spcBef>
            </a:pPr>
            <a:endParaRPr lang="ru-RU" sz="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85800"/>
            <a:ext cx="79248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/>
              <a:t>Сферы деятельности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err="1" smtClean="0"/>
              <a:t>Аутстаффинг</a:t>
            </a:r>
            <a:r>
              <a:rPr lang="ru-RU" sz="1600" dirty="0"/>
              <a:t>, аутсорсинг, услуги и продуктовые ИТ-компании;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ИТ-отделы </a:t>
            </a:r>
            <a:r>
              <a:rPr lang="ru-RU" sz="1600" dirty="0"/>
              <a:t>государственных, коммерческих и частных фирм и предприятий;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ИТ-отделы </a:t>
            </a:r>
            <a:r>
              <a:rPr lang="ru-RU" sz="1600" dirty="0"/>
              <a:t>банков, органов государственного управления, налоговой инспекции;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Компьютерные </a:t>
            </a:r>
            <a:r>
              <a:rPr lang="ru-RU" sz="1600" dirty="0"/>
              <a:t>центры и лаборатории научно-исследовательских институтов и учебных заведений;</a:t>
            </a:r>
          </a:p>
          <a:p>
            <a:pPr marL="285750" indent="-28575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/>
              <a:t>Отделы </a:t>
            </a:r>
            <a:r>
              <a:rPr lang="ru-RU" sz="1600" dirty="0"/>
              <a:t>информационно-аналитического обеспечения Службы безопасности Украины, прокуратуры, вооруженных сил Украины.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582</TotalTime>
  <Words>469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Corbel</vt:lpstr>
      <vt:lpstr>Gill Sans MT</vt:lpstr>
      <vt:lpstr>Verdana</vt:lpstr>
      <vt:lpstr>Wingdings</vt:lpstr>
      <vt:lpstr>Wingdings 2</vt:lpstr>
      <vt:lpstr>Солнцестояние</vt:lpstr>
      <vt:lpstr>ПРОГРАММНОЕ  ОБЕСПЕЧЕНИЕ ИНФОРМАЦИОННЫХ  СИСТЕМ</vt:lpstr>
      <vt:lpstr>Международный проект MASTIS</vt:lpstr>
      <vt:lpstr>Направления разработки информационных систем  </vt:lpstr>
      <vt:lpstr>Основные дисциплины подготовки по специальности</vt:lpstr>
      <vt:lpstr>Основные дисциплины подготовки по специализации</vt:lpstr>
      <vt:lpstr>Умения и компетенции выпускников</vt:lpstr>
      <vt:lpstr>Трудоустройство выпускников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интеллектуальных систем</dc:title>
  <dc:creator>Windows User</dc:creator>
  <cp:lastModifiedBy>Alexander Shmatko</cp:lastModifiedBy>
  <cp:revision>26</cp:revision>
  <dcterms:created xsi:type="dcterms:W3CDTF">2018-03-26T11:16:41Z</dcterms:created>
  <dcterms:modified xsi:type="dcterms:W3CDTF">2019-02-06T06:22:49Z</dcterms:modified>
</cp:coreProperties>
</file>