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000099"/>
    <a:srgbClr val="CC0000"/>
    <a:srgbClr val="6600CC"/>
    <a:srgbClr val="003300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298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03AF7-A482-44A0-96B6-AD064F5C1D68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39753-0926-48BC-9431-F007094F0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7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9753-0926-48BC-9431-F007094F0A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D000-80A3-4FD2-9CBD-8C68D5AE38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38C65-91BB-4706-AA6B-AD4B04E29E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7CB2-CFE2-4CB5-A19F-9AC7B792BC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3DDD2D-F474-4F3D-A5C6-AB59302DD3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A804C-3AF2-4FF7-B6BA-C8FD3DF7F8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7597A-8D8C-4439-BAA9-8DA2CA7D21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A20FE-3F19-41DF-B67D-17F4D0520B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1F02-876C-4429-B6A6-8C03D68A88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C20AD-F2CF-4418-9900-998E8325C7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5A23-BEFE-4091-94FD-5345BA44F9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FB978-79EF-45AB-A3E0-6CEC464FE5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AFD56-EF10-473D-9D94-A607696677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4D89BC-D26E-4746-ACC9-9203E9C98AB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14340" name="Picture 4" descr="GE (5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  <p:pic>
        <p:nvPicPr>
          <p:cNvPr id="14341" name="Picture 5" descr="Безимени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4800"/>
            <a:ext cx="914400" cy="847725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 dirty="0">
                <a:solidFill>
                  <a:srgbClr val="990000"/>
                </a:solidFill>
              </a:rPr>
              <a:t>Харківський Політехнічний Інститут</a:t>
            </a:r>
          </a:p>
          <a:p>
            <a:pPr algn="ctr"/>
            <a:r>
              <a:rPr lang="uk-UA" b="1" dirty="0">
                <a:solidFill>
                  <a:srgbClr val="990000"/>
                </a:solidFill>
              </a:rPr>
              <a:t>Україна, м. Харків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85800" y="54102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81000" y="1981200"/>
            <a:ext cx="8763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000" b="1" dirty="0">
              <a:solidFill>
                <a:srgbClr val="660033"/>
              </a:solidFill>
            </a:endParaRPr>
          </a:p>
        </p:txBody>
      </p:sp>
      <p:pic>
        <p:nvPicPr>
          <p:cNvPr id="14350" name="Picture 14" descr="P6293833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2" y="1417638"/>
            <a:ext cx="2286000" cy="1874838"/>
          </a:xfrm>
          <a:prstGeom prst="rect">
            <a:avLst/>
          </a:prstGeom>
          <a:noFill/>
        </p:spPr>
      </p:pic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85800" y="12954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43000" y="1066800"/>
            <a:ext cx="845346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uk-UA" altLang="ru-RU" sz="4000" b="1" dirty="0"/>
          </a:p>
          <a:p>
            <a:pPr algn="ctr"/>
            <a:r>
              <a:rPr lang="uk-UA" altLang="ru-RU" sz="4000" b="1" dirty="0">
                <a:latin typeface="Times New Roman" pitchFamily="18" charset="0"/>
                <a:cs typeface="Times New Roman" pitchFamily="18" charset="0"/>
              </a:rPr>
              <a:t>Шановні абітурієнти!</a:t>
            </a:r>
          </a:p>
          <a:p>
            <a:pPr algn="ctr"/>
            <a:endParaRPr lang="en-US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кафедра </a:t>
            </a:r>
          </a:p>
          <a:p>
            <a:pPr algn="ctr"/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Менеджменту </a:t>
            </a:r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endParaRPr lang="ru-RU" alt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ru-RU" sz="2800" b="1" dirty="0">
                <a:latin typeface="Times New Roman" pitchFamily="18" charset="0"/>
                <a:cs typeface="Times New Roman" pitchFamily="18" charset="0"/>
              </a:rPr>
              <a:t>      запрошує вас на навчання</a:t>
            </a:r>
            <a:r>
              <a:rPr lang="uk-UA" altLang="ru-RU" sz="40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alt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uk-UA" alt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676400" y="5638800"/>
          <a:ext cx="6477000" cy="838200"/>
        </p:xfrm>
        <a:graphic>
          <a:graphicData uri="http://schemas.openxmlformats.org/drawingml/2006/table">
            <a:tbl>
              <a:tblPr/>
              <a:tblGrid>
                <a:gridCol w="205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Галузь знань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 Управління та адміністрування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Спеціальність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073 Менеджмент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Спеціалізація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Управління підприємницькою діяльністю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1748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31749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914400" cy="847725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Харківський Політехнічний Інститут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Україна, м. Харків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04800" y="12192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447800" y="18288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53445"/>
              </p:ext>
            </p:extLst>
          </p:nvPr>
        </p:nvGraphicFramePr>
        <p:xfrm>
          <a:off x="304800" y="1447800"/>
          <a:ext cx="6172200" cy="5023954"/>
        </p:xfrm>
        <a:graphic>
          <a:graphicData uri="http://schemas.openxmlformats.org/drawingml/2006/table">
            <a:tbl>
              <a:tblPr/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10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Професійна підготовка за спеціалізацією «Управління підприємницькою діяльністю»</a:t>
                      </a:r>
                      <a:endParaRPr lang="ru-RU" sz="20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Оцінювати конкретну підприємницьку ситуацію з ведення бізнесу, використовуючи відповідні інструменти для аналізу бізнес-середовища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Відбирати та застосовувати математичні й </a:t>
                      </a:r>
                      <a:r>
                        <a:rPr lang="uk-UA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економетричні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методи та моделі в управлінні малою та середньою організацією з урахуванням її специфіки та обмежень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8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роводити відбір показників для оцінки потенціалу в цілому по підприємству та за його складовими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5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енерувати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бізнес-ідеї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для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малих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середніх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організацій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трансформувати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їх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практичні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дії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що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приносять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соціально-економічний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комерційний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результат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2" descr="Картинки по запросу студен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057400"/>
            <a:ext cx="2438400" cy="1621537"/>
          </a:xfrm>
          <a:prstGeom prst="rect">
            <a:avLst/>
          </a:prstGeom>
          <a:noFill/>
        </p:spPr>
      </p:pic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343400"/>
            <a:ext cx="2590800" cy="1468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2772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32773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914400" cy="847725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Харківський Політехнічний Інститут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Україна, м. Харків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304800" y="12192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381000" y="1447800"/>
            <a:ext cx="8534400" cy="5324535"/>
          </a:xfrm>
          <a:prstGeom prst="rect">
            <a:avLst/>
          </a:prstGeom>
          <a:solidFill>
            <a:srgbClr val="FFFFFF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 старших курсах можлива спеціалізація 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вибраної тематики з поглибленим вивченням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відповідних дисциплін і освоєнням нових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перспективних технологій управління.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Попит на цю спеціалізацію обумовлений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розвитком економіки і зростанням кількості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 на ринку, оскільки будь-яка фірма,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підприємство, організація потребують найрізноманітніших форм управління: процесами, людьми, ресурсами.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Окрім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лекцій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занять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застосовуються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тренінги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ділові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ігри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комп'ютерне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тестування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впроваджені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елементи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дистанційного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Практикуються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виїзні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заняття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проходять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виставках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форумах, фестивалях і т.д.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здійснюють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провідні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викладачі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університету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більшість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ступен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докторів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кандидатів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наук, 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працівники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державних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представники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місцевих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самоврядування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асоціацій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фахівці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практики.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371600"/>
            <a:ext cx="2540973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3796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33797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914400" cy="847725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Харківський Політехнічний Інститут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Україна, м. Харків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04800" y="12192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1600200"/>
            <a:ext cx="4876800" cy="1938992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наукою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творчістю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F:\УПД\mg_m9N2cPq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828800"/>
            <a:ext cx="3823600" cy="20574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Desktop\ПРЕЗЕНТАЦИЯ МЕНЕДЖМЕНТ\день открытых дверей ЭК\день открытых дверей ЭК\Гуревич\8OYvkKd2rC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114800"/>
            <a:ext cx="3390985" cy="226009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Desktop\ПРЕЗЕНТАЦИЯ МЕНЕДЖМЕНТ\день открытых дверей ЭК\день открытых дверей ЭК\Косенко\Ka-5_wUZA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657600"/>
            <a:ext cx="4114800" cy="2726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4820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34821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914400" cy="847725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Харківський Політехнічний Інститут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Україна, м. Харків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04800" y="12192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371600" y="12954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228600" y="1872019"/>
            <a:ext cx="8382000" cy="4678204"/>
          </a:xfrm>
          <a:prstGeom prst="rect">
            <a:avLst/>
          </a:prstGeom>
          <a:solidFill>
            <a:srgbClr val="FFFFFF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Випускникам по спеціальності «Менеджмент»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видається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диплом                   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20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державного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зразка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Випускники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можуть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			           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продовжити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аспірантурі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Основними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видами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професійної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		                         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випускників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є: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організаційно-управлінська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виробничо-економічна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планово-економічна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               				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соціальноуправлінська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маркетингова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зовнішньоекономічна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аналітична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підприємницька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7" descr="Картинки по запросу менедж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4820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34821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914400" cy="847725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Харківський Політехнічний Інститут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Україна, м. Харків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04800" y="12192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371600" y="12954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04800" y="1446312"/>
            <a:ext cx="8229600" cy="4093428"/>
          </a:xfrm>
          <a:prstGeom prst="rect">
            <a:avLst/>
          </a:prstGeom>
          <a:solidFill>
            <a:srgbClr val="FFFFFF">
              <a:alpha val="6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Об'єкти професійної діяльності випускників: </a:t>
            </a:r>
            <a:r>
              <a:rPr kumimoji="0" lang="uk-UA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державні і муніципальні підприємства, установи і організації, акціонерні товариства, приватні фірми усіх форм власності, сфера управління і бізнесу.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Займані посади: </a:t>
            </a:r>
            <a:r>
              <a:rPr kumimoji="0" lang="uk-UA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керівники усіх ланок і структурних підрозділів державних, муніципальних і приватних підприємств, керівники інноваційних фірм.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Попит на цю спеціальність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обумовлений розвитком економіки і зростанням кількості підприємств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ринку, оскільки будь-яка фірма,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підприємство, організація потребують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найрізноманітніших форм управління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процесами, людьми, ресурсами.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Картинки по запросу менедж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962400"/>
            <a:ext cx="3861869" cy="24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34820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solidFill>
            <a:srgbClr val="FFFFFF">
              <a:alpha val="71000"/>
            </a:srgbClr>
          </a:solidFill>
        </p:spPr>
      </p:pic>
      <p:pic>
        <p:nvPicPr>
          <p:cNvPr id="34821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914400" cy="847725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Харківський Політехнічний Інститут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Україна, м. Харків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04800" y="12192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371600" y="12954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2211288"/>
            <a:ext cx="9144000" cy="1015663"/>
          </a:xfrm>
          <a:prstGeom prst="rect">
            <a:avLst/>
          </a:prstGeom>
          <a:solidFill>
            <a:srgbClr val="FFFFFF">
              <a:alpha val="6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Ваше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покликання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управління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Ви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активні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і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хочете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досягти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житті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багато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чого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прагнете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отримати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престижну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перспективну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спеціальність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 </a:t>
            </a:r>
            <a:r>
              <a:rPr kumimoji="0" lang="ru-RU" sz="20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чекаємо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Вас!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6600" y="4038600"/>
            <a:ext cx="5638800" cy="193899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Наша адреса: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НТУ «ХП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корпус У-1, 10-й поверх, к. 1001,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Кирпичова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61002. </a:t>
            </a:r>
          </a:p>
          <a:p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(057) 707-68-53. (057) 707-62-53 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Приймальна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комісія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(057) 707-68-56.</a:t>
            </a:r>
          </a:p>
        </p:txBody>
      </p:sp>
      <p:pic>
        <p:nvPicPr>
          <p:cNvPr id="5123" name="Picture 3" descr="C:\Documents and Settings\Administrator\My Documents\хпи\14730750_1121231534626325_350574227339870208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20484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20485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914400" cy="847725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 dirty="0">
                <a:solidFill>
                  <a:srgbClr val="990000"/>
                </a:solidFill>
              </a:rPr>
              <a:t>Харківський Політехнічний Інститут</a:t>
            </a:r>
          </a:p>
          <a:p>
            <a:pPr algn="ctr"/>
            <a:r>
              <a:rPr lang="uk-UA" b="1" dirty="0">
                <a:solidFill>
                  <a:srgbClr val="990000"/>
                </a:solidFill>
              </a:rPr>
              <a:t>Україна, м. Харків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304800" y="12192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838200" y="22098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381000" y="1600200"/>
            <a:ext cx="8458200" cy="5037276"/>
          </a:xfrm>
          <a:prstGeom prst="rect">
            <a:avLst/>
          </a:prstGeom>
          <a:solidFill>
            <a:srgbClr val="FFFFFF">
              <a:alpha val="5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000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абітурієнт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замислюється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те, ким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буде,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закінчивши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інститут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випускник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даного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профілю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працювати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таких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економіко-управлінських</a:t>
            </a:r>
            <a:r>
              <a:rPr kumimoji="0" lang="ru-RU" sz="200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посадах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4000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керівник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рівнів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службах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апарату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управління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комерційні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некомерційні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державні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муніципальні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організації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54000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заступник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керівників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структурах,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міжгалузевих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комплексах,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акціонерних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товариствах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фінансово-банківських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установах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4000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топ-менеджер у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промисловості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торгівлі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фінансів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послуг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створенню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технологій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4000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фахівець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відділів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державних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комерційних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4000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підприємець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створює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розвиває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власну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справу.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4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2800"/>
              <a:t> </a:t>
            </a:r>
            <a:endParaRPr lang="ru-RU" sz="2800"/>
          </a:p>
        </p:txBody>
      </p:sp>
      <p:pic>
        <p:nvPicPr>
          <p:cNvPr id="21508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21509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914400" cy="847725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Харківський Політехнічний Інститут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Україна, м. Харків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04800" y="12192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28600" y="1371600"/>
            <a:ext cx="891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/>
          </a:p>
        </p:txBody>
      </p:sp>
      <p:sp>
        <p:nvSpPr>
          <p:cNvPr id="21599" name="Rectangle 95"/>
          <p:cNvSpPr>
            <a:spLocks noChangeArrowheads="1"/>
          </p:cNvSpPr>
          <p:nvPr/>
        </p:nvSpPr>
        <p:spPr bwMode="auto">
          <a:xfrm>
            <a:off x="381000" y="1379577"/>
            <a:ext cx="8382000" cy="5093702"/>
          </a:xfrm>
          <a:prstGeom prst="rect">
            <a:avLst/>
          </a:prstGeom>
          <a:solidFill>
            <a:srgbClr val="FFFFFF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Менеджмент є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сучасною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затребуваною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високооплачуваною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сферою, яка з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кожним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роком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розвиватиметься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2000" b="1" i="0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розширюватиметься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Попит на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цю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спеціальність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обумовлений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розвитком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зростанням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кількості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ринку,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оскільки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будь-яка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фірма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потребують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найрізноманітніших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управління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процесами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людьми, ресурсами.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Менеджери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люди,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контролюючі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направляючі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роботу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відділів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підрозділів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організації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цілому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Фахівці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цієї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здатні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організувати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поточну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роботу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підприємства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розробити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стратегію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5,10 і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років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вивести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компанію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кризової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ситуації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налагодити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роботу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персоналом,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забезпечити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стабільне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зростання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компанії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конкурентному ринку.</a:t>
            </a:r>
            <a:endParaRPr kumimoji="0" lang="ru-RU" sz="20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Картинки по запросу менедж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 descr="Картинки по запросу менедж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114800"/>
            <a:ext cx="28956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22532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22533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914400" cy="847725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Харківський Політехнічний Інститут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Україна, м. Харків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04800" y="12192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066800" y="21336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524000"/>
            <a:ext cx="8140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23556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23557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914400" cy="847725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Харківський Політехнічний Інститут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Україна, м. Харків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04800" y="12192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447800"/>
            <a:ext cx="72780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24580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24581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914400" cy="847725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Харківський Політехнічний Інститут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Україна, м. Харків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04800" y="12192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1981200" y="2514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57200" y="1677888"/>
            <a:ext cx="8001000" cy="2831544"/>
          </a:xfrm>
          <a:prstGeom prst="rect">
            <a:avLst/>
          </a:prstGeom>
          <a:solidFill>
            <a:srgbClr val="FFFFFF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Універсальна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спеціальність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Діяльність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будь-якого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структурного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підрозділу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компанії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потребує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організації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координації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контролю.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Тому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сфери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фахівців-менеджерів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безмежні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Існують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менеджери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фінансах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управлінню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персоналом,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закупівлям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продажам і т.д.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Ця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спеціальність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відноситься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класу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економічних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Метою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спеціальності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«Менеджмент» є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підготовка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управлінців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керівників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фахівців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реалізації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бізнес-ідей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6" name="Picture 4" descr="Картинки по запросу менедж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419600"/>
            <a:ext cx="4281488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26628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26629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914400" cy="847725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 dirty="0">
                <a:solidFill>
                  <a:srgbClr val="990000"/>
                </a:solidFill>
              </a:rPr>
              <a:t>Харківський Політехнічний Інститут</a:t>
            </a:r>
          </a:p>
          <a:p>
            <a:pPr algn="ctr"/>
            <a:r>
              <a:rPr lang="uk-UA" b="1" dirty="0">
                <a:solidFill>
                  <a:srgbClr val="990000"/>
                </a:solidFill>
              </a:rPr>
              <a:t>Україна, м. Харків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28600" y="11430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81000" y="1219200"/>
            <a:ext cx="7987571" cy="400110"/>
          </a:xfrm>
          <a:prstGeom prst="rect">
            <a:avLst/>
          </a:prstGeom>
          <a:solidFill>
            <a:srgbClr val="FFFFFF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студент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охопить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наступні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взаємозв'язані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18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600200"/>
            <a:ext cx="5867400" cy="490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27652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27653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914400" cy="84772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 dirty="0">
                <a:solidFill>
                  <a:srgbClr val="990000"/>
                </a:solidFill>
              </a:rPr>
              <a:t>Харківський Політехнічний Інститут</a:t>
            </a:r>
          </a:p>
          <a:p>
            <a:pPr algn="ctr"/>
            <a:r>
              <a:rPr lang="uk-UA" b="1" dirty="0">
                <a:solidFill>
                  <a:srgbClr val="990000"/>
                </a:solidFill>
              </a:rPr>
              <a:t>Україна, м. Харків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04800" y="12192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219200" y="2133600"/>
            <a:ext cx="655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457200" y="3200400"/>
            <a:ext cx="8077200" cy="3146054"/>
          </a:xfrm>
          <a:prstGeom prst="rect">
            <a:avLst/>
          </a:prstGeom>
          <a:solidFill>
            <a:srgbClr val="FFFFFF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Фахівець-менеджер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підготовлений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підприємницької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кваліфікованої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експертом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консультантом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Фахівець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менеджменту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підготовлений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організаційно-управлінської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господарської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галузях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здатний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працювати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умовах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конкуренції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Картинки по запросу менедж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371600"/>
            <a:ext cx="2600325" cy="1752600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менедже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371600"/>
            <a:ext cx="1981200" cy="1687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/>
              <a:t> </a:t>
            </a:r>
            <a:endParaRPr lang="ru-RU"/>
          </a:p>
        </p:txBody>
      </p:sp>
      <p:pic>
        <p:nvPicPr>
          <p:cNvPr id="28676" name="Picture 4" descr="GE (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pic>
        <p:nvPicPr>
          <p:cNvPr id="28677" name="Picture 5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914400" cy="847725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990000"/>
                </a:solidFill>
              </a:rPr>
              <a:t>Національний Технічний Університет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Харківський Політехнічний Інститут</a:t>
            </a:r>
          </a:p>
          <a:p>
            <a:pPr algn="ctr"/>
            <a:r>
              <a:rPr lang="uk-UA" b="1">
                <a:solidFill>
                  <a:srgbClr val="990000"/>
                </a:solidFill>
              </a:rPr>
              <a:t>Україна, м. Харків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304800" y="1219200"/>
            <a:ext cx="8458200" cy="7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09600" y="1677888"/>
            <a:ext cx="8153400" cy="4708981"/>
          </a:xfrm>
          <a:prstGeom prst="rect">
            <a:avLst/>
          </a:prstGeom>
          <a:solidFill>
            <a:srgbClr val="FFFFFF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вивчають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спеціалізовані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дисципліни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Бізнес-комунікації та бізнес-культура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Комерційна логістика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Економіка і організація підприємницької діяльності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Підприємництво та бізнес-планування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Ризик і прийняття управлінських рішень в підприємницькій діяльності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Управління ресурсами в підприємницькій діяльності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Управління потенціалом підприємства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Міжнародне підприємництво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Менеджмент підприємств малого та середнього бізнесу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Економіко-математичні методи та моделі в підприємницькій діяльності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Антикризове управління в підприємницькій діяльності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Картинки по запросу студен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600200"/>
            <a:ext cx="2800096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1031</Words>
  <Application>Microsoft Office PowerPoint</Application>
  <PresentationFormat>Экран (4:3)</PresentationFormat>
  <Paragraphs>170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Оформление по умолчанию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Таня</dc:creator>
  <cp:lastModifiedBy>Admin7</cp:lastModifiedBy>
  <cp:revision>56</cp:revision>
  <cp:lastPrinted>1601-01-01T00:00:00Z</cp:lastPrinted>
  <dcterms:created xsi:type="dcterms:W3CDTF">1601-01-01T00:00:00Z</dcterms:created>
  <dcterms:modified xsi:type="dcterms:W3CDTF">2018-11-26T09:49:12Z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