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sldIdLst>
    <p:sldId id="360" r:id="rId5"/>
    <p:sldId id="404" r:id="rId6"/>
    <p:sldId id="405" r:id="rId7"/>
    <p:sldId id="403" r:id="rId8"/>
    <p:sldId id="361" r:id="rId9"/>
    <p:sldId id="357" r:id="rId10"/>
    <p:sldId id="351" r:id="rId11"/>
    <p:sldId id="300" r:id="rId12"/>
    <p:sldId id="301" r:id="rId13"/>
    <p:sldId id="354" r:id="rId14"/>
    <p:sldId id="334" r:id="rId15"/>
    <p:sldId id="345" r:id="rId16"/>
    <p:sldId id="350" r:id="rId17"/>
    <p:sldId id="358" r:id="rId18"/>
    <p:sldId id="363" r:id="rId19"/>
    <p:sldId id="365" r:id="rId20"/>
    <p:sldId id="367" r:id="rId21"/>
    <p:sldId id="371" r:id="rId22"/>
    <p:sldId id="369" r:id="rId23"/>
    <p:sldId id="406" r:id="rId24"/>
    <p:sldId id="407" r:id="rId25"/>
    <p:sldId id="408" r:id="rId26"/>
    <p:sldId id="410" r:id="rId27"/>
    <p:sldId id="411" r:id="rId28"/>
    <p:sldId id="353" r:id="rId29"/>
    <p:sldId id="412" r:id="rId30"/>
    <p:sldId id="382" r:id="rId31"/>
    <p:sldId id="387" r:id="rId32"/>
    <p:sldId id="385" r:id="rId33"/>
    <p:sldId id="386" r:id="rId34"/>
    <p:sldId id="380" r:id="rId35"/>
    <p:sldId id="381" r:id="rId36"/>
    <p:sldId id="396" r:id="rId37"/>
    <p:sldId id="398" r:id="rId38"/>
    <p:sldId id="392" r:id="rId39"/>
    <p:sldId id="377" r:id="rId40"/>
    <p:sldId id="378" r:id="rId41"/>
    <p:sldId id="374" r:id="rId42"/>
    <p:sldId id="400" r:id="rId43"/>
    <p:sldId id="401" r:id="rId44"/>
    <p:sldId id="409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FCC66"/>
    <a:srgbClr val="FFFF00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591" autoAdjust="0"/>
  </p:normalViewPr>
  <p:slideViewPr>
    <p:cSldViewPr>
      <p:cViewPr varScale="1">
        <p:scale>
          <a:sx n="91" d="100"/>
          <a:sy n="91" d="100"/>
        </p:scale>
        <p:origin x="4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88;&#1077;&#1079;.%20&#1088;&#1072;&#1089;&#1095;.&#1074;&#1086;&#1083;&#1085;%20&#1087;&#1086;%20&#1087;&#1086;&#1074;.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&#1088;&#1077;&#1079;.%20&#1088;&#1072;&#1089;&#1095;.&#1074;&#1086;&#1083;&#1085;%20&#1087;&#1086;%20&#1087;&#1086;&#1074;.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&#1088;&#1077;&#1079;.%20&#1088;&#1072;&#1089;&#1095;.&#1074;&#1086;&#1083;&#1085;%20&#1087;&#1086;%20&#1087;&#1086;&#1074;.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&#1088;&#1077;&#1079;&#1091;&#1083;&#1100;&#1090;&#1072;&#1090;&#1099;%20&#1088;&#1072;&#1089;&#1095;&#1077;&#1090;&#1086;&#1074;NEW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D:\&#1044;&#1077;&#1087;&#1086;%20&#1055;&#1054;&#1056;&#1064;&#1053;&#1048;%20&#1048;%20&#1103;%20&#1091;%20&#1090;&#1077;&#1087;&#1083;&#1086;&#1074;&#1086;&#1079;&#1072;\&#1050;&#1085;&#1080;&#1075;&#1072;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D:\&#1044;&#1077;&#1087;&#1086;%20&#1055;&#1054;&#1056;&#1064;&#1053;&#1048;%20&#1048;%20&#1103;%20&#1091;%20&#1090;&#1077;&#1087;&#1083;&#1086;&#1074;&#1086;&#1079;&#1072;\&#1050;&#1085;&#1080;&#1075;&#1072;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D:\31%20&#1073;%20%20%20%20%20%20&#1064;&#1080;&#1088;&#1080;&#1085;&#1072;%20&#1082;&#1072;&#1085;&#1072;&#1074;&#1082;&#1080;%20&#1087;&#1086;&#1089;&#1083;&#1077;%20&#1085;&#1072;&#1088;&#1072;&#1073;&#1086;&#1090;&#1082;&#1080;%20114676%20&#1084;&#1086;&#1090;&#1086;&#1095;&#1072;&#1089;&#1086;&#1074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D:\31%20&#1073;%20%20%20%20%20%20&#1064;&#1080;&#1088;&#1080;&#1085;&#1072;%20&#1082;&#1072;&#1085;&#1072;&#1074;&#1082;&#1080;%20&#1087;&#1086;&#1089;&#1083;&#1077;%20&#1085;&#1072;&#1088;&#1072;&#1073;&#1086;&#1090;&#1082;&#1080;%20114676%20&#1084;&#1086;&#1090;&#1086;&#1095;&#1072;&#1089;&#1086;&#1074;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234650137723728E-2"/>
          <c:y val="2.372083326651379E-2"/>
          <c:w val="0.86096281930503871"/>
          <c:h val="0.89445504647968499"/>
        </c:manualLayout>
      </c:layout>
      <c:scatterChart>
        <c:scatterStyle val="smoothMarker"/>
        <c:varyColors val="0"/>
        <c:ser>
          <c:idx val="0"/>
          <c:order val="0"/>
          <c:tx>
            <c:v>1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'0,00_2,85'!$A$2:$A$114</c:f>
              <c:numCache>
                <c:formatCode>0.00</c:formatCode>
                <c:ptCount val="113"/>
                <c:pt idx="0" formatCode="General">
                  <c:v>4.0000000000000112E-2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'0,00_2,85'!$D$2:$D$114</c:f>
              <c:numCache>
                <c:formatCode>General</c:formatCode>
                <c:ptCount val="113"/>
                <c:pt idx="0">
                  <c:v>316.02</c:v>
                </c:pt>
                <c:pt idx="1">
                  <c:v>315.77999999999969</c:v>
                </c:pt>
                <c:pt idx="2">
                  <c:v>315.52999999999969</c:v>
                </c:pt>
                <c:pt idx="3">
                  <c:v>315.31</c:v>
                </c:pt>
                <c:pt idx="4">
                  <c:v>315.12</c:v>
                </c:pt>
                <c:pt idx="5">
                  <c:v>314.94</c:v>
                </c:pt>
                <c:pt idx="6">
                  <c:v>314.77999999999969</c:v>
                </c:pt>
                <c:pt idx="7">
                  <c:v>314.62</c:v>
                </c:pt>
                <c:pt idx="8">
                  <c:v>314.47999999999894</c:v>
                </c:pt>
                <c:pt idx="9">
                  <c:v>314.33</c:v>
                </c:pt>
                <c:pt idx="10">
                  <c:v>314.19</c:v>
                </c:pt>
                <c:pt idx="11">
                  <c:v>314.04000000000002</c:v>
                </c:pt>
                <c:pt idx="12">
                  <c:v>313.89</c:v>
                </c:pt>
                <c:pt idx="13">
                  <c:v>313.74</c:v>
                </c:pt>
                <c:pt idx="14">
                  <c:v>313.64000000000038</c:v>
                </c:pt>
                <c:pt idx="15">
                  <c:v>313.64000000000038</c:v>
                </c:pt>
                <c:pt idx="16">
                  <c:v>313.63</c:v>
                </c:pt>
                <c:pt idx="17">
                  <c:v>313.63</c:v>
                </c:pt>
                <c:pt idx="18">
                  <c:v>313.63</c:v>
                </c:pt>
                <c:pt idx="19">
                  <c:v>313.63</c:v>
                </c:pt>
                <c:pt idx="20">
                  <c:v>313.63</c:v>
                </c:pt>
                <c:pt idx="21">
                  <c:v>313.64000000000038</c:v>
                </c:pt>
                <c:pt idx="22">
                  <c:v>313.64999999999998</c:v>
                </c:pt>
                <c:pt idx="23">
                  <c:v>313.66000000000008</c:v>
                </c:pt>
                <c:pt idx="24">
                  <c:v>313.68</c:v>
                </c:pt>
                <c:pt idx="25">
                  <c:v>313.7</c:v>
                </c:pt>
                <c:pt idx="26">
                  <c:v>313.72000000000003</c:v>
                </c:pt>
                <c:pt idx="27">
                  <c:v>313.75</c:v>
                </c:pt>
                <c:pt idx="28">
                  <c:v>313.78999999999894</c:v>
                </c:pt>
                <c:pt idx="29">
                  <c:v>313.82</c:v>
                </c:pt>
                <c:pt idx="30">
                  <c:v>313.87</c:v>
                </c:pt>
                <c:pt idx="31">
                  <c:v>313.91999999999899</c:v>
                </c:pt>
                <c:pt idx="32">
                  <c:v>313.97999999999894</c:v>
                </c:pt>
                <c:pt idx="33">
                  <c:v>314.06</c:v>
                </c:pt>
                <c:pt idx="34">
                  <c:v>314.14999999999998</c:v>
                </c:pt>
                <c:pt idx="35">
                  <c:v>314.27</c:v>
                </c:pt>
                <c:pt idx="36">
                  <c:v>314.39999999999969</c:v>
                </c:pt>
                <c:pt idx="37">
                  <c:v>314.56</c:v>
                </c:pt>
                <c:pt idx="38">
                  <c:v>314.74</c:v>
                </c:pt>
                <c:pt idx="39">
                  <c:v>314.94</c:v>
                </c:pt>
                <c:pt idx="40">
                  <c:v>315.17</c:v>
                </c:pt>
                <c:pt idx="41">
                  <c:v>315.41000000000003</c:v>
                </c:pt>
                <c:pt idx="42">
                  <c:v>315.66000000000008</c:v>
                </c:pt>
                <c:pt idx="43">
                  <c:v>315.94</c:v>
                </c:pt>
                <c:pt idx="44">
                  <c:v>316.24</c:v>
                </c:pt>
                <c:pt idx="45">
                  <c:v>316.58</c:v>
                </c:pt>
                <c:pt idx="46">
                  <c:v>316.97000000000003</c:v>
                </c:pt>
                <c:pt idx="47">
                  <c:v>317.37</c:v>
                </c:pt>
                <c:pt idx="48">
                  <c:v>317.89</c:v>
                </c:pt>
                <c:pt idx="49">
                  <c:v>318.64000000000038</c:v>
                </c:pt>
                <c:pt idx="50">
                  <c:v>319.31</c:v>
                </c:pt>
                <c:pt idx="51">
                  <c:v>319.91000000000003</c:v>
                </c:pt>
                <c:pt idx="52">
                  <c:v>320.47000000000003</c:v>
                </c:pt>
                <c:pt idx="53">
                  <c:v>321</c:v>
                </c:pt>
                <c:pt idx="54">
                  <c:v>321.5</c:v>
                </c:pt>
                <c:pt idx="55">
                  <c:v>321.97999999999894</c:v>
                </c:pt>
                <c:pt idx="56">
                  <c:v>322.42999999999893</c:v>
                </c:pt>
                <c:pt idx="57">
                  <c:v>322.85000000000002</c:v>
                </c:pt>
                <c:pt idx="58">
                  <c:v>323.26</c:v>
                </c:pt>
                <c:pt idx="59">
                  <c:v>323.64999999999998</c:v>
                </c:pt>
                <c:pt idx="60">
                  <c:v>324.02999999999969</c:v>
                </c:pt>
                <c:pt idx="61">
                  <c:v>324.38</c:v>
                </c:pt>
                <c:pt idx="62">
                  <c:v>324.68</c:v>
                </c:pt>
                <c:pt idx="63">
                  <c:v>324.89999999999969</c:v>
                </c:pt>
                <c:pt idx="64">
                  <c:v>325.08</c:v>
                </c:pt>
                <c:pt idx="65">
                  <c:v>325.20999999999964</c:v>
                </c:pt>
                <c:pt idx="66">
                  <c:v>325.31</c:v>
                </c:pt>
                <c:pt idx="67">
                  <c:v>325.39</c:v>
                </c:pt>
                <c:pt idx="68">
                  <c:v>325.42999999999893</c:v>
                </c:pt>
                <c:pt idx="69">
                  <c:v>325.44</c:v>
                </c:pt>
                <c:pt idx="70">
                  <c:v>325.39999999999969</c:v>
                </c:pt>
                <c:pt idx="71">
                  <c:v>325.31</c:v>
                </c:pt>
                <c:pt idx="72">
                  <c:v>325.17</c:v>
                </c:pt>
                <c:pt idx="73">
                  <c:v>325.02999999999969</c:v>
                </c:pt>
                <c:pt idx="74">
                  <c:v>324.89999999999969</c:v>
                </c:pt>
                <c:pt idx="75">
                  <c:v>324.77</c:v>
                </c:pt>
                <c:pt idx="76">
                  <c:v>324.64000000000038</c:v>
                </c:pt>
                <c:pt idx="77">
                  <c:v>324.51</c:v>
                </c:pt>
                <c:pt idx="78">
                  <c:v>324.38</c:v>
                </c:pt>
                <c:pt idx="79">
                  <c:v>324.24</c:v>
                </c:pt>
                <c:pt idx="80">
                  <c:v>324.10000000000002</c:v>
                </c:pt>
                <c:pt idx="81">
                  <c:v>323.95</c:v>
                </c:pt>
                <c:pt idx="82">
                  <c:v>323.81</c:v>
                </c:pt>
                <c:pt idx="83">
                  <c:v>323.67</c:v>
                </c:pt>
                <c:pt idx="84">
                  <c:v>323.54000000000002</c:v>
                </c:pt>
                <c:pt idx="85">
                  <c:v>323.39999999999969</c:v>
                </c:pt>
                <c:pt idx="86">
                  <c:v>323.27</c:v>
                </c:pt>
                <c:pt idx="87">
                  <c:v>323.14000000000038</c:v>
                </c:pt>
                <c:pt idx="88">
                  <c:v>323.02</c:v>
                </c:pt>
                <c:pt idx="89">
                  <c:v>322.89999999999969</c:v>
                </c:pt>
                <c:pt idx="90">
                  <c:v>322.77</c:v>
                </c:pt>
                <c:pt idx="91">
                  <c:v>322.66000000000008</c:v>
                </c:pt>
                <c:pt idx="92">
                  <c:v>322.54000000000002</c:v>
                </c:pt>
                <c:pt idx="93">
                  <c:v>322.41999999999899</c:v>
                </c:pt>
                <c:pt idx="94">
                  <c:v>322.31</c:v>
                </c:pt>
                <c:pt idx="95">
                  <c:v>322.19</c:v>
                </c:pt>
                <c:pt idx="96">
                  <c:v>322.08</c:v>
                </c:pt>
                <c:pt idx="97">
                  <c:v>321.97000000000003</c:v>
                </c:pt>
                <c:pt idx="98">
                  <c:v>321.86</c:v>
                </c:pt>
                <c:pt idx="99">
                  <c:v>321.75</c:v>
                </c:pt>
                <c:pt idx="100">
                  <c:v>320.77999999999969</c:v>
                </c:pt>
                <c:pt idx="101">
                  <c:v>319.98999999999899</c:v>
                </c:pt>
                <c:pt idx="102">
                  <c:v>319.33</c:v>
                </c:pt>
                <c:pt idx="103">
                  <c:v>318.77</c:v>
                </c:pt>
                <c:pt idx="104">
                  <c:v>318.28999999999894</c:v>
                </c:pt>
                <c:pt idx="105">
                  <c:v>317.88</c:v>
                </c:pt>
                <c:pt idx="106">
                  <c:v>317.52</c:v>
                </c:pt>
                <c:pt idx="107">
                  <c:v>317.20999999999964</c:v>
                </c:pt>
                <c:pt idx="108">
                  <c:v>316.94</c:v>
                </c:pt>
                <c:pt idx="109">
                  <c:v>316.69</c:v>
                </c:pt>
                <c:pt idx="110">
                  <c:v>316.47999999999894</c:v>
                </c:pt>
                <c:pt idx="111">
                  <c:v>316.28999999999894</c:v>
                </c:pt>
                <c:pt idx="112">
                  <c:v>316.12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01E-40AC-B8A1-9EBF39DDAE31}"/>
            </c:ext>
          </c:extLst>
        </c:ser>
        <c:ser>
          <c:idx val="1"/>
          <c:order val="1"/>
          <c:tx>
            <c:v>3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'0,00_2,85'!$A$2:$A$114</c:f>
              <c:numCache>
                <c:formatCode>0.00</c:formatCode>
                <c:ptCount val="113"/>
                <c:pt idx="0" formatCode="General">
                  <c:v>4.0000000000000112E-2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'0,00_2,85'!$E$2:$E$114</c:f>
              <c:numCache>
                <c:formatCode>General</c:formatCode>
                <c:ptCount val="113"/>
                <c:pt idx="0">
                  <c:v>316</c:v>
                </c:pt>
                <c:pt idx="1">
                  <c:v>315.77</c:v>
                </c:pt>
                <c:pt idx="2">
                  <c:v>315.52999999999969</c:v>
                </c:pt>
                <c:pt idx="3">
                  <c:v>315.32</c:v>
                </c:pt>
                <c:pt idx="4">
                  <c:v>315.12</c:v>
                </c:pt>
                <c:pt idx="5">
                  <c:v>314.95</c:v>
                </c:pt>
                <c:pt idx="6">
                  <c:v>314.77999999999969</c:v>
                </c:pt>
                <c:pt idx="7">
                  <c:v>314.63</c:v>
                </c:pt>
                <c:pt idx="8">
                  <c:v>314.47999999999894</c:v>
                </c:pt>
                <c:pt idx="9">
                  <c:v>314.33</c:v>
                </c:pt>
                <c:pt idx="10">
                  <c:v>314.19</c:v>
                </c:pt>
                <c:pt idx="11">
                  <c:v>314.04000000000002</c:v>
                </c:pt>
                <c:pt idx="12">
                  <c:v>313.89999999999969</c:v>
                </c:pt>
                <c:pt idx="13">
                  <c:v>313.75</c:v>
                </c:pt>
                <c:pt idx="14">
                  <c:v>313.64999999999998</c:v>
                </c:pt>
                <c:pt idx="15">
                  <c:v>313.64000000000038</c:v>
                </c:pt>
                <c:pt idx="16">
                  <c:v>313.63</c:v>
                </c:pt>
                <c:pt idx="17">
                  <c:v>313.63</c:v>
                </c:pt>
                <c:pt idx="18">
                  <c:v>313.63</c:v>
                </c:pt>
                <c:pt idx="19">
                  <c:v>313.63</c:v>
                </c:pt>
                <c:pt idx="20">
                  <c:v>313.63</c:v>
                </c:pt>
                <c:pt idx="21">
                  <c:v>313.63</c:v>
                </c:pt>
                <c:pt idx="22">
                  <c:v>313.64000000000038</c:v>
                </c:pt>
                <c:pt idx="23">
                  <c:v>313.64000000000038</c:v>
                </c:pt>
                <c:pt idx="24">
                  <c:v>313.66000000000008</c:v>
                </c:pt>
                <c:pt idx="25">
                  <c:v>313.67</c:v>
                </c:pt>
                <c:pt idx="26">
                  <c:v>313.69</c:v>
                </c:pt>
                <c:pt idx="27">
                  <c:v>313.72000000000003</c:v>
                </c:pt>
                <c:pt idx="28">
                  <c:v>313.74</c:v>
                </c:pt>
                <c:pt idx="29">
                  <c:v>313.77</c:v>
                </c:pt>
                <c:pt idx="30">
                  <c:v>313.81</c:v>
                </c:pt>
                <c:pt idx="31">
                  <c:v>313.85000000000002</c:v>
                </c:pt>
                <c:pt idx="32">
                  <c:v>313.89999999999969</c:v>
                </c:pt>
                <c:pt idx="33">
                  <c:v>313.95999999999964</c:v>
                </c:pt>
                <c:pt idx="34">
                  <c:v>314.04000000000002</c:v>
                </c:pt>
                <c:pt idx="35">
                  <c:v>314.14000000000038</c:v>
                </c:pt>
                <c:pt idx="36">
                  <c:v>314.25</c:v>
                </c:pt>
                <c:pt idx="37">
                  <c:v>314.39</c:v>
                </c:pt>
                <c:pt idx="38">
                  <c:v>314.54000000000002</c:v>
                </c:pt>
                <c:pt idx="39">
                  <c:v>314.70999999999964</c:v>
                </c:pt>
                <c:pt idx="40">
                  <c:v>314.89999999999969</c:v>
                </c:pt>
                <c:pt idx="41">
                  <c:v>315.11</c:v>
                </c:pt>
                <c:pt idx="42">
                  <c:v>315.33999999999969</c:v>
                </c:pt>
                <c:pt idx="43">
                  <c:v>315.58</c:v>
                </c:pt>
                <c:pt idx="44">
                  <c:v>315.85000000000002</c:v>
                </c:pt>
                <c:pt idx="45">
                  <c:v>316.14000000000038</c:v>
                </c:pt>
                <c:pt idx="46">
                  <c:v>316.47999999999894</c:v>
                </c:pt>
                <c:pt idx="47">
                  <c:v>316.83999999999969</c:v>
                </c:pt>
                <c:pt idx="48">
                  <c:v>317.26</c:v>
                </c:pt>
                <c:pt idx="49">
                  <c:v>317.87</c:v>
                </c:pt>
                <c:pt idx="50">
                  <c:v>318.48999999999899</c:v>
                </c:pt>
                <c:pt idx="51">
                  <c:v>319.05</c:v>
                </c:pt>
                <c:pt idx="52">
                  <c:v>319.58</c:v>
                </c:pt>
                <c:pt idx="53">
                  <c:v>320.08999999999969</c:v>
                </c:pt>
                <c:pt idx="54">
                  <c:v>320.57</c:v>
                </c:pt>
                <c:pt idx="55">
                  <c:v>321.04000000000002</c:v>
                </c:pt>
                <c:pt idx="56">
                  <c:v>321.47000000000003</c:v>
                </c:pt>
                <c:pt idx="57">
                  <c:v>321.89</c:v>
                </c:pt>
                <c:pt idx="58">
                  <c:v>322.27999999999969</c:v>
                </c:pt>
                <c:pt idx="59">
                  <c:v>322.67</c:v>
                </c:pt>
                <c:pt idx="60">
                  <c:v>323.04000000000002</c:v>
                </c:pt>
                <c:pt idx="61">
                  <c:v>323.39999999999969</c:v>
                </c:pt>
                <c:pt idx="62">
                  <c:v>323.70999999999964</c:v>
                </c:pt>
                <c:pt idx="63">
                  <c:v>323.97000000000003</c:v>
                </c:pt>
                <c:pt idx="64">
                  <c:v>324.17</c:v>
                </c:pt>
                <c:pt idx="65">
                  <c:v>324.33999999999969</c:v>
                </c:pt>
                <c:pt idx="66">
                  <c:v>324.47000000000003</c:v>
                </c:pt>
                <c:pt idx="67">
                  <c:v>324.58</c:v>
                </c:pt>
                <c:pt idx="68">
                  <c:v>324.64999999999998</c:v>
                </c:pt>
                <c:pt idx="69">
                  <c:v>324.7</c:v>
                </c:pt>
                <c:pt idx="70">
                  <c:v>324.70999999999964</c:v>
                </c:pt>
                <c:pt idx="71">
                  <c:v>324.67</c:v>
                </c:pt>
                <c:pt idx="72">
                  <c:v>324.58</c:v>
                </c:pt>
                <c:pt idx="73">
                  <c:v>324.47999999999894</c:v>
                </c:pt>
                <c:pt idx="74">
                  <c:v>324.38</c:v>
                </c:pt>
                <c:pt idx="75">
                  <c:v>324.27999999999969</c:v>
                </c:pt>
                <c:pt idx="76">
                  <c:v>324.18</c:v>
                </c:pt>
                <c:pt idx="77">
                  <c:v>324.07</c:v>
                </c:pt>
                <c:pt idx="78">
                  <c:v>323.95999999999964</c:v>
                </c:pt>
                <c:pt idx="79">
                  <c:v>323.83999999999969</c:v>
                </c:pt>
                <c:pt idx="80">
                  <c:v>323.72000000000003</c:v>
                </c:pt>
                <c:pt idx="81">
                  <c:v>323.60000000000002</c:v>
                </c:pt>
                <c:pt idx="82">
                  <c:v>323.47999999999894</c:v>
                </c:pt>
                <c:pt idx="83">
                  <c:v>323.36</c:v>
                </c:pt>
                <c:pt idx="84">
                  <c:v>323.24</c:v>
                </c:pt>
                <c:pt idx="85">
                  <c:v>323.12</c:v>
                </c:pt>
                <c:pt idx="86">
                  <c:v>323</c:v>
                </c:pt>
                <c:pt idx="87">
                  <c:v>322.88</c:v>
                </c:pt>
                <c:pt idx="88">
                  <c:v>322.77</c:v>
                </c:pt>
                <c:pt idx="89">
                  <c:v>322.66000000000008</c:v>
                </c:pt>
                <c:pt idx="90">
                  <c:v>322.55</c:v>
                </c:pt>
                <c:pt idx="91">
                  <c:v>322.44</c:v>
                </c:pt>
                <c:pt idx="92">
                  <c:v>322.33</c:v>
                </c:pt>
                <c:pt idx="93">
                  <c:v>322.22000000000003</c:v>
                </c:pt>
                <c:pt idx="94">
                  <c:v>322.11</c:v>
                </c:pt>
                <c:pt idx="95">
                  <c:v>322.01</c:v>
                </c:pt>
                <c:pt idx="96">
                  <c:v>321.89999999999969</c:v>
                </c:pt>
                <c:pt idx="97">
                  <c:v>321.8</c:v>
                </c:pt>
                <c:pt idx="98">
                  <c:v>321.7</c:v>
                </c:pt>
                <c:pt idx="99">
                  <c:v>321.60000000000002</c:v>
                </c:pt>
                <c:pt idx="100">
                  <c:v>320.68</c:v>
                </c:pt>
                <c:pt idx="101">
                  <c:v>319.91999999999899</c:v>
                </c:pt>
                <c:pt idx="102">
                  <c:v>319.27</c:v>
                </c:pt>
                <c:pt idx="103">
                  <c:v>318.72999999999894</c:v>
                </c:pt>
                <c:pt idx="104">
                  <c:v>318.26</c:v>
                </c:pt>
                <c:pt idx="105">
                  <c:v>317.86</c:v>
                </c:pt>
                <c:pt idx="106">
                  <c:v>317.5</c:v>
                </c:pt>
                <c:pt idx="107">
                  <c:v>317.19</c:v>
                </c:pt>
                <c:pt idx="108">
                  <c:v>316.91999999999899</c:v>
                </c:pt>
                <c:pt idx="109">
                  <c:v>316.68</c:v>
                </c:pt>
                <c:pt idx="110">
                  <c:v>316.45999999999964</c:v>
                </c:pt>
                <c:pt idx="111">
                  <c:v>316.27</c:v>
                </c:pt>
                <c:pt idx="112">
                  <c:v>316.10000000000002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01E-40AC-B8A1-9EBF39DDAE31}"/>
            </c:ext>
          </c:extLst>
        </c:ser>
        <c:ser>
          <c:idx val="2"/>
          <c:order val="2"/>
          <c:tx>
            <c:v>7</c:v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'0,00_2,85'!$A$2:$A$114</c:f>
              <c:numCache>
                <c:formatCode>0.00</c:formatCode>
                <c:ptCount val="113"/>
                <c:pt idx="0" formatCode="General">
                  <c:v>4.0000000000000112E-2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'0,00_2,85'!$F$2:$F$114</c:f>
              <c:numCache>
                <c:formatCode>General</c:formatCode>
                <c:ptCount val="113"/>
                <c:pt idx="0">
                  <c:v>315.95999999999964</c:v>
                </c:pt>
                <c:pt idx="1">
                  <c:v>315.75</c:v>
                </c:pt>
                <c:pt idx="2">
                  <c:v>315.52</c:v>
                </c:pt>
                <c:pt idx="3">
                  <c:v>315.31</c:v>
                </c:pt>
                <c:pt idx="4">
                  <c:v>315.12</c:v>
                </c:pt>
                <c:pt idx="5">
                  <c:v>314.94</c:v>
                </c:pt>
                <c:pt idx="6">
                  <c:v>314.77999999999969</c:v>
                </c:pt>
                <c:pt idx="7">
                  <c:v>314.62</c:v>
                </c:pt>
                <c:pt idx="8">
                  <c:v>314.47999999999894</c:v>
                </c:pt>
                <c:pt idx="9">
                  <c:v>314.33</c:v>
                </c:pt>
                <c:pt idx="10">
                  <c:v>314.19</c:v>
                </c:pt>
                <c:pt idx="11">
                  <c:v>314.05</c:v>
                </c:pt>
                <c:pt idx="12">
                  <c:v>313.89999999999969</c:v>
                </c:pt>
                <c:pt idx="13">
                  <c:v>313.76</c:v>
                </c:pt>
                <c:pt idx="14">
                  <c:v>313.64999999999998</c:v>
                </c:pt>
                <c:pt idx="15">
                  <c:v>313.64000000000038</c:v>
                </c:pt>
                <c:pt idx="16">
                  <c:v>313.63</c:v>
                </c:pt>
                <c:pt idx="17">
                  <c:v>313.62</c:v>
                </c:pt>
                <c:pt idx="18">
                  <c:v>313.62</c:v>
                </c:pt>
                <c:pt idx="19">
                  <c:v>313.61</c:v>
                </c:pt>
                <c:pt idx="20">
                  <c:v>313.61</c:v>
                </c:pt>
                <c:pt idx="21">
                  <c:v>313.61</c:v>
                </c:pt>
                <c:pt idx="22">
                  <c:v>313.61</c:v>
                </c:pt>
                <c:pt idx="23">
                  <c:v>313.61</c:v>
                </c:pt>
                <c:pt idx="24">
                  <c:v>313.62</c:v>
                </c:pt>
                <c:pt idx="25">
                  <c:v>313.63</c:v>
                </c:pt>
                <c:pt idx="26">
                  <c:v>313.64000000000038</c:v>
                </c:pt>
                <c:pt idx="27">
                  <c:v>313.64999999999998</c:v>
                </c:pt>
                <c:pt idx="28">
                  <c:v>313.67</c:v>
                </c:pt>
                <c:pt idx="29">
                  <c:v>313.69</c:v>
                </c:pt>
                <c:pt idx="30">
                  <c:v>313.70999999999964</c:v>
                </c:pt>
                <c:pt idx="31">
                  <c:v>313.74</c:v>
                </c:pt>
                <c:pt idx="32">
                  <c:v>313.77999999999969</c:v>
                </c:pt>
                <c:pt idx="33">
                  <c:v>313.82</c:v>
                </c:pt>
                <c:pt idx="34">
                  <c:v>313.87</c:v>
                </c:pt>
                <c:pt idx="35">
                  <c:v>313.94</c:v>
                </c:pt>
                <c:pt idx="36">
                  <c:v>314.01</c:v>
                </c:pt>
                <c:pt idx="37">
                  <c:v>314.11</c:v>
                </c:pt>
                <c:pt idx="38">
                  <c:v>314.22000000000003</c:v>
                </c:pt>
                <c:pt idx="39">
                  <c:v>314.33999999999969</c:v>
                </c:pt>
                <c:pt idx="40">
                  <c:v>314.47999999999894</c:v>
                </c:pt>
                <c:pt idx="41">
                  <c:v>314.64000000000038</c:v>
                </c:pt>
                <c:pt idx="42">
                  <c:v>314.81</c:v>
                </c:pt>
                <c:pt idx="43">
                  <c:v>315</c:v>
                </c:pt>
                <c:pt idx="44">
                  <c:v>315.2</c:v>
                </c:pt>
                <c:pt idx="45">
                  <c:v>315.42999999999893</c:v>
                </c:pt>
                <c:pt idx="46">
                  <c:v>315.68</c:v>
                </c:pt>
                <c:pt idx="47">
                  <c:v>315.95999999999964</c:v>
                </c:pt>
                <c:pt idx="48">
                  <c:v>316.26</c:v>
                </c:pt>
                <c:pt idx="49">
                  <c:v>316.67</c:v>
                </c:pt>
                <c:pt idx="50">
                  <c:v>317.14000000000038</c:v>
                </c:pt>
                <c:pt idx="51">
                  <c:v>317.61</c:v>
                </c:pt>
                <c:pt idx="52">
                  <c:v>318.07</c:v>
                </c:pt>
                <c:pt idx="53">
                  <c:v>318.52</c:v>
                </c:pt>
                <c:pt idx="54">
                  <c:v>318.95</c:v>
                </c:pt>
                <c:pt idx="55">
                  <c:v>319.38</c:v>
                </c:pt>
                <c:pt idx="56">
                  <c:v>319.77999999999969</c:v>
                </c:pt>
                <c:pt idx="57">
                  <c:v>320.17</c:v>
                </c:pt>
                <c:pt idx="58">
                  <c:v>320.54000000000002</c:v>
                </c:pt>
                <c:pt idx="59">
                  <c:v>320.91000000000003</c:v>
                </c:pt>
                <c:pt idx="60">
                  <c:v>321.26</c:v>
                </c:pt>
                <c:pt idx="61">
                  <c:v>321.60000000000002</c:v>
                </c:pt>
                <c:pt idx="62">
                  <c:v>321.91999999999899</c:v>
                </c:pt>
                <c:pt idx="63">
                  <c:v>322.20999999999964</c:v>
                </c:pt>
                <c:pt idx="64">
                  <c:v>322.45999999999964</c:v>
                </c:pt>
                <c:pt idx="65">
                  <c:v>322.67</c:v>
                </c:pt>
                <c:pt idx="66">
                  <c:v>322.85000000000002</c:v>
                </c:pt>
                <c:pt idx="67">
                  <c:v>323.01</c:v>
                </c:pt>
                <c:pt idx="68">
                  <c:v>323.14000000000038</c:v>
                </c:pt>
                <c:pt idx="69">
                  <c:v>323.24</c:v>
                </c:pt>
                <c:pt idx="70">
                  <c:v>323.32</c:v>
                </c:pt>
                <c:pt idx="71">
                  <c:v>323.36</c:v>
                </c:pt>
                <c:pt idx="72">
                  <c:v>323.36</c:v>
                </c:pt>
                <c:pt idx="73">
                  <c:v>323.33</c:v>
                </c:pt>
                <c:pt idx="74">
                  <c:v>323.28999999999894</c:v>
                </c:pt>
                <c:pt idx="75">
                  <c:v>323.25</c:v>
                </c:pt>
                <c:pt idx="76">
                  <c:v>323.19</c:v>
                </c:pt>
                <c:pt idx="77">
                  <c:v>323.13</c:v>
                </c:pt>
                <c:pt idx="78">
                  <c:v>323.07</c:v>
                </c:pt>
                <c:pt idx="79">
                  <c:v>323</c:v>
                </c:pt>
                <c:pt idx="80">
                  <c:v>322.91999999999899</c:v>
                </c:pt>
                <c:pt idx="81">
                  <c:v>322.83999999999969</c:v>
                </c:pt>
                <c:pt idx="82">
                  <c:v>322.75</c:v>
                </c:pt>
                <c:pt idx="83">
                  <c:v>322.66000000000008</c:v>
                </c:pt>
                <c:pt idx="84">
                  <c:v>322.57</c:v>
                </c:pt>
                <c:pt idx="85">
                  <c:v>322.47999999999894</c:v>
                </c:pt>
                <c:pt idx="86">
                  <c:v>322.39</c:v>
                </c:pt>
                <c:pt idx="87">
                  <c:v>322.3</c:v>
                </c:pt>
                <c:pt idx="88">
                  <c:v>322.20999999999964</c:v>
                </c:pt>
                <c:pt idx="89">
                  <c:v>322.12</c:v>
                </c:pt>
                <c:pt idx="90">
                  <c:v>322.02999999999969</c:v>
                </c:pt>
                <c:pt idx="91">
                  <c:v>321.94</c:v>
                </c:pt>
                <c:pt idx="92">
                  <c:v>321.85000000000002</c:v>
                </c:pt>
                <c:pt idx="93">
                  <c:v>321.76</c:v>
                </c:pt>
                <c:pt idx="94">
                  <c:v>321.68</c:v>
                </c:pt>
                <c:pt idx="95">
                  <c:v>321.58999999999969</c:v>
                </c:pt>
                <c:pt idx="96">
                  <c:v>321.5</c:v>
                </c:pt>
                <c:pt idx="97">
                  <c:v>321.41000000000003</c:v>
                </c:pt>
                <c:pt idx="98">
                  <c:v>321.33</c:v>
                </c:pt>
                <c:pt idx="99">
                  <c:v>321.24</c:v>
                </c:pt>
                <c:pt idx="100">
                  <c:v>320.42999999999893</c:v>
                </c:pt>
                <c:pt idx="101">
                  <c:v>319.74</c:v>
                </c:pt>
                <c:pt idx="102">
                  <c:v>319.14000000000038</c:v>
                </c:pt>
                <c:pt idx="103">
                  <c:v>318.62</c:v>
                </c:pt>
                <c:pt idx="104">
                  <c:v>318.18</c:v>
                </c:pt>
                <c:pt idx="105">
                  <c:v>317.78999999999894</c:v>
                </c:pt>
                <c:pt idx="106">
                  <c:v>317.44</c:v>
                </c:pt>
                <c:pt idx="107">
                  <c:v>317.14000000000038</c:v>
                </c:pt>
                <c:pt idx="108">
                  <c:v>316.87</c:v>
                </c:pt>
                <c:pt idx="109">
                  <c:v>316.63</c:v>
                </c:pt>
                <c:pt idx="110">
                  <c:v>316.41999999999899</c:v>
                </c:pt>
                <c:pt idx="111">
                  <c:v>316.22999999999894</c:v>
                </c:pt>
                <c:pt idx="112">
                  <c:v>316.06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01E-40AC-B8A1-9EBF39DDAE31}"/>
            </c:ext>
          </c:extLst>
        </c:ser>
        <c:ser>
          <c:idx val="3"/>
          <c:order val="3"/>
          <c:tx>
            <c:v>12</c:v>
          </c:tx>
          <c:spPr>
            <a:ln w="952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'0,00_2,85'!$A$2:$A$114</c:f>
              <c:numCache>
                <c:formatCode>0.00</c:formatCode>
                <c:ptCount val="113"/>
                <c:pt idx="0" formatCode="General">
                  <c:v>4.0000000000000112E-2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'0,00_2,85'!$G$2:$G$114</c:f>
              <c:numCache>
                <c:formatCode>General</c:formatCode>
                <c:ptCount val="113"/>
                <c:pt idx="0">
                  <c:v>315.88</c:v>
                </c:pt>
                <c:pt idx="1">
                  <c:v>315.69</c:v>
                </c:pt>
                <c:pt idx="2">
                  <c:v>315.47999999999894</c:v>
                </c:pt>
                <c:pt idx="3">
                  <c:v>315.27999999999969</c:v>
                </c:pt>
                <c:pt idx="4">
                  <c:v>315.08999999999969</c:v>
                </c:pt>
                <c:pt idx="5">
                  <c:v>314.91999999999899</c:v>
                </c:pt>
                <c:pt idx="6">
                  <c:v>314.76</c:v>
                </c:pt>
                <c:pt idx="7">
                  <c:v>314.60000000000002</c:v>
                </c:pt>
                <c:pt idx="8">
                  <c:v>314.45999999999964</c:v>
                </c:pt>
                <c:pt idx="9">
                  <c:v>314.32</c:v>
                </c:pt>
                <c:pt idx="10">
                  <c:v>314.18</c:v>
                </c:pt>
                <c:pt idx="11">
                  <c:v>314.04000000000002</c:v>
                </c:pt>
                <c:pt idx="12">
                  <c:v>313.89999999999969</c:v>
                </c:pt>
                <c:pt idx="13">
                  <c:v>313.76</c:v>
                </c:pt>
                <c:pt idx="14">
                  <c:v>313.64000000000038</c:v>
                </c:pt>
                <c:pt idx="15">
                  <c:v>313.63</c:v>
                </c:pt>
                <c:pt idx="16">
                  <c:v>313.62</c:v>
                </c:pt>
                <c:pt idx="17">
                  <c:v>313.61</c:v>
                </c:pt>
                <c:pt idx="18">
                  <c:v>313.60000000000002</c:v>
                </c:pt>
                <c:pt idx="19">
                  <c:v>313.58999999999969</c:v>
                </c:pt>
                <c:pt idx="20">
                  <c:v>313.58999999999969</c:v>
                </c:pt>
                <c:pt idx="21">
                  <c:v>313.58</c:v>
                </c:pt>
                <c:pt idx="22">
                  <c:v>313.58</c:v>
                </c:pt>
                <c:pt idx="23">
                  <c:v>313.58</c:v>
                </c:pt>
                <c:pt idx="24">
                  <c:v>313.58</c:v>
                </c:pt>
                <c:pt idx="25">
                  <c:v>313.58</c:v>
                </c:pt>
                <c:pt idx="26">
                  <c:v>313.58</c:v>
                </c:pt>
                <c:pt idx="27">
                  <c:v>313.58999999999969</c:v>
                </c:pt>
                <c:pt idx="28">
                  <c:v>313.60000000000002</c:v>
                </c:pt>
                <c:pt idx="29">
                  <c:v>313.61</c:v>
                </c:pt>
                <c:pt idx="30">
                  <c:v>313.62</c:v>
                </c:pt>
                <c:pt idx="31">
                  <c:v>313.64000000000038</c:v>
                </c:pt>
                <c:pt idx="32">
                  <c:v>313.66000000000008</c:v>
                </c:pt>
                <c:pt idx="33">
                  <c:v>313.68</c:v>
                </c:pt>
                <c:pt idx="34">
                  <c:v>313.70999999999964</c:v>
                </c:pt>
                <c:pt idx="35">
                  <c:v>313.75</c:v>
                </c:pt>
                <c:pt idx="36">
                  <c:v>313.8</c:v>
                </c:pt>
                <c:pt idx="37">
                  <c:v>313.86</c:v>
                </c:pt>
                <c:pt idx="38">
                  <c:v>313.91999999999899</c:v>
                </c:pt>
                <c:pt idx="39">
                  <c:v>314.01</c:v>
                </c:pt>
                <c:pt idx="40">
                  <c:v>314.10000000000002</c:v>
                </c:pt>
                <c:pt idx="41">
                  <c:v>314.20999999999964</c:v>
                </c:pt>
                <c:pt idx="42">
                  <c:v>314.33</c:v>
                </c:pt>
                <c:pt idx="43">
                  <c:v>314.45999999999964</c:v>
                </c:pt>
                <c:pt idx="44">
                  <c:v>314.60000000000002</c:v>
                </c:pt>
                <c:pt idx="45">
                  <c:v>314.76</c:v>
                </c:pt>
                <c:pt idx="46">
                  <c:v>314.94</c:v>
                </c:pt>
                <c:pt idx="47">
                  <c:v>315.13</c:v>
                </c:pt>
                <c:pt idx="48">
                  <c:v>315.35000000000002</c:v>
                </c:pt>
                <c:pt idx="49">
                  <c:v>315.60000000000002</c:v>
                </c:pt>
                <c:pt idx="50">
                  <c:v>315.91999999999899</c:v>
                </c:pt>
                <c:pt idx="51">
                  <c:v>316.27</c:v>
                </c:pt>
                <c:pt idx="52">
                  <c:v>316.62</c:v>
                </c:pt>
                <c:pt idx="53">
                  <c:v>316.97999999999894</c:v>
                </c:pt>
                <c:pt idx="54">
                  <c:v>317.33999999999969</c:v>
                </c:pt>
                <c:pt idx="55">
                  <c:v>317.7</c:v>
                </c:pt>
                <c:pt idx="56">
                  <c:v>318.05</c:v>
                </c:pt>
                <c:pt idx="57">
                  <c:v>318.39</c:v>
                </c:pt>
                <c:pt idx="58">
                  <c:v>318.72999999999894</c:v>
                </c:pt>
                <c:pt idx="59">
                  <c:v>319.05</c:v>
                </c:pt>
                <c:pt idx="60">
                  <c:v>319.37</c:v>
                </c:pt>
                <c:pt idx="61">
                  <c:v>319.69</c:v>
                </c:pt>
                <c:pt idx="62">
                  <c:v>319.98999999999899</c:v>
                </c:pt>
                <c:pt idx="63">
                  <c:v>320.27999999999969</c:v>
                </c:pt>
                <c:pt idx="64">
                  <c:v>320.54000000000002</c:v>
                </c:pt>
                <c:pt idx="65">
                  <c:v>320.77999999999969</c:v>
                </c:pt>
                <c:pt idx="66">
                  <c:v>321</c:v>
                </c:pt>
                <c:pt idx="67">
                  <c:v>321.19</c:v>
                </c:pt>
                <c:pt idx="68">
                  <c:v>321.36</c:v>
                </c:pt>
                <c:pt idx="69">
                  <c:v>321.51</c:v>
                </c:pt>
                <c:pt idx="70">
                  <c:v>321.64000000000038</c:v>
                </c:pt>
                <c:pt idx="71">
                  <c:v>321.74</c:v>
                </c:pt>
                <c:pt idx="72">
                  <c:v>321.82</c:v>
                </c:pt>
                <c:pt idx="73">
                  <c:v>321.87</c:v>
                </c:pt>
                <c:pt idx="74">
                  <c:v>321.89</c:v>
                </c:pt>
                <c:pt idx="75">
                  <c:v>321.91000000000003</c:v>
                </c:pt>
                <c:pt idx="76">
                  <c:v>321.91000000000003</c:v>
                </c:pt>
                <c:pt idx="77">
                  <c:v>321.89999999999969</c:v>
                </c:pt>
                <c:pt idx="78">
                  <c:v>321.89</c:v>
                </c:pt>
                <c:pt idx="79">
                  <c:v>321.87</c:v>
                </c:pt>
                <c:pt idx="80">
                  <c:v>321.83999999999969</c:v>
                </c:pt>
                <c:pt idx="81">
                  <c:v>321.8</c:v>
                </c:pt>
                <c:pt idx="82">
                  <c:v>321.76</c:v>
                </c:pt>
                <c:pt idx="83">
                  <c:v>321.70999999999964</c:v>
                </c:pt>
                <c:pt idx="84">
                  <c:v>321.66000000000008</c:v>
                </c:pt>
                <c:pt idx="85">
                  <c:v>321.60000000000002</c:v>
                </c:pt>
                <c:pt idx="86">
                  <c:v>321.54000000000002</c:v>
                </c:pt>
                <c:pt idx="87">
                  <c:v>321.48999999999899</c:v>
                </c:pt>
                <c:pt idx="88">
                  <c:v>321.42999999999893</c:v>
                </c:pt>
                <c:pt idx="89">
                  <c:v>321.36</c:v>
                </c:pt>
                <c:pt idx="90">
                  <c:v>321.3</c:v>
                </c:pt>
                <c:pt idx="91">
                  <c:v>321.24</c:v>
                </c:pt>
                <c:pt idx="92">
                  <c:v>321.17</c:v>
                </c:pt>
                <c:pt idx="93">
                  <c:v>321.11</c:v>
                </c:pt>
                <c:pt idx="94">
                  <c:v>321.04000000000002</c:v>
                </c:pt>
                <c:pt idx="95">
                  <c:v>320.97999999999894</c:v>
                </c:pt>
                <c:pt idx="96">
                  <c:v>320.91000000000003</c:v>
                </c:pt>
                <c:pt idx="97">
                  <c:v>320.83999999999969</c:v>
                </c:pt>
                <c:pt idx="98">
                  <c:v>320.77999999999969</c:v>
                </c:pt>
                <c:pt idx="99">
                  <c:v>320.70999999999964</c:v>
                </c:pt>
                <c:pt idx="100">
                  <c:v>320.05</c:v>
                </c:pt>
                <c:pt idx="101">
                  <c:v>319.45</c:v>
                </c:pt>
                <c:pt idx="102">
                  <c:v>318.91000000000003</c:v>
                </c:pt>
                <c:pt idx="103">
                  <c:v>318.44</c:v>
                </c:pt>
                <c:pt idx="104">
                  <c:v>318.02999999999969</c:v>
                </c:pt>
                <c:pt idx="105">
                  <c:v>317.66000000000008</c:v>
                </c:pt>
                <c:pt idx="106">
                  <c:v>317.33999999999969</c:v>
                </c:pt>
                <c:pt idx="107">
                  <c:v>317.05</c:v>
                </c:pt>
                <c:pt idx="108">
                  <c:v>316.78999999999894</c:v>
                </c:pt>
                <c:pt idx="109">
                  <c:v>316.55</c:v>
                </c:pt>
                <c:pt idx="110">
                  <c:v>316.33999999999969</c:v>
                </c:pt>
                <c:pt idx="111">
                  <c:v>316.14999999999998</c:v>
                </c:pt>
                <c:pt idx="112">
                  <c:v>315.97999999999894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01E-40AC-B8A1-9EBF39DDAE31}"/>
            </c:ext>
          </c:extLst>
        </c:ser>
        <c:ser>
          <c:idx val="4"/>
          <c:order val="4"/>
          <c:tx>
            <c:v>27</c:v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'0,00_2,85'!$A$2:$A$114</c:f>
              <c:numCache>
                <c:formatCode>0.00</c:formatCode>
                <c:ptCount val="113"/>
                <c:pt idx="0" formatCode="General">
                  <c:v>4.0000000000000112E-2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'0,00_2,85'!$J$2:$J$114</c:f>
              <c:numCache>
                <c:formatCode>General</c:formatCode>
                <c:ptCount val="113"/>
                <c:pt idx="0">
                  <c:v>315.56</c:v>
                </c:pt>
                <c:pt idx="1">
                  <c:v>315.41000000000003</c:v>
                </c:pt>
                <c:pt idx="2">
                  <c:v>315.24</c:v>
                </c:pt>
                <c:pt idx="3">
                  <c:v>315.07</c:v>
                </c:pt>
                <c:pt idx="4">
                  <c:v>314.89999999999969</c:v>
                </c:pt>
                <c:pt idx="5">
                  <c:v>314.74</c:v>
                </c:pt>
                <c:pt idx="6">
                  <c:v>314.58999999999969</c:v>
                </c:pt>
                <c:pt idx="7">
                  <c:v>314.45</c:v>
                </c:pt>
                <c:pt idx="8">
                  <c:v>314.31</c:v>
                </c:pt>
                <c:pt idx="9">
                  <c:v>314.18</c:v>
                </c:pt>
                <c:pt idx="10">
                  <c:v>314.05</c:v>
                </c:pt>
                <c:pt idx="11">
                  <c:v>313.91999999999899</c:v>
                </c:pt>
                <c:pt idx="12">
                  <c:v>313.78999999999894</c:v>
                </c:pt>
                <c:pt idx="13">
                  <c:v>313.67</c:v>
                </c:pt>
                <c:pt idx="14">
                  <c:v>313.54000000000002</c:v>
                </c:pt>
                <c:pt idx="15">
                  <c:v>313.52999999999969</c:v>
                </c:pt>
                <c:pt idx="16">
                  <c:v>313.52</c:v>
                </c:pt>
                <c:pt idx="17">
                  <c:v>313.51</c:v>
                </c:pt>
                <c:pt idx="18">
                  <c:v>313.5</c:v>
                </c:pt>
                <c:pt idx="19">
                  <c:v>313.48999999999899</c:v>
                </c:pt>
                <c:pt idx="20">
                  <c:v>313.47999999999894</c:v>
                </c:pt>
                <c:pt idx="21">
                  <c:v>313.47000000000003</c:v>
                </c:pt>
                <c:pt idx="22">
                  <c:v>313.45999999999964</c:v>
                </c:pt>
                <c:pt idx="23">
                  <c:v>313.45</c:v>
                </c:pt>
                <c:pt idx="24">
                  <c:v>313.44</c:v>
                </c:pt>
                <c:pt idx="25">
                  <c:v>313.42999999999893</c:v>
                </c:pt>
                <c:pt idx="26">
                  <c:v>313.42999999999893</c:v>
                </c:pt>
                <c:pt idx="27">
                  <c:v>313.41999999999899</c:v>
                </c:pt>
                <c:pt idx="28">
                  <c:v>313.41000000000003</c:v>
                </c:pt>
                <c:pt idx="29">
                  <c:v>313.41000000000003</c:v>
                </c:pt>
                <c:pt idx="30">
                  <c:v>313.41000000000003</c:v>
                </c:pt>
                <c:pt idx="31">
                  <c:v>313.39999999999969</c:v>
                </c:pt>
                <c:pt idx="32">
                  <c:v>313.39999999999969</c:v>
                </c:pt>
                <c:pt idx="33">
                  <c:v>313.39999999999969</c:v>
                </c:pt>
                <c:pt idx="34">
                  <c:v>313.39999999999969</c:v>
                </c:pt>
                <c:pt idx="35">
                  <c:v>313.41000000000003</c:v>
                </c:pt>
                <c:pt idx="36">
                  <c:v>313.41000000000003</c:v>
                </c:pt>
                <c:pt idx="37">
                  <c:v>313.41999999999899</c:v>
                </c:pt>
                <c:pt idx="38">
                  <c:v>313.44</c:v>
                </c:pt>
                <c:pt idx="39">
                  <c:v>313.45</c:v>
                </c:pt>
                <c:pt idx="40">
                  <c:v>313.47000000000003</c:v>
                </c:pt>
                <c:pt idx="41">
                  <c:v>313.5</c:v>
                </c:pt>
                <c:pt idx="42">
                  <c:v>313.52999999999969</c:v>
                </c:pt>
                <c:pt idx="43">
                  <c:v>313.57</c:v>
                </c:pt>
                <c:pt idx="44">
                  <c:v>313.61</c:v>
                </c:pt>
                <c:pt idx="45">
                  <c:v>313.66000000000008</c:v>
                </c:pt>
                <c:pt idx="46">
                  <c:v>313.72000000000003</c:v>
                </c:pt>
                <c:pt idx="47">
                  <c:v>313.77999999999969</c:v>
                </c:pt>
                <c:pt idx="48">
                  <c:v>313.85000000000002</c:v>
                </c:pt>
                <c:pt idx="49">
                  <c:v>313.92999999999893</c:v>
                </c:pt>
                <c:pt idx="50">
                  <c:v>314.02</c:v>
                </c:pt>
                <c:pt idx="51">
                  <c:v>314.13</c:v>
                </c:pt>
                <c:pt idx="52">
                  <c:v>314.25</c:v>
                </c:pt>
                <c:pt idx="53">
                  <c:v>314.39</c:v>
                </c:pt>
                <c:pt idx="54">
                  <c:v>314.54000000000002</c:v>
                </c:pt>
                <c:pt idx="55">
                  <c:v>314.7</c:v>
                </c:pt>
                <c:pt idx="56">
                  <c:v>314.87</c:v>
                </c:pt>
                <c:pt idx="57">
                  <c:v>315.05</c:v>
                </c:pt>
                <c:pt idx="58">
                  <c:v>315.24</c:v>
                </c:pt>
                <c:pt idx="59">
                  <c:v>315.41999999999899</c:v>
                </c:pt>
                <c:pt idx="60">
                  <c:v>315.61</c:v>
                </c:pt>
                <c:pt idx="61">
                  <c:v>315.81</c:v>
                </c:pt>
                <c:pt idx="62">
                  <c:v>316</c:v>
                </c:pt>
                <c:pt idx="63">
                  <c:v>316.2</c:v>
                </c:pt>
                <c:pt idx="64">
                  <c:v>316.39</c:v>
                </c:pt>
                <c:pt idx="65">
                  <c:v>316.58</c:v>
                </c:pt>
                <c:pt idx="66">
                  <c:v>316.77</c:v>
                </c:pt>
                <c:pt idx="67">
                  <c:v>316.95</c:v>
                </c:pt>
                <c:pt idx="68">
                  <c:v>317.13</c:v>
                </c:pt>
                <c:pt idx="69">
                  <c:v>317.3</c:v>
                </c:pt>
                <c:pt idx="70">
                  <c:v>317.45999999999964</c:v>
                </c:pt>
                <c:pt idx="71">
                  <c:v>317.61</c:v>
                </c:pt>
                <c:pt idx="72">
                  <c:v>317.75</c:v>
                </c:pt>
                <c:pt idx="73">
                  <c:v>317.89</c:v>
                </c:pt>
                <c:pt idx="74">
                  <c:v>318.01</c:v>
                </c:pt>
                <c:pt idx="75">
                  <c:v>318.12</c:v>
                </c:pt>
                <c:pt idx="76">
                  <c:v>318.22000000000003</c:v>
                </c:pt>
                <c:pt idx="77">
                  <c:v>318.3</c:v>
                </c:pt>
                <c:pt idx="78">
                  <c:v>318.38</c:v>
                </c:pt>
                <c:pt idx="79">
                  <c:v>318.45</c:v>
                </c:pt>
                <c:pt idx="80">
                  <c:v>318.52</c:v>
                </c:pt>
                <c:pt idx="81">
                  <c:v>318.57</c:v>
                </c:pt>
                <c:pt idx="82">
                  <c:v>318.62</c:v>
                </c:pt>
                <c:pt idx="83">
                  <c:v>318.66000000000008</c:v>
                </c:pt>
                <c:pt idx="84">
                  <c:v>318.7</c:v>
                </c:pt>
                <c:pt idx="85">
                  <c:v>318.72000000000003</c:v>
                </c:pt>
                <c:pt idx="86">
                  <c:v>318.75</c:v>
                </c:pt>
                <c:pt idx="87">
                  <c:v>318.77</c:v>
                </c:pt>
                <c:pt idx="88">
                  <c:v>318.77999999999969</c:v>
                </c:pt>
                <c:pt idx="89">
                  <c:v>318.78999999999894</c:v>
                </c:pt>
                <c:pt idx="90">
                  <c:v>318.8</c:v>
                </c:pt>
                <c:pt idx="91">
                  <c:v>318.8</c:v>
                </c:pt>
                <c:pt idx="92">
                  <c:v>318.81</c:v>
                </c:pt>
                <c:pt idx="93">
                  <c:v>318.8</c:v>
                </c:pt>
                <c:pt idx="94">
                  <c:v>318.8</c:v>
                </c:pt>
                <c:pt idx="95">
                  <c:v>318.78999999999894</c:v>
                </c:pt>
                <c:pt idx="96">
                  <c:v>318.77999999999969</c:v>
                </c:pt>
                <c:pt idx="97">
                  <c:v>318.77</c:v>
                </c:pt>
                <c:pt idx="98">
                  <c:v>318.76</c:v>
                </c:pt>
                <c:pt idx="99">
                  <c:v>318.75</c:v>
                </c:pt>
                <c:pt idx="100">
                  <c:v>318.52999999999969</c:v>
                </c:pt>
                <c:pt idx="101">
                  <c:v>318.25</c:v>
                </c:pt>
                <c:pt idx="102">
                  <c:v>317.94</c:v>
                </c:pt>
                <c:pt idx="103">
                  <c:v>317.64000000000038</c:v>
                </c:pt>
                <c:pt idx="104">
                  <c:v>317.36</c:v>
                </c:pt>
                <c:pt idx="105">
                  <c:v>317.08</c:v>
                </c:pt>
                <c:pt idx="106">
                  <c:v>316.83</c:v>
                </c:pt>
                <c:pt idx="107">
                  <c:v>316.60000000000002</c:v>
                </c:pt>
                <c:pt idx="108">
                  <c:v>316.38</c:v>
                </c:pt>
                <c:pt idx="109">
                  <c:v>316.17</c:v>
                </c:pt>
                <c:pt idx="110">
                  <c:v>315.98999999999899</c:v>
                </c:pt>
                <c:pt idx="111">
                  <c:v>315.81</c:v>
                </c:pt>
                <c:pt idx="112">
                  <c:v>315.64999999999998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01E-40AC-B8A1-9EBF39DDAE31}"/>
            </c:ext>
          </c:extLst>
        </c:ser>
        <c:ser>
          <c:idx val="5"/>
          <c:order val="5"/>
          <c:tx>
            <c:v>42</c:v>
          </c:tx>
          <c:spPr>
            <a:ln w="95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'0,00_2,85'!$A$2:$A$114</c:f>
              <c:numCache>
                <c:formatCode>0.00</c:formatCode>
                <c:ptCount val="113"/>
                <c:pt idx="0" formatCode="General">
                  <c:v>4.0000000000000112E-2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'0,00_2,85'!$M$2:$M$114</c:f>
              <c:numCache>
                <c:formatCode>General</c:formatCode>
                <c:ptCount val="113"/>
                <c:pt idx="0">
                  <c:v>315.08999999999969</c:v>
                </c:pt>
                <c:pt idx="1">
                  <c:v>314.95999999999964</c:v>
                </c:pt>
                <c:pt idx="2">
                  <c:v>314.83</c:v>
                </c:pt>
                <c:pt idx="3">
                  <c:v>314.69</c:v>
                </c:pt>
                <c:pt idx="4">
                  <c:v>314.55</c:v>
                </c:pt>
                <c:pt idx="5">
                  <c:v>314.41999999999899</c:v>
                </c:pt>
                <c:pt idx="6">
                  <c:v>314.28999999999894</c:v>
                </c:pt>
                <c:pt idx="7">
                  <c:v>314.16000000000008</c:v>
                </c:pt>
                <c:pt idx="8">
                  <c:v>314.02999999999969</c:v>
                </c:pt>
                <c:pt idx="9">
                  <c:v>313.91000000000003</c:v>
                </c:pt>
                <c:pt idx="10">
                  <c:v>313.78999999999894</c:v>
                </c:pt>
                <c:pt idx="11">
                  <c:v>313.68</c:v>
                </c:pt>
                <c:pt idx="12">
                  <c:v>313.56</c:v>
                </c:pt>
                <c:pt idx="13">
                  <c:v>313.45</c:v>
                </c:pt>
                <c:pt idx="14">
                  <c:v>313.33999999999969</c:v>
                </c:pt>
                <c:pt idx="15">
                  <c:v>313.32</c:v>
                </c:pt>
                <c:pt idx="16">
                  <c:v>313.31</c:v>
                </c:pt>
                <c:pt idx="17">
                  <c:v>313.3</c:v>
                </c:pt>
                <c:pt idx="18">
                  <c:v>313.28999999999894</c:v>
                </c:pt>
                <c:pt idx="19">
                  <c:v>313.27999999999969</c:v>
                </c:pt>
                <c:pt idx="20">
                  <c:v>313.27</c:v>
                </c:pt>
                <c:pt idx="21">
                  <c:v>313.26</c:v>
                </c:pt>
                <c:pt idx="22">
                  <c:v>313.25</c:v>
                </c:pt>
                <c:pt idx="23">
                  <c:v>313.24</c:v>
                </c:pt>
                <c:pt idx="24">
                  <c:v>313.22999999999894</c:v>
                </c:pt>
                <c:pt idx="25">
                  <c:v>313.22000000000003</c:v>
                </c:pt>
                <c:pt idx="26">
                  <c:v>313.20999999999964</c:v>
                </c:pt>
                <c:pt idx="27">
                  <c:v>313.2</c:v>
                </c:pt>
                <c:pt idx="28">
                  <c:v>313.19</c:v>
                </c:pt>
                <c:pt idx="29">
                  <c:v>313.18</c:v>
                </c:pt>
                <c:pt idx="30">
                  <c:v>313.17</c:v>
                </c:pt>
                <c:pt idx="31">
                  <c:v>313.16000000000008</c:v>
                </c:pt>
                <c:pt idx="32">
                  <c:v>313.16000000000008</c:v>
                </c:pt>
                <c:pt idx="33">
                  <c:v>313.14999999999998</c:v>
                </c:pt>
                <c:pt idx="34">
                  <c:v>313.14000000000038</c:v>
                </c:pt>
                <c:pt idx="35">
                  <c:v>313.14000000000038</c:v>
                </c:pt>
                <c:pt idx="36">
                  <c:v>313.13</c:v>
                </c:pt>
                <c:pt idx="37">
                  <c:v>313.13</c:v>
                </c:pt>
                <c:pt idx="38">
                  <c:v>313.12</c:v>
                </c:pt>
                <c:pt idx="39">
                  <c:v>313.12</c:v>
                </c:pt>
                <c:pt idx="40">
                  <c:v>313.12</c:v>
                </c:pt>
                <c:pt idx="41">
                  <c:v>313.12</c:v>
                </c:pt>
                <c:pt idx="42">
                  <c:v>313.12</c:v>
                </c:pt>
                <c:pt idx="43">
                  <c:v>313.12</c:v>
                </c:pt>
                <c:pt idx="44">
                  <c:v>313.13</c:v>
                </c:pt>
                <c:pt idx="45">
                  <c:v>313.14000000000038</c:v>
                </c:pt>
                <c:pt idx="46">
                  <c:v>313.14999999999998</c:v>
                </c:pt>
                <c:pt idx="47">
                  <c:v>313.16000000000008</c:v>
                </c:pt>
                <c:pt idx="48">
                  <c:v>313.18</c:v>
                </c:pt>
                <c:pt idx="49">
                  <c:v>313.2</c:v>
                </c:pt>
                <c:pt idx="50">
                  <c:v>313.22000000000003</c:v>
                </c:pt>
                <c:pt idx="51">
                  <c:v>313.25</c:v>
                </c:pt>
                <c:pt idx="52">
                  <c:v>313.27999999999969</c:v>
                </c:pt>
                <c:pt idx="53">
                  <c:v>313.32</c:v>
                </c:pt>
                <c:pt idx="54">
                  <c:v>313.36</c:v>
                </c:pt>
                <c:pt idx="55">
                  <c:v>313.41999999999899</c:v>
                </c:pt>
                <c:pt idx="56">
                  <c:v>313.47000000000003</c:v>
                </c:pt>
                <c:pt idx="57">
                  <c:v>313.54000000000002</c:v>
                </c:pt>
                <c:pt idx="58">
                  <c:v>313.60000000000002</c:v>
                </c:pt>
                <c:pt idx="59">
                  <c:v>313.68</c:v>
                </c:pt>
                <c:pt idx="60">
                  <c:v>313.76</c:v>
                </c:pt>
                <c:pt idx="61">
                  <c:v>313.83999999999969</c:v>
                </c:pt>
                <c:pt idx="62">
                  <c:v>313.92999999999893</c:v>
                </c:pt>
                <c:pt idx="63">
                  <c:v>314.02999999999969</c:v>
                </c:pt>
                <c:pt idx="64">
                  <c:v>314.12</c:v>
                </c:pt>
                <c:pt idx="65">
                  <c:v>314.22000000000003</c:v>
                </c:pt>
                <c:pt idx="66">
                  <c:v>314.32</c:v>
                </c:pt>
                <c:pt idx="67">
                  <c:v>314.42999999999893</c:v>
                </c:pt>
                <c:pt idx="68">
                  <c:v>314.52999999999969</c:v>
                </c:pt>
                <c:pt idx="69">
                  <c:v>314.64000000000038</c:v>
                </c:pt>
                <c:pt idx="70">
                  <c:v>314.75</c:v>
                </c:pt>
                <c:pt idx="71">
                  <c:v>314.85000000000002</c:v>
                </c:pt>
                <c:pt idx="72">
                  <c:v>314.95999999999964</c:v>
                </c:pt>
                <c:pt idx="73">
                  <c:v>315.06</c:v>
                </c:pt>
                <c:pt idx="74">
                  <c:v>315.16000000000008</c:v>
                </c:pt>
                <c:pt idx="75">
                  <c:v>315.26</c:v>
                </c:pt>
                <c:pt idx="76">
                  <c:v>315.36</c:v>
                </c:pt>
                <c:pt idx="77">
                  <c:v>315.45</c:v>
                </c:pt>
                <c:pt idx="78">
                  <c:v>315.54000000000002</c:v>
                </c:pt>
                <c:pt idx="79">
                  <c:v>315.63</c:v>
                </c:pt>
                <c:pt idx="80">
                  <c:v>315.70999999999964</c:v>
                </c:pt>
                <c:pt idx="81">
                  <c:v>315.78999999999894</c:v>
                </c:pt>
                <c:pt idx="82">
                  <c:v>315.86</c:v>
                </c:pt>
                <c:pt idx="83">
                  <c:v>315.92999999999893</c:v>
                </c:pt>
                <c:pt idx="84">
                  <c:v>316</c:v>
                </c:pt>
                <c:pt idx="85">
                  <c:v>316.06</c:v>
                </c:pt>
                <c:pt idx="86">
                  <c:v>316.12</c:v>
                </c:pt>
                <c:pt idx="87">
                  <c:v>316.18</c:v>
                </c:pt>
                <c:pt idx="88">
                  <c:v>316.22999999999894</c:v>
                </c:pt>
                <c:pt idx="89">
                  <c:v>316.27999999999969</c:v>
                </c:pt>
                <c:pt idx="90">
                  <c:v>316.33</c:v>
                </c:pt>
                <c:pt idx="91">
                  <c:v>316.37</c:v>
                </c:pt>
                <c:pt idx="92">
                  <c:v>316.41000000000003</c:v>
                </c:pt>
                <c:pt idx="93">
                  <c:v>316.44</c:v>
                </c:pt>
                <c:pt idx="94">
                  <c:v>316.47999999999894</c:v>
                </c:pt>
                <c:pt idx="95">
                  <c:v>316.51</c:v>
                </c:pt>
                <c:pt idx="96">
                  <c:v>316.54000000000002</c:v>
                </c:pt>
                <c:pt idx="97">
                  <c:v>316.57</c:v>
                </c:pt>
                <c:pt idx="98">
                  <c:v>316.58999999999969</c:v>
                </c:pt>
                <c:pt idx="99">
                  <c:v>316.62</c:v>
                </c:pt>
                <c:pt idx="100">
                  <c:v>316.75</c:v>
                </c:pt>
                <c:pt idx="101">
                  <c:v>316.75</c:v>
                </c:pt>
                <c:pt idx="102">
                  <c:v>316.67</c:v>
                </c:pt>
                <c:pt idx="103">
                  <c:v>316.55</c:v>
                </c:pt>
                <c:pt idx="104">
                  <c:v>316.41000000000003</c:v>
                </c:pt>
                <c:pt idx="105">
                  <c:v>316.25</c:v>
                </c:pt>
                <c:pt idx="106">
                  <c:v>316.08</c:v>
                </c:pt>
                <c:pt idx="107">
                  <c:v>315.91999999999899</c:v>
                </c:pt>
                <c:pt idx="108">
                  <c:v>315.76</c:v>
                </c:pt>
                <c:pt idx="109">
                  <c:v>315.60000000000002</c:v>
                </c:pt>
                <c:pt idx="110">
                  <c:v>315.45</c:v>
                </c:pt>
                <c:pt idx="111">
                  <c:v>315.31</c:v>
                </c:pt>
                <c:pt idx="112">
                  <c:v>315.17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01E-40AC-B8A1-9EBF39DDAE31}"/>
            </c:ext>
          </c:extLst>
        </c:ser>
        <c:ser>
          <c:idx val="7"/>
          <c:order val="6"/>
          <c:tx>
            <c:v>52</c:v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'0,00_2,85'!$A$2:$A$114</c:f>
              <c:numCache>
                <c:formatCode>0.00</c:formatCode>
                <c:ptCount val="113"/>
                <c:pt idx="0" formatCode="General">
                  <c:v>4.0000000000000112E-2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'0,00_2,85'!$N$2:$N$114</c:f>
              <c:numCache>
                <c:formatCode>General</c:formatCode>
                <c:ptCount val="113"/>
                <c:pt idx="0">
                  <c:v>314.52</c:v>
                </c:pt>
                <c:pt idx="1">
                  <c:v>314.41000000000003</c:v>
                </c:pt>
                <c:pt idx="2">
                  <c:v>314.31</c:v>
                </c:pt>
                <c:pt idx="3">
                  <c:v>314.2</c:v>
                </c:pt>
                <c:pt idx="4">
                  <c:v>314.08999999999969</c:v>
                </c:pt>
                <c:pt idx="5">
                  <c:v>313.97999999999894</c:v>
                </c:pt>
                <c:pt idx="6">
                  <c:v>313.87</c:v>
                </c:pt>
                <c:pt idx="7">
                  <c:v>313.76</c:v>
                </c:pt>
                <c:pt idx="8">
                  <c:v>313.64999999999998</c:v>
                </c:pt>
                <c:pt idx="9">
                  <c:v>313.54000000000002</c:v>
                </c:pt>
                <c:pt idx="10">
                  <c:v>313.44</c:v>
                </c:pt>
                <c:pt idx="11">
                  <c:v>313.33</c:v>
                </c:pt>
                <c:pt idx="12">
                  <c:v>313.22999999999894</c:v>
                </c:pt>
                <c:pt idx="13">
                  <c:v>313.13</c:v>
                </c:pt>
                <c:pt idx="14">
                  <c:v>313.02999999999969</c:v>
                </c:pt>
                <c:pt idx="15">
                  <c:v>313.02</c:v>
                </c:pt>
                <c:pt idx="16">
                  <c:v>313.01</c:v>
                </c:pt>
                <c:pt idx="17">
                  <c:v>313</c:v>
                </c:pt>
                <c:pt idx="18">
                  <c:v>312.98999999999899</c:v>
                </c:pt>
                <c:pt idx="19">
                  <c:v>312.97999999999894</c:v>
                </c:pt>
                <c:pt idx="20">
                  <c:v>312.97000000000003</c:v>
                </c:pt>
                <c:pt idx="21">
                  <c:v>312.95999999999964</c:v>
                </c:pt>
                <c:pt idx="22">
                  <c:v>312.95</c:v>
                </c:pt>
                <c:pt idx="23">
                  <c:v>312.94</c:v>
                </c:pt>
                <c:pt idx="24">
                  <c:v>312.92999999999893</c:v>
                </c:pt>
                <c:pt idx="25">
                  <c:v>312.91999999999899</c:v>
                </c:pt>
                <c:pt idx="26">
                  <c:v>312.91000000000003</c:v>
                </c:pt>
                <c:pt idx="27">
                  <c:v>312.89999999999969</c:v>
                </c:pt>
                <c:pt idx="28">
                  <c:v>312.89</c:v>
                </c:pt>
                <c:pt idx="29">
                  <c:v>312.88</c:v>
                </c:pt>
                <c:pt idx="30">
                  <c:v>312.87</c:v>
                </c:pt>
                <c:pt idx="31">
                  <c:v>312.86</c:v>
                </c:pt>
                <c:pt idx="32">
                  <c:v>312.85000000000002</c:v>
                </c:pt>
                <c:pt idx="33">
                  <c:v>312.83999999999969</c:v>
                </c:pt>
                <c:pt idx="34">
                  <c:v>312.83999999999969</c:v>
                </c:pt>
                <c:pt idx="35">
                  <c:v>312.83</c:v>
                </c:pt>
                <c:pt idx="36">
                  <c:v>312.82</c:v>
                </c:pt>
                <c:pt idx="37">
                  <c:v>312.81</c:v>
                </c:pt>
                <c:pt idx="38">
                  <c:v>312.8</c:v>
                </c:pt>
                <c:pt idx="39">
                  <c:v>312.78999999999894</c:v>
                </c:pt>
                <c:pt idx="40">
                  <c:v>312.78999999999894</c:v>
                </c:pt>
                <c:pt idx="41">
                  <c:v>312.77999999999969</c:v>
                </c:pt>
                <c:pt idx="42">
                  <c:v>312.77</c:v>
                </c:pt>
                <c:pt idx="43">
                  <c:v>312.77</c:v>
                </c:pt>
                <c:pt idx="44">
                  <c:v>312.76</c:v>
                </c:pt>
                <c:pt idx="45">
                  <c:v>312.76</c:v>
                </c:pt>
                <c:pt idx="46">
                  <c:v>312.76</c:v>
                </c:pt>
                <c:pt idx="47">
                  <c:v>312.75</c:v>
                </c:pt>
                <c:pt idx="48">
                  <c:v>312.75</c:v>
                </c:pt>
                <c:pt idx="49">
                  <c:v>312.75</c:v>
                </c:pt>
                <c:pt idx="50">
                  <c:v>312.75</c:v>
                </c:pt>
                <c:pt idx="51">
                  <c:v>312.75</c:v>
                </c:pt>
                <c:pt idx="52">
                  <c:v>312.76</c:v>
                </c:pt>
                <c:pt idx="53">
                  <c:v>312.76</c:v>
                </c:pt>
                <c:pt idx="54">
                  <c:v>312.77</c:v>
                </c:pt>
                <c:pt idx="55">
                  <c:v>312.77999999999969</c:v>
                </c:pt>
                <c:pt idx="56">
                  <c:v>312.78999999999894</c:v>
                </c:pt>
                <c:pt idx="57">
                  <c:v>312.81</c:v>
                </c:pt>
                <c:pt idx="58">
                  <c:v>312.82</c:v>
                </c:pt>
                <c:pt idx="59">
                  <c:v>312.83999999999969</c:v>
                </c:pt>
                <c:pt idx="60">
                  <c:v>312.87</c:v>
                </c:pt>
                <c:pt idx="61">
                  <c:v>312.89</c:v>
                </c:pt>
                <c:pt idx="62">
                  <c:v>312.91999999999899</c:v>
                </c:pt>
                <c:pt idx="63">
                  <c:v>312.95999999999964</c:v>
                </c:pt>
                <c:pt idx="64">
                  <c:v>312.98999999999899</c:v>
                </c:pt>
                <c:pt idx="65">
                  <c:v>313.02999999999969</c:v>
                </c:pt>
                <c:pt idx="66">
                  <c:v>313.07</c:v>
                </c:pt>
                <c:pt idx="67">
                  <c:v>313.12</c:v>
                </c:pt>
                <c:pt idx="68">
                  <c:v>313.17</c:v>
                </c:pt>
                <c:pt idx="69">
                  <c:v>313.22000000000003</c:v>
                </c:pt>
                <c:pt idx="70">
                  <c:v>313.27</c:v>
                </c:pt>
                <c:pt idx="71">
                  <c:v>313.32</c:v>
                </c:pt>
                <c:pt idx="72">
                  <c:v>313.38</c:v>
                </c:pt>
                <c:pt idx="73">
                  <c:v>313.44</c:v>
                </c:pt>
                <c:pt idx="74">
                  <c:v>313.5</c:v>
                </c:pt>
                <c:pt idx="75">
                  <c:v>313.56</c:v>
                </c:pt>
                <c:pt idx="76">
                  <c:v>313.62</c:v>
                </c:pt>
                <c:pt idx="77">
                  <c:v>313.68</c:v>
                </c:pt>
                <c:pt idx="78">
                  <c:v>313.75</c:v>
                </c:pt>
                <c:pt idx="79">
                  <c:v>313.81</c:v>
                </c:pt>
                <c:pt idx="80">
                  <c:v>313.87</c:v>
                </c:pt>
                <c:pt idx="81">
                  <c:v>313.94</c:v>
                </c:pt>
                <c:pt idx="82">
                  <c:v>314</c:v>
                </c:pt>
                <c:pt idx="83">
                  <c:v>314.06</c:v>
                </c:pt>
                <c:pt idx="84">
                  <c:v>314.12</c:v>
                </c:pt>
                <c:pt idx="85">
                  <c:v>314.18</c:v>
                </c:pt>
                <c:pt idx="86">
                  <c:v>314.22999999999894</c:v>
                </c:pt>
                <c:pt idx="87">
                  <c:v>314.28999999999894</c:v>
                </c:pt>
                <c:pt idx="88">
                  <c:v>314.35000000000002</c:v>
                </c:pt>
                <c:pt idx="89">
                  <c:v>314.39999999999969</c:v>
                </c:pt>
                <c:pt idx="90">
                  <c:v>314.45</c:v>
                </c:pt>
                <c:pt idx="91">
                  <c:v>314.5</c:v>
                </c:pt>
                <c:pt idx="92">
                  <c:v>314.55</c:v>
                </c:pt>
                <c:pt idx="93">
                  <c:v>314.60000000000002</c:v>
                </c:pt>
                <c:pt idx="94">
                  <c:v>314.64000000000038</c:v>
                </c:pt>
                <c:pt idx="95">
                  <c:v>314.69</c:v>
                </c:pt>
                <c:pt idx="96">
                  <c:v>314.72999999999894</c:v>
                </c:pt>
                <c:pt idx="97">
                  <c:v>314.77</c:v>
                </c:pt>
                <c:pt idx="98">
                  <c:v>314.81</c:v>
                </c:pt>
                <c:pt idx="99">
                  <c:v>314.83999999999969</c:v>
                </c:pt>
                <c:pt idx="100">
                  <c:v>315.14000000000038</c:v>
                </c:pt>
                <c:pt idx="101">
                  <c:v>315.31</c:v>
                </c:pt>
                <c:pt idx="102">
                  <c:v>315.38</c:v>
                </c:pt>
                <c:pt idx="103">
                  <c:v>315.39999999999969</c:v>
                </c:pt>
                <c:pt idx="104">
                  <c:v>315.37</c:v>
                </c:pt>
                <c:pt idx="105">
                  <c:v>315.3</c:v>
                </c:pt>
                <c:pt idx="106">
                  <c:v>315.22000000000003</c:v>
                </c:pt>
                <c:pt idx="107">
                  <c:v>315.13</c:v>
                </c:pt>
                <c:pt idx="108">
                  <c:v>315.02</c:v>
                </c:pt>
                <c:pt idx="109">
                  <c:v>314.91999999999899</c:v>
                </c:pt>
                <c:pt idx="110">
                  <c:v>314.81</c:v>
                </c:pt>
                <c:pt idx="111">
                  <c:v>314.7</c:v>
                </c:pt>
                <c:pt idx="112">
                  <c:v>314.58999999999969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01E-40AC-B8A1-9EBF39DDAE31}"/>
            </c:ext>
          </c:extLst>
        </c:ser>
        <c:ser>
          <c:idx val="6"/>
          <c:order val="7"/>
          <c:tx>
            <c:v>205</c:v>
          </c:tx>
          <c:marker>
            <c:symbol val="none"/>
          </c:marker>
          <c:xVal>
            <c:numRef>
              <c:f>'0,00_2,85'!$A$2:$A$114</c:f>
              <c:numCache>
                <c:formatCode>0.00</c:formatCode>
                <c:ptCount val="113"/>
                <c:pt idx="0" formatCode="General">
                  <c:v>4.0000000000000112E-2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'0,00_2,85'!$O$2:$O$114</c:f>
              <c:numCache>
                <c:formatCode>General</c:formatCode>
                <c:ptCount val="113"/>
                <c:pt idx="0">
                  <c:v>273</c:v>
                </c:pt>
                <c:pt idx="1">
                  <c:v>273</c:v>
                </c:pt>
                <c:pt idx="2">
                  <c:v>273</c:v>
                </c:pt>
                <c:pt idx="3">
                  <c:v>273</c:v>
                </c:pt>
                <c:pt idx="4">
                  <c:v>273</c:v>
                </c:pt>
                <c:pt idx="5">
                  <c:v>273</c:v>
                </c:pt>
                <c:pt idx="6">
                  <c:v>273</c:v>
                </c:pt>
                <c:pt idx="7">
                  <c:v>273</c:v>
                </c:pt>
                <c:pt idx="8">
                  <c:v>273</c:v>
                </c:pt>
                <c:pt idx="9">
                  <c:v>273</c:v>
                </c:pt>
                <c:pt idx="10">
                  <c:v>273</c:v>
                </c:pt>
                <c:pt idx="11">
                  <c:v>273</c:v>
                </c:pt>
                <c:pt idx="12">
                  <c:v>273</c:v>
                </c:pt>
                <c:pt idx="13">
                  <c:v>273</c:v>
                </c:pt>
                <c:pt idx="14">
                  <c:v>273</c:v>
                </c:pt>
                <c:pt idx="15">
                  <c:v>273</c:v>
                </c:pt>
                <c:pt idx="16">
                  <c:v>273</c:v>
                </c:pt>
                <c:pt idx="17">
                  <c:v>273</c:v>
                </c:pt>
                <c:pt idx="18">
                  <c:v>273</c:v>
                </c:pt>
                <c:pt idx="19">
                  <c:v>273</c:v>
                </c:pt>
                <c:pt idx="20">
                  <c:v>273</c:v>
                </c:pt>
                <c:pt idx="21">
                  <c:v>273</c:v>
                </c:pt>
                <c:pt idx="22">
                  <c:v>273</c:v>
                </c:pt>
                <c:pt idx="23">
                  <c:v>273</c:v>
                </c:pt>
                <c:pt idx="24">
                  <c:v>273</c:v>
                </c:pt>
                <c:pt idx="25">
                  <c:v>273</c:v>
                </c:pt>
                <c:pt idx="26">
                  <c:v>273</c:v>
                </c:pt>
                <c:pt idx="27">
                  <c:v>273</c:v>
                </c:pt>
                <c:pt idx="28">
                  <c:v>273</c:v>
                </c:pt>
                <c:pt idx="29">
                  <c:v>273</c:v>
                </c:pt>
                <c:pt idx="30">
                  <c:v>273</c:v>
                </c:pt>
                <c:pt idx="31">
                  <c:v>273</c:v>
                </c:pt>
                <c:pt idx="32">
                  <c:v>273</c:v>
                </c:pt>
                <c:pt idx="33">
                  <c:v>273</c:v>
                </c:pt>
                <c:pt idx="34">
                  <c:v>273</c:v>
                </c:pt>
                <c:pt idx="35">
                  <c:v>273</c:v>
                </c:pt>
                <c:pt idx="36">
                  <c:v>273</c:v>
                </c:pt>
                <c:pt idx="37">
                  <c:v>273</c:v>
                </c:pt>
                <c:pt idx="38">
                  <c:v>273</c:v>
                </c:pt>
                <c:pt idx="39">
                  <c:v>273</c:v>
                </c:pt>
                <c:pt idx="40">
                  <c:v>273</c:v>
                </c:pt>
                <c:pt idx="41">
                  <c:v>273</c:v>
                </c:pt>
                <c:pt idx="42">
                  <c:v>273</c:v>
                </c:pt>
                <c:pt idx="43">
                  <c:v>273</c:v>
                </c:pt>
                <c:pt idx="44">
                  <c:v>273</c:v>
                </c:pt>
                <c:pt idx="45">
                  <c:v>273</c:v>
                </c:pt>
                <c:pt idx="46">
                  <c:v>273</c:v>
                </c:pt>
                <c:pt idx="47">
                  <c:v>273</c:v>
                </c:pt>
                <c:pt idx="48">
                  <c:v>273</c:v>
                </c:pt>
                <c:pt idx="49">
                  <c:v>273</c:v>
                </c:pt>
                <c:pt idx="50">
                  <c:v>273</c:v>
                </c:pt>
                <c:pt idx="51">
                  <c:v>273</c:v>
                </c:pt>
                <c:pt idx="52">
                  <c:v>273</c:v>
                </c:pt>
                <c:pt idx="53">
                  <c:v>273.01</c:v>
                </c:pt>
                <c:pt idx="54">
                  <c:v>273.01</c:v>
                </c:pt>
                <c:pt idx="55">
                  <c:v>273.01</c:v>
                </c:pt>
                <c:pt idx="56">
                  <c:v>273.01</c:v>
                </c:pt>
                <c:pt idx="57">
                  <c:v>273.01</c:v>
                </c:pt>
                <c:pt idx="58">
                  <c:v>273.01</c:v>
                </c:pt>
                <c:pt idx="59">
                  <c:v>273.01</c:v>
                </c:pt>
                <c:pt idx="60">
                  <c:v>273.01</c:v>
                </c:pt>
                <c:pt idx="61">
                  <c:v>273.01</c:v>
                </c:pt>
                <c:pt idx="62">
                  <c:v>273.01</c:v>
                </c:pt>
                <c:pt idx="63">
                  <c:v>273.01</c:v>
                </c:pt>
                <c:pt idx="64">
                  <c:v>273.01</c:v>
                </c:pt>
                <c:pt idx="65">
                  <c:v>273.01</c:v>
                </c:pt>
                <c:pt idx="66">
                  <c:v>273.01</c:v>
                </c:pt>
                <c:pt idx="67">
                  <c:v>273.01</c:v>
                </c:pt>
                <c:pt idx="68">
                  <c:v>273.01</c:v>
                </c:pt>
                <c:pt idx="69">
                  <c:v>273.01</c:v>
                </c:pt>
                <c:pt idx="70">
                  <c:v>273.01</c:v>
                </c:pt>
                <c:pt idx="71">
                  <c:v>273.01</c:v>
                </c:pt>
                <c:pt idx="72">
                  <c:v>273.01</c:v>
                </c:pt>
                <c:pt idx="73">
                  <c:v>273.01</c:v>
                </c:pt>
                <c:pt idx="74">
                  <c:v>273.01</c:v>
                </c:pt>
                <c:pt idx="75">
                  <c:v>273.01</c:v>
                </c:pt>
                <c:pt idx="76">
                  <c:v>273.01</c:v>
                </c:pt>
                <c:pt idx="77">
                  <c:v>273.01</c:v>
                </c:pt>
                <c:pt idx="78">
                  <c:v>273.01</c:v>
                </c:pt>
                <c:pt idx="79">
                  <c:v>273.01</c:v>
                </c:pt>
                <c:pt idx="80">
                  <c:v>273.01</c:v>
                </c:pt>
                <c:pt idx="81">
                  <c:v>273.01</c:v>
                </c:pt>
                <c:pt idx="82">
                  <c:v>273.01</c:v>
                </c:pt>
                <c:pt idx="83">
                  <c:v>273.01</c:v>
                </c:pt>
                <c:pt idx="84">
                  <c:v>273.01</c:v>
                </c:pt>
                <c:pt idx="85">
                  <c:v>273.01</c:v>
                </c:pt>
                <c:pt idx="86">
                  <c:v>273.01</c:v>
                </c:pt>
                <c:pt idx="87">
                  <c:v>273.01</c:v>
                </c:pt>
                <c:pt idx="88">
                  <c:v>273.01</c:v>
                </c:pt>
                <c:pt idx="89">
                  <c:v>273.01</c:v>
                </c:pt>
                <c:pt idx="90">
                  <c:v>273.01</c:v>
                </c:pt>
                <c:pt idx="91">
                  <c:v>273.01</c:v>
                </c:pt>
                <c:pt idx="92">
                  <c:v>273.01</c:v>
                </c:pt>
                <c:pt idx="93">
                  <c:v>273.01</c:v>
                </c:pt>
                <c:pt idx="94">
                  <c:v>273.01</c:v>
                </c:pt>
                <c:pt idx="95">
                  <c:v>273.01</c:v>
                </c:pt>
                <c:pt idx="96">
                  <c:v>273.01</c:v>
                </c:pt>
                <c:pt idx="97">
                  <c:v>273.01</c:v>
                </c:pt>
                <c:pt idx="98">
                  <c:v>273.01</c:v>
                </c:pt>
                <c:pt idx="99">
                  <c:v>273.01</c:v>
                </c:pt>
                <c:pt idx="100">
                  <c:v>273.01</c:v>
                </c:pt>
                <c:pt idx="101">
                  <c:v>273.01</c:v>
                </c:pt>
                <c:pt idx="102">
                  <c:v>273.01</c:v>
                </c:pt>
                <c:pt idx="103">
                  <c:v>273.01</c:v>
                </c:pt>
                <c:pt idx="104">
                  <c:v>273.01</c:v>
                </c:pt>
                <c:pt idx="105">
                  <c:v>273.01</c:v>
                </c:pt>
                <c:pt idx="106">
                  <c:v>273.01</c:v>
                </c:pt>
                <c:pt idx="107">
                  <c:v>273.01</c:v>
                </c:pt>
                <c:pt idx="108">
                  <c:v>273.01</c:v>
                </c:pt>
                <c:pt idx="109">
                  <c:v>273.01</c:v>
                </c:pt>
                <c:pt idx="110">
                  <c:v>273.01</c:v>
                </c:pt>
                <c:pt idx="111">
                  <c:v>273.01</c:v>
                </c:pt>
                <c:pt idx="112">
                  <c:v>273.01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01E-40AC-B8A1-9EBF39DDA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770496"/>
        <c:axId val="206502528"/>
      </c:scatterChart>
      <c:valAx>
        <c:axId val="203770496"/>
        <c:scaling>
          <c:orientation val="minMax"/>
          <c:max val="750"/>
          <c:min val="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6502528"/>
        <c:crosses val="autoZero"/>
        <c:crossBetween val="midCat"/>
        <c:majorUnit val="100"/>
        <c:minorUnit val="50"/>
      </c:valAx>
      <c:valAx>
        <c:axId val="206502528"/>
        <c:scaling>
          <c:orientation val="minMax"/>
          <c:max val="390"/>
          <c:min val="3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377049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747788879331191E-2"/>
          <c:y val="1.6968371911257812E-2"/>
          <c:w val="0.89163574573071958"/>
          <c:h val="0.90375042007823092"/>
        </c:manualLayout>
      </c:layout>
      <c:scatterChart>
        <c:scatterStyle val="smoothMarker"/>
        <c:varyColors val="0"/>
        <c:ser>
          <c:idx val="0"/>
          <c:order val="0"/>
          <c:tx>
            <c:v>1_D=0.0 мм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'0,12_2,85'!$A$3:$A$115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'0,12_2,85'!$D$3:$D$115</c:f>
              <c:numCache>
                <c:formatCode>General</c:formatCode>
                <c:ptCount val="113"/>
                <c:pt idx="0">
                  <c:v>312.3</c:v>
                </c:pt>
                <c:pt idx="1">
                  <c:v>311.39999999999969</c:v>
                </c:pt>
                <c:pt idx="2">
                  <c:v>310.45999999999964</c:v>
                </c:pt>
                <c:pt idx="3">
                  <c:v>309.72000000000003</c:v>
                </c:pt>
                <c:pt idx="4">
                  <c:v>309.13</c:v>
                </c:pt>
                <c:pt idx="5">
                  <c:v>308.68</c:v>
                </c:pt>
                <c:pt idx="6">
                  <c:v>308.31</c:v>
                </c:pt>
                <c:pt idx="7">
                  <c:v>308.01</c:v>
                </c:pt>
                <c:pt idx="8">
                  <c:v>307.74</c:v>
                </c:pt>
                <c:pt idx="9">
                  <c:v>307.48999999999899</c:v>
                </c:pt>
                <c:pt idx="10">
                  <c:v>307.22000000000003</c:v>
                </c:pt>
                <c:pt idx="11">
                  <c:v>306.92999999999893</c:v>
                </c:pt>
                <c:pt idx="12">
                  <c:v>306.60000000000002</c:v>
                </c:pt>
                <c:pt idx="13">
                  <c:v>306.31</c:v>
                </c:pt>
                <c:pt idx="14">
                  <c:v>306.3</c:v>
                </c:pt>
                <c:pt idx="15">
                  <c:v>306.33</c:v>
                </c:pt>
                <c:pt idx="16">
                  <c:v>306.36</c:v>
                </c:pt>
                <c:pt idx="17">
                  <c:v>306.41000000000003</c:v>
                </c:pt>
                <c:pt idx="18">
                  <c:v>306.47000000000003</c:v>
                </c:pt>
                <c:pt idx="19">
                  <c:v>306.54000000000002</c:v>
                </c:pt>
                <c:pt idx="20">
                  <c:v>306.63</c:v>
                </c:pt>
                <c:pt idx="21">
                  <c:v>306.72999999999894</c:v>
                </c:pt>
                <c:pt idx="22">
                  <c:v>306.86</c:v>
                </c:pt>
                <c:pt idx="23">
                  <c:v>307</c:v>
                </c:pt>
                <c:pt idx="24">
                  <c:v>307.18</c:v>
                </c:pt>
                <c:pt idx="25">
                  <c:v>307.38</c:v>
                </c:pt>
                <c:pt idx="26">
                  <c:v>307.60000000000002</c:v>
                </c:pt>
                <c:pt idx="27">
                  <c:v>307.86</c:v>
                </c:pt>
                <c:pt idx="28">
                  <c:v>308.14000000000038</c:v>
                </c:pt>
                <c:pt idx="29">
                  <c:v>308.45</c:v>
                </c:pt>
                <c:pt idx="30">
                  <c:v>308.78999999999894</c:v>
                </c:pt>
                <c:pt idx="31">
                  <c:v>309.19</c:v>
                </c:pt>
                <c:pt idx="32">
                  <c:v>309.64999999999998</c:v>
                </c:pt>
                <c:pt idx="33">
                  <c:v>310.2</c:v>
                </c:pt>
                <c:pt idx="34">
                  <c:v>310.87</c:v>
                </c:pt>
                <c:pt idx="35">
                  <c:v>311.67</c:v>
                </c:pt>
                <c:pt idx="36">
                  <c:v>312.61</c:v>
                </c:pt>
                <c:pt idx="37">
                  <c:v>313.69</c:v>
                </c:pt>
                <c:pt idx="38">
                  <c:v>314.91999999999899</c:v>
                </c:pt>
                <c:pt idx="39">
                  <c:v>316.3</c:v>
                </c:pt>
                <c:pt idx="40">
                  <c:v>317.82</c:v>
                </c:pt>
                <c:pt idx="41">
                  <c:v>319.45</c:v>
                </c:pt>
                <c:pt idx="42">
                  <c:v>321.2</c:v>
                </c:pt>
                <c:pt idx="43">
                  <c:v>323.07</c:v>
                </c:pt>
                <c:pt idx="44">
                  <c:v>325.08999999999969</c:v>
                </c:pt>
                <c:pt idx="45">
                  <c:v>327.33999999999969</c:v>
                </c:pt>
                <c:pt idx="46">
                  <c:v>329.86</c:v>
                </c:pt>
                <c:pt idx="47">
                  <c:v>332.55</c:v>
                </c:pt>
                <c:pt idx="48">
                  <c:v>335.75</c:v>
                </c:pt>
                <c:pt idx="49">
                  <c:v>340.32</c:v>
                </c:pt>
                <c:pt idx="50">
                  <c:v>344.9</c:v>
                </c:pt>
                <c:pt idx="51">
                  <c:v>348.98999999999899</c:v>
                </c:pt>
                <c:pt idx="52">
                  <c:v>352.78999999999894</c:v>
                </c:pt>
                <c:pt idx="53">
                  <c:v>356.39</c:v>
                </c:pt>
                <c:pt idx="54">
                  <c:v>359.78</c:v>
                </c:pt>
                <c:pt idx="55">
                  <c:v>363.03</c:v>
                </c:pt>
                <c:pt idx="56">
                  <c:v>366.02</c:v>
                </c:pt>
                <c:pt idx="57">
                  <c:v>368.85</c:v>
                </c:pt>
                <c:pt idx="58">
                  <c:v>371.55</c:v>
                </c:pt>
                <c:pt idx="59">
                  <c:v>374.13</c:v>
                </c:pt>
                <c:pt idx="60">
                  <c:v>376.63</c:v>
                </c:pt>
                <c:pt idx="61">
                  <c:v>378.96999999999969</c:v>
                </c:pt>
                <c:pt idx="62">
                  <c:v>380.96999999999969</c:v>
                </c:pt>
                <c:pt idx="63">
                  <c:v>382.55</c:v>
                </c:pt>
                <c:pt idx="64">
                  <c:v>383.72999999999894</c:v>
                </c:pt>
                <c:pt idx="65">
                  <c:v>384.61</c:v>
                </c:pt>
                <c:pt idx="66">
                  <c:v>385.27</c:v>
                </c:pt>
                <c:pt idx="67">
                  <c:v>385.71999999999969</c:v>
                </c:pt>
                <c:pt idx="68">
                  <c:v>385.96</c:v>
                </c:pt>
                <c:pt idx="69">
                  <c:v>385.96</c:v>
                </c:pt>
                <c:pt idx="70">
                  <c:v>385.66</c:v>
                </c:pt>
                <c:pt idx="71">
                  <c:v>384.96999999999969</c:v>
                </c:pt>
                <c:pt idx="72">
                  <c:v>383.96999999999969</c:v>
                </c:pt>
                <c:pt idx="73">
                  <c:v>382.86</c:v>
                </c:pt>
                <c:pt idx="74">
                  <c:v>381.74</c:v>
                </c:pt>
                <c:pt idx="75">
                  <c:v>380.63</c:v>
                </c:pt>
                <c:pt idx="76">
                  <c:v>379.52</c:v>
                </c:pt>
                <c:pt idx="77">
                  <c:v>378.39</c:v>
                </c:pt>
                <c:pt idx="78">
                  <c:v>377.22999999999894</c:v>
                </c:pt>
                <c:pt idx="79">
                  <c:v>376.02</c:v>
                </c:pt>
                <c:pt idx="80">
                  <c:v>374.78999999999894</c:v>
                </c:pt>
                <c:pt idx="81">
                  <c:v>373.53</c:v>
                </c:pt>
                <c:pt idx="82">
                  <c:v>372.27</c:v>
                </c:pt>
                <c:pt idx="83">
                  <c:v>371.01</c:v>
                </c:pt>
                <c:pt idx="84">
                  <c:v>369.77</c:v>
                </c:pt>
                <c:pt idx="85">
                  <c:v>368.54</c:v>
                </c:pt>
                <c:pt idx="86">
                  <c:v>367.33</c:v>
                </c:pt>
                <c:pt idx="87">
                  <c:v>366.14000000000038</c:v>
                </c:pt>
                <c:pt idx="88">
                  <c:v>364.96</c:v>
                </c:pt>
                <c:pt idx="89">
                  <c:v>363.81</c:v>
                </c:pt>
                <c:pt idx="90">
                  <c:v>362.66</c:v>
                </c:pt>
                <c:pt idx="91">
                  <c:v>361.53</c:v>
                </c:pt>
                <c:pt idx="92">
                  <c:v>360.40999999999963</c:v>
                </c:pt>
                <c:pt idx="93">
                  <c:v>359.3</c:v>
                </c:pt>
                <c:pt idx="94">
                  <c:v>358.21</c:v>
                </c:pt>
                <c:pt idx="95">
                  <c:v>357.13</c:v>
                </c:pt>
                <c:pt idx="96">
                  <c:v>356.06</c:v>
                </c:pt>
                <c:pt idx="97">
                  <c:v>355.01</c:v>
                </c:pt>
                <c:pt idx="98">
                  <c:v>353.96999999999969</c:v>
                </c:pt>
                <c:pt idx="99">
                  <c:v>352.96</c:v>
                </c:pt>
                <c:pt idx="100">
                  <c:v>343.78999999999894</c:v>
                </c:pt>
                <c:pt idx="101">
                  <c:v>336.47999999999894</c:v>
                </c:pt>
                <c:pt idx="102">
                  <c:v>330.71</c:v>
                </c:pt>
                <c:pt idx="103">
                  <c:v>326.20999999999964</c:v>
                </c:pt>
                <c:pt idx="104">
                  <c:v>322.70999999999964</c:v>
                </c:pt>
                <c:pt idx="105">
                  <c:v>320.01</c:v>
                </c:pt>
                <c:pt idx="106">
                  <c:v>317.91000000000003</c:v>
                </c:pt>
                <c:pt idx="107">
                  <c:v>316.27999999999969</c:v>
                </c:pt>
                <c:pt idx="108">
                  <c:v>315.02999999999969</c:v>
                </c:pt>
                <c:pt idx="109">
                  <c:v>314.08</c:v>
                </c:pt>
                <c:pt idx="110">
                  <c:v>313.38</c:v>
                </c:pt>
                <c:pt idx="111">
                  <c:v>312.86</c:v>
                </c:pt>
                <c:pt idx="112">
                  <c:v>312.47999999999894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FB-4290-8EBB-1BD10D8D8FD0}"/>
            </c:ext>
          </c:extLst>
        </c:ser>
        <c:ser>
          <c:idx val="1"/>
          <c:order val="1"/>
          <c:tx>
            <c:v>3_D=0.03 мм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'0,12_2,85'!$A$3:$A$115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'0,12_2,85'!$E$3:$E$115</c:f>
              <c:numCache>
                <c:formatCode>General</c:formatCode>
                <c:ptCount val="113"/>
                <c:pt idx="0">
                  <c:v>311.20999999999964</c:v>
                </c:pt>
                <c:pt idx="1">
                  <c:v>310.77</c:v>
                </c:pt>
                <c:pt idx="2">
                  <c:v>310.14999999999998</c:v>
                </c:pt>
                <c:pt idx="3">
                  <c:v>309.57</c:v>
                </c:pt>
                <c:pt idx="4">
                  <c:v>309.07</c:v>
                </c:pt>
                <c:pt idx="5">
                  <c:v>308.67</c:v>
                </c:pt>
                <c:pt idx="6">
                  <c:v>308.33</c:v>
                </c:pt>
                <c:pt idx="7">
                  <c:v>308.05</c:v>
                </c:pt>
                <c:pt idx="8">
                  <c:v>307.8</c:v>
                </c:pt>
                <c:pt idx="9">
                  <c:v>307.58</c:v>
                </c:pt>
                <c:pt idx="10">
                  <c:v>307.36</c:v>
                </c:pt>
                <c:pt idx="11">
                  <c:v>307.13</c:v>
                </c:pt>
                <c:pt idx="12">
                  <c:v>306.89</c:v>
                </c:pt>
                <c:pt idx="13">
                  <c:v>306.64000000000038</c:v>
                </c:pt>
                <c:pt idx="14">
                  <c:v>306.47000000000003</c:v>
                </c:pt>
                <c:pt idx="15">
                  <c:v>306.45999999999964</c:v>
                </c:pt>
                <c:pt idx="16">
                  <c:v>306.45999999999964</c:v>
                </c:pt>
                <c:pt idx="17">
                  <c:v>306.45999999999964</c:v>
                </c:pt>
                <c:pt idx="18">
                  <c:v>306.47000000000003</c:v>
                </c:pt>
                <c:pt idx="19">
                  <c:v>306.47000000000003</c:v>
                </c:pt>
                <c:pt idx="20">
                  <c:v>306.48999999999899</c:v>
                </c:pt>
                <c:pt idx="21">
                  <c:v>306.5</c:v>
                </c:pt>
                <c:pt idx="22">
                  <c:v>306.52999999999969</c:v>
                </c:pt>
                <c:pt idx="23">
                  <c:v>306.56</c:v>
                </c:pt>
                <c:pt idx="24">
                  <c:v>306.60000000000002</c:v>
                </c:pt>
                <c:pt idx="25">
                  <c:v>306.64999999999998</c:v>
                </c:pt>
                <c:pt idx="26">
                  <c:v>306.70999999999964</c:v>
                </c:pt>
                <c:pt idx="27">
                  <c:v>306.77999999999969</c:v>
                </c:pt>
                <c:pt idx="28">
                  <c:v>306.87</c:v>
                </c:pt>
                <c:pt idx="29">
                  <c:v>306.97000000000003</c:v>
                </c:pt>
                <c:pt idx="30">
                  <c:v>307.08</c:v>
                </c:pt>
                <c:pt idx="31">
                  <c:v>307.2</c:v>
                </c:pt>
                <c:pt idx="32">
                  <c:v>307.35000000000002</c:v>
                </c:pt>
                <c:pt idx="33">
                  <c:v>307.51</c:v>
                </c:pt>
                <c:pt idx="34">
                  <c:v>307.7</c:v>
                </c:pt>
                <c:pt idx="35">
                  <c:v>307.92999999999893</c:v>
                </c:pt>
                <c:pt idx="36">
                  <c:v>308.19</c:v>
                </c:pt>
                <c:pt idx="37">
                  <c:v>308.51</c:v>
                </c:pt>
                <c:pt idx="38">
                  <c:v>308.88</c:v>
                </c:pt>
                <c:pt idx="39">
                  <c:v>309.3</c:v>
                </c:pt>
                <c:pt idx="40">
                  <c:v>309.8</c:v>
                </c:pt>
                <c:pt idx="41">
                  <c:v>310.36</c:v>
                </c:pt>
                <c:pt idx="42">
                  <c:v>310.98999999999899</c:v>
                </c:pt>
                <c:pt idx="43">
                  <c:v>311.68</c:v>
                </c:pt>
                <c:pt idx="44">
                  <c:v>312.45</c:v>
                </c:pt>
                <c:pt idx="45">
                  <c:v>313.28999999999894</c:v>
                </c:pt>
                <c:pt idx="46">
                  <c:v>314.20999999999964</c:v>
                </c:pt>
                <c:pt idx="47">
                  <c:v>315.22999999999894</c:v>
                </c:pt>
                <c:pt idx="48">
                  <c:v>316.35000000000002</c:v>
                </c:pt>
                <c:pt idx="49">
                  <c:v>317.61</c:v>
                </c:pt>
                <c:pt idx="50">
                  <c:v>319.10000000000002</c:v>
                </c:pt>
                <c:pt idx="51">
                  <c:v>320.78999999999894</c:v>
                </c:pt>
                <c:pt idx="52">
                  <c:v>322.61</c:v>
                </c:pt>
                <c:pt idx="53">
                  <c:v>324.51</c:v>
                </c:pt>
                <c:pt idx="54">
                  <c:v>326.45</c:v>
                </c:pt>
                <c:pt idx="55">
                  <c:v>328.45</c:v>
                </c:pt>
                <c:pt idx="56">
                  <c:v>330.4</c:v>
                </c:pt>
                <c:pt idx="57">
                  <c:v>332.33</c:v>
                </c:pt>
                <c:pt idx="58">
                  <c:v>334.22999999999894</c:v>
                </c:pt>
                <c:pt idx="59">
                  <c:v>336.09</c:v>
                </c:pt>
                <c:pt idx="60">
                  <c:v>337.90999999999963</c:v>
                </c:pt>
                <c:pt idx="61">
                  <c:v>339.68</c:v>
                </c:pt>
                <c:pt idx="62">
                  <c:v>341.40999999999963</c:v>
                </c:pt>
                <c:pt idx="63">
                  <c:v>343.06</c:v>
                </c:pt>
                <c:pt idx="64">
                  <c:v>344.61</c:v>
                </c:pt>
                <c:pt idx="65">
                  <c:v>346.04</c:v>
                </c:pt>
                <c:pt idx="66">
                  <c:v>347.34000000000032</c:v>
                </c:pt>
                <c:pt idx="67">
                  <c:v>348.5</c:v>
                </c:pt>
                <c:pt idx="68">
                  <c:v>349.54</c:v>
                </c:pt>
                <c:pt idx="69">
                  <c:v>350.45</c:v>
                </c:pt>
                <c:pt idx="70">
                  <c:v>351.21999999999969</c:v>
                </c:pt>
                <c:pt idx="71">
                  <c:v>351.86</c:v>
                </c:pt>
                <c:pt idx="72">
                  <c:v>352.35</c:v>
                </c:pt>
                <c:pt idx="73">
                  <c:v>352.68</c:v>
                </c:pt>
                <c:pt idx="74">
                  <c:v>352.86</c:v>
                </c:pt>
                <c:pt idx="75">
                  <c:v>352.91999999999899</c:v>
                </c:pt>
                <c:pt idx="76">
                  <c:v>352.88</c:v>
                </c:pt>
                <c:pt idx="77">
                  <c:v>352.76</c:v>
                </c:pt>
                <c:pt idx="78">
                  <c:v>352.57</c:v>
                </c:pt>
                <c:pt idx="79">
                  <c:v>352.3</c:v>
                </c:pt>
                <c:pt idx="80">
                  <c:v>351.97999999999894</c:v>
                </c:pt>
                <c:pt idx="81">
                  <c:v>351.6</c:v>
                </c:pt>
                <c:pt idx="82">
                  <c:v>351.18</c:v>
                </c:pt>
                <c:pt idx="83">
                  <c:v>350.71</c:v>
                </c:pt>
                <c:pt idx="84">
                  <c:v>350.21</c:v>
                </c:pt>
                <c:pt idx="85">
                  <c:v>349.68</c:v>
                </c:pt>
                <c:pt idx="86">
                  <c:v>349.13</c:v>
                </c:pt>
                <c:pt idx="87">
                  <c:v>348.55</c:v>
                </c:pt>
                <c:pt idx="88">
                  <c:v>347.96</c:v>
                </c:pt>
                <c:pt idx="89">
                  <c:v>347.36</c:v>
                </c:pt>
                <c:pt idx="90">
                  <c:v>346.75</c:v>
                </c:pt>
                <c:pt idx="91">
                  <c:v>346.13</c:v>
                </c:pt>
                <c:pt idx="92">
                  <c:v>345.51</c:v>
                </c:pt>
                <c:pt idx="93">
                  <c:v>344.89</c:v>
                </c:pt>
                <c:pt idx="94">
                  <c:v>344.26</c:v>
                </c:pt>
                <c:pt idx="95">
                  <c:v>343.63</c:v>
                </c:pt>
                <c:pt idx="96">
                  <c:v>343</c:v>
                </c:pt>
                <c:pt idx="97">
                  <c:v>342.37</c:v>
                </c:pt>
                <c:pt idx="98">
                  <c:v>341.74</c:v>
                </c:pt>
                <c:pt idx="99">
                  <c:v>341.12</c:v>
                </c:pt>
                <c:pt idx="100">
                  <c:v>335.18</c:v>
                </c:pt>
                <c:pt idx="101">
                  <c:v>330.09</c:v>
                </c:pt>
                <c:pt idx="102">
                  <c:v>325.91999999999899</c:v>
                </c:pt>
                <c:pt idx="103">
                  <c:v>322.56</c:v>
                </c:pt>
                <c:pt idx="104">
                  <c:v>319.89</c:v>
                </c:pt>
                <c:pt idx="105">
                  <c:v>317.77999999999969</c:v>
                </c:pt>
                <c:pt idx="106">
                  <c:v>316.11</c:v>
                </c:pt>
                <c:pt idx="107">
                  <c:v>314.77999999999969</c:v>
                </c:pt>
                <c:pt idx="108">
                  <c:v>313.72999999999894</c:v>
                </c:pt>
                <c:pt idx="109">
                  <c:v>312.91000000000003</c:v>
                </c:pt>
                <c:pt idx="110">
                  <c:v>312.27</c:v>
                </c:pt>
                <c:pt idx="111">
                  <c:v>311.77999999999969</c:v>
                </c:pt>
                <c:pt idx="112">
                  <c:v>311.39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FB-4290-8EBB-1BD10D8D8FD0}"/>
            </c:ext>
          </c:extLst>
        </c:ser>
        <c:ser>
          <c:idx val="2"/>
          <c:order val="2"/>
          <c:tx>
            <c:v>7_D=0.11 мм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'0,12_2,85'!$A$3:$A$115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'0,12_2,85'!$F$3:$F$115</c:f>
              <c:numCache>
                <c:formatCode>General</c:formatCode>
                <c:ptCount val="113"/>
                <c:pt idx="0">
                  <c:v>309.02999999999969</c:v>
                </c:pt>
                <c:pt idx="1">
                  <c:v>308.83999999999969</c:v>
                </c:pt>
                <c:pt idx="2">
                  <c:v>308.63</c:v>
                </c:pt>
                <c:pt idx="3">
                  <c:v>308.42999999999893</c:v>
                </c:pt>
                <c:pt idx="4">
                  <c:v>308.22000000000003</c:v>
                </c:pt>
                <c:pt idx="5">
                  <c:v>308.02</c:v>
                </c:pt>
                <c:pt idx="6">
                  <c:v>307.83</c:v>
                </c:pt>
                <c:pt idx="7">
                  <c:v>307.66000000000008</c:v>
                </c:pt>
                <c:pt idx="8">
                  <c:v>307.48999999999899</c:v>
                </c:pt>
                <c:pt idx="9">
                  <c:v>307.33</c:v>
                </c:pt>
                <c:pt idx="10">
                  <c:v>307.18</c:v>
                </c:pt>
                <c:pt idx="11">
                  <c:v>307.02999999999969</c:v>
                </c:pt>
                <c:pt idx="12">
                  <c:v>306.88</c:v>
                </c:pt>
                <c:pt idx="13">
                  <c:v>306.74</c:v>
                </c:pt>
                <c:pt idx="14">
                  <c:v>306.60000000000002</c:v>
                </c:pt>
                <c:pt idx="15">
                  <c:v>306.58999999999969</c:v>
                </c:pt>
                <c:pt idx="16">
                  <c:v>306.57</c:v>
                </c:pt>
                <c:pt idx="17">
                  <c:v>306.56</c:v>
                </c:pt>
                <c:pt idx="18">
                  <c:v>306.55</c:v>
                </c:pt>
                <c:pt idx="19">
                  <c:v>306.54000000000002</c:v>
                </c:pt>
                <c:pt idx="20">
                  <c:v>306.52</c:v>
                </c:pt>
                <c:pt idx="21">
                  <c:v>306.51</c:v>
                </c:pt>
                <c:pt idx="22">
                  <c:v>306.5</c:v>
                </c:pt>
                <c:pt idx="23">
                  <c:v>306.48999999999899</c:v>
                </c:pt>
                <c:pt idx="24">
                  <c:v>306.47999999999894</c:v>
                </c:pt>
                <c:pt idx="25">
                  <c:v>306.47000000000003</c:v>
                </c:pt>
                <c:pt idx="26">
                  <c:v>306.45</c:v>
                </c:pt>
                <c:pt idx="27">
                  <c:v>306.45</c:v>
                </c:pt>
                <c:pt idx="28">
                  <c:v>306.44</c:v>
                </c:pt>
                <c:pt idx="29">
                  <c:v>306.42999999999893</c:v>
                </c:pt>
                <c:pt idx="30">
                  <c:v>306.41999999999899</c:v>
                </c:pt>
                <c:pt idx="31">
                  <c:v>306.41000000000003</c:v>
                </c:pt>
                <c:pt idx="32">
                  <c:v>306.41000000000003</c:v>
                </c:pt>
                <c:pt idx="33">
                  <c:v>306.39999999999969</c:v>
                </c:pt>
                <c:pt idx="34">
                  <c:v>306.39999999999969</c:v>
                </c:pt>
                <c:pt idx="35">
                  <c:v>306.39999999999969</c:v>
                </c:pt>
                <c:pt idx="36">
                  <c:v>306.39999999999969</c:v>
                </c:pt>
                <c:pt idx="37">
                  <c:v>306.39999999999969</c:v>
                </c:pt>
                <c:pt idx="38">
                  <c:v>306.39999999999969</c:v>
                </c:pt>
                <c:pt idx="39">
                  <c:v>306.41000000000003</c:v>
                </c:pt>
                <c:pt idx="40">
                  <c:v>306.41999999999899</c:v>
                </c:pt>
                <c:pt idx="41">
                  <c:v>306.42999999999893</c:v>
                </c:pt>
                <c:pt idx="42">
                  <c:v>306.45</c:v>
                </c:pt>
                <c:pt idx="43">
                  <c:v>306.47000000000003</c:v>
                </c:pt>
                <c:pt idx="44">
                  <c:v>306.5</c:v>
                </c:pt>
                <c:pt idx="45">
                  <c:v>306.52999999999969</c:v>
                </c:pt>
                <c:pt idx="46">
                  <c:v>306.56</c:v>
                </c:pt>
                <c:pt idx="47">
                  <c:v>306.61</c:v>
                </c:pt>
                <c:pt idx="48">
                  <c:v>306.66000000000008</c:v>
                </c:pt>
                <c:pt idx="49">
                  <c:v>306.70999999999964</c:v>
                </c:pt>
                <c:pt idx="50">
                  <c:v>306.77999999999969</c:v>
                </c:pt>
                <c:pt idx="51">
                  <c:v>306.85000000000002</c:v>
                </c:pt>
                <c:pt idx="52">
                  <c:v>306.94</c:v>
                </c:pt>
                <c:pt idx="53">
                  <c:v>307.02999999999969</c:v>
                </c:pt>
                <c:pt idx="54">
                  <c:v>307.14000000000038</c:v>
                </c:pt>
                <c:pt idx="55">
                  <c:v>307.27</c:v>
                </c:pt>
                <c:pt idx="56">
                  <c:v>307.39999999999969</c:v>
                </c:pt>
                <c:pt idx="57">
                  <c:v>307.55</c:v>
                </c:pt>
                <c:pt idx="58">
                  <c:v>307.7</c:v>
                </c:pt>
                <c:pt idx="59">
                  <c:v>307.87</c:v>
                </c:pt>
                <c:pt idx="60">
                  <c:v>308.05</c:v>
                </c:pt>
                <c:pt idx="61">
                  <c:v>308.22999999999894</c:v>
                </c:pt>
                <c:pt idx="62">
                  <c:v>308.41999999999899</c:v>
                </c:pt>
                <c:pt idx="63">
                  <c:v>308.62</c:v>
                </c:pt>
                <c:pt idx="64">
                  <c:v>308.82</c:v>
                </c:pt>
                <c:pt idx="65">
                  <c:v>309.02999999999969</c:v>
                </c:pt>
                <c:pt idx="66">
                  <c:v>309.24</c:v>
                </c:pt>
                <c:pt idx="67">
                  <c:v>309.45999999999964</c:v>
                </c:pt>
                <c:pt idx="68">
                  <c:v>309.67</c:v>
                </c:pt>
                <c:pt idx="69">
                  <c:v>309.88</c:v>
                </c:pt>
                <c:pt idx="70">
                  <c:v>310.10000000000002</c:v>
                </c:pt>
                <c:pt idx="71">
                  <c:v>310.3</c:v>
                </c:pt>
                <c:pt idx="72">
                  <c:v>310.51</c:v>
                </c:pt>
                <c:pt idx="73">
                  <c:v>310.70999999999964</c:v>
                </c:pt>
                <c:pt idx="74">
                  <c:v>310.89999999999969</c:v>
                </c:pt>
                <c:pt idx="75">
                  <c:v>311.08999999999969</c:v>
                </c:pt>
                <c:pt idx="76">
                  <c:v>311.27</c:v>
                </c:pt>
                <c:pt idx="77">
                  <c:v>311.44</c:v>
                </c:pt>
                <c:pt idx="78">
                  <c:v>311.60000000000002</c:v>
                </c:pt>
                <c:pt idx="79">
                  <c:v>311.76</c:v>
                </c:pt>
                <c:pt idx="80">
                  <c:v>311.89999999999969</c:v>
                </c:pt>
                <c:pt idx="81">
                  <c:v>312.04000000000002</c:v>
                </c:pt>
                <c:pt idx="82">
                  <c:v>312.17</c:v>
                </c:pt>
                <c:pt idx="83">
                  <c:v>312.27999999999969</c:v>
                </c:pt>
                <c:pt idx="84">
                  <c:v>312.39</c:v>
                </c:pt>
                <c:pt idx="85">
                  <c:v>312.5</c:v>
                </c:pt>
                <c:pt idx="86">
                  <c:v>312.58999999999969</c:v>
                </c:pt>
                <c:pt idx="87">
                  <c:v>312.68</c:v>
                </c:pt>
                <c:pt idx="88">
                  <c:v>312.76</c:v>
                </c:pt>
                <c:pt idx="89">
                  <c:v>312.83</c:v>
                </c:pt>
                <c:pt idx="90">
                  <c:v>312.89</c:v>
                </c:pt>
                <c:pt idx="91">
                  <c:v>312.95</c:v>
                </c:pt>
                <c:pt idx="92">
                  <c:v>313</c:v>
                </c:pt>
                <c:pt idx="93">
                  <c:v>313.05</c:v>
                </c:pt>
                <c:pt idx="94">
                  <c:v>313.08999999999969</c:v>
                </c:pt>
                <c:pt idx="95">
                  <c:v>313.13</c:v>
                </c:pt>
                <c:pt idx="96">
                  <c:v>313.16000000000008</c:v>
                </c:pt>
                <c:pt idx="97">
                  <c:v>313.19</c:v>
                </c:pt>
                <c:pt idx="98">
                  <c:v>313.20999999999964</c:v>
                </c:pt>
                <c:pt idx="99">
                  <c:v>313.22000000000003</c:v>
                </c:pt>
                <c:pt idx="100">
                  <c:v>313.20999999999964</c:v>
                </c:pt>
                <c:pt idx="101">
                  <c:v>312.95</c:v>
                </c:pt>
                <c:pt idx="102">
                  <c:v>312.58</c:v>
                </c:pt>
                <c:pt idx="103">
                  <c:v>312.16000000000008</c:v>
                </c:pt>
                <c:pt idx="104">
                  <c:v>311.72999999999894</c:v>
                </c:pt>
                <c:pt idx="105">
                  <c:v>311.31</c:v>
                </c:pt>
                <c:pt idx="106">
                  <c:v>310.91000000000003</c:v>
                </c:pt>
                <c:pt idx="107">
                  <c:v>310.55</c:v>
                </c:pt>
                <c:pt idx="108">
                  <c:v>310.20999999999964</c:v>
                </c:pt>
                <c:pt idx="109">
                  <c:v>309.91000000000003</c:v>
                </c:pt>
                <c:pt idx="110">
                  <c:v>309.63</c:v>
                </c:pt>
                <c:pt idx="111">
                  <c:v>309.38</c:v>
                </c:pt>
                <c:pt idx="112">
                  <c:v>309.16000000000008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FB-4290-8EBB-1BD10D8D8FD0}"/>
            </c:ext>
          </c:extLst>
        </c:ser>
        <c:ser>
          <c:idx val="3"/>
          <c:order val="3"/>
          <c:tx>
            <c:v>12_D=0.21 мм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'0,12_2,85'!$A$3:$A$115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'0,12_2,85'!$G$3:$G$115</c:f>
              <c:numCache>
                <c:formatCode>General</c:formatCode>
                <c:ptCount val="113"/>
                <c:pt idx="0">
                  <c:v>308.94</c:v>
                </c:pt>
                <c:pt idx="1">
                  <c:v>308.75</c:v>
                </c:pt>
                <c:pt idx="2">
                  <c:v>308.56</c:v>
                </c:pt>
                <c:pt idx="3">
                  <c:v>308.36</c:v>
                </c:pt>
                <c:pt idx="4">
                  <c:v>308.17</c:v>
                </c:pt>
                <c:pt idx="5">
                  <c:v>307.97999999999894</c:v>
                </c:pt>
                <c:pt idx="6">
                  <c:v>307.8</c:v>
                </c:pt>
                <c:pt idx="7">
                  <c:v>307.62</c:v>
                </c:pt>
                <c:pt idx="8">
                  <c:v>307.45999999999964</c:v>
                </c:pt>
                <c:pt idx="9">
                  <c:v>307.3</c:v>
                </c:pt>
                <c:pt idx="10">
                  <c:v>307.14999999999998</c:v>
                </c:pt>
                <c:pt idx="11">
                  <c:v>307.01</c:v>
                </c:pt>
                <c:pt idx="12">
                  <c:v>306.87</c:v>
                </c:pt>
                <c:pt idx="13">
                  <c:v>306.72999999999894</c:v>
                </c:pt>
                <c:pt idx="14">
                  <c:v>306.58999999999969</c:v>
                </c:pt>
                <c:pt idx="15">
                  <c:v>306.58</c:v>
                </c:pt>
                <c:pt idx="16">
                  <c:v>306.56</c:v>
                </c:pt>
                <c:pt idx="17">
                  <c:v>306.55</c:v>
                </c:pt>
                <c:pt idx="18">
                  <c:v>306.54000000000002</c:v>
                </c:pt>
                <c:pt idx="19">
                  <c:v>306.52</c:v>
                </c:pt>
                <c:pt idx="20">
                  <c:v>306.51</c:v>
                </c:pt>
                <c:pt idx="21">
                  <c:v>306.5</c:v>
                </c:pt>
                <c:pt idx="22">
                  <c:v>306.48999999999899</c:v>
                </c:pt>
                <c:pt idx="23">
                  <c:v>306.47999999999894</c:v>
                </c:pt>
                <c:pt idx="24">
                  <c:v>306.45999999999964</c:v>
                </c:pt>
                <c:pt idx="25">
                  <c:v>306.45</c:v>
                </c:pt>
                <c:pt idx="26">
                  <c:v>306.44</c:v>
                </c:pt>
                <c:pt idx="27">
                  <c:v>306.42999999999893</c:v>
                </c:pt>
                <c:pt idx="28">
                  <c:v>306.41999999999899</c:v>
                </c:pt>
                <c:pt idx="29">
                  <c:v>306.41000000000003</c:v>
                </c:pt>
                <c:pt idx="30">
                  <c:v>306.39999999999969</c:v>
                </c:pt>
                <c:pt idx="31">
                  <c:v>306.39</c:v>
                </c:pt>
                <c:pt idx="32">
                  <c:v>306.38</c:v>
                </c:pt>
                <c:pt idx="33">
                  <c:v>306.38</c:v>
                </c:pt>
                <c:pt idx="34">
                  <c:v>306.37</c:v>
                </c:pt>
                <c:pt idx="35">
                  <c:v>306.37</c:v>
                </c:pt>
                <c:pt idx="36">
                  <c:v>306.36</c:v>
                </c:pt>
                <c:pt idx="37">
                  <c:v>306.36</c:v>
                </c:pt>
                <c:pt idx="38">
                  <c:v>306.36</c:v>
                </c:pt>
                <c:pt idx="39">
                  <c:v>306.36</c:v>
                </c:pt>
                <c:pt idx="40">
                  <c:v>306.36</c:v>
                </c:pt>
                <c:pt idx="41">
                  <c:v>306.37</c:v>
                </c:pt>
                <c:pt idx="42">
                  <c:v>306.37</c:v>
                </c:pt>
                <c:pt idx="43">
                  <c:v>306.38</c:v>
                </c:pt>
                <c:pt idx="44">
                  <c:v>306.39999999999969</c:v>
                </c:pt>
                <c:pt idx="45">
                  <c:v>306.41000000000003</c:v>
                </c:pt>
                <c:pt idx="46">
                  <c:v>306.44</c:v>
                </c:pt>
                <c:pt idx="47">
                  <c:v>306.45999999999964</c:v>
                </c:pt>
                <c:pt idx="48">
                  <c:v>306.48999999999899</c:v>
                </c:pt>
                <c:pt idx="49">
                  <c:v>306.52999999999969</c:v>
                </c:pt>
                <c:pt idx="50">
                  <c:v>306.57</c:v>
                </c:pt>
                <c:pt idx="51">
                  <c:v>306.62</c:v>
                </c:pt>
                <c:pt idx="52">
                  <c:v>306.67</c:v>
                </c:pt>
                <c:pt idx="53">
                  <c:v>306.74</c:v>
                </c:pt>
                <c:pt idx="54">
                  <c:v>306.81</c:v>
                </c:pt>
                <c:pt idx="55">
                  <c:v>306.89999999999969</c:v>
                </c:pt>
                <c:pt idx="56">
                  <c:v>306.98999999999899</c:v>
                </c:pt>
                <c:pt idx="57">
                  <c:v>307.08999999999969</c:v>
                </c:pt>
                <c:pt idx="58">
                  <c:v>307.2</c:v>
                </c:pt>
                <c:pt idx="59">
                  <c:v>307.33</c:v>
                </c:pt>
                <c:pt idx="60">
                  <c:v>307.45999999999964</c:v>
                </c:pt>
                <c:pt idx="61">
                  <c:v>307.60000000000002</c:v>
                </c:pt>
                <c:pt idx="62">
                  <c:v>307.74</c:v>
                </c:pt>
                <c:pt idx="63">
                  <c:v>307.89</c:v>
                </c:pt>
                <c:pt idx="64">
                  <c:v>308.05</c:v>
                </c:pt>
                <c:pt idx="65">
                  <c:v>308.22000000000003</c:v>
                </c:pt>
                <c:pt idx="66">
                  <c:v>308.39</c:v>
                </c:pt>
                <c:pt idx="67">
                  <c:v>308.56</c:v>
                </c:pt>
                <c:pt idx="68">
                  <c:v>308.74</c:v>
                </c:pt>
                <c:pt idx="69">
                  <c:v>308.91999999999899</c:v>
                </c:pt>
                <c:pt idx="70">
                  <c:v>309.08999999999969</c:v>
                </c:pt>
                <c:pt idx="71">
                  <c:v>309.27</c:v>
                </c:pt>
                <c:pt idx="72">
                  <c:v>309.45</c:v>
                </c:pt>
                <c:pt idx="73">
                  <c:v>309.63</c:v>
                </c:pt>
                <c:pt idx="74">
                  <c:v>309.8</c:v>
                </c:pt>
                <c:pt idx="75">
                  <c:v>309.97000000000003</c:v>
                </c:pt>
                <c:pt idx="76">
                  <c:v>310.14000000000038</c:v>
                </c:pt>
                <c:pt idx="77">
                  <c:v>310.3</c:v>
                </c:pt>
                <c:pt idx="78">
                  <c:v>310.45</c:v>
                </c:pt>
                <c:pt idx="79">
                  <c:v>310.60000000000002</c:v>
                </c:pt>
                <c:pt idx="80">
                  <c:v>310.75</c:v>
                </c:pt>
                <c:pt idx="81">
                  <c:v>310.88</c:v>
                </c:pt>
                <c:pt idx="82">
                  <c:v>311.01</c:v>
                </c:pt>
                <c:pt idx="83">
                  <c:v>311.14000000000038</c:v>
                </c:pt>
                <c:pt idx="84">
                  <c:v>311.25</c:v>
                </c:pt>
                <c:pt idx="85">
                  <c:v>311.36</c:v>
                </c:pt>
                <c:pt idx="86">
                  <c:v>311.45999999999964</c:v>
                </c:pt>
                <c:pt idx="87">
                  <c:v>311.56</c:v>
                </c:pt>
                <c:pt idx="88">
                  <c:v>311.64999999999998</c:v>
                </c:pt>
                <c:pt idx="89">
                  <c:v>311.74</c:v>
                </c:pt>
                <c:pt idx="90">
                  <c:v>311.82</c:v>
                </c:pt>
                <c:pt idx="91">
                  <c:v>311.89</c:v>
                </c:pt>
                <c:pt idx="92">
                  <c:v>311.95</c:v>
                </c:pt>
                <c:pt idx="93">
                  <c:v>312.02</c:v>
                </c:pt>
                <c:pt idx="94">
                  <c:v>312.07</c:v>
                </c:pt>
                <c:pt idx="95">
                  <c:v>312.12</c:v>
                </c:pt>
                <c:pt idx="96">
                  <c:v>312.17</c:v>
                </c:pt>
                <c:pt idx="97">
                  <c:v>312.20999999999964</c:v>
                </c:pt>
                <c:pt idx="98">
                  <c:v>312.25</c:v>
                </c:pt>
                <c:pt idx="99">
                  <c:v>312.28999999999894</c:v>
                </c:pt>
                <c:pt idx="100">
                  <c:v>312.42999999999893</c:v>
                </c:pt>
                <c:pt idx="101">
                  <c:v>312.32</c:v>
                </c:pt>
                <c:pt idx="102">
                  <c:v>312.07</c:v>
                </c:pt>
                <c:pt idx="103">
                  <c:v>311.75</c:v>
                </c:pt>
                <c:pt idx="104">
                  <c:v>311.39999999999969</c:v>
                </c:pt>
                <c:pt idx="105">
                  <c:v>311.04000000000002</c:v>
                </c:pt>
                <c:pt idx="106">
                  <c:v>310.69</c:v>
                </c:pt>
                <c:pt idx="107">
                  <c:v>310.37</c:v>
                </c:pt>
                <c:pt idx="108">
                  <c:v>310.06</c:v>
                </c:pt>
                <c:pt idx="109">
                  <c:v>309.77999999999969</c:v>
                </c:pt>
                <c:pt idx="110">
                  <c:v>309.52</c:v>
                </c:pt>
                <c:pt idx="111">
                  <c:v>309.27999999999969</c:v>
                </c:pt>
                <c:pt idx="112">
                  <c:v>309.06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FB-4290-8EBB-1BD10D8D8FD0}"/>
            </c:ext>
          </c:extLst>
        </c:ser>
        <c:ser>
          <c:idx val="5"/>
          <c:order val="4"/>
          <c:tx>
            <c:v>17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'0,12_2,85'!$A$3:$A$115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'0,12_2,85'!$H$3:$H$115</c:f>
              <c:numCache>
                <c:formatCode>General</c:formatCode>
                <c:ptCount val="113"/>
                <c:pt idx="0">
                  <c:v>308.82</c:v>
                </c:pt>
                <c:pt idx="1">
                  <c:v>308.64000000000038</c:v>
                </c:pt>
                <c:pt idx="2">
                  <c:v>308.45999999999964</c:v>
                </c:pt>
                <c:pt idx="3">
                  <c:v>308.27999999999969</c:v>
                </c:pt>
                <c:pt idx="4">
                  <c:v>308.08999999999969</c:v>
                </c:pt>
                <c:pt idx="5">
                  <c:v>307.91000000000003</c:v>
                </c:pt>
                <c:pt idx="6">
                  <c:v>307.74</c:v>
                </c:pt>
                <c:pt idx="7">
                  <c:v>307.57</c:v>
                </c:pt>
                <c:pt idx="8">
                  <c:v>307.41000000000003</c:v>
                </c:pt>
                <c:pt idx="9">
                  <c:v>307.26</c:v>
                </c:pt>
                <c:pt idx="10">
                  <c:v>307.11</c:v>
                </c:pt>
                <c:pt idx="11">
                  <c:v>306.97000000000003</c:v>
                </c:pt>
                <c:pt idx="12">
                  <c:v>306.83999999999969</c:v>
                </c:pt>
                <c:pt idx="13">
                  <c:v>306.7</c:v>
                </c:pt>
                <c:pt idx="14">
                  <c:v>306.56</c:v>
                </c:pt>
                <c:pt idx="15">
                  <c:v>306.55</c:v>
                </c:pt>
                <c:pt idx="16">
                  <c:v>306.54000000000002</c:v>
                </c:pt>
                <c:pt idx="17">
                  <c:v>306.52999999999969</c:v>
                </c:pt>
                <c:pt idx="18">
                  <c:v>306.51</c:v>
                </c:pt>
                <c:pt idx="19">
                  <c:v>306.5</c:v>
                </c:pt>
                <c:pt idx="20">
                  <c:v>306.48999999999899</c:v>
                </c:pt>
                <c:pt idx="21">
                  <c:v>306.47000000000003</c:v>
                </c:pt>
                <c:pt idx="22">
                  <c:v>306.45999999999964</c:v>
                </c:pt>
                <c:pt idx="23">
                  <c:v>306.45</c:v>
                </c:pt>
                <c:pt idx="24">
                  <c:v>306.44</c:v>
                </c:pt>
                <c:pt idx="25">
                  <c:v>306.42999999999893</c:v>
                </c:pt>
                <c:pt idx="26">
                  <c:v>306.41000000000003</c:v>
                </c:pt>
                <c:pt idx="27">
                  <c:v>306.39999999999969</c:v>
                </c:pt>
                <c:pt idx="28">
                  <c:v>306.39</c:v>
                </c:pt>
                <c:pt idx="29">
                  <c:v>306.38</c:v>
                </c:pt>
                <c:pt idx="30">
                  <c:v>306.37</c:v>
                </c:pt>
                <c:pt idx="31">
                  <c:v>306.36</c:v>
                </c:pt>
                <c:pt idx="32">
                  <c:v>306.35000000000002</c:v>
                </c:pt>
                <c:pt idx="33">
                  <c:v>306.33999999999969</c:v>
                </c:pt>
                <c:pt idx="34">
                  <c:v>306.33999999999969</c:v>
                </c:pt>
                <c:pt idx="35">
                  <c:v>306.33</c:v>
                </c:pt>
                <c:pt idx="36">
                  <c:v>306.32</c:v>
                </c:pt>
                <c:pt idx="37">
                  <c:v>306.32</c:v>
                </c:pt>
                <c:pt idx="38">
                  <c:v>306.31</c:v>
                </c:pt>
                <c:pt idx="39">
                  <c:v>306.31</c:v>
                </c:pt>
                <c:pt idx="40">
                  <c:v>306.31</c:v>
                </c:pt>
                <c:pt idx="41">
                  <c:v>306.3</c:v>
                </c:pt>
                <c:pt idx="42">
                  <c:v>306.31</c:v>
                </c:pt>
                <c:pt idx="43">
                  <c:v>306.31</c:v>
                </c:pt>
                <c:pt idx="44">
                  <c:v>306.31</c:v>
                </c:pt>
                <c:pt idx="45">
                  <c:v>306.32</c:v>
                </c:pt>
                <c:pt idx="46">
                  <c:v>306.33</c:v>
                </c:pt>
                <c:pt idx="47">
                  <c:v>306.35000000000002</c:v>
                </c:pt>
                <c:pt idx="48">
                  <c:v>306.37</c:v>
                </c:pt>
                <c:pt idx="49">
                  <c:v>306.39</c:v>
                </c:pt>
                <c:pt idx="50">
                  <c:v>306.41000000000003</c:v>
                </c:pt>
                <c:pt idx="51">
                  <c:v>306.44</c:v>
                </c:pt>
                <c:pt idx="52">
                  <c:v>306.47999999999894</c:v>
                </c:pt>
                <c:pt idx="53">
                  <c:v>306.52</c:v>
                </c:pt>
                <c:pt idx="54">
                  <c:v>306.57</c:v>
                </c:pt>
                <c:pt idx="55">
                  <c:v>306.62</c:v>
                </c:pt>
                <c:pt idx="56">
                  <c:v>306.69</c:v>
                </c:pt>
                <c:pt idx="57">
                  <c:v>306.76</c:v>
                </c:pt>
                <c:pt idx="58">
                  <c:v>306.83</c:v>
                </c:pt>
                <c:pt idx="59">
                  <c:v>306.91999999999899</c:v>
                </c:pt>
                <c:pt idx="60">
                  <c:v>307.01</c:v>
                </c:pt>
                <c:pt idx="61">
                  <c:v>307.12</c:v>
                </c:pt>
                <c:pt idx="62">
                  <c:v>307.22000000000003</c:v>
                </c:pt>
                <c:pt idx="63">
                  <c:v>307.33999999999969</c:v>
                </c:pt>
                <c:pt idx="64">
                  <c:v>307.45999999999964</c:v>
                </c:pt>
                <c:pt idx="65">
                  <c:v>307.58999999999969</c:v>
                </c:pt>
                <c:pt idx="66">
                  <c:v>307.72000000000003</c:v>
                </c:pt>
                <c:pt idx="67">
                  <c:v>307.86</c:v>
                </c:pt>
                <c:pt idx="68">
                  <c:v>308</c:v>
                </c:pt>
                <c:pt idx="69">
                  <c:v>308.14000000000038</c:v>
                </c:pt>
                <c:pt idx="70">
                  <c:v>308.28999999999894</c:v>
                </c:pt>
                <c:pt idx="71">
                  <c:v>308.44</c:v>
                </c:pt>
                <c:pt idx="72">
                  <c:v>308.58999999999969</c:v>
                </c:pt>
                <c:pt idx="73">
                  <c:v>308.74</c:v>
                </c:pt>
                <c:pt idx="74">
                  <c:v>308.89</c:v>
                </c:pt>
                <c:pt idx="75">
                  <c:v>309.04000000000002</c:v>
                </c:pt>
                <c:pt idx="76">
                  <c:v>309.18</c:v>
                </c:pt>
                <c:pt idx="77">
                  <c:v>309.33</c:v>
                </c:pt>
                <c:pt idx="78">
                  <c:v>309.47000000000003</c:v>
                </c:pt>
                <c:pt idx="79">
                  <c:v>309.61</c:v>
                </c:pt>
                <c:pt idx="80">
                  <c:v>309.74</c:v>
                </c:pt>
                <c:pt idx="81">
                  <c:v>309.87</c:v>
                </c:pt>
                <c:pt idx="82">
                  <c:v>310</c:v>
                </c:pt>
                <c:pt idx="83">
                  <c:v>310.12</c:v>
                </c:pt>
                <c:pt idx="84">
                  <c:v>310.22999999999894</c:v>
                </c:pt>
                <c:pt idx="85">
                  <c:v>310.33999999999969</c:v>
                </c:pt>
                <c:pt idx="86">
                  <c:v>310.45</c:v>
                </c:pt>
                <c:pt idx="87">
                  <c:v>310.55</c:v>
                </c:pt>
                <c:pt idx="88">
                  <c:v>310.64000000000038</c:v>
                </c:pt>
                <c:pt idx="89">
                  <c:v>310.72999999999894</c:v>
                </c:pt>
                <c:pt idx="90">
                  <c:v>310.82</c:v>
                </c:pt>
                <c:pt idx="91">
                  <c:v>310.89999999999969</c:v>
                </c:pt>
                <c:pt idx="92">
                  <c:v>310.97999999999894</c:v>
                </c:pt>
                <c:pt idx="93">
                  <c:v>311.05</c:v>
                </c:pt>
                <c:pt idx="94">
                  <c:v>311.11</c:v>
                </c:pt>
                <c:pt idx="95">
                  <c:v>311.17</c:v>
                </c:pt>
                <c:pt idx="96">
                  <c:v>311.22999999999894</c:v>
                </c:pt>
                <c:pt idx="97">
                  <c:v>311.28999999999894</c:v>
                </c:pt>
                <c:pt idx="98">
                  <c:v>311.33</c:v>
                </c:pt>
                <c:pt idx="99">
                  <c:v>311.38</c:v>
                </c:pt>
                <c:pt idx="100">
                  <c:v>311.64999999999998</c:v>
                </c:pt>
                <c:pt idx="101">
                  <c:v>311.67</c:v>
                </c:pt>
                <c:pt idx="102">
                  <c:v>311.52999999999969</c:v>
                </c:pt>
                <c:pt idx="103">
                  <c:v>311.3</c:v>
                </c:pt>
                <c:pt idx="104">
                  <c:v>311.02999999999969</c:v>
                </c:pt>
                <c:pt idx="105">
                  <c:v>310.72999999999894</c:v>
                </c:pt>
                <c:pt idx="106">
                  <c:v>310.44</c:v>
                </c:pt>
                <c:pt idx="107">
                  <c:v>310.14999999999998</c:v>
                </c:pt>
                <c:pt idx="108">
                  <c:v>309.87</c:v>
                </c:pt>
                <c:pt idx="109">
                  <c:v>309.61</c:v>
                </c:pt>
                <c:pt idx="110">
                  <c:v>309.37</c:v>
                </c:pt>
                <c:pt idx="111">
                  <c:v>309.14999999999998</c:v>
                </c:pt>
                <c:pt idx="112">
                  <c:v>308.94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6FB-4290-8EBB-1BD10D8D8FD0}"/>
            </c:ext>
          </c:extLst>
        </c:ser>
        <c:ser>
          <c:idx val="6"/>
          <c:order val="5"/>
          <c:tx>
            <c:v>37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'0,12_2,85'!$A$3:$A$115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'0,12_2,85'!$L$3:$L$115</c:f>
              <c:numCache>
                <c:formatCode>General</c:formatCode>
                <c:ptCount val="113"/>
                <c:pt idx="0">
                  <c:v>308.17</c:v>
                </c:pt>
                <c:pt idx="1">
                  <c:v>308.02</c:v>
                </c:pt>
                <c:pt idx="2">
                  <c:v>307.89</c:v>
                </c:pt>
                <c:pt idx="3">
                  <c:v>307.75</c:v>
                </c:pt>
                <c:pt idx="4">
                  <c:v>307.61</c:v>
                </c:pt>
                <c:pt idx="5">
                  <c:v>307.47000000000003</c:v>
                </c:pt>
                <c:pt idx="6">
                  <c:v>307.33</c:v>
                </c:pt>
                <c:pt idx="7">
                  <c:v>307.2</c:v>
                </c:pt>
                <c:pt idx="8">
                  <c:v>307.06</c:v>
                </c:pt>
                <c:pt idx="9">
                  <c:v>306.92999999999893</c:v>
                </c:pt>
                <c:pt idx="10">
                  <c:v>306.8</c:v>
                </c:pt>
                <c:pt idx="11">
                  <c:v>306.68</c:v>
                </c:pt>
                <c:pt idx="12">
                  <c:v>306.56</c:v>
                </c:pt>
                <c:pt idx="13">
                  <c:v>306.44</c:v>
                </c:pt>
                <c:pt idx="14">
                  <c:v>306.32</c:v>
                </c:pt>
                <c:pt idx="15">
                  <c:v>306.31</c:v>
                </c:pt>
                <c:pt idx="16">
                  <c:v>306.3</c:v>
                </c:pt>
                <c:pt idx="17">
                  <c:v>306.28999999999894</c:v>
                </c:pt>
                <c:pt idx="18">
                  <c:v>306.27999999999969</c:v>
                </c:pt>
                <c:pt idx="19">
                  <c:v>306.26</c:v>
                </c:pt>
                <c:pt idx="20">
                  <c:v>306.25</c:v>
                </c:pt>
                <c:pt idx="21">
                  <c:v>306.24</c:v>
                </c:pt>
                <c:pt idx="22">
                  <c:v>306.22999999999894</c:v>
                </c:pt>
                <c:pt idx="23">
                  <c:v>306.22000000000003</c:v>
                </c:pt>
                <c:pt idx="24">
                  <c:v>306.20999999999964</c:v>
                </c:pt>
                <c:pt idx="25">
                  <c:v>306.2</c:v>
                </c:pt>
                <c:pt idx="26">
                  <c:v>306.18</c:v>
                </c:pt>
                <c:pt idx="27">
                  <c:v>306.17</c:v>
                </c:pt>
                <c:pt idx="28">
                  <c:v>306.16000000000008</c:v>
                </c:pt>
                <c:pt idx="29">
                  <c:v>306.14999999999998</c:v>
                </c:pt>
                <c:pt idx="30">
                  <c:v>306.14000000000038</c:v>
                </c:pt>
                <c:pt idx="31">
                  <c:v>306.13</c:v>
                </c:pt>
                <c:pt idx="32">
                  <c:v>306.12</c:v>
                </c:pt>
                <c:pt idx="33">
                  <c:v>306.11</c:v>
                </c:pt>
                <c:pt idx="34">
                  <c:v>306.10000000000002</c:v>
                </c:pt>
                <c:pt idx="35">
                  <c:v>306.08999999999969</c:v>
                </c:pt>
                <c:pt idx="36">
                  <c:v>306.08</c:v>
                </c:pt>
                <c:pt idx="37">
                  <c:v>306.07</c:v>
                </c:pt>
                <c:pt idx="38">
                  <c:v>306.06</c:v>
                </c:pt>
                <c:pt idx="39">
                  <c:v>306.05</c:v>
                </c:pt>
                <c:pt idx="40">
                  <c:v>306.04000000000002</c:v>
                </c:pt>
                <c:pt idx="41">
                  <c:v>306.02999999999969</c:v>
                </c:pt>
                <c:pt idx="42">
                  <c:v>306.02</c:v>
                </c:pt>
                <c:pt idx="43">
                  <c:v>306.01</c:v>
                </c:pt>
                <c:pt idx="44">
                  <c:v>306.01</c:v>
                </c:pt>
                <c:pt idx="45">
                  <c:v>306</c:v>
                </c:pt>
                <c:pt idx="46">
                  <c:v>305.98999999999899</c:v>
                </c:pt>
                <c:pt idx="47">
                  <c:v>305.98999999999899</c:v>
                </c:pt>
                <c:pt idx="48">
                  <c:v>305.97999999999894</c:v>
                </c:pt>
                <c:pt idx="49">
                  <c:v>305.97999999999894</c:v>
                </c:pt>
                <c:pt idx="50">
                  <c:v>305.97999999999894</c:v>
                </c:pt>
                <c:pt idx="51">
                  <c:v>305.97000000000003</c:v>
                </c:pt>
                <c:pt idx="52">
                  <c:v>305.97000000000003</c:v>
                </c:pt>
                <c:pt idx="53">
                  <c:v>305.97000000000003</c:v>
                </c:pt>
                <c:pt idx="54">
                  <c:v>305.97999999999894</c:v>
                </c:pt>
                <c:pt idx="55">
                  <c:v>305.97999999999894</c:v>
                </c:pt>
                <c:pt idx="56">
                  <c:v>305.98999999999899</c:v>
                </c:pt>
                <c:pt idx="57">
                  <c:v>306</c:v>
                </c:pt>
                <c:pt idx="58">
                  <c:v>306.01</c:v>
                </c:pt>
                <c:pt idx="59">
                  <c:v>306.02</c:v>
                </c:pt>
                <c:pt idx="60">
                  <c:v>306.04000000000002</c:v>
                </c:pt>
                <c:pt idx="61">
                  <c:v>306.06</c:v>
                </c:pt>
                <c:pt idx="62">
                  <c:v>306.08</c:v>
                </c:pt>
                <c:pt idx="63">
                  <c:v>306.11</c:v>
                </c:pt>
                <c:pt idx="64">
                  <c:v>306.14000000000038</c:v>
                </c:pt>
                <c:pt idx="65">
                  <c:v>306.17</c:v>
                </c:pt>
                <c:pt idx="66">
                  <c:v>306.2</c:v>
                </c:pt>
                <c:pt idx="67">
                  <c:v>306.24</c:v>
                </c:pt>
                <c:pt idx="68">
                  <c:v>306.28999999999894</c:v>
                </c:pt>
                <c:pt idx="69">
                  <c:v>306.33</c:v>
                </c:pt>
                <c:pt idx="70">
                  <c:v>306.38</c:v>
                </c:pt>
                <c:pt idx="71">
                  <c:v>306.42999999999893</c:v>
                </c:pt>
                <c:pt idx="72">
                  <c:v>306.48999999999899</c:v>
                </c:pt>
                <c:pt idx="73">
                  <c:v>306.55</c:v>
                </c:pt>
                <c:pt idx="74">
                  <c:v>306.61</c:v>
                </c:pt>
                <c:pt idx="75">
                  <c:v>306.67</c:v>
                </c:pt>
                <c:pt idx="76">
                  <c:v>306.74</c:v>
                </c:pt>
                <c:pt idx="77">
                  <c:v>306.8</c:v>
                </c:pt>
                <c:pt idx="78">
                  <c:v>306.87</c:v>
                </c:pt>
                <c:pt idx="79">
                  <c:v>306.94</c:v>
                </c:pt>
                <c:pt idx="80">
                  <c:v>307.01</c:v>
                </c:pt>
                <c:pt idx="81">
                  <c:v>307.08999999999969</c:v>
                </c:pt>
                <c:pt idx="82">
                  <c:v>307.16000000000008</c:v>
                </c:pt>
                <c:pt idx="83">
                  <c:v>307.22999999999894</c:v>
                </c:pt>
                <c:pt idx="84">
                  <c:v>307.3</c:v>
                </c:pt>
                <c:pt idx="85">
                  <c:v>307.38</c:v>
                </c:pt>
                <c:pt idx="86">
                  <c:v>307.45</c:v>
                </c:pt>
                <c:pt idx="87">
                  <c:v>307.52</c:v>
                </c:pt>
                <c:pt idx="88">
                  <c:v>307.58999999999969</c:v>
                </c:pt>
                <c:pt idx="89">
                  <c:v>307.66000000000008</c:v>
                </c:pt>
                <c:pt idx="90">
                  <c:v>307.72999999999894</c:v>
                </c:pt>
                <c:pt idx="91">
                  <c:v>307.8</c:v>
                </c:pt>
                <c:pt idx="92">
                  <c:v>307.87</c:v>
                </c:pt>
                <c:pt idx="93">
                  <c:v>307.94</c:v>
                </c:pt>
                <c:pt idx="94">
                  <c:v>308</c:v>
                </c:pt>
                <c:pt idx="95">
                  <c:v>308.06</c:v>
                </c:pt>
                <c:pt idx="96">
                  <c:v>308.13</c:v>
                </c:pt>
                <c:pt idx="97">
                  <c:v>308.19</c:v>
                </c:pt>
                <c:pt idx="98">
                  <c:v>308.24</c:v>
                </c:pt>
                <c:pt idx="99">
                  <c:v>308.3</c:v>
                </c:pt>
                <c:pt idx="100">
                  <c:v>308.77</c:v>
                </c:pt>
                <c:pt idx="101">
                  <c:v>309.08</c:v>
                </c:pt>
                <c:pt idx="102">
                  <c:v>309.25</c:v>
                </c:pt>
                <c:pt idx="103">
                  <c:v>309.32</c:v>
                </c:pt>
                <c:pt idx="104">
                  <c:v>309.3</c:v>
                </c:pt>
                <c:pt idx="105">
                  <c:v>309.24</c:v>
                </c:pt>
                <c:pt idx="106">
                  <c:v>309.13</c:v>
                </c:pt>
                <c:pt idx="107">
                  <c:v>309.01</c:v>
                </c:pt>
                <c:pt idx="108">
                  <c:v>308.86</c:v>
                </c:pt>
                <c:pt idx="109">
                  <c:v>308.70999999999964</c:v>
                </c:pt>
                <c:pt idx="110">
                  <c:v>308.56</c:v>
                </c:pt>
                <c:pt idx="111">
                  <c:v>308.41000000000003</c:v>
                </c:pt>
                <c:pt idx="112">
                  <c:v>308.26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6FB-4290-8EBB-1BD10D8D8FD0}"/>
            </c:ext>
          </c:extLst>
        </c:ser>
        <c:ser>
          <c:idx val="7"/>
          <c:order val="6"/>
          <c:tx>
            <c:v>52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'0,12_2,85'!$A$3:$A$115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'0,12_2,85'!$N$3:$N$115</c:f>
              <c:numCache>
                <c:formatCode>General</c:formatCode>
                <c:ptCount val="113"/>
                <c:pt idx="0">
                  <c:v>307.28999999999894</c:v>
                </c:pt>
                <c:pt idx="1">
                  <c:v>307.2</c:v>
                </c:pt>
                <c:pt idx="2">
                  <c:v>307.10000000000002</c:v>
                </c:pt>
                <c:pt idx="3">
                  <c:v>307.01</c:v>
                </c:pt>
                <c:pt idx="4">
                  <c:v>306.91000000000003</c:v>
                </c:pt>
                <c:pt idx="5">
                  <c:v>306.81</c:v>
                </c:pt>
                <c:pt idx="6">
                  <c:v>306.70999999999964</c:v>
                </c:pt>
                <c:pt idx="7">
                  <c:v>306.60000000000002</c:v>
                </c:pt>
                <c:pt idx="8">
                  <c:v>306.5</c:v>
                </c:pt>
                <c:pt idx="9">
                  <c:v>306.39999999999969</c:v>
                </c:pt>
                <c:pt idx="10">
                  <c:v>306.28999999999894</c:v>
                </c:pt>
                <c:pt idx="11">
                  <c:v>306.19</c:v>
                </c:pt>
                <c:pt idx="12">
                  <c:v>306.08999999999969</c:v>
                </c:pt>
                <c:pt idx="13">
                  <c:v>305.98999999999899</c:v>
                </c:pt>
                <c:pt idx="14">
                  <c:v>305.89</c:v>
                </c:pt>
                <c:pt idx="15">
                  <c:v>305.88</c:v>
                </c:pt>
                <c:pt idx="16">
                  <c:v>305.87</c:v>
                </c:pt>
                <c:pt idx="17">
                  <c:v>305.86</c:v>
                </c:pt>
                <c:pt idx="18">
                  <c:v>305.85000000000002</c:v>
                </c:pt>
                <c:pt idx="19">
                  <c:v>305.83999999999969</c:v>
                </c:pt>
                <c:pt idx="20">
                  <c:v>305.83</c:v>
                </c:pt>
                <c:pt idx="21">
                  <c:v>305.82</c:v>
                </c:pt>
                <c:pt idx="22">
                  <c:v>305.81</c:v>
                </c:pt>
                <c:pt idx="23">
                  <c:v>305.8</c:v>
                </c:pt>
                <c:pt idx="24">
                  <c:v>305.78999999999894</c:v>
                </c:pt>
                <c:pt idx="25">
                  <c:v>305.77999999999969</c:v>
                </c:pt>
                <c:pt idx="26">
                  <c:v>305.77</c:v>
                </c:pt>
                <c:pt idx="27">
                  <c:v>305.76</c:v>
                </c:pt>
                <c:pt idx="28">
                  <c:v>305.75</c:v>
                </c:pt>
                <c:pt idx="29">
                  <c:v>305.74</c:v>
                </c:pt>
                <c:pt idx="30">
                  <c:v>305.72999999999894</c:v>
                </c:pt>
                <c:pt idx="31">
                  <c:v>305.72000000000003</c:v>
                </c:pt>
                <c:pt idx="32">
                  <c:v>305.70999999999964</c:v>
                </c:pt>
                <c:pt idx="33">
                  <c:v>305.7</c:v>
                </c:pt>
                <c:pt idx="34">
                  <c:v>305.69</c:v>
                </c:pt>
                <c:pt idx="35">
                  <c:v>305.68</c:v>
                </c:pt>
                <c:pt idx="36">
                  <c:v>305.67</c:v>
                </c:pt>
                <c:pt idx="37">
                  <c:v>305.66000000000008</c:v>
                </c:pt>
                <c:pt idx="38">
                  <c:v>305.64999999999998</c:v>
                </c:pt>
                <c:pt idx="39">
                  <c:v>305.64000000000038</c:v>
                </c:pt>
                <c:pt idx="40">
                  <c:v>305.64000000000038</c:v>
                </c:pt>
                <c:pt idx="41">
                  <c:v>305.63</c:v>
                </c:pt>
                <c:pt idx="42">
                  <c:v>305.62</c:v>
                </c:pt>
                <c:pt idx="43">
                  <c:v>305.61</c:v>
                </c:pt>
                <c:pt idx="44">
                  <c:v>305.60000000000002</c:v>
                </c:pt>
                <c:pt idx="45">
                  <c:v>305.58999999999969</c:v>
                </c:pt>
                <c:pt idx="46">
                  <c:v>305.58</c:v>
                </c:pt>
                <c:pt idx="47">
                  <c:v>305.57</c:v>
                </c:pt>
                <c:pt idx="48">
                  <c:v>305.56</c:v>
                </c:pt>
                <c:pt idx="49">
                  <c:v>305.56</c:v>
                </c:pt>
                <c:pt idx="50">
                  <c:v>305.55</c:v>
                </c:pt>
                <c:pt idx="51">
                  <c:v>305.54000000000002</c:v>
                </c:pt>
                <c:pt idx="52">
                  <c:v>305.52999999999969</c:v>
                </c:pt>
                <c:pt idx="53">
                  <c:v>305.52</c:v>
                </c:pt>
                <c:pt idx="54">
                  <c:v>305.52</c:v>
                </c:pt>
                <c:pt idx="55">
                  <c:v>305.51</c:v>
                </c:pt>
                <c:pt idx="56">
                  <c:v>305.5</c:v>
                </c:pt>
                <c:pt idx="57">
                  <c:v>305.5</c:v>
                </c:pt>
                <c:pt idx="58">
                  <c:v>305.48999999999899</c:v>
                </c:pt>
                <c:pt idx="59">
                  <c:v>305.48999999999899</c:v>
                </c:pt>
                <c:pt idx="60">
                  <c:v>305.48999999999899</c:v>
                </c:pt>
                <c:pt idx="61">
                  <c:v>305.47999999999894</c:v>
                </c:pt>
                <c:pt idx="62">
                  <c:v>305.47999999999894</c:v>
                </c:pt>
                <c:pt idx="63">
                  <c:v>305.47999999999894</c:v>
                </c:pt>
                <c:pt idx="64">
                  <c:v>305.47999999999894</c:v>
                </c:pt>
                <c:pt idx="65">
                  <c:v>305.47999999999894</c:v>
                </c:pt>
                <c:pt idx="66">
                  <c:v>305.47999999999894</c:v>
                </c:pt>
                <c:pt idx="67">
                  <c:v>305.48999999999899</c:v>
                </c:pt>
                <c:pt idx="68">
                  <c:v>305.48999999999899</c:v>
                </c:pt>
                <c:pt idx="69">
                  <c:v>305.5</c:v>
                </c:pt>
                <c:pt idx="70">
                  <c:v>305.5</c:v>
                </c:pt>
                <c:pt idx="71">
                  <c:v>305.51</c:v>
                </c:pt>
                <c:pt idx="72">
                  <c:v>305.52</c:v>
                </c:pt>
                <c:pt idx="73">
                  <c:v>305.52999999999969</c:v>
                </c:pt>
                <c:pt idx="74">
                  <c:v>305.55</c:v>
                </c:pt>
                <c:pt idx="75">
                  <c:v>305.56</c:v>
                </c:pt>
                <c:pt idx="76">
                  <c:v>305.58</c:v>
                </c:pt>
                <c:pt idx="77">
                  <c:v>305.60000000000002</c:v>
                </c:pt>
                <c:pt idx="78">
                  <c:v>305.62</c:v>
                </c:pt>
                <c:pt idx="79">
                  <c:v>305.64000000000038</c:v>
                </c:pt>
                <c:pt idx="80">
                  <c:v>305.66000000000008</c:v>
                </c:pt>
                <c:pt idx="81">
                  <c:v>305.69</c:v>
                </c:pt>
                <c:pt idx="82">
                  <c:v>305.70999999999964</c:v>
                </c:pt>
                <c:pt idx="83">
                  <c:v>305.74</c:v>
                </c:pt>
                <c:pt idx="84">
                  <c:v>305.77</c:v>
                </c:pt>
                <c:pt idx="85">
                  <c:v>305.8</c:v>
                </c:pt>
                <c:pt idx="86">
                  <c:v>305.83</c:v>
                </c:pt>
                <c:pt idx="87">
                  <c:v>305.86</c:v>
                </c:pt>
                <c:pt idx="88">
                  <c:v>305.89</c:v>
                </c:pt>
                <c:pt idx="89">
                  <c:v>305.92999999999893</c:v>
                </c:pt>
                <c:pt idx="90">
                  <c:v>305.95999999999964</c:v>
                </c:pt>
                <c:pt idx="91">
                  <c:v>306</c:v>
                </c:pt>
                <c:pt idx="92">
                  <c:v>306.04000000000002</c:v>
                </c:pt>
                <c:pt idx="93">
                  <c:v>306.07</c:v>
                </c:pt>
                <c:pt idx="94">
                  <c:v>306.11</c:v>
                </c:pt>
                <c:pt idx="95">
                  <c:v>306.14999999999998</c:v>
                </c:pt>
                <c:pt idx="96">
                  <c:v>306.18</c:v>
                </c:pt>
                <c:pt idx="97">
                  <c:v>306.22000000000003</c:v>
                </c:pt>
                <c:pt idx="98">
                  <c:v>306.26</c:v>
                </c:pt>
                <c:pt idx="99">
                  <c:v>306.3</c:v>
                </c:pt>
                <c:pt idx="100">
                  <c:v>306.68</c:v>
                </c:pt>
                <c:pt idx="101">
                  <c:v>307</c:v>
                </c:pt>
                <c:pt idx="102">
                  <c:v>307.27</c:v>
                </c:pt>
                <c:pt idx="103">
                  <c:v>307.45999999999964</c:v>
                </c:pt>
                <c:pt idx="104">
                  <c:v>307.58999999999969</c:v>
                </c:pt>
                <c:pt idx="105">
                  <c:v>307.66000000000008</c:v>
                </c:pt>
                <c:pt idx="106">
                  <c:v>307.69</c:v>
                </c:pt>
                <c:pt idx="107">
                  <c:v>307.68</c:v>
                </c:pt>
                <c:pt idx="108">
                  <c:v>307.64999999999998</c:v>
                </c:pt>
                <c:pt idx="109">
                  <c:v>307.58999999999969</c:v>
                </c:pt>
                <c:pt idx="110">
                  <c:v>307.52</c:v>
                </c:pt>
                <c:pt idx="111">
                  <c:v>307.44</c:v>
                </c:pt>
                <c:pt idx="112">
                  <c:v>307.36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6FB-4290-8EBB-1BD10D8D8FD0}"/>
            </c:ext>
          </c:extLst>
        </c:ser>
        <c:ser>
          <c:idx val="4"/>
          <c:order val="7"/>
          <c:tx>
            <c:v>205_D=16 мм</c:v>
          </c:tx>
          <c:marker>
            <c:symbol val="none"/>
          </c:marker>
          <c:xVal>
            <c:numRef>
              <c:f>'0,12_2,85'!$A$3:$A$115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'0,12_2,85'!$O$3:$O$115</c:f>
              <c:numCache>
                <c:formatCode>General</c:formatCode>
                <c:ptCount val="113"/>
                <c:pt idx="0">
                  <c:v>266.78999999999894</c:v>
                </c:pt>
                <c:pt idx="1">
                  <c:v>266.78999999999894</c:v>
                </c:pt>
                <c:pt idx="2">
                  <c:v>266.78999999999894</c:v>
                </c:pt>
                <c:pt idx="3">
                  <c:v>266.78999999999894</c:v>
                </c:pt>
                <c:pt idx="4">
                  <c:v>266.78999999999894</c:v>
                </c:pt>
                <c:pt idx="5">
                  <c:v>266.78999999999894</c:v>
                </c:pt>
                <c:pt idx="6">
                  <c:v>266.78999999999894</c:v>
                </c:pt>
                <c:pt idx="7">
                  <c:v>266.78999999999894</c:v>
                </c:pt>
                <c:pt idx="8">
                  <c:v>266.78999999999894</c:v>
                </c:pt>
                <c:pt idx="9">
                  <c:v>266.78999999999894</c:v>
                </c:pt>
                <c:pt idx="10">
                  <c:v>266.78999999999894</c:v>
                </c:pt>
                <c:pt idx="11">
                  <c:v>266.78999999999894</c:v>
                </c:pt>
                <c:pt idx="12">
                  <c:v>266.78999999999894</c:v>
                </c:pt>
                <c:pt idx="13">
                  <c:v>266.78999999999894</c:v>
                </c:pt>
                <c:pt idx="14">
                  <c:v>266.78999999999894</c:v>
                </c:pt>
                <c:pt idx="15">
                  <c:v>266.78999999999894</c:v>
                </c:pt>
                <c:pt idx="16">
                  <c:v>266.78999999999894</c:v>
                </c:pt>
                <c:pt idx="17">
                  <c:v>266.78999999999894</c:v>
                </c:pt>
                <c:pt idx="18">
                  <c:v>266.78999999999894</c:v>
                </c:pt>
                <c:pt idx="19">
                  <c:v>266.78999999999894</c:v>
                </c:pt>
                <c:pt idx="20">
                  <c:v>266.78999999999894</c:v>
                </c:pt>
                <c:pt idx="21">
                  <c:v>266.78999999999894</c:v>
                </c:pt>
                <c:pt idx="22">
                  <c:v>266.78999999999894</c:v>
                </c:pt>
                <c:pt idx="23">
                  <c:v>266.78999999999894</c:v>
                </c:pt>
                <c:pt idx="24">
                  <c:v>266.78999999999894</c:v>
                </c:pt>
                <c:pt idx="25">
                  <c:v>266.78999999999894</c:v>
                </c:pt>
                <c:pt idx="26">
                  <c:v>266.78999999999894</c:v>
                </c:pt>
                <c:pt idx="27">
                  <c:v>266.78999999999894</c:v>
                </c:pt>
                <c:pt idx="28">
                  <c:v>266.78999999999894</c:v>
                </c:pt>
                <c:pt idx="29">
                  <c:v>266.78999999999894</c:v>
                </c:pt>
                <c:pt idx="30">
                  <c:v>266.78999999999894</c:v>
                </c:pt>
                <c:pt idx="31">
                  <c:v>266.78999999999894</c:v>
                </c:pt>
                <c:pt idx="32">
                  <c:v>266.78999999999894</c:v>
                </c:pt>
                <c:pt idx="33">
                  <c:v>266.78999999999894</c:v>
                </c:pt>
                <c:pt idx="34">
                  <c:v>266.78999999999894</c:v>
                </c:pt>
                <c:pt idx="35">
                  <c:v>266.78999999999894</c:v>
                </c:pt>
                <c:pt idx="36">
                  <c:v>266.78999999999894</c:v>
                </c:pt>
                <c:pt idx="37">
                  <c:v>266.78999999999894</c:v>
                </c:pt>
                <c:pt idx="38">
                  <c:v>266.78999999999894</c:v>
                </c:pt>
                <c:pt idx="39">
                  <c:v>266.78999999999894</c:v>
                </c:pt>
                <c:pt idx="40">
                  <c:v>266.78999999999894</c:v>
                </c:pt>
                <c:pt idx="41">
                  <c:v>266.78999999999894</c:v>
                </c:pt>
                <c:pt idx="42">
                  <c:v>266.78999999999894</c:v>
                </c:pt>
                <c:pt idx="43">
                  <c:v>266.78999999999894</c:v>
                </c:pt>
                <c:pt idx="44">
                  <c:v>266.78999999999894</c:v>
                </c:pt>
                <c:pt idx="45">
                  <c:v>266.78999999999894</c:v>
                </c:pt>
                <c:pt idx="46">
                  <c:v>266.78999999999894</c:v>
                </c:pt>
                <c:pt idx="47">
                  <c:v>266.78999999999894</c:v>
                </c:pt>
                <c:pt idx="48">
                  <c:v>266.78999999999894</c:v>
                </c:pt>
                <c:pt idx="49">
                  <c:v>266.78999999999894</c:v>
                </c:pt>
                <c:pt idx="50">
                  <c:v>266.78999999999894</c:v>
                </c:pt>
                <c:pt idx="51">
                  <c:v>266.8</c:v>
                </c:pt>
                <c:pt idx="52">
                  <c:v>266.8</c:v>
                </c:pt>
                <c:pt idx="53">
                  <c:v>266.8</c:v>
                </c:pt>
                <c:pt idx="54">
                  <c:v>266.8</c:v>
                </c:pt>
                <c:pt idx="55">
                  <c:v>266.8</c:v>
                </c:pt>
                <c:pt idx="56">
                  <c:v>266.8</c:v>
                </c:pt>
                <c:pt idx="57">
                  <c:v>266.8</c:v>
                </c:pt>
                <c:pt idx="58">
                  <c:v>266.8</c:v>
                </c:pt>
                <c:pt idx="59">
                  <c:v>266.8</c:v>
                </c:pt>
                <c:pt idx="60">
                  <c:v>266.8</c:v>
                </c:pt>
                <c:pt idx="61">
                  <c:v>266.8</c:v>
                </c:pt>
                <c:pt idx="62">
                  <c:v>266.8</c:v>
                </c:pt>
                <c:pt idx="63">
                  <c:v>266.8</c:v>
                </c:pt>
                <c:pt idx="64">
                  <c:v>266.8</c:v>
                </c:pt>
                <c:pt idx="65">
                  <c:v>266.8</c:v>
                </c:pt>
                <c:pt idx="66">
                  <c:v>266.8</c:v>
                </c:pt>
                <c:pt idx="67">
                  <c:v>266.8</c:v>
                </c:pt>
                <c:pt idx="68">
                  <c:v>266.8</c:v>
                </c:pt>
                <c:pt idx="69">
                  <c:v>266.8</c:v>
                </c:pt>
                <c:pt idx="70">
                  <c:v>266.8</c:v>
                </c:pt>
                <c:pt idx="71">
                  <c:v>266.8</c:v>
                </c:pt>
                <c:pt idx="72">
                  <c:v>266.8</c:v>
                </c:pt>
                <c:pt idx="73">
                  <c:v>266.8</c:v>
                </c:pt>
                <c:pt idx="74">
                  <c:v>266.8</c:v>
                </c:pt>
                <c:pt idx="75">
                  <c:v>266.8</c:v>
                </c:pt>
                <c:pt idx="76">
                  <c:v>266.8</c:v>
                </c:pt>
                <c:pt idx="77">
                  <c:v>266.8</c:v>
                </c:pt>
                <c:pt idx="78">
                  <c:v>266.8</c:v>
                </c:pt>
                <c:pt idx="79">
                  <c:v>266.8</c:v>
                </c:pt>
                <c:pt idx="80">
                  <c:v>266.8</c:v>
                </c:pt>
                <c:pt idx="81">
                  <c:v>266.8</c:v>
                </c:pt>
                <c:pt idx="82">
                  <c:v>266.8</c:v>
                </c:pt>
                <c:pt idx="83">
                  <c:v>266.8</c:v>
                </c:pt>
                <c:pt idx="84">
                  <c:v>266.8</c:v>
                </c:pt>
                <c:pt idx="85">
                  <c:v>266.8</c:v>
                </c:pt>
                <c:pt idx="86">
                  <c:v>266.8</c:v>
                </c:pt>
                <c:pt idx="87">
                  <c:v>266.8</c:v>
                </c:pt>
                <c:pt idx="88">
                  <c:v>266.8</c:v>
                </c:pt>
                <c:pt idx="89">
                  <c:v>266.8</c:v>
                </c:pt>
                <c:pt idx="90">
                  <c:v>266.8</c:v>
                </c:pt>
                <c:pt idx="91">
                  <c:v>266.8</c:v>
                </c:pt>
                <c:pt idx="92">
                  <c:v>266.8</c:v>
                </c:pt>
                <c:pt idx="93">
                  <c:v>266.8</c:v>
                </c:pt>
                <c:pt idx="94">
                  <c:v>266.8</c:v>
                </c:pt>
                <c:pt idx="95">
                  <c:v>266.8</c:v>
                </c:pt>
                <c:pt idx="96">
                  <c:v>266.8</c:v>
                </c:pt>
                <c:pt idx="97">
                  <c:v>266.8</c:v>
                </c:pt>
                <c:pt idx="98">
                  <c:v>266.8</c:v>
                </c:pt>
                <c:pt idx="99">
                  <c:v>266.8</c:v>
                </c:pt>
                <c:pt idx="100">
                  <c:v>266.8</c:v>
                </c:pt>
                <c:pt idx="101">
                  <c:v>266.8</c:v>
                </c:pt>
                <c:pt idx="102">
                  <c:v>266.8</c:v>
                </c:pt>
                <c:pt idx="103">
                  <c:v>266.8</c:v>
                </c:pt>
                <c:pt idx="104">
                  <c:v>266.8</c:v>
                </c:pt>
                <c:pt idx="105">
                  <c:v>266.8</c:v>
                </c:pt>
                <c:pt idx="106">
                  <c:v>266.8</c:v>
                </c:pt>
                <c:pt idx="107">
                  <c:v>266.8</c:v>
                </c:pt>
                <c:pt idx="108">
                  <c:v>266.8</c:v>
                </c:pt>
                <c:pt idx="109">
                  <c:v>266.8</c:v>
                </c:pt>
                <c:pt idx="110">
                  <c:v>266.8</c:v>
                </c:pt>
                <c:pt idx="111">
                  <c:v>266.8</c:v>
                </c:pt>
                <c:pt idx="112">
                  <c:v>266.8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6FB-4290-8EBB-1BD10D8D8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9168"/>
        <c:axId val="210436480"/>
      </c:scatterChart>
      <c:valAx>
        <c:axId val="209479168"/>
        <c:scaling>
          <c:orientation val="minMax"/>
          <c:max val="75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0436480"/>
        <c:crosses val="autoZero"/>
        <c:crossBetween val="midCat"/>
        <c:majorUnit val="100"/>
        <c:minorUnit val="50"/>
      </c:valAx>
      <c:valAx>
        <c:axId val="210436480"/>
        <c:scaling>
          <c:orientation val="minMax"/>
          <c:max val="390"/>
          <c:min val="3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9479168"/>
        <c:crosses val="autoZero"/>
        <c:crossBetween val="midCat"/>
        <c:min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34540478160073E-2"/>
          <c:y val="2.6019063836390351E-2"/>
          <c:w val="0.90179850363532565"/>
          <c:h val="0.886156818980304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Dt!$C$2</c:f>
              <c:strCache>
                <c:ptCount val="1"/>
                <c:pt idx="0">
                  <c:v>0,04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Dt!$A$3:$A$115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Dt!$D$3:$D$115</c:f>
              <c:numCache>
                <c:formatCode>General</c:formatCode>
                <c:ptCount val="113"/>
                <c:pt idx="0">
                  <c:v>-1.7400000000000091</c:v>
                </c:pt>
                <c:pt idx="1">
                  <c:v>-2.0599999999999437</c:v>
                </c:pt>
                <c:pt idx="2">
                  <c:v>-2.2099999999999795</c:v>
                </c:pt>
                <c:pt idx="3">
                  <c:v>-2.2599999999999909</c:v>
                </c:pt>
                <c:pt idx="4">
                  <c:v>-2.2800000000000296</c:v>
                </c:pt>
                <c:pt idx="5">
                  <c:v>-2.2799999999999732</c:v>
                </c:pt>
                <c:pt idx="6">
                  <c:v>-2.2899999999999636</c:v>
                </c:pt>
                <c:pt idx="7">
                  <c:v>-2.2800000000000296</c:v>
                </c:pt>
                <c:pt idx="8">
                  <c:v>-2.2900000000000205</c:v>
                </c:pt>
                <c:pt idx="9">
                  <c:v>-2.3000000000000114</c:v>
                </c:pt>
                <c:pt idx="10">
                  <c:v>-2.3299999999999828</c:v>
                </c:pt>
                <c:pt idx="11">
                  <c:v>-2.3700000000000037</c:v>
                </c:pt>
                <c:pt idx="12">
                  <c:v>-2.4099999999999677</c:v>
                </c:pt>
                <c:pt idx="13">
                  <c:v>-2.4200000000000159</c:v>
                </c:pt>
                <c:pt idx="14">
                  <c:v>-2.3000000000000114</c:v>
                </c:pt>
                <c:pt idx="15">
                  <c:v>-2.2799999999999732</c:v>
                </c:pt>
                <c:pt idx="16">
                  <c:v>-2.2400000000000091</c:v>
                </c:pt>
                <c:pt idx="17">
                  <c:v>-2.2099999999999795</c:v>
                </c:pt>
                <c:pt idx="18">
                  <c:v>-2.1700000000000159</c:v>
                </c:pt>
                <c:pt idx="19">
                  <c:v>-2.1299999999999955</c:v>
                </c:pt>
                <c:pt idx="20">
                  <c:v>-2.0699999999999932</c:v>
                </c:pt>
                <c:pt idx="21">
                  <c:v>-2.0199999999999787</c:v>
                </c:pt>
                <c:pt idx="22">
                  <c:v>-1.9499999999999778</c:v>
                </c:pt>
                <c:pt idx="23">
                  <c:v>-1.8600000000000141</c:v>
                </c:pt>
                <c:pt idx="24">
                  <c:v>-1.7699999999999656</c:v>
                </c:pt>
                <c:pt idx="25">
                  <c:v>-1.6700000000000161</c:v>
                </c:pt>
                <c:pt idx="26">
                  <c:v>-1.550000000000012</c:v>
                </c:pt>
                <c:pt idx="27">
                  <c:v>-1.4200000000000159</c:v>
                </c:pt>
                <c:pt idx="28">
                  <c:v>-1.2900000000000205</c:v>
                </c:pt>
                <c:pt idx="29">
                  <c:v>-1.1399999999999741</c:v>
                </c:pt>
                <c:pt idx="30">
                  <c:v>-0.99000000000000909</c:v>
                </c:pt>
                <c:pt idx="31">
                  <c:v>-0.81000000000000261</c:v>
                </c:pt>
                <c:pt idx="32">
                  <c:v>-0.5900000000000315</c:v>
                </c:pt>
                <c:pt idx="33">
                  <c:v>-0.31999999999999929</c:v>
                </c:pt>
                <c:pt idx="34">
                  <c:v>2.0000000000038647E-2</c:v>
                </c:pt>
                <c:pt idx="35">
                  <c:v>0.42000000000001592</c:v>
                </c:pt>
                <c:pt idx="36">
                  <c:v>0.90000000000003411</c:v>
                </c:pt>
                <c:pt idx="37">
                  <c:v>1.4499999999999678</c:v>
                </c:pt>
                <c:pt idx="38">
                  <c:v>2.0600000000000032</c:v>
                </c:pt>
                <c:pt idx="39">
                  <c:v>2.7200000000000282</c:v>
                </c:pt>
                <c:pt idx="40">
                  <c:v>3.4199999999999577</c:v>
                </c:pt>
                <c:pt idx="41">
                  <c:v>4.1499999999999773</c:v>
                </c:pt>
                <c:pt idx="42">
                  <c:v>4.9099999999999824</c:v>
                </c:pt>
                <c:pt idx="43">
                  <c:v>5.6800000000000068</c:v>
                </c:pt>
                <c:pt idx="44">
                  <c:v>6.5099999999999909</c:v>
                </c:pt>
                <c:pt idx="45">
                  <c:v>7.4499999999999904</c:v>
                </c:pt>
                <c:pt idx="46">
                  <c:v>8.5299999999999727</c:v>
                </c:pt>
                <c:pt idx="47">
                  <c:v>9.6600000000000037</c:v>
                </c:pt>
                <c:pt idx="48">
                  <c:v>11.080000000000044</c:v>
                </c:pt>
                <c:pt idx="49">
                  <c:v>13.48000000000002</c:v>
                </c:pt>
                <c:pt idx="50">
                  <c:v>15.71999999999997</c:v>
                </c:pt>
                <c:pt idx="51">
                  <c:v>17.279999999999973</c:v>
                </c:pt>
                <c:pt idx="52">
                  <c:v>18.45999999999998</c:v>
                </c:pt>
                <c:pt idx="53">
                  <c:v>19.379999999999992</c:v>
                </c:pt>
                <c:pt idx="54">
                  <c:v>20.10000000000003</c:v>
                </c:pt>
                <c:pt idx="55">
                  <c:v>20.659999999999968</c:v>
                </c:pt>
                <c:pt idx="56">
                  <c:v>21.079999999999984</c:v>
                </c:pt>
                <c:pt idx="57">
                  <c:v>21.399999999999977</c:v>
                </c:pt>
                <c:pt idx="58">
                  <c:v>21.67000000000003</c:v>
                </c:pt>
                <c:pt idx="59">
                  <c:v>21.910000000000025</c:v>
                </c:pt>
                <c:pt idx="60">
                  <c:v>22.130000000000091</c:v>
                </c:pt>
                <c:pt idx="61">
                  <c:v>22.269999999999982</c:v>
                </c:pt>
                <c:pt idx="62">
                  <c:v>22.199999999999992</c:v>
                </c:pt>
                <c:pt idx="63">
                  <c:v>21.860000000000014</c:v>
                </c:pt>
                <c:pt idx="64">
                  <c:v>21.280000000000026</c:v>
                </c:pt>
                <c:pt idx="65">
                  <c:v>20.60000000000003</c:v>
                </c:pt>
                <c:pt idx="66">
                  <c:v>19.879999999999992</c:v>
                </c:pt>
                <c:pt idx="67">
                  <c:v>19.129999999999992</c:v>
                </c:pt>
                <c:pt idx="68">
                  <c:v>18.370000000000005</c:v>
                </c:pt>
                <c:pt idx="69">
                  <c:v>17.550000000000011</c:v>
                </c:pt>
                <c:pt idx="70">
                  <c:v>16.610000000000031</c:v>
                </c:pt>
                <c:pt idx="71">
                  <c:v>15.490000000000009</c:v>
                </c:pt>
                <c:pt idx="72">
                  <c:v>14.289999999999974</c:v>
                </c:pt>
                <c:pt idx="73">
                  <c:v>13.150000000000034</c:v>
                </c:pt>
                <c:pt idx="74">
                  <c:v>12.150000000000034</c:v>
                </c:pt>
                <c:pt idx="75">
                  <c:v>11.30000000000002</c:v>
                </c:pt>
                <c:pt idx="76">
                  <c:v>10.560000000000002</c:v>
                </c:pt>
                <c:pt idx="77">
                  <c:v>9.8800000000000026</c:v>
                </c:pt>
                <c:pt idx="78">
                  <c:v>9.2300000000000182</c:v>
                </c:pt>
                <c:pt idx="79">
                  <c:v>8.6100000000000136</c:v>
                </c:pt>
                <c:pt idx="80">
                  <c:v>8.0100000000000016</c:v>
                </c:pt>
                <c:pt idx="81">
                  <c:v>7.4600000000000364</c:v>
                </c:pt>
                <c:pt idx="82">
                  <c:v>6.9300000000000104</c:v>
                </c:pt>
                <c:pt idx="83">
                  <c:v>6.44</c:v>
                </c:pt>
                <c:pt idx="84">
                  <c:v>5.9899999999999523</c:v>
                </c:pt>
                <c:pt idx="85">
                  <c:v>5.5900000000000318</c:v>
                </c:pt>
                <c:pt idx="86">
                  <c:v>5.2200000000000273</c:v>
                </c:pt>
                <c:pt idx="87">
                  <c:v>4.8799999999999963</c:v>
                </c:pt>
                <c:pt idx="88">
                  <c:v>4.5600000000000005</c:v>
                </c:pt>
                <c:pt idx="89">
                  <c:v>4.2600000000000477</c:v>
                </c:pt>
                <c:pt idx="90">
                  <c:v>3.9800000000000182</c:v>
                </c:pt>
                <c:pt idx="91">
                  <c:v>3.7099999999999795</c:v>
                </c:pt>
                <c:pt idx="92">
                  <c:v>3.4499999999999877</c:v>
                </c:pt>
                <c:pt idx="93">
                  <c:v>3.2099999999999795</c:v>
                </c:pt>
                <c:pt idx="94">
                  <c:v>2.9699999999999704</c:v>
                </c:pt>
                <c:pt idx="95">
                  <c:v>2.75</c:v>
                </c:pt>
                <c:pt idx="96">
                  <c:v>2.5300000000000287</c:v>
                </c:pt>
                <c:pt idx="97">
                  <c:v>2.3199999999999927</c:v>
                </c:pt>
                <c:pt idx="98">
                  <c:v>2.1299999999999955</c:v>
                </c:pt>
                <c:pt idx="99">
                  <c:v>1.9499999999999778</c:v>
                </c:pt>
                <c:pt idx="100">
                  <c:v>0.5500000000000117</c:v>
                </c:pt>
                <c:pt idx="101">
                  <c:v>-0.30000000000001137</c:v>
                </c:pt>
                <c:pt idx="102">
                  <c:v>-0.84999999999996589</c:v>
                </c:pt>
                <c:pt idx="103">
                  <c:v>-1.20999999999996</c:v>
                </c:pt>
                <c:pt idx="104">
                  <c:v>-1.439999999999976</c:v>
                </c:pt>
                <c:pt idx="105">
                  <c:v>-1.5899999999999617</c:v>
                </c:pt>
                <c:pt idx="106">
                  <c:v>-1.6999999999999778</c:v>
                </c:pt>
                <c:pt idx="107">
                  <c:v>-1.7699999999999656</c:v>
                </c:pt>
                <c:pt idx="108">
                  <c:v>-1.8100000000000023</c:v>
                </c:pt>
                <c:pt idx="109">
                  <c:v>-1.800000000000012</c:v>
                </c:pt>
                <c:pt idx="110">
                  <c:v>-1.7900000000000205</c:v>
                </c:pt>
                <c:pt idx="111">
                  <c:v>-1.7700000000000387</c:v>
                </c:pt>
                <c:pt idx="112">
                  <c:v>-1.75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F5-4FA7-8637-83433FEF04B5}"/>
            </c:ext>
          </c:extLst>
        </c:ser>
        <c:ser>
          <c:idx val="1"/>
          <c:order val="1"/>
          <c:tx>
            <c:strRef>
              <c:f>Dt!$E$2</c:f>
              <c:strCache>
                <c:ptCount val="1"/>
                <c:pt idx="0">
                  <c:v>0,12</c:v>
                </c:pt>
              </c:strCache>
            </c:strRef>
          </c:tx>
          <c:spPr>
            <a:ln w="3492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Dt!$A$3:$A$115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Dt!$F$3:$F$115</c:f>
              <c:numCache>
                <c:formatCode>General</c:formatCode>
                <c:ptCount val="113"/>
                <c:pt idx="0">
                  <c:v>-3.7199999999999704</c:v>
                </c:pt>
                <c:pt idx="1">
                  <c:v>-4.3799999999999963</c:v>
                </c:pt>
                <c:pt idx="2">
                  <c:v>-5.0699999999999905</c:v>
                </c:pt>
                <c:pt idx="3">
                  <c:v>-5.5899999999999794</c:v>
                </c:pt>
                <c:pt idx="4">
                  <c:v>-5.9900000000000091</c:v>
                </c:pt>
                <c:pt idx="5">
                  <c:v>-6.2599999999999909</c:v>
                </c:pt>
                <c:pt idx="6">
                  <c:v>-6.4699999999999704</c:v>
                </c:pt>
                <c:pt idx="7">
                  <c:v>-6.6100000000000065</c:v>
                </c:pt>
                <c:pt idx="8">
                  <c:v>-6.7400000000000091</c:v>
                </c:pt>
                <c:pt idx="9">
                  <c:v>-6.8399999999999794</c:v>
                </c:pt>
                <c:pt idx="10">
                  <c:v>-6.9699999999999704</c:v>
                </c:pt>
                <c:pt idx="11">
                  <c:v>-7.1100000000000065</c:v>
                </c:pt>
                <c:pt idx="12">
                  <c:v>-7.2899999999999734</c:v>
                </c:pt>
                <c:pt idx="13">
                  <c:v>-7.4300000000000104</c:v>
                </c:pt>
                <c:pt idx="14">
                  <c:v>-7.3399999999999794</c:v>
                </c:pt>
                <c:pt idx="15">
                  <c:v>-7.3100000000000005</c:v>
                </c:pt>
                <c:pt idx="16">
                  <c:v>-7.2699999999999818</c:v>
                </c:pt>
                <c:pt idx="17">
                  <c:v>-7.2199999999999704</c:v>
                </c:pt>
                <c:pt idx="18">
                  <c:v>-7.1599999999999682</c:v>
                </c:pt>
                <c:pt idx="19">
                  <c:v>-7.0899999999999794</c:v>
                </c:pt>
                <c:pt idx="20">
                  <c:v>-7</c:v>
                </c:pt>
                <c:pt idx="21">
                  <c:v>-6.9099999999999824</c:v>
                </c:pt>
                <c:pt idx="22">
                  <c:v>-6.7899999999999734</c:v>
                </c:pt>
                <c:pt idx="23">
                  <c:v>-6.660000000000025</c:v>
                </c:pt>
                <c:pt idx="24">
                  <c:v>-6.5</c:v>
                </c:pt>
                <c:pt idx="25">
                  <c:v>-6.3199999999999905</c:v>
                </c:pt>
                <c:pt idx="26">
                  <c:v>-6.1200000000000045</c:v>
                </c:pt>
                <c:pt idx="27">
                  <c:v>-5.8899999999999864</c:v>
                </c:pt>
                <c:pt idx="28">
                  <c:v>-5.6500000000000341</c:v>
                </c:pt>
                <c:pt idx="29">
                  <c:v>-5.3700000000000054</c:v>
                </c:pt>
                <c:pt idx="30">
                  <c:v>-5.0799999999999894</c:v>
                </c:pt>
                <c:pt idx="31">
                  <c:v>-4.7300000000000182</c:v>
                </c:pt>
                <c:pt idx="32">
                  <c:v>-4.3300000000000409</c:v>
                </c:pt>
                <c:pt idx="33">
                  <c:v>-3.8600000000000136</c:v>
                </c:pt>
                <c:pt idx="34">
                  <c:v>-3.2799999999999732</c:v>
                </c:pt>
                <c:pt idx="35">
                  <c:v>-2.5999999999999637</c:v>
                </c:pt>
                <c:pt idx="36">
                  <c:v>-1.7899999999999496</c:v>
                </c:pt>
                <c:pt idx="37">
                  <c:v>-0.87000000000000965</c:v>
                </c:pt>
                <c:pt idx="38">
                  <c:v>0.1800000000000069</c:v>
                </c:pt>
                <c:pt idx="39">
                  <c:v>1.3600000000000141</c:v>
                </c:pt>
                <c:pt idx="40">
                  <c:v>2.6499999999999782</c:v>
                </c:pt>
                <c:pt idx="41">
                  <c:v>4.0399999999999734</c:v>
                </c:pt>
                <c:pt idx="42">
                  <c:v>5.5399999999999734</c:v>
                </c:pt>
                <c:pt idx="43">
                  <c:v>7.1299999999999955</c:v>
                </c:pt>
                <c:pt idx="44">
                  <c:v>8.8499999999999748</c:v>
                </c:pt>
                <c:pt idx="45">
                  <c:v>10.760000000000002</c:v>
                </c:pt>
                <c:pt idx="46">
                  <c:v>12.890000000000002</c:v>
                </c:pt>
                <c:pt idx="47">
                  <c:v>15.180000000000007</c:v>
                </c:pt>
                <c:pt idx="48">
                  <c:v>17.860000000000014</c:v>
                </c:pt>
                <c:pt idx="49">
                  <c:v>21.680000000000007</c:v>
                </c:pt>
                <c:pt idx="50">
                  <c:v>25.589999999999929</c:v>
                </c:pt>
                <c:pt idx="51">
                  <c:v>29.079999999999984</c:v>
                </c:pt>
                <c:pt idx="52">
                  <c:v>32.319999999999993</c:v>
                </c:pt>
                <c:pt idx="53">
                  <c:v>35.389999999999986</c:v>
                </c:pt>
                <c:pt idx="54">
                  <c:v>38.280000000000008</c:v>
                </c:pt>
                <c:pt idx="55">
                  <c:v>41.049999999999962</c:v>
                </c:pt>
                <c:pt idx="56">
                  <c:v>43.589999999999982</c:v>
                </c:pt>
                <c:pt idx="57">
                  <c:v>46</c:v>
                </c:pt>
                <c:pt idx="58">
                  <c:v>48.290000000000063</c:v>
                </c:pt>
                <c:pt idx="59">
                  <c:v>50.480000000000004</c:v>
                </c:pt>
                <c:pt idx="60">
                  <c:v>52.600000000000023</c:v>
                </c:pt>
                <c:pt idx="61">
                  <c:v>54.590000000000032</c:v>
                </c:pt>
                <c:pt idx="62">
                  <c:v>56.290000000000063</c:v>
                </c:pt>
                <c:pt idx="63">
                  <c:v>57.650000000000034</c:v>
                </c:pt>
                <c:pt idx="64">
                  <c:v>58.650000000000034</c:v>
                </c:pt>
                <c:pt idx="65">
                  <c:v>59.400000000000034</c:v>
                </c:pt>
                <c:pt idx="66">
                  <c:v>59.95999999999998</c:v>
                </c:pt>
                <c:pt idx="67">
                  <c:v>60.330000000000041</c:v>
                </c:pt>
                <c:pt idx="68">
                  <c:v>60.530000000000008</c:v>
                </c:pt>
                <c:pt idx="69">
                  <c:v>60.519999999999982</c:v>
                </c:pt>
                <c:pt idx="70">
                  <c:v>60.260000000000062</c:v>
                </c:pt>
                <c:pt idx="71">
                  <c:v>59.660000000000032</c:v>
                </c:pt>
                <c:pt idx="72">
                  <c:v>58.800000000000004</c:v>
                </c:pt>
                <c:pt idx="73">
                  <c:v>57.830000000000041</c:v>
                </c:pt>
                <c:pt idx="74">
                  <c:v>56.840000000000025</c:v>
                </c:pt>
                <c:pt idx="75">
                  <c:v>55.860000000000014</c:v>
                </c:pt>
                <c:pt idx="76">
                  <c:v>54.88</c:v>
                </c:pt>
                <c:pt idx="77">
                  <c:v>53.88</c:v>
                </c:pt>
                <c:pt idx="78">
                  <c:v>52.85</c:v>
                </c:pt>
                <c:pt idx="79">
                  <c:v>51.780000000000008</c:v>
                </c:pt>
                <c:pt idx="80">
                  <c:v>50.690000000000012</c:v>
                </c:pt>
                <c:pt idx="81">
                  <c:v>49.58</c:v>
                </c:pt>
                <c:pt idx="82">
                  <c:v>48.45999999999998</c:v>
                </c:pt>
                <c:pt idx="83">
                  <c:v>47.339999999999982</c:v>
                </c:pt>
                <c:pt idx="84">
                  <c:v>46.230000000000011</c:v>
                </c:pt>
                <c:pt idx="85">
                  <c:v>45.140000000000043</c:v>
                </c:pt>
                <c:pt idx="86">
                  <c:v>44.06</c:v>
                </c:pt>
                <c:pt idx="87">
                  <c:v>43</c:v>
                </c:pt>
                <c:pt idx="88">
                  <c:v>41.94</c:v>
                </c:pt>
                <c:pt idx="89">
                  <c:v>40.910000000000025</c:v>
                </c:pt>
                <c:pt idx="90">
                  <c:v>39.890000000000043</c:v>
                </c:pt>
                <c:pt idx="91">
                  <c:v>38.869999999999962</c:v>
                </c:pt>
                <c:pt idx="92">
                  <c:v>37.870000000000005</c:v>
                </c:pt>
                <c:pt idx="93">
                  <c:v>36.880000000000003</c:v>
                </c:pt>
                <c:pt idx="94">
                  <c:v>35.9</c:v>
                </c:pt>
                <c:pt idx="95">
                  <c:v>34.94</c:v>
                </c:pt>
                <c:pt idx="96">
                  <c:v>33.980000000000004</c:v>
                </c:pt>
                <c:pt idx="97">
                  <c:v>33.04</c:v>
                </c:pt>
                <c:pt idx="98">
                  <c:v>32.110000000000014</c:v>
                </c:pt>
                <c:pt idx="99">
                  <c:v>31.20999999999998</c:v>
                </c:pt>
                <c:pt idx="100">
                  <c:v>23.010000000000048</c:v>
                </c:pt>
                <c:pt idx="101">
                  <c:v>16.490000000000009</c:v>
                </c:pt>
                <c:pt idx="102">
                  <c:v>11.380000000000004</c:v>
                </c:pt>
                <c:pt idx="103">
                  <c:v>7.44</c:v>
                </c:pt>
                <c:pt idx="104">
                  <c:v>4.4199999999999591</c:v>
                </c:pt>
                <c:pt idx="105">
                  <c:v>2.1299999999999955</c:v>
                </c:pt>
                <c:pt idx="106">
                  <c:v>0.39000000000004725</c:v>
                </c:pt>
                <c:pt idx="107">
                  <c:v>-0.93000000000000682</c:v>
                </c:pt>
                <c:pt idx="108">
                  <c:v>-1.9100000000000261</c:v>
                </c:pt>
                <c:pt idx="109">
                  <c:v>-2.6100000000000136</c:v>
                </c:pt>
                <c:pt idx="110">
                  <c:v>-3.1000000000000232</c:v>
                </c:pt>
                <c:pt idx="111">
                  <c:v>-3.4300000000000068</c:v>
                </c:pt>
                <c:pt idx="112">
                  <c:v>-3.6399999999999864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CF5-4FA7-8637-83433FEF04B5}"/>
            </c:ext>
          </c:extLst>
        </c:ser>
        <c:ser>
          <c:idx val="2"/>
          <c:order val="2"/>
          <c:tx>
            <c:strRef>
              <c:f>Dt!$G$2</c:f>
              <c:strCache>
                <c:ptCount val="1"/>
                <c:pt idx="0">
                  <c:v>0,16</c:v>
                </c:pt>
              </c:strCache>
            </c:strRef>
          </c:tx>
          <c:spPr>
            <a:ln w="22225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Dt!$A$3:$A$115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Dt!$H$3:$H$115</c:f>
              <c:numCache>
                <c:formatCode>General</c:formatCode>
                <c:ptCount val="113"/>
                <c:pt idx="0">
                  <c:v>-4.9999999999954532E-2</c:v>
                </c:pt>
                <c:pt idx="1">
                  <c:v>-1.1699999999999482</c:v>
                </c:pt>
                <c:pt idx="2">
                  <c:v>-2.2599999999999909</c:v>
                </c:pt>
                <c:pt idx="3">
                  <c:v>-3.1499999999999782</c:v>
                </c:pt>
                <c:pt idx="4">
                  <c:v>-3.8799999999999937</c:v>
                </c:pt>
                <c:pt idx="5">
                  <c:v>-4.4699999999999704</c:v>
                </c:pt>
                <c:pt idx="6">
                  <c:v>-4.9699999999999704</c:v>
                </c:pt>
                <c:pt idx="7">
                  <c:v>-5.3799999999999963</c:v>
                </c:pt>
                <c:pt idx="8">
                  <c:v>-5.7400000000000091</c:v>
                </c:pt>
                <c:pt idx="9">
                  <c:v>-6.0500000000000105</c:v>
                </c:pt>
                <c:pt idx="10">
                  <c:v>-6.3600000000000065</c:v>
                </c:pt>
                <c:pt idx="11">
                  <c:v>-6.660000000000025</c:v>
                </c:pt>
                <c:pt idx="12">
                  <c:v>-6.9799999999999924</c:v>
                </c:pt>
                <c:pt idx="13">
                  <c:v>-7.25</c:v>
                </c:pt>
                <c:pt idx="14">
                  <c:v>-7.2799999999999834</c:v>
                </c:pt>
                <c:pt idx="15">
                  <c:v>-7.2599999999999909</c:v>
                </c:pt>
                <c:pt idx="16">
                  <c:v>-7.2300000000000182</c:v>
                </c:pt>
                <c:pt idx="17">
                  <c:v>-7.1899999999999977</c:v>
                </c:pt>
                <c:pt idx="18">
                  <c:v>-7.1399999999999864</c:v>
                </c:pt>
                <c:pt idx="19">
                  <c:v>-7.0799999999999894</c:v>
                </c:pt>
                <c:pt idx="20">
                  <c:v>-7.0099999999999909</c:v>
                </c:pt>
                <c:pt idx="21">
                  <c:v>-6.9199999999999591</c:v>
                </c:pt>
                <c:pt idx="22">
                  <c:v>-6.8199999999999905</c:v>
                </c:pt>
                <c:pt idx="23">
                  <c:v>-6.6899999999999977</c:v>
                </c:pt>
                <c:pt idx="24">
                  <c:v>-6.5500000000000105</c:v>
                </c:pt>
                <c:pt idx="25">
                  <c:v>-6.3799999999999963</c:v>
                </c:pt>
                <c:pt idx="26">
                  <c:v>-6.1800000000000068</c:v>
                </c:pt>
                <c:pt idx="27">
                  <c:v>-5.9700000000000424</c:v>
                </c:pt>
                <c:pt idx="28">
                  <c:v>-5.7300000000000182</c:v>
                </c:pt>
                <c:pt idx="29">
                  <c:v>-5.4599999999999804</c:v>
                </c:pt>
                <c:pt idx="30">
                  <c:v>-5.1800000000000068</c:v>
                </c:pt>
                <c:pt idx="31">
                  <c:v>-4.8400000000000318</c:v>
                </c:pt>
                <c:pt idx="32">
                  <c:v>-4.4500000000000464</c:v>
                </c:pt>
                <c:pt idx="33">
                  <c:v>-3.9800000000000182</c:v>
                </c:pt>
                <c:pt idx="34">
                  <c:v>-3.4099999999999677</c:v>
                </c:pt>
                <c:pt idx="35">
                  <c:v>-2.7400000000000091</c:v>
                </c:pt>
                <c:pt idx="36">
                  <c:v>-1.9399999999999868</c:v>
                </c:pt>
                <c:pt idx="37">
                  <c:v>-1.0199999999999656</c:v>
                </c:pt>
                <c:pt idx="38">
                  <c:v>2.9999999999972715E-2</c:v>
                </c:pt>
                <c:pt idx="39">
                  <c:v>1.20999999999996</c:v>
                </c:pt>
                <c:pt idx="40">
                  <c:v>2.4900000000000087</c:v>
                </c:pt>
                <c:pt idx="41">
                  <c:v>3.8899999999999864</c:v>
                </c:pt>
                <c:pt idx="42">
                  <c:v>5.3899999999999864</c:v>
                </c:pt>
                <c:pt idx="43">
                  <c:v>6.9800000000000182</c:v>
                </c:pt>
                <c:pt idx="44">
                  <c:v>8.7000000000000011</c:v>
                </c:pt>
                <c:pt idx="45">
                  <c:v>10.610000000000014</c:v>
                </c:pt>
                <c:pt idx="46">
                  <c:v>12.75</c:v>
                </c:pt>
                <c:pt idx="47">
                  <c:v>15.060000000000002</c:v>
                </c:pt>
                <c:pt idx="48">
                  <c:v>17.75</c:v>
                </c:pt>
                <c:pt idx="49">
                  <c:v>21.580000000000027</c:v>
                </c:pt>
                <c:pt idx="50">
                  <c:v>25.509999999999987</c:v>
                </c:pt>
                <c:pt idx="51">
                  <c:v>29.019999999999985</c:v>
                </c:pt>
                <c:pt idx="52">
                  <c:v>32.290000000000013</c:v>
                </c:pt>
                <c:pt idx="53">
                  <c:v>35.389999999999986</c:v>
                </c:pt>
                <c:pt idx="54">
                  <c:v>38.319999999999993</c:v>
                </c:pt>
                <c:pt idx="55">
                  <c:v>41.13000000000001</c:v>
                </c:pt>
                <c:pt idx="56">
                  <c:v>43.730000000000018</c:v>
                </c:pt>
                <c:pt idx="57">
                  <c:v>46.190000000000012</c:v>
                </c:pt>
                <c:pt idx="58">
                  <c:v>48.54000000000002</c:v>
                </c:pt>
                <c:pt idx="59">
                  <c:v>50.82000000000005</c:v>
                </c:pt>
                <c:pt idx="60">
                  <c:v>53.020000000000039</c:v>
                </c:pt>
                <c:pt idx="61">
                  <c:v>55.090000000000032</c:v>
                </c:pt>
                <c:pt idx="62">
                  <c:v>56.909999999999968</c:v>
                </c:pt>
                <c:pt idx="63">
                  <c:v>58.38</c:v>
                </c:pt>
                <c:pt idx="64">
                  <c:v>59.51</c:v>
                </c:pt>
                <c:pt idx="65">
                  <c:v>60.400000000000034</c:v>
                </c:pt>
                <c:pt idx="66">
                  <c:v>61.110000000000014</c:v>
                </c:pt>
                <c:pt idx="67">
                  <c:v>61.64</c:v>
                </c:pt>
                <c:pt idx="68">
                  <c:v>62.019999999999982</c:v>
                </c:pt>
                <c:pt idx="69">
                  <c:v>62.210000000000008</c:v>
                </c:pt>
                <c:pt idx="70">
                  <c:v>62.150000000000034</c:v>
                </c:pt>
                <c:pt idx="71">
                  <c:v>61.760000000000012</c:v>
                </c:pt>
                <c:pt idx="72">
                  <c:v>61.13000000000001</c:v>
                </c:pt>
                <c:pt idx="73">
                  <c:v>60.400000000000034</c:v>
                </c:pt>
                <c:pt idx="74">
                  <c:v>59.650000000000034</c:v>
                </c:pt>
                <c:pt idx="75">
                  <c:v>58.930000000000007</c:v>
                </c:pt>
                <c:pt idx="76">
                  <c:v>58.220000000000063</c:v>
                </c:pt>
                <c:pt idx="77">
                  <c:v>57.5</c:v>
                </c:pt>
                <c:pt idx="78">
                  <c:v>56.740000000000009</c:v>
                </c:pt>
                <c:pt idx="79">
                  <c:v>55.95999999999998</c:v>
                </c:pt>
                <c:pt idx="80">
                  <c:v>55.15</c:v>
                </c:pt>
                <c:pt idx="81">
                  <c:v>54.340000000000025</c:v>
                </c:pt>
                <c:pt idx="82">
                  <c:v>53.51</c:v>
                </c:pt>
                <c:pt idx="83">
                  <c:v>52.690000000000012</c:v>
                </c:pt>
                <c:pt idx="84">
                  <c:v>51.870000000000005</c:v>
                </c:pt>
                <c:pt idx="85">
                  <c:v>51.07000000000005</c:v>
                </c:pt>
                <c:pt idx="86">
                  <c:v>50.28000000000003</c:v>
                </c:pt>
                <c:pt idx="87">
                  <c:v>49.51</c:v>
                </c:pt>
                <c:pt idx="88">
                  <c:v>48.730000000000018</c:v>
                </c:pt>
                <c:pt idx="89">
                  <c:v>47.970000000000027</c:v>
                </c:pt>
                <c:pt idx="90">
                  <c:v>47.230000000000018</c:v>
                </c:pt>
                <c:pt idx="91">
                  <c:v>46.47</c:v>
                </c:pt>
                <c:pt idx="92">
                  <c:v>45.730000000000011</c:v>
                </c:pt>
                <c:pt idx="93">
                  <c:v>44.990000000000009</c:v>
                </c:pt>
                <c:pt idx="94">
                  <c:v>44.25</c:v>
                </c:pt>
                <c:pt idx="95">
                  <c:v>43.519999999999982</c:v>
                </c:pt>
                <c:pt idx="96">
                  <c:v>42.790000000000063</c:v>
                </c:pt>
                <c:pt idx="97">
                  <c:v>42.07</c:v>
                </c:pt>
                <c:pt idx="98">
                  <c:v>41.349999999999966</c:v>
                </c:pt>
                <c:pt idx="99">
                  <c:v>40.64</c:v>
                </c:pt>
                <c:pt idx="100">
                  <c:v>33.930000000000007</c:v>
                </c:pt>
                <c:pt idx="101">
                  <c:v>28.050000000000011</c:v>
                </c:pt>
                <c:pt idx="102">
                  <c:v>22.930000000000007</c:v>
                </c:pt>
                <c:pt idx="103">
                  <c:v>18.53000000000003</c:v>
                </c:pt>
                <c:pt idx="104">
                  <c:v>14.779999999999974</c:v>
                </c:pt>
                <c:pt idx="105">
                  <c:v>11.610000000000014</c:v>
                </c:pt>
                <c:pt idx="106">
                  <c:v>8.94</c:v>
                </c:pt>
                <c:pt idx="107">
                  <c:v>6.6899999999999977</c:v>
                </c:pt>
                <c:pt idx="108">
                  <c:v>4.8199999999999905</c:v>
                </c:pt>
                <c:pt idx="109">
                  <c:v>3.3100000000000023</c:v>
                </c:pt>
                <c:pt idx="110">
                  <c:v>2.0699999999999932</c:v>
                </c:pt>
                <c:pt idx="111">
                  <c:v>1.0899999999999617</c:v>
                </c:pt>
                <c:pt idx="112">
                  <c:v>0.29000000000002046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CF5-4FA7-8637-83433FEF04B5}"/>
            </c:ext>
          </c:extLst>
        </c:ser>
        <c:ser>
          <c:idx val="3"/>
          <c:order val="3"/>
          <c:tx>
            <c:strRef>
              <c:f>Dt!$I$2</c:f>
              <c:strCache>
                <c:ptCount val="1"/>
                <c:pt idx="0">
                  <c:v>0,22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Dt!$A$3:$A$115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Dt!$J$3:$J$115</c:f>
              <c:numCache>
                <c:formatCode>0.00</c:formatCode>
                <c:ptCount val="113"/>
                <c:pt idx="0">
                  <c:v>8.75</c:v>
                </c:pt>
                <c:pt idx="1">
                  <c:v>7.1700000000000159</c:v>
                </c:pt>
                <c:pt idx="2">
                  <c:v>5.6400000000000405</c:v>
                </c:pt>
                <c:pt idx="3">
                  <c:v>4.3000000000000105</c:v>
                </c:pt>
                <c:pt idx="4">
                  <c:v>3.1399999999999864</c:v>
                </c:pt>
                <c:pt idx="5">
                  <c:v>2.1100000000000136</c:v>
                </c:pt>
                <c:pt idx="6">
                  <c:v>1.1800000000000141</c:v>
                </c:pt>
                <c:pt idx="7">
                  <c:v>0.36000000000001381</c:v>
                </c:pt>
                <c:pt idx="8">
                  <c:v>-0.41000000000002501</c:v>
                </c:pt>
                <c:pt idx="9">
                  <c:v>-1.1099999999999446</c:v>
                </c:pt>
                <c:pt idx="10">
                  <c:v>-1.800000000000012</c:v>
                </c:pt>
                <c:pt idx="11">
                  <c:v>-2.4600000000000382</c:v>
                </c:pt>
                <c:pt idx="12">
                  <c:v>-3.1200000000000045</c:v>
                </c:pt>
                <c:pt idx="13">
                  <c:v>-3.7100000000000382</c:v>
                </c:pt>
                <c:pt idx="14">
                  <c:v>-4.0500000000000105</c:v>
                </c:pt>
                <c:pt idx="15">
                  <c:v>-4.0699999999999905</c:v>
                </c:pt>
                <c:pt idx="16">
                  <c:v>-4.0600000000000005</c:v>
                </c:pt>
                <c:pt idx="17">
                  <c:v>-4.0500000000000105</c:v>
                </c:pt>
                <c:pt idx="18">
                  <c:v>-4.0400000000000214</c:v>
                </c:pt>
                <c:pt idx="19">
                  <c:v>-4.0099999999999909</c:v>
                </c:pt>
                <c:pt idx="20">
                  <c:v>-3.9599999999999778</c:v>
                </c:pt>
                <c:pt idx="21">
                  <c:v>-3.9099999999999677</c:v>
                </c:pt>
                <c:pt idx="22">
                  <c:v>-3.8299999999999828</c:v>
                </c:pt>
                <c:pt idx="23">
                  <c:v>-3.7300000000000182</c:v>
                </c:pt>
                <c:pt idx="24">
                  <c:v>-3.6200000000000045</c:v>
                </c:pt>
                <c:pt idx="25">
                  <c:v>-3.4799999999999587</c:v>
                </c:pt>
                <c:pt idx="26">
                  <c:v>-3.3100000000000023</c:v>
                </c:pt>
                <c:pt idx="27">
                  <c:v>-3.1200000000000045</c:v>
                </c:pt>
                <c:pt idx="28">
                  <c:v>-2.9200000000000159</c:v>
                </c:pt>
                <c:pt idx="29">
                  <c:v>-2.6800000000000082</c:v>
                </c:pt>
                <c:pt idx="30">
                  <c:v>-2.4200000000000159</c:v>
                </c:pt>
                <c:pt idx="31">
                  <c:v>-2.1100000000000136</c:v>
                </c:pt>
                <c:pt idx="32">
                  <c:v>-1.75</c:v>
                </c:pt>
                <c:pt idx="33">
                  <c:v>-1.3100000000000023</c:v>
                </c:pt>
                <c:pt idx="34">
                  <c:v>-0.7699999999999888</c:v>
                </c:pt>
                <c:pt idx="35">
                  <c:v>-0.12000000000000456</c:v>
                </c:pt>
                <c:pt idx="36">
                  <c:v>0.65000000000003955</c:v>
                </c:pt>
                <c:pt idx="37">
                  <c:v>1.5400000000000205</c:v>
                </c:pt>
                <c:pt idx="38">
                  <c:v>2.5600000000000032</c:v>
                </c:pt>
                <c:pt idx="39">
                  <c:v>3.7099999999999795</c:v>
                </c:pt>
                <c:pt idx="40">
                  <c:v>4.9599999999999804</c:v>
                </c:pt>
                <c:pt idx="41">
                  <c:v>6.3299999999999841</c:v>
                </c:pt>
                <c:pt idx="42">
                  <c:v>7.7999999999999554</c:v>
                </c:pt>
                <c:pt idx="43">
                  <c:v>9.3700000000000045</c:v>
                </c:pt>
                <c:pt idx="44">
                  <c:v>11.060000000000002</c:v>
                </c:pt>
                <c:pt idx="45">
                  <c:v>12.950000000000006</c:v>
                </c:pt>
                <c:pt idx="46">
                  <c:v>15.060000000000002</c:v>
                </c:pt>
                <c:pt idx="47">
                  <c:v>17.339999999999975</c:v>
                </c:pt>
                <c:pt idx="48">
                  <c:v>20</c:v>
                </c:pt>
                <c:pt idx="49">
                  <c:v>23.800000000000011</c:v>
                </c:pt>
                <c:pt idx="50">
                  <c:v>27.699999999999992</c:v>
                </c:pt>
                <c:pt idx="51">
                  <c:v>31.17999999999995</c:v>
                </c:pt>
                <c:pt idx="52">
                  <c:v>34.43</c:v>
                </c:pt>
                <c:pt idx="53">
                  <c:v>37.51</c:v>
                </c:pt>
                <c:pt idx="54">
                  <c:v>40.420000000000016</c:v>
                </c:pt>
                <c:pt idx="55">
                  <c:v>43.210000000000008</c:v>
                </c:pt>
                <c:pt idx="56">
                  <c:v>45.790000000000063</c:v>
                </c:pt>
                <c:pt idx="57">
                  <c:v>48.240000000000009</c:v>
                </c:pt>
                <c:pt idx="58">
                  <c:v>50.57</c:v>
                </c:pt>
                <c:pt idx="59">
                  <c:v>52.830000000000041</c:v>
                </c:pt>
                <c:pt idx="60">
                  <c:v>55.020000000000039</c:v>
                </c:pt>
                <c:pt idx="61">
                  <c:v>57.08</c:v>
                </c:pt>
                <c:pt idx="62">
                  <c:v>58.889999999999986</c:v>
                </c:pt>
                <c:pt idx="63">
                  <c:v>60.35</c:v>
                </c:pt>
                <c:pt idx="64">
                  <c:v>61.480000000000004</c:v>
                </c:pt>
                <c:pt idx="65">
                  <c:v>62.370000000000005</c:v>
                </c:pt>
                <c:pt idx="66">
                  <c:v>63.08</c:v>
                </c:pt>
                <c:pt idx="67">
                  <c:v>63.620000000000012</c:v>
                </c:pt>
                <c:pt idx="68">
                  <c:v>64.009999999999991</c:v>
                </c:pt>
                <c:pt idx="69">
                  <c:v>64.209999999999994</c:v>
                </c:pt>
                <c:pt idx="70">
                  <c:v>64.169999999999987</c:v>
                </c:pt>
                <c:pt idx="71">
                  <c:v>63.809999999999995</c:v>
                </c:pt>
                <c:pt idx="72">
                  <c:v>63.20000000000001</c:v>
                </c:pt>
                <c:pt idx="73">
                  <c:v>62.490000000000009</c:v>
                </c:pt>
                <c:pt idx="74">
                  <c:v>61.78000000000003</c:v>
                </c:pt>
                <c:pt idx="75">
                  <c:v>61.100000000000023</c:v>
                </c:pt>
                <c:pt idx="76">
                  <c:v>60.44</c:v>
                </c:pt>
                <c:pt idx="77">
                  <c:v>59.760000000000012</c:v>
                </c:pt>
                <c:pt idx="78">
                  <c:v>59.06</c:v>
                </c:pt>
                <c:pt idx="79">
                  <c:v>58.339999999999982</c:v>
                </c:pt>
                <c:pt idx="80">
                  <c:v>57.600000000000009</c:v>
                </c:pt>
                <c:pt idx="81">
                  <c:v>56.85</c:v>
                </c:pt>
                <c:pt idx="82">
                  <c:v>56.100000000000023</c:v>
                </c:pt>
                <c:pt idx="83">
                  <c:v>55.359999999999957</c:v>
                </c:pt>
                <c:pt idx="84">
                  <c:v>54.63000000000001</c:v>
                </c:pt>
                <c:pt idx="85">
                  <c:v>53.920000000000016</c:v>
                </c:pt>
                <c:pt idx="86">
                  <c:v>53.230000000000018</c:v>
                </c:pt>
                <c:pt idx="87">
                  <c:v>52.56</c:v>
                </c:pt>
                <c:pt idx="88">
                  <c:v>51.890000000000043</c:v>
                </c:pt>
                <c:pt idx="89">
                  <c:v>51.240000000000009</c:v>
                </c:pt>
                <c:pt idx="90">
                  <c:v>50.610000000000014</c:v>
                </c:pt>
                <c:pt idx="91">
                  <c:v>49.97</c:v>
                </c:pt>
                <c:pt idx="92">
                  <c:v>49.349999999999966</c:v>
                </c:pt>
                <c:pt idx="93">
                  <c:v>48.740000000000009</c:v>
                </c:pt>
                <c:pt idx="94">
                  <c:v>48.13000000000001</c:v>
                </c:pt>
                <c:pt idx="95">
                  <c:v>47.54000000000002</c:v>
                </c:pt>
                <c:pt idx="96">
                  <c:v>46.94</c:v>
                </c:pt>
                <c:pt idx="97">
                  <c:v>46.359999999999957</c:v>
                </c:pt>
                <c:pt idx="98">
                  <c:v>45.780000000000008</c:v>
                </c:pt>
                <c:pt idx="99">
                  <c:v>45.210000000000008</c:v>
                </c:pt>
                <c:pt idx="100">
                  <c:v>39.970000000000027</c:v>
                </c:pt>
                <c:pt idx="101">
                  <c:v>35.490000000000009</c:v>
                </c:pt>
                <c:pt idx="102">
                  <c:v>31.550000000000011</c:v>
                </c:pt>
                <c:pt idx="103">
                  <c:v>28.060000000000002</c:v>
                </c:pt>
                <c:pt idx="104">
                  <c:v>24.939999999999987</c:v>
                </c:pt>
                <c:pt idx="105">
                  <c:v>22.149999999999977</c:v>
                </c:pt>
                <c:pt idx="106">
                  <c:v>19.640000000000043</c:v>
                </c:pt>
                <c:pt idx="107">
                  <c:v>17.370000000000005</c:v>
                </c:pt>
                <c:pt idx="108">
                  <c:v>15.340000000000002</c:v>
                </c:pt>
                <c:pt idx="109">
                  <c:v>13.55000000000002</c:v>
                </c:pt>
                <c:pt idx="110">
                  <c:v>11.96</c:v>
                </c:pt>
                <c:pt idx="111">
                  <c:v>10.560000000000002</c:v>
                </c:pt>
                <c:pt idx="112">
                  <c:v>9.3200000000000021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CF5-4FA7-8637-83433FEF04B5}"/>
            </c:ext>
          </c:extLst>
        </c:ser>
        <c:ser>
          <c:idx val="4"/>
          <c:order val="4"/>
          <c:tx>
            <c:strRef>
              <c:f>Dt!$K$2</c:f>
              <c:strCache>
                <c:ptCount val="1"/>
                <c:pt idx="0">
                  <c:v>0,32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Dt!$A$3:$A$115</c:f>
              <c:numCache>
                <c:formatCode>General</c:formatCode>
                <c:ptCount val="113"/>
                <c:pt idx="0">
                  <c:v>4.0000000000000022E-2</c:v>
                </c:pt>
                <c:pt idx="1">
                  <c:v>20.03</c:v>
                </c:pt>
                <c:pt idx="2">
                  <c:v>40.020000000000003</c:v>
                </c:pt>
                <c:pt idx="3">
                  <c:v>60.01</c:v>
                </c:pt>
                <c:pt idx="4">
                  <c:v>80</c:v>
                </c:pt>
                <c:pt idx="5">
                  <c:v>100.04</c:v>
                </c:pt>
                <c:pt idx="6">
                  <c:v>120.03</c:v>
                </c:pt>
                <c:pt idx="7">
                  <c:v>140.02000000000001</c:v>
                </c:pt>
                <c:pt idx="8">
                  <c:v>160.01</c:v>
                </c:pt>
                <c:pt idx="9">
                  <c:v>180.04</c:v>
                </c:pt>
                <c:pt idx="10">
                  <c:v>200.03</c:v>
                </c:pt>
                <c:pt idx="11">
                  <c:v>220.02</c:v>
                </c:pt>
                <c:pt idx="12">
                  <c:v>240.01</c:v>
                </c:pt>
                <c:pt idx="13">
                  <c:v>260</c:v>
                </c:pt>
                <c:pt idx="14">
                  <c:v>280.04000000000002</c:v>
                </c:pt>
                <c:pt idx="15">
                  <c:v>282.04000000000002</c:v>
                </c:pt>
                <c:pt idx="16">
                  <c:v>284.04000000000002</c:v>
                </c:pt>
                <c:pt idx="17">
                  <c:v>286.02999999999969</c:v>
                </c:pt>
                <c:pt idx="18">
                  <c:v>288.02999999999969</c:v>
                </c:pt>
                <c:pt idx="19">
                  <c:v>290.02999999999969</c:v>
                </c:pt>
                <c:pt idx="20">
                  <c:v>292.02999999999969</c:v>
                </c:pt>
                <c:pt idx="21">
                  <c:v>294.02999999999969</c:v>
                </c:pt>
                <c:pt idx="22">
                  <c:v>296.02999999999969</c:v>
                </c:pt>
                <c:pt idx="23">
                  <c:v>298.02999999999969</c:v>
                </c:pt>
                <c:pt idx="24">
                  <c:v>300.02999999999969</c:v>
                </c:pt>
                <c:pt idx="25">
                  <c:v>302.02999999999969</c:v>
                </c:pt>
                <c:pt idx="26">
                  <c:v>304.02999999999969</c:v>
                </c:pt>
                <c:pt idx="27">
                  <c:v>306.02</c:v>
                </c:pt>
                <c:pt idx="28">
                  <c:v>308.02</c:v>
                </c:pt>
                <c:pt idx="29">
                  <c:v>310.02</c:v>
                </c:pt>
                <c:pt idx="30">
                  <c:v>312.02</c:v>
                </c:pt>
                <c:pt idx="31">
                  <c:v>314.02</c:v>
                </c:pt>
                <c:pt idx="32">
                  <c:v>316.02</c:v>
                </c:pt>
                <c:pt idx="33">
                  <c:v>318.02</c:v>
                </c:pt>
                <c:pt idx="34">
                  <c:v>320.02</c:v>
                </c:pt>
                <c:pt idx="35">
                  <c:v>322.02</c:v>
                </c:pt>
                <c:pt idx="36">
                  <c:v>324.02</c:v>
                </c:pt>
                <c:pt idx="37">
                  <c:v>326.02</c:v>
                </c:pt>
                <c:pt idx="38">
                  <c:v>328.01</c:v>
                </c:pt>
                <c:pt idx="39">
                  <c:v>330.01</c:v>
                </c:pt>
                <c:pt idx="40">
                  <c:v>332.01</c:v>
                </c:pt>
                <c:pt idx="41">
                  <c:v>334.01</c:v>
                </c:pt>
                <c:pt idx="42">
                  <c:v>336.01</c:v>
                </c:pt>
                <c:pt idx="43">
                  <c:v>338.01</c:v>
                </c:pt>
                <c:pt idx="44">
                  <c:v>340.01</c:v>
                </c:pt>
                <c:pt idx="45">
                  <c:v>342.01</c:v>
                </c:pt>
                <c:pt idx="46">
                  <c:v>344.01</c:v>
                </c:pt>
                <c:pt idx="47">
                  <c:v>346.01</c:v>
                </c:pt>
                <c:pt idx="48">
                  <c:v>348.01</c:v>
                </c:pt>
                <c:pt idx="49">
                  <c:v>350</c:v>
                </c:pt>
                <c:pt idx="50">
                  <c:v>352</c:v>
                </c:pt>
                <c:pt idx="51">
                  <c:v>354</c:v>
                </c:pt>
                <c:pt idx="52">
                  <c:v>356</c:v>
                </c:pt>
                <c:pt idx="53">
                  <c:v>358</c:v>
                </c:pt>
                <c:pt idx="54">
                  <c:v>360</c:v>
                </c:pt>
                <c:pt idx="55">
                  <c:v>362.04</c:v>
                </c:pt>
                <c:pt idx="56">
                  <c:v>364.04</c:v>
                </c:pt>
                <c:pt idx="57">
                  <c:v>366.04</c:v>
                </c:pt>
                <c:pt idx="58">
                  <c:v>368.04</c:v>
                </c:pt>
                <c:pt idx="59">
                  <c:v>370.04</c:v>
                </c:pt>
                <c:pt idx="60">
                  <c:v>372.04</c:v>
                </c:pt>
                <c:pt idx="61">
                  <c:v>374.04</c:v>
                </c:pt>
                <c:pt idx="62">
                  <c:v>376.03</c:v>
                </c:pt>
                <c:pt idx="63">
                  <c:v>378.03</c:v>
                </c:pt>
                <c:pt idx="64">
                  <c:v>380.03</c:v>
                </c:pt>
                <c:pt idx="65">
                  <c:v>382.03</c:v>
                </c:pt>
                <c:pt idx="66">
                  <c:v>384.03</c:v>
                </c:pt>
                <c:pt idx="67">
                  <c:v>386.03</c:v>
                </c:pt>
                <c:pt idx="68">
                  <c:v>388.03</c:v>
                </c:pt>
                <c:pt idx="69">
                  <c:v>390.03</c:v>
                </c:pt>
                <c:pt idx="70">
                  <c:v>392.03</c:v>
                </c:pt>
                <c:pt idx="71">
                  <c:v>394.03</c:v>
                </c:pt>
                <c:pt idx="72">
                  <c:v>396.02</c:v>
                </c:pt>
                <c:pt idx="73">
                  <c:v>398.02</c:v>
                </c:pt>
                <c:pt idx="74">
                  <c:v>400.02</c:v>
                </c:pt>
                <c:pt idx="75">
                  <c:v>402.02</c:v>
                </c:pt>
                <c:pt idx="76">
                  <c:v>404.02</c:v>
                </c:pt>
                <c:pt idx="77">
                  <c:v>406.02</c:v>
                </c:pt>
                <c:pt idx="78">
                  <c:v>408.02</c:v>
                </c:pt>
                <c:pt idx="79">
                  <c:v>410.02</c:v>
                </c:pt>
                <c:pt idx="80">
                  <c:v>412.02</c:v>
                </c:pt>
                <c:pt idx="81">
                  <c:v>414.02</c:v>
                </c:pt>
                <c:pt idx="82">
                  <c:v>416.02</c:v>
                </c:pt>
                <c:pt idx="83">
                  <c:v>418.01</c:v>
                </c:pt>
                <c:pt idx="84">
                  <c:v>420.01</c:v>
                </c:pt>
                <c:pt idx="85">
                  <c:v>422.01</c:v>
                </c:pt>
                <c:pt idx="86">
                  <c:v>424.01</c:v>
                </c:pt>
                <c:pt idx="87">
                  <c:v>426.01</c:v>
                </c:pt>
                <c:pt idx="88">
                  <c:v>428.01</c:v>
                </c:pt>
                <c:pt idx="89">
                  <c:v>430.01</c:v>
                </c:pt>
                <c:pt idx="90">
                  <c:v>432.01</c:v>
                </c:pt>
                <c:pt idx="91">
                  <c:v>434.01</c:v>
                </c:pt>
                <c:pt idx="92">
                  <c:v>436.01</c:v>
                </c:pt>
                <c:pt idx="93">
                  <c:v>438.01</c:v>
                </c:pt>
                <c:pt idx="94">
                  <c:v>440</c:v>
                </c:pt>
                <c:pt idx="95">
                  <c:v>442</c:v>
                </c:pt>
                <c:pt idx="96">
                  <c:v>444</c:v>
                </c:pt>
                <c:pt idx="97">
                  <c:v>446</c:v>
                </c:pt>
                <c:pt idx="98">
                  <c:v>448</c:v>
                </c:pt>
                <c:pt idx="99">
                  <c:v>450</c:v>
                </c:pt>
                <c:pt idx="100">
                  <c:v>470.03</c:v>
                </c:pt>
                <c:pt idx="101">
                  <c:v>490.02</c:v>
                </c:pt>
                <c:pt idx="102">
                  <c:v>510.01</c:v>
                </c:pt>
                <c:pt idx="103">
                  <c:v>530</c:v>
                </c:pt>
                <c:pt idx="104">
                  <c:v>550.04</c:v>
                </c:pt>
                <c:pt idx="105">
                  <c:v>570.03</c:v>
                </c:pt>
                <c:pt idx="106">
                  <c:v>590.02</c:v>
                </c:pt>
                <c:pt idx="107">
                  <c:v>610.01</c:v>
                </c:pt>
                <c:pt idx="108">
                  <c:v>630.04</c:v>
                </c:pt>
                <c:pt idx="109">
                  <c:v>650.03</c:v>
                </c:pt>
                <c:pt idx="110">
                  <c:v>670.02</c:v>
                </c:pt>
                <c:pt idx="111">
                  <c:v>690.01</c:v>
                </c:pt>
                <c:pt idx="112">
                  <c:v>710</c:v>
                </c:pt>
              </c:numCache>
            </c:numRef>
          </c:xVal>
          <c:yVal>
            <c:numRef>
              <c:f>Dt!$L$3:$L$115</c:f>
              <c:numCache>
                <c:formatCode>0.00</c:formatCode>
                <c:ptCount val="113"/>
                <c:pt idx="0">
                  <c:v>20.430000000000007</c:v>
                </c:pt>
                <c:pt idx="1">
                  <c:v>18.920000000000016</c:v>
                </c:pt>
                <c:pt idx="2">
                  <c:v>17.410000000000025</c:v>
                </c:pt>
                <c:pt idx="3">
                  <c:v>16.060000000000002</c:v>
                </c:pt>
                <c:pt idx="4">
                  <c:v>14.840000000000002</c:v>
                </c:pt>
                <c:pt idx="5">
                  <c:v>13.730000000000018</c:v>
                </c:pt>
                <c:pt idx="6">
                  <c:v>12.680000000000007</c:v>
                </c:pt>
                <c:pt idx="7">
                  <c:v>11.709999999999999</c:v>
                </c:pt>
                <c:pt idx="8">
                  <c:v>10.770000000000001</c:v>
                </c:pt>
                <c:pt idx="9">
                  <c:v>9.8600000000000207</c:v>
                </c:pt>
                <c:pt idx="10">
                  <c:v>8.9600000000000026</c:v>
                </c:pt>
                <c:pt idx="11">
                  <c:v>8.0600000000000023</c:v>
                </c:pt>
                <c:pt idx="12">
                  <c:v>7.1399999999999864</c:v>
                </c:pt>
                <c:pt idx="13">
                  <c:v>6.2799999999999834</c:v>
                </c:pt>
                <c:pt idx="14">
                  <c:v>5.6500000000000341</c:v>
                </c:pt>
                <c:pt idx="15">
                  <c:v>5.6000000000000227</c:v>
                </c:pt>
                <c:pt idx="16">
                  <c:v>5.5799999999999894</c:v>
                </c:pt>
                <c:pt idx="17">
                  <c:v>5.5500000000000105</c:v>
                </c:pt>
                <c:pt idx="18">
                  <c:v>5.5400000000000214</c:v>
                </c:pt>
                <c:pt idx="19">
                  <c:v>5.5400000000000214</c:v>
                </c:pt>
                <c:pt idx="20">
                  <c:v>5.5600000000000005</c:v>
                </c:pt>
                <c:pt idx="21">
                  <c:v>5.5800000000000409</c:v>
                </c:pt>
                <c:pt idx="22">
                  <c:v>5.6200000000000045</c:v>
                </c:pt>
                <c:pt idx="23">
                  <c:v>5.6899999999999977</c:v>
                </c:pt>
                <c:pt idx="24">
                  <c:v>5.7699999999999818</c:v>
                </c:pt>
                <c:pt idx="25">
                  <c:v>5.8799999999999963</c:v>
                </c:pt>
                <c:pt idx="26">
                  <c:v>6.0199999999999818</c:v>
                </c:pt>
                <c:pt idx="27">
                  <c:v>6.1700000000000159</c:v>
                </c:pt>
                <c:pt idx="28">
                  <c:v>6.3399999999999794</c:v>
                </c:pt>
                <c:pt idx="29">
                  <c:v>6.5500000000000105</c:v>
                </c:pt>
                <c:pt idx="30">
                  <c:v>6.7699999999999818</c:v>
                </c:pt>
                <c:pt idx="31">
                  <c:v>7.0399999999999734</c:v>
                </c:pt>
                <c:pt idx="32">
                  <c:v>7.3700000000000054</c:v>
                </c:pt>
                <c:pt idx="33">
                  <c:v>7.7699999999999818</c:v>
                </c:pt>
                <c:pt idx="34">
                  <c:v>8.2800000000000207</c:v>
                </c:pt>
                <c:pt idx="35">
                  <c:v>8.8800000000000026</c:v>
                </c:pt>
                <c:pt idx="36">
                  <c:v>9.620000000000001</c:v>
                </c:pt>
                <c:pt idx="37">
                  <c:v>10.470000000000002</c:v>
                </c:pt>
                <c:pt idx="38">
                  <c:v>11.450000000000006</c:v>
                </c:pt>
                <c:pt idx="39">
                  <c:v>12.560000000000002</c:v>
                </c:pt>
                <c:pt idx="40">
                  <c:v>13.770000000000001</c:v>
                </c:pt>
                <c:pt idx="41">
                  <c:v>15.100000000000001</c:v>
                </c:pt>
                <c:pt idx="42">
                  <c:v>16.529999999999973</c:v>
                </c:pt>
                <c:pt idx="43">
                  <c:v>18.050000000000011</c:v>
                </c:pt>
                <c:pt idx="44">
                  <c:v>19.699999999999992</c:v>
                </c:pt>
                <c:pt idx="45">
                  <c:v>21.54000000000002</c:v>
                </c:pt>
                <c:pt idx="46">
                  <c:v>23.609999999999957</c:v>
                </c:pt>
                <c:pt idx="47">
                  <c:v>25.839999999999975</c:v>
                </c:pt>
                <c:pt idx="48">
                  <c:v>28.449999999999989</c:v>
                </c:pt>
                <c:pt idx="49">
                  <c:v>32.180000000000007</c:v>
                </c:pt>
                <c:pt idx="50">
                  <c:v>36.019999999999982</c:v>
                </c:pt>
                <c:pt idx="51">
                  <c:v>39.45999999999998</c:v>
                </c:pt>
                <c:pt idx="52">
                  <c:v>42.670000000000009</c:v>
                </c:pt>
                <c:pt idx="53">
                  <c:v>45.70000000000001</c:v>
                </c:pt>
                <c:pt idx="54">
                  <c:v>48.57</c:v>
                </c:pt>
                <c:pt idx="55">
                  <c:v>51.319999999999993</c:v>
                </c:pt>
                <c:pt idx="56">
                  <c:v>53.860000000000014</c:v>
                </c:pt>
                <c:pt idx="57">
                  <c:v>56.27000000000001</c:v>
                </c:pt>
                <c:pt idx="58">
                  <c:v>58.56</c:v>
                </c:pt>
                <c:pt idx="59">
                  <c:v>60.78000000000003</c:v>
                </c:pt>
                <c:pt idx="60">
                  <c:v>62.930000000000007</c:v>
                </c:pt>
                <c:pt idx="61">
                  <c:v>64.959999999999994</c:v>
                </c:pt>
                <c:pt idx="62">
                  <c:v>66.730000000000032</c:v>
                </c:pt>
                <c:pt idx="63">
                  <c:v>68.160000000000011</c:v>
                </c:pt>
                <c:pt idx="64">
                  <c:v>69.259999999999991</c:v>
                </c:pt>
                <c:pt idx="65">
                  <c:v>70.11999999999999</c:v>
                </c:pt>
                <c:pt idx="66">
                  <c:v>70.81</c:v>
                </c:pt>
                <c:pt idx="67">
                  <c:v>71.319999999999993</c:v>
                </c:pt>
                <c:pt idx="68">
                  <c:v>71.679999999999978</c:v>
                </c:pt>
                <c:pt idx="69">
                  <c:v>71.860000000000014</c:v>
                </c:pt>
                <c:pt idx="70">
                  <c:v>71.79000000000002</c:v>
                </c:pt>
                <c:pt idx="71">
                  <c:v>71.399999999999977</c:v>
                </c:pt>
                <c:pt idx="72">
                  <c:v>70.77</c:v>
                </c:pt>
                <c:pt idx="73">
                  <c:v>70.04000000000002</c:v>
                </c:pt>
                <c:pt idx="74">
                  <c:v>69.31</c:v>
                </c:pt>
                <c:pt idx="75">
                  <c:v>68.600000000000009</c:v>
                </c:pt>
                <c:pt idx="76">
                  <c:v>67.920000000000016</c:v>
                </c:pt>
                <c:pt idx="77">
                  <c:v>67.220000000000013</c:v>
                </c:pt>
                <c:pt idx="78">
                  <c:v>66.490000000000023</c:v>
                </c:pt>
                <c:pt idx="79">
                  <c:v>65.75</c:v>
                </c:pt>
                <c:pt idx="80">
                  <c:v>64.989999999999966</c:v>
                </c:pt>
                <c:pt idx="81">
                  <c:v>64.230000000000032</c:v>
                </c:pt>
                <c:pt idx="82">
                  <c:v>63.45999999999998</c:v>
                </c:pt>
                <c:pt idx="83">
                  <c:v>62.70000000000001</c:v>
                </c:pt>
                <c:pt idx="84">
                  <c:v>61.949999999999989</c:v>
                </c:pt>
                <c:pt idx="85">
                  <c:v>61.230000000000018</c:v>
                </c:pt>
                <c:pt idx="86">
                  <c:v>60.53000000000003</c:v>
                </c:pt>
                <c:pt idx="87">
                  <c:v>59.840000000000025</c:v>
                </c:pt>
                <c:pt idx="88">
                  <c:v>59.160000000000032</c:v>
                </c:pt>
                <c:pt idx="89">
                  <c:v>58.5</c:v>
                </c:pt>
                <c:pt idx="90">
                  <c:v>57.860000000000014</c:v>
                </c:pt>
                <c:pt idx="91">
                  <c:v>57.210000000000008</c:v>
                </c:pt>
                <c:pt idx="92">
                  <c:v>56.58</c:v>
                </c:pt>
                <c:pt idx="93">
                  <c:v>55.97</c:v>
                </c:pt>
                <c:pt idx="94">
                  <c:v>55.35</c:v>
                </c:pt>
                <c:pt idx="95">
                  <c:v>54.75</c:v>
                </c:pt>
                <c:pt idx="96">
                  <c:v>54.150000000000034</c:v>
                </c:pt>
                <c:pt idx="97">
                  <c:v>53.559999999999953</c:v>
                </c:pt>
                <c:pt idx="98">
                  <c:v>52.979999999999961</c:v>
                </c:pt>
                <c:pt idx="99">
                  <c:v>52.420000000000016</c:v>
                </c:pt>
                <c:pt idx="100">
                  <c:v>47.260000000000062</c:v>
                </c:pt>
                <c:pt idx="101">
                  <c:v>43.019999999999982</c:v>
                </c:pt>
                <c:pt idx="102">
                  <c:v>39.449999999999989</c:v>
                </c:pt>
                <c:pt idx="103">
                  <c:v>36.410000000000025</c:v>
                </c:pt>
                <c:pt idx="104">
                  <c:v>33.800000000000004</c:v>
                </c:pt>
                <c:pt idx="105">
                  <c:v>31.509999999999987</c:v>
                </c:pt>
                <c:pt idx="106">
                  <c:v>29.490000000000009</c:v>
                </c:pt>
                <c:pt idx="107">
                  <c:v>27.67000000000003</c:v>
                </c:pt>
                <c:pt idx="108">
                  <c:v>26.03000000000003</c:v>
                </c:pt>
                <c:pt idx="109">
                  <c:v>24.569999999999986</c:v>
                </c:pt>
                <c:pt idx="110">
                  <c:v>23.25</c:v>
                </c:pt>
                <c:pt idx="111">
                  <c:v>22.060000000000002</c:v>
                </c:pt>
                <c:pt idx="112">
                  <c:v>20.95999999999998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CF5-4FA7-8637-83433FEF0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890240"/>
        <c:axId val="218891776"/>
      </c:scatterChart>
      <c:valAx>
        <c:axId val="218890240"/>
        <c:scaling>
          <c:orientation val="minMax"/>
          <c:max val="75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8891776"/>
        <c:crosses val="autoZero"/>
        <c:crossBetween val="midCat"/>
        <c:majorUnit val="100"/>
        <c:minorUnit val="50"/>
      </c:valAx>
      <c:valAx>
        <c:axId val="218891776"/>
        <c:scaling>
          <c:orientation val="minMax"/>
          <c:min val="-1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8890240"/>
        <c:crosses val="autoZero"/>
        <c:crossBetween val="midCat"/>
        <c:min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12601416470565E-2"/>
          <c:y val="4.7183327096537934E-2"/>
          <c:w val="0.8773183829053165"/>
          <c:h val="0.87405474371954262"/>
        </c:manualLayout>
      </c:layout>
      <c:scatterChart>
        <c:scatterStyle val="smoothMarker"/>
        <c:varyColors val="0"/>
        <c:ser>
          <c:idx val="0"/>
          <c:order val="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'Dt0,16'!$A$2:$A$114</c:f>
              <c:numCache>
                <c:formatCode>0.00</c:formatCode>
                <c:ptCount val="113"/>
                <c:pt idx="0" formatCode="General">
                  <c:v>4.0000000000000022E-2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'Dt0,16'!$AC$2:$AC$114</c:f>
              <c:numCache>
                <c:formatCode>General</c:formatCode>
                <c:ptCount val="113"/>
                <c:pt idx="0">
                  <c:v>-4.9999999999954532E-2</c:v>
                </c:pt>
                <c:pt idx="1">
                  <c:v>-1.1699999999999462</c:v>
                </c:pt>
                <c:pt idx="2">
                  <c:v>-2.2599999999999909</c:v>
                </c:pt>
                <c:pt idx="3">
                  <c:v>-3.1499999999999782</c:v>
                </c:pt>
                <c:pt idx="4">
                  <c:v>-3.8799999999999937</c:v>
                </c:pt>
                <c:pt idx="5">
                  <c:v>-4.4699999999999704</c:v>
                </c:pt>
                <c:pt idx="6">
                  <c:v>-4.9699999999999704</c:v>
                </c:pt>
                <c:pt idx="7">
                  <c:v>-5.3799999999999963</c:v>
                </c:pt>
                <c:pt idx="8">
                  <c:v>-5.7400000000000091</c:v>
                </c:pt>
                <c:pt idx="9">
                  <c:v>-6.0500000000000105</c:v>
                </c:pt>
                <c:pt idx="10">
                  <c:v>-6.3600000000000065</c:v>
                </c:pt>
                <c:pt idx="11">
                  <c:v>-6.660000000000025</c:v>
                </c:pt>
                <c:pt idx="12">
                  <c:v>-6.9799999999999924</c:v>
                </c:pt>
                <c:pt idx="13">
                  <c:v>-7.25</c:v>
                </c:pt>
                <c:pt idx="14">
                  <c:v>-7.2799999999999834</c:v>
                </c:pt>
                <c:pt idx="15">
                  <c:v>-7.2599999999999909</c:v>
                </c:pt>
                <c:pt idx="16">
                  <c:v>-7.2300000000000182</c:v>
                </c:pt>
                <c:pt idx="17">
                  <c:v>-7.1899999999999977</c:v>
                </c:pt>
                <c:pt idx="18">
                  <c:v>-7.1399999999999864</c:v>
                </c:pt>
                <c:pt idx="19">
                  <c:v>-7.0799999999999894</c:v>
                </c:pt>
                <c:pt idx="20">
                  <c:v>-7.0099999999999909</c:v>
                </c:pt>
                <c:pt idx="21">
                  <c:v>-6.9199999999999591</c:v>
                </c:pt>
                <c:pt idx="22">
                  <c:v>-6.8199999999999905</c:v>
                </c:pt>
                <c:pt idx="23">
                  <c:v>-6.6899999999999977</c:v>
                </c:pt>
                <c:pt idx="24">
                  <c:v>-6.5500000000000105</c:v>
                </c:pt>
                <c:pt idx="25">
                  <c:v>-6.3799999999999963</c:v>
                </c:pt>
                <c:pt idx="26">
                  <c:v>-6.1800000000000068</c:v>
                </c:pt>
                <c:pt idx="27">
                  <c:v>-5.9700000000000424</c:v>
                </c:pt>
                <c:pt idx="28">
                  <c:v>-5.7300000000000182</c:v>
                </c:pt>
                <c:pt idx="29">
                  <c:v>-5.4599999999999804</c:v>
                </c:pt>
                <c:pt idx="30">
                  <c:v>-5.1800000000000068</c:v>
                </c:pt>
                <c:pt idx="31">
                  <c:v>-4.8400000000000318</c:v>
                </c:pt>
                <c:pt idx="32">
                  <c:v>-4.4500000000000464</c:v>
                </c:pt>
                <c:pt idx="33">
                  <c:v>-3.9800000000000182</c:v>
                </c:pt>
                <c:pt idx="34">
                  <c:v>-3.4099999999999677</c:v>
                </c:pt>
                <c:pt idx="35">
                  <c:v>-2.7400000000000091</c:v>
                </c:pt>
                <c:pt idx="36">
                  <c:v>-1.9399999999999848</c:v>
                </c:pt>
                <c:pt idx="37">
                  <c:v>-1.0199999999999629</c:v>
                </c:pt>
                <c:pt idx="38">
                  <c:v>2.9999999999972715E-2</c:v>
                </c:pt>
                <c:pt idx="39">
                  <c:v>1.2099999999999564</c:v>
                </c:pt>
                <c:pt idx="40">
                  <c:v>2.4900000000000087</c:v>
                </c:pt>
                <c:pt idx="41">
                  <c:v>3.8899999999999864</c:v>
                </c:pt>
                <c:pt idx="42">
                  <c:v>5.3899999999999864</c:v>
                </c:pt>
                <c:pt idx="43">
                  <c:v>6.9800000000000182</c:v>
                </c:pt>
                <c:pt idx="44">
                  <c:v>8.7000000000000011</c:v>
                </c:pt>
                <c:pt idx="45">
                  <c:v>10.610000000000014</c:v>
                </c:pt>
                <c:pt idx="46">
                  <c:v>12.75</c:v>
                </c:pt>
                <c:pt idx="47">
                  <c:v>15.060000000000002</c:v>
                </c:pt>
                <c:pt idx="48">
                  <c:v>17.75</c:v>
                </c:pt>
                <c:pt idx="49">
                  <c:v>21.580000000000027</c:v>
                </c:pt>
                <c:pt idx="50">
                  <c:v>25.509999999999987</c:v>
                </c:pt>
                <c:pt idx="51">
                  <c:v>29.019999999999985</c:v>
                </c:pt>
                <c:pt idx="52">
                  <c:v>32.290000000000013</c:v>
                </c:pt>
                <c:pt idx="53">
                  <c:v>35.389999999999986</c:v>
                </c:pt>
                <c:pt idx="54">
                  <c:v>38.319999999999993</c:v>
                </c:pt>
                <c:pt idx="55">
                  <c:v>41.13000000000001</c:v>
                </c:pt>
                <c:pt idx="56">
                  <c:v>43.730000000000018</c:v>
                </c:pt>
                <c:pt idx="57">
                  <c:v>46.190000000000012</c:v>
                </c:pt>
                <c:pt idx="58">
                  <c:v>48.54000000000002</c:v>
                </c:pt>
                <c:pt idx="59">
                  <c:v>50.82000000000005</c:v>
                </c:pt>
                <c:pt idx="60">
                  <c:v>53.020000000000039</c:v>
                </c:pt>
                <c:pt idx="61">
                  <c:v>55.090000000000032</c:v>
                </c:pt>
                <c:pt idx="62">
                  <c:v>56.909999999999968</c:v>
                </c:pt>
                <c:pt idx="63">
                  <c:v>58.379999999999995</c:v>
                </c:pt>
                <c:pt idx="64">
                  <c:v>59.51</c:v>
                </c:pt>
                <c:pt idx="65">
                  <c:v>60.400000000000034</c:v>
                </c:pt>
                <c:pt idx="66">
                  <c:v>61.110000000000014</c:v>
                </c:pt>
                <c:pt idx="67">
                  <c:v>61.64</c:v>
                </c:pt>
                <c:pt idx="68">
                  <c:v>62.019999999999982</c:v>
                </c:pt>
                <c:pt idx="69">
                  <c:v>62.210000000000008</c:v>
                </c:pt>
                <c:pt idx="70">
                  <c:v>62.150000000000034</c:v>
                </c:pt>
                <c:pt idx="71">
                  <c:v>61.760000000000012</c:v>
                </c:pt>
                <c:pt idx="72">
                  <c:v>61.13000000000001</c:v>
                </c:pt>
                <c:pt idx="73">
                  <c:v>60.400000000000034</c:v>
                </c:pt>
                <c:pt idx="74">
                  <c:v>59.650000000000034</c:v>
                </c:pt>
                <c:pt idx="75">
                  <c:v>58.930000000000007</c:v>
                </c:pt>
                <c:pt idx="76">
                  <c:v>58.220000000000063</c:v>
                </c:pt>
                <c:pt idx="77">
                  <c:v>57.5</c:v>
                </c:pt>
                <c:pt idx="78">
                  <c:v>56.740000000000009</c:v>
                </c:pt>
                <c:pt idx="79">
                  <c:v>55.95999999999998</c:v>
                </c:pt>
                <c:pt idx="80">
                  <c:v>55.15</c:v>
                </c:pt>
                <c:pt idx="81">
                  <c:v>54.340000000000025</c:v>
                </c:pt>
                <c:pt idx="82">
                  <c:v>53.51</c:v>
                </c:pt>
                <c:pt idx="83">
                  <c:v>52.690000000000012</c:v>
                </c:pt>
                <c:pt idx="84">
                  <c:v>51.870000000000005</c:v>
                </c:pt>
                <c:pt idx="85">
                  <c:v>51.07000000000005</c:v>
                </c:pt>
                <c:pt idx="86">
                  <c:v>50.28000000000003</c:v>
                </c:pt>
                <c:pt idx="87">
                  <c:v>49.51</c:v>
                </c:pt>
                <c:pt idx="88">
                  <c:v>48.730000000000018</c:v>
                </c:pt>
                <c:pt idx="89">
                  <c:v>47.970000000000027</c:v>
                </c:pt>
                <c:pt idx="90">
                  <c:v>47.230000000000018</c:v>
                </c:pt>
                <c:pt idx="91">
                  <c:v>46.47</c:v>
                </c:pt>
                <c:pt idx="92">
                  <c:v>45.730000000000011</c:v>
                </c:pt>
                <c:pt idx="93">
                  <c:v>44.990000000000009</c:v>
                </c:pt>
                <c:pt idx="94">
                  <c:v>44.25</c:v>
                </c:pt>
                <c:pt idx="95">
                  <c:v>43.519999999999982</c:v>
                </c:pt>
                <c:pt idx="96">
                  <c:v>42.790000000000063</c:v>
                </c:pt>
                <c:pt idx="97">
                  <c:v>42.07</c:v>
                </c:pt>
                <c:pt idx="98">
                  <c:v>41.349999999999966</c:v>
                </c:pt>
                <c:pt idx="99">
                  <c:v>40.64</c:v>
                </c:pt>
                <c:pt idx="100">
                  <c:v>33.930000000000007</c:v>
                </c:pt>
                <c:pt idx="101">
                  <c:v>28.050000000000011</c:v>
                </c:pt>
                <c:pt idx="102">
                  <c:v>22.930000000000007</c:v>
                </c:pt>
                <c:pt idx="103">
                  <c:v>18.53000000000003</c:v>
                </c:pt>
                <c:pt idx="104">
                  <c:v>14.779999999999974</c:v>
                </c:pt>
                <c:pt idx="105">
                  <c:v>11.610000000000014</c:v>
                </c:pt>
                <c:pt idx="106">
                  <c:v>8.94</c:v>
                </c:pt>
                <c:pt idx="107">
                  <c:v>6.6899999999999977</c:v>
                </c:pt>
                <c:pt idx="108">
                  <c:v>4.8199999999999905</c:v>
                </c:pt>
                <c:pt idx="109">
                  <c:v>3.3100000000000023</c:v>
                </c:pt>
                <c:pt idx="110">
                  <c:v>2.0699999999999932</c:v>
                </c:pt>
                <c:pt idx="111">
                  <c:v>1.0899999999999594</c:v>
                </c:pt>
                <c:pt idx="112">
                  <c:v>0.29000000000002046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E7-4E5A-A6B1-822CB9313A97}"/>
            </c:ext>
          </c:extLst>
        </c:ser>
        <c:ser>
          <c:idx val="1"/>
          <c:order val="1"/>
          <c:spPr>
            <a:ln w="28575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'Dt0,16'!$A$2:$A$114</c:f>
              <c:numCache>
                <c:formatCode>0.00</c:formatCode>
                <c:ptCount val="113"/>
                <c:pt idx="0" formatCode="General">
                  <c:v>4.0000000000000022E-2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'Dt0,16'!$AD$2:$AD$114</c:f>
              <c:numCache>
                <c:formatCode>General</c:formatCode>
                <c:ptCount val="113"/>
                <c:pt idx="0">
                  <c:v>-1.3500000000000227</c:v>
                </c:pt>
                <c:pt idx="1">
                  <c:v>-1.9900000000000235</c:v>
                </c:pt>
                <c:pt idx="2">
                  <c:v>-2.75</c:v>
                </c:pt>
                <c:pt idx="3">
                  <c:v>-3.4800000000000182</c:v>
                </c:pt>
                <c:pt idx="4">
                  <c:v>-4.1000000000000227</c:v>
                </c:pt>
                <c:pt idx="5">
                  <c:v>-4.6399999999999864</c:v>
                </c:pt>
                <c:pt idx="6">
                  <c:v>-5.0899999999999794</c:v>
                </c:pt>
                <c:pt idx="7">
                  <c:v>-5.4699999999999704</c:v>
                </c:pt>
                <c:pt idx="8">
                  <c:v>-5.7800000000000304</c:v>
                </c:pt>
                <c:pt idx="9">
                  <c:v>-6.0500000000000105</c:v>
                </c:pt>
                <c:pt idx="10">
                  <c:v>-6.3000000000000105</c:v>
                </c:pt>
                <c:pt idx="11">
                  <c:v>-6.5300000000000304</c:v>
                </c:pt>
                <c:pt idx="12">
                  <c:v>-6.7699999999999818</c:v>
                </c:pt>
                <c:pt idx="13">
                  <c:v>-6.9900000000000091</c:v>
                </c:pt>
                <c:pt idx="14">
                  <c:v>-7.1699999999999555</c:v>
                </c:pt>
                <c:pt idx="15">
                  <c:v>-7.1800000000000068</c:v>
                </c:pt>
                <c:pt idx="16">
                  <c:v>-7.1800000000000068</c:v>
                </c:pt>
                <c:pt idx="17">
                  <c:v>-7.1999999999999886</c:v>
                </c:pt>
                <c:pt idx="18">
                  <c:v>-7.1999999999999886</c:v>
                </c:pt>
                <c:pt idx="19">
                  <c:v>-7.1999999999999886</c:v>
                </c:pt>
                <c:pt idx="20">
                  <c:v>-7.1999999999999886</c:v>
                </c:pt>
                <c:pt idx="21">
                  <c:v>-7.1899999999999977</c:v>
                </c:pt>
                <c:pt idx="22">
                  <c:v>-7.1899999999999977</c:v>
                </c:pt>
                <c:pt idx="23">
                  <c:v>-7.1699999999999555</c:v>
                </c:pt>
                <c:pt idx="24">
                  <c:v>-7.1500000000000341</c:v>
                </c:pt>
                <c:pt idx="25">
                  <c:v>-7.1200000000000045</c:v>
                </c:pt>
                <c:pt idx="26">
                  <c:v>-7.0899999999999794</c:v>
                </c:pt>
                <c:pt idx="27">
                  <c:v>-7.0600000000000005</c:v>
                </c:pt>
                <c:pt idx="28">
                  <c:v>-7</c:v>
                </c:pt>
                <c:pt idx="29">
                  <c:v>-6.94</c:v>
                </c:pt>
                <c:pt idx="30">
                  <c:v>-6.8799999999999963</c:v>
                </c:pt>
                <c:pt idx="31">
                  <c:v>-6.8000000000000105</c:v>
                </c:pt>
                <c:pt idx="32">
                  <c:v>-6.7099999999999804</c:v>
                </c:pt>
                <c:pt idx="33">
                  <c:v>-6.6099999999999568</c:v>
                </c:pt>
                <c:pt idx="34">
                  <c:v>-6.5</c:v>
                </c:pt>
                <c:pt idx="35">
                  <c:v>-6.3799999999999963</c:v>
                </c:pt>
                <c:pt idx="36">
                  <c:v>-6.2200000000000273</c:v>
                </c:pt>
                <c:pt idx="37">
                  <c:v>-6.0500000000000105</c:v>
                </c:pt>
                <c:pt idx="38">
                  <c:v>-5.8300000000000409</c:v>
                </c:pt>
                <c:pt idx="39">
                  <c:v>-5.5699999999999905</c:v>
                </c:pt>
                <c:pt idx="40">
                  <c:v>-5.2599999999999909</c:v>
                </c:pt>
                <c:pt idx="41">
                  <c:v>-4.9100000000000303</c:v>
                </c:pt>
                <c:pt idx="42">
                  <c:v>-4.5</c:v>
                </c:pt>
                <c:pt idx="43">
                  <c:v>-4.0399999999999734</c:v>
                </c:pt>
                <c:pt idx="44">
                  <c:v>-3.5300000000000287</c:v>
                </c:pt>
                <c:pt idx="45">
                  <c:v>-2.9599999999999778</c:v>
                </c:pt>
                <c:pt idx="46">
                  <c:v>-2.3600000000000136</c:v>
                </c:pt>
                <c:pt idx="47">
                  <c:v>-1.6799999999999498</c:v>
                </c:pt>
                <c:pt idx="48">
                  <c:v>-0.94999999999998863</c:v>
                </c:pt>
                <c:pt idx="49">
                  <c:v>-0.2599999999999949</c:v>
                </c:pt>
                <c:pt idx="50">
                  <c:v>0.6499999999999857</c:v>
                </c:pt>
                <c:pt idx="51">
                  <c:v>1.8199999999999767</c:v>
                </c:pt>
                <c:pt idx="52">
                  <c:v>3.1700000000000159</c:v>
                </c:pt>
                <c:pt idx="53">
                  <c:v>4.6200000000000045</c:v>
                </c:pt>
                <c:pt idx="54">
                  <c:v>6.1500000000000341</c:v>
                </c:pt>
                <c:pt idx="55">
                  <c:v>7.75</c:v>
                </c:pt>
                <c:pt idx="56">
                  <c:v>9.3700000000000028</c:v>
                </c:pt>
                <c:pt idx="57">
                  <c:v>10.98000000000002</c:v>
                </c:pt>
                <c:pt idx="58">
                  <c:v>12.600000000000023</c:v>
                </c:pt>
                <c:pt idx="59">
                  <c:v>14.190000000000001</c:v>
                </c:pt>
                <c:pt idx="60">
                  <c:v>15.779999999999974</c:v>
                </c:pt>
                <c:pt idx="61">
                  <c:v>17.35000000000003</c:v>
                </c:pt>
                <c:pt idx="62">
                  <c:v>18.939999999999987</c:v>
                </c:pt>
                <c:pt idx="63">
                  <c:v>20.509999999999987</c:v>
                </c:pt>
                <c:pt idx="64">
                  <c:v>22.060000000000002</c:v>
                </c:pt>
                <c:pt idx="65">
                  <c:v>23.53000000000003</c:v>
                </c:pt>
                <c:pt idx="66">
                  <c:v>24.909999999999929</c:v>
                </c:pt>
                <c:pt idx="67">
                  <c:v>26.199999999999992</c:v>
                </c:pt>
                <c:pt idx="68">
                  <c:v>27.420000000000016</c:v>
                </c:pt>
                <c:pt idx="69">
                  <c:v>28.53000000000003</c:v>
                </c:pt>
                <c:pt idx="70">
                  <c:v>29.569999999999986</c:v>
                </c:pt>
                <c:pt idx="71">
                  <c:v>30.519999999999985</c:v>
                </c:pt>
                <c:pt idx="72">
                  <c:v>31.379999999999992</c:v>
                </c:pt>
                <c:pt idx="73">
                  <c:v>32.100000000000009</c:v>
                </c:pt>
                <c:pt idx="74">
                  <c:v>32.690000000000012</c:v>
                </c:pt>
                <c:pt idx="75">
                  <c:v>33.150000000000034</c:v>
                </c:pt>
                <c:pt idx="76">
                  <c:v>33.519999999999982</c:v>
                </c:pt>
                <c:pt idx="77">
                  <c:v>33.81</c:v>
                </c:pt>
                <c:pt idx="78">
                  <c:v>34.04000000000002</c:v>
                </c:pt>
                <c:pt idx="79">
                  <c:v>34.200000000000053</c:v>
                </c:pt>
                <c:pt idx="80">
                  <c:v>34.309999999999953</c:v>
                </c:pt>
                <c:pt idx="81">
                  <c:v>34.349999999999966</c:v>
                </c:pt>
                <c:pt idx="82">
                  <c:v>34.349999999999966</c:v>
                </c:pt>
                <c:pt idx="83">
                  <c:v>34.290000000000013</c:v>
                </c:pt>
                <c:pt idx="84">
                  <c:v>34.20000000000001</c:v>
                </c:pt>
                <c:pt idx="85">
                  <c:v>34.07</c:v>
                </c:pt>
                <c:pt idx="86">
                  <c:v>33.910000000000025</c:v>
                </c:pt>
                <c:pt idx="87">
                  <c:v>33.720000000000063</c:v>
                </c:pt>
                <c:pt idx="88">
                  <c:v>33.5</c:v>
                </c:pt>
                <c:pt idx="89">
                  <c:v>33.25</c:v>
                </c:pt>
                <c:pt idx="90">
                  <c:v>32.990000000000009</c:v>
                </c:pt>
                <c:pt idx="91">
                  <c:v>32.710000000000008</c:v>
                </c:pt>
                <c:pt idx="92">
                  <c:v>32.420000000000016</c:v>
                </c:pt>
                <c:pt idx="93">
                  <c:v>32.11</c:v>
                </c:pt>
                <c:pt idx="94">
                  <c:v>31.800000000000011</c:v>
                </c:pt>
                <c:pt idx="95">
                  <c:v>31.460000000000029</c:v>
                </c:pt>
                <c:pt idx="96">
                  <c:v>31.120000000000005</c:v>
                </c:pt>
                <c:pt idx="97">
                  <c:v>30.759999999999987</c:v>
                </c:pt>
                <c:pt idx="98">
                  <c:v>30.389999999999986</c:v>
                </c:pt>
                <c:pt idx="99">
                  <c:v>30.019999999999985</c:v>
                </c:pt>
                <c:pt idx="100">
                  <c:v>26</c:v>
                </c:pt>
                <c:pt idx="101">
                  <c:v>21.919999999999959</c:v>
                </c:pt>
                <c:pt idx="102">
                  <c:v>18.110000000000031</c:v>
                </c:pt>
                <c:pt idx="103">
                  <c:v>14.649999999999977</c:v>
                </c:pt>
                <c:pt idx="104">
                  <c:v>11.600000000000023</c:v>
                </c:pt>
                <c:pt idx="105">
                  <c:v>8.9600000000000026</c:v>
                </c:pt>
                <c:pt idx="106">
                  <c:v>6.7099999999999804</c:v>
                </c:pt>
                <c:pt idx="107">
                  <c:v>4.7800000000000304</c:v>
                </c:pt>
                <c:pt idx="108">
                  <c:v>3.1399999999999864</c:v>
                </c:pt>
                <c:pt idx="109">
                  <c:v>1.7699999999999629</c:v>
                </c:pt>
                <c:pt idx="110">
                  <c:v>0.65000000000004055</c:v>
                </c:pt>
                <c:pt idx="111">
                  <c:v>-0.26999999999998653</c:v>
                </c:pt>
                <c:pt idx="112">
                  <c:v>-1.03000000000003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E7-4E5A-A6B1-822CB9313A97}"/>
            </c:ext>
          </c:extLst>
        </c:ser>
        <c:ser>
          <c:idx val="2"/>
          <c:order val="2"/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xVal>
            <c:numRef>
              <c:f>'Dt0,16'!$A$2:$A$114</c:f>
              <c:numCache>
                <c:formatCode>0.00</c:formatCode>
                <c:ptCount val="113"/>
                <c:pt idx="0" formatCode="General">
                  <c:v>4.0000000000000022E-2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'Dt0,16'!$AE$2:$AE$114</c:f>
              <c:numCache>
                <c:formatCode>General</c:formatCode>
                <c:ptCount val="113"/>
                <c:pt idx="0">
                  <c:v>-5.9699999999999704</c:v>
                </c:pt>
                <c:pt idx="1">
                  <c:v>-6.1100000000000065</c:v>
                </c:pt>
                <c:pt idx="2">
                  <c:v>-6.2299999999999613</c:v>
                </c:pt>
                <c:pt idx="3">
                  <c:v>-6.3700000000000054</c:v>
                </c:pt>
                <c:pt idx="4">
                  <c:v>-6.5300000000000304</c:v>
                </c:pt>
                <c:pt idx="5">
                  <c:v>-6.6800000000000068</c:v>
                </c:pt>
                <c:pt idx="6">
                  <c:v>-6.8199999999999905</c:v>
                </c:pt>
                <c:pt idx="7">
                  <c:v>-6.9300000000000104</c:v>
                </c:pt>
                <c:pt idx="8">
                  <c:v>-7.0400000000000214</c:v>
                </c:pt>
                <c:pt idx="9">
                  <c:v>-7.1299999999999955</c:v>
                </c:pt>
                <c:pt idx="10">
                  <c:v>-7.2099999999999804</c:v>
                </c:pt>
                <c:pt idx="11">
                  <c:v>-7.2800000000000304</c:v>
                </c:pt>
                <c:pt idx="12">
                  <c:v>-7.3299999999999841</c:v>
                </c:pt>
                <c:pt idx="13">
                  <c:v>-7.3899999999999864</c:v>
                </c:pt>
                <c:pt idx="14">
                  <c:v>-7.4699999999999704</c:v>
                </c:pt>
                <c:pt idx="15">
                  <c:v>-7.4799999999999924</c:v>
                </c:pt>
                <c:pt idx="16">
                  <c:v>-7.4800000000000182</c:v>
                </c:pt>
                <c:pt idx="17">
                  <c:v>-7.4900000000000091</c:v>
                </c:pt>
                <c:pt idx="18">
                  <c:v>-7.5099999999999909</c:v>
                </c:pt>
                <c:pt idx="19">
                  <c:v>-7.5200000000000387</c:v>
                </c:pt>
                <c:pt idx="20">
                  <c:v>-7.5300000000000304</c:v>
                </c:pt>
                <c:pt idx="21">
                  <c:v>-7.5500000000000105</c:v>
                </c:pt>
                <c:pt idx="22">
                  <c:v>-7.5600000000000005</c:v>
                </c:pt>
                <c:pt idx="23">
                  <c:v>-7.5800000000000409</c:v>
                </c:pt>
                <c:pt idx="24">
                  <c:v>-7.6000000000000227</c:v>
                </c:pt>
                <c:pt idx="25">
                  <c:v>-7.6200000000000045</c:v>
                </c:pt>
                <c:pt idx="26">
                  <c:v>-7.6499999999999773</c:v>
                </c:pt>
                <c:pt idx="27">
                  <c:v>-7.6699999999999555</c:v>
                </c:pt>
                <c:pt idx="28">
                  <c:v>-7.6999999999999886</c:v>
                </c:pt>
                <c:pt idx="29">
                  <c:v>-7.7300000000000182</c:v>
                </c:pt>
                <c:pt idx="30">
                  <c:v>-7.75</c:v>
                </c:pt>
                <c:pt idx="31">
                  <c:v>-7.7900000000000214</c:v>
                </c:pt>
                <c:pt idx="32">
                  <c:v>-7.8299999999999841</c:v>
                </c:pt>
                <c:pt idx="33">
                  <c:v>-7.8700000000000054</c:v>
                </c:pt>
                <c:pt idx="34">
                  <c:v>-7.9200000000000159</c:v>
                </c:pt>
                <c:pt idx="35">
                  <c:v>-7.9900000000000091</c:v>
                </c:pt>
                <c:pt idx="36">
                  <c:v>-8.0500000000000167</c:v>
                </c:pt>
                <c:pt idx="37">
                  <c:v>-8.1399999999999864</c:v>
                </c:pt>
                <c:pt idx="38">
                  <c:v>-8.2300000000000182</c:v>
                </c:pt>
                <c:pt idx="39">
                  <c:v>-8.3399999999999768</c:v>
                </c:pt>
                <c:pt idx="40">
                  <c:v>-8.4500000000000508</c:v>
                </c:pt>
                <c:pt idx="41">
                  <c:v>-8.5800000000000018</c:v>
                </c:pt>
                <c:pt idx="42">
                  <c:v>-8.7099999999999795</c:v>
                </c:pt>
                <c:pt idx="43">
                  <c:v>-8.8600000000000207</c:v>
                </c:pt>
                <c:pt idx="44">
                  <c:v>-9</c:v>
                </c:pt>
                <c:pt idx="45">
                  <c:v>-9.1700000000000177</c:v>
                </c:pt>
                <c:pt idx="46">
                  <c:v>-9.3400000000000318</c:v>
                </c:pt>
                <c:pt idx="47">
                  <c:v>-9.5299999999999727</c:v>
                </c:pt>
                <c:pt idx="48">
                  <c:v>-9.7300000000000182</c:v>
                </c:pt>
                <c:pt idx="49">
                  <c:v>-10.03000000000003</c:v>
                </c:pt>
                <c:pt idx="50">
                  <c:v>-10.370000000000006</c:v>
                </c:pt>
                <c:pt idx="51">
                  <c:v>-10.690000000000001</c:v>
                </c:pt>
                <c:pt idx="52">
                  <c:v>-10.98000000000002</c:v>
                </c:pt>
                <c:pt idx="53">
                  <c:v>-11.25</c:v>
                </c:pt>
                <c:pt idx="54">
                  <c:v>-11.46</c:v>
                </c:pt>
                <c:pt idx="55">
                  <c:v>-11.649999999999977</c:v>
                </c:pt>
                <c:pt idx="56">
                  <c:v>-11.779999999999974</c:v>
                </c:pt>
                <c:pt idx="57">
                  <c:v>-11.880000000000004</c:v>
                </c:pt>
                <c:pt idx="58">
                  <c:v>-11.940000000000001</c:v>
                </c:pt>
                <c:pt idx="59">
                  <c:v>-11.970000000000027</c:v>
                </c:pt>
                <c:pt idx="60">
                  <c:v>-11.96</c:v>
                </c:pt>
                <c:pt idx="61">
                  <c:v>-11.930000000000007</c:v>
                </c:pt>
                <c:pt idx="62">
                  <c:v>-11.860000000000024</c:v>
                </c:pt>
                <c:pt idx="63">
                  <c:v>-11.739999999999952</c:v>
                </c:pt>
                <c:pt idx="64">
                  <c:v>-11.580000000000002</c:v>
                </c:pt>
                <c:pt idx="65">
                  <c:v>-11.360000000000024</c:v>
                </c:pt>
                <c:pt idx="66">
                  <c:v>-11.110000000000014</c:v>
                </c:pt>
                <c:pt idx="67">
                  <c:v>-10.830000000000002</c:v>
                </c:pt>
                <c:pt idx="68">
                  <c:v>-10.520000000000001</c:v>
                </c:pt>
                <c:pt idx="69">
                  <c:v>-10.190000000000001</c:v>
                </c:pt>
                <c:pt idx="70">
                  <c:v>-9.8399999999999768</c:v>
                </c:pt>
                <c:pt idx="71">
                  <c:v>-9.4500000000000028</c:v>
                </c:pt>
                <c:pt idx="72">
                  <c:v>-9.0400000000000187</c:v>
                </c:pt>
                <c:pt idx="73">
                  <c:v>-8.5999999999999748</c:v>
                </c:pt>
                <c:pt idx="74">
                  <c:v>-8.1700000000000177</c:v>
                </c:pt>
                <c:pt idx="75">
                  <c:v>-7.7599999999999909</c:v>
                </c:pt>
                <c:pt idx="76">
                  <c:v>-7.3399999999999794</c:v>
                </c:pt>
                <c:pt idx="77">
                  <c:v>-6.94</c:v>
                </c:pt>
                <c:pt idx="78">
                  <c:v>-6.5699999999999905</c:v>
                </c:pt>
                <c:pt idx="79">
                  <c:v>-6.1999999999999886</c:v>
                </c:pt>
                <c:pt idx="80">
                  <c:v>-5.8400000000000318</c:v>
                </c:pt>
                <c:pt idx="81">
                  <c:v>-5.5099999999999909</c:v>
                </c:pt>
                <c:pt idx="82">
                  <c:v>-5.1899999999999977</c:v>
                </c:pt>
                <c:pt idx="83">
                  <c:v>-4.8800000000000505</c:v>
                </c:pt>
                <c:pt idx="84">
                  <c:v>-4.5999999999999694</c:v>
                </c:pt>
                <c:pt idx="85">
                  <c:v>-4.3300000000000409</c:v>
                </c:pt>
                <c:pt idx="86">
                  <c:v>-4.0799999999999894</c:v>
                </c:pt>
                <c:pt idx="87">
                  <c:v>-3.8500000000000227</c:v>
                </c:pt>
                <c:pt idx="88">
                  <c:v>-3.6399999999999864</c:v>
                </c:pt>
                <c:pt idx="89">
                  <c:v>-3.4399999999999977</c:v>
                </c:pt>
                <c:pt idx="90">
                  <c:v>-3.2599999999999909</c:v>
                </c:pt>
                <c:pt idx="91">
                  <c:v>-3.0799999999999828</c:v>
                </c:pt>
                <c:pt idx="92">
                  <c:v>-2.9300000000000068</c:v>
                </c:pt>
                <c:pt idx="93">
                  <c:v>-2.7799999999999732</c:v>
                </c:pt>
                <c:pt idx="94">
                  <c:v>-2.660000000000025</c:v>
                </c:pt>
                <c:pt idx="95">
                  <c:v>-2.5299999999999732</c:v>
                </c:pt>
                <c:pt idx="96">
                  <c:v>-2.4200000000000159</c:v>
                </c:pt>
                <c:pt idx="97">
                  <c:v>-2.32000000000005</c:v>
                </c:pt>
                <c:pt idx="98">
                  <c:v>-2.2299999999999613</c:v>
                </c:pt>
                <c:pt idx="99">
                  <c:v>-2.1399999999999864</c:v>
                </c:pt>
                <c:pt idx="100">
                  <c:v>-1.6899999999999848</c:v>
                </c:pt>
                <c:pt idx="101">
                  <c:v>-1.75</c:v>
                </c:pt>
                <c:pt idx="102">
                  <c:v>-2.0500000000000114</c:v>
                </c:pt>
                <c:pt idx="103">
                  <c:v>-2.4700000000000273</c:v>
                </c:pt>
                <c:pt idx="104">
                  <c:v>-2.9499999999999877</c:v>
                </c:pt>
                <c:pt idx="105">
                  <c:v>-3.4300000000000068</c:v>
                </c:pt>
                <c:pt idx="106">
                  <c:v>-3.8799999999999937</c:v>
                </c:pt>
                <c:pt idx="107">
                  <c:v>-4.3000000000000105</c:v>
                </c:pt>
                <c:pt idx="108">
                  <c:v>-4.6899999999999977</c:v>
                </c:pt>
                <c:pt idx="109">
                  <c:v>-5.0400000000000214</c:v>
                </c:pt>
                <c:pt idx="110">
                  <c:v>-5.3600000000000065</c:v>
                </c:pt>
                <c:pt idx="111">
                  <c:v>-5.6299999999999955</c:v>
                </c:pt>
                <c:pt idx="112">
                  <c:v>-5.8700000000000054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2E7-4E5A-A6B1-822CB9313A97}"/>
            </c:ext>
          </c:extLst>
        </c:ser>
        <c:ser>
          <c:idx val="3"/>
          <c:order val="3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'Dt0,16'!$A$2:$A$114</c:f>
              <c:numCache>
                <c:formatCode>0.00</c:formatCode>
                <c:ptCount val="113"/>
                <c:pt idx="0" formatCode="General">
                  <c:v>4.0000000000000022E-2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'Dt0,16'!$AF$2:$AF$114</c:f>
              <c:numCache>
                <c:formatCode>General</c:formatCode>
                <c:ptCount val="113"/>
                <c:pt idx="0">
                  <c:v>-7.5</c:v>
                </c:pt>
                <c:pt idx="1">
                  <c:v>-7.5</c:v>
                </c:pt>
                <c:pt idx="2">
                  <c:v>-7.4800000000000182</c:v>
                </c:pt>
                <c:pt idx="3">
                  <c:v>-7.4699999999999704</c:v>
                </c:pt>
                <c:pt idx="4">
                  <c:v>-7.4699999999999704</c:v>
                </c:pt>
                <c:pt idx="5">
                  <c:v>-7.4900000000000091</c:v>
                </c:pt>
                <c:pt idx="6">
                  <c:v>-7.5199999999999818</c:v>
                </c:pt>
                <c:pt idx="7">
                  <c:v>-7.5400000000000214</c:v>
                </c:pt>
                <c:pt idx="8">
                  <c:v>-7.5699999999999905</c:v>
                </c:pt>
                <c:pt idx="9">
                  <c:v>-7.5999999999999694</c:v>
                </c:pt>
                <c:pt idx="10">
                  <c:v>-7.6200000000000045</c:v>
                </c:pt>
                <c:pt idx="11">
                  <c:v>-7.6400000000000405</c:v>
                </c:pt>
                <c:pt idx="12">
                  <c:v>-7.6499999999999773</c:v>
                </c:pt>
                <c:pt idx="13">
                  <c:v>-7.6499999999999773</c:v>
                </c:pt>
                <c:pt idx="14">
                  <c:v>-7.6800000000000068</c:v>
                </c:pt>
                <c:pt idx="15">
                  <c:v>-7.6800000000000068</c:v>
                </c:pt>
                <c:pt idx="16">
                  <c:v>-7.6899999999999977</c:v>
                </c:pt>
                <c:pt idx="17">
                  <c:v>-7.6899999999999977</c:v>
                </c:pt>
                <c:pt idx="18">
                  <c:v>-7.7000000000000464</c:v>
                </c:pt>
                <c:pt idx="19">
                  <c:v>-7.6999999999999886</c:v>
                </c:pt>
                <c:pt idx="20">
                  <c:v>-7.7099999999999804</c:v>
                </c:pt>
                <c:pt idx="21">
                  <c:v>-7.7199999999999704</c:v>
                </c:pt>
                <c:pt idx="22">
                  <c:v>-7.7299999999999613</c:v>
                </c:pt>
                <c:pt idx="23">
                  <c:v>-7.75</c:v>
                </c:pt>
                <c:pt idx="24">
                  <c:v>-7.7599999999999909</c:v>
                </c:pt>
                <c:pt idx="25">
                  <c:v>-7.7699999999999818</c:v>
                </c:pt>
                <c:pt idx="26">
                  <c:v>-7.7899999999999734</c:v>
                </c:pt>
                <c:pt idx="27">
                  <c:v>-7.8100000000000005</c:v>
                </c:pt>
                <c:pt idx="28">
                  <c:v>-7.8300000000000409</c:v>
                </c:pt>
                <c:pt idx="29">
                  <c:v>-7.8500000000000227</c:v>
                </c:pt>
                <c:pt idx="30">
                  <c:v>-7.8799999999999963</c:v>
                </c:pt>
                <c:pt idx="31">
                  <c:v>-7.9099999999999824</c:v>
                </c:pt>
                <c:pt idx="32">
                  <c:v>-7.94</c:v>
                </c:pt>
                <c:pt idx="33">
                  <c:v>-7.9700000000000424</c:v>
                </c:pt>
                <c:pt idx="34">
                  <c:v>-8.0100000000000016</c:v>
                </c:pt>
                <c:pt idx="35">
                  <c:v>-8.0700000000000021</c:v>
                </c:pt>
                <c:pt idx="36">
                  <c:v>-8.129999999999999</c:v>
                </c:pt>
                <c:pt idx="37">
                  <c:v>-8.2000000000000011</c:v>
                </c:pt>
                <c:pt idx="38">
                  <c:v>-8.2600000000000016</c:v>
                </c:pt>
                <c:pt idx="39">
                  <c:v>-8.3600000000000207</c:v>
                </c:pt>
                <c:pt idx="40">
                  <c:v>-8.4600000000000364</c:v>
                </c:pt>
                <c:pt idx="41">
                  <c:v>-8.5800000000000018</c:v>
                </c:pt>
                <c:pt idx="42">
                  <c:v>-8.7000000000000011</c:v>
                </c:pt>
                <c:pt idx="43">
                  <c:v>-8.8399999999999768</c:v>
                </c:pt>
                <c:pt idx="44">
                  <c:v>-8.98000000000002</c:v>
                </c:pt>
                <c:pt idx="45">
                  <c:v>-9.1399999999999864</c:v>
                </c:pt>
                <c:pt idx="46">
                  <c:v>-9.3200000000000021</c:v>
                </c:pt>
                <c:pt idx="47">
                  <c:v>-9.5100000000000016</c:v>
                </c:pt>
                <c:pt idx="48">
                  <c:v>-9.7300000000000182</c:v>
                </c:pt>
                <c:pt idx="49">
                  <c:v>-9.9700000000000273</c:v>
                </c:pt>
                <c:pt idx="50">
                  <c:v>-10.28000000000003</c:v>
                </c:pt>
                <c:pt idx="51">
                  <c:v>-10.620000000000005</c:v>
                </c:pt>
                <c:pt idx="52">
                  <c:v>-10.96</c:v>
                </c:pt>
                <c:pt idx="53">
                  <c:v>-11.30000000000002</c:v>
                </c:pt>
                <c:pt idx="54">
                  <c:v>-11.639999999999986</c:v>
                </c:pt>
                <c:pt idx="55">
                  <c:v>-11.970000000000002</c:v>
                </c:pt>
                <c:pt idx="56">
                  <c:v>-12.290000000000019</c:v>
                </c:pt>
                <c:pt idx="57">
                  <c:v>-12.590000000000002</c:v>
                </c:pt>
                <c:pt idx="58">
                  <c:v>-12.89000000000005</c:v>
                </c:pt>
                <c:pt idx="59">
                  <c:v>-13.170000000000016</c:v>
                </c:pt>
                <c:pt idx="60">
                  <c:v>-13.430000000000007</c:v>
                </c:pt>
                <c:pt idx="61">
                  <c:v>-13.690000000000001</c:v>
                </c:pt>
                <c:pt idx="62">
                  <c:v>-13.930000000000007</c:v>
                </c:pt>
                <c:pt idx="63">
                  <c:v>-14.149999999999977</c:v>
                </c:pt>
                <c:pt idx="64">
                  <c:v>-14.340000000000032</c:v>
                </c:pt>
                <c:pt idx="65">
                  <c:v>-14.5</c:v>
                </c:pt>
                <c:pt idx="66">
                  <c:v>-14.629999999999999</c:v>
                </c:pt>
                <c:pt idx="67">
                  <c:v>-14.730000000000018</c:v>
                </c:pt>
                <c:pt idx="68">
                  <c:v>-14.810000000000002</c:v>
                </c:pt>
                <c:pt idx="69">
                  <c:v>-14.860000000000024</c:v>
                </c:pt>
                <c:pt idx="70">
                  <c:v>-14.890000000000002</c:v>
                </c:pt>
                <c:pt idx="71">
                  <c:v>-14.880000000000004</c:v>
                </c:pt>
                <c:pt idx="72">
                  <c:v>-14.850000000000026</c:v>
                </c:pt>
                <c:pt idx="73">
                  <c:v>-14.790000000000019</c:v>
                </c:pt>
                <c:pt idx="74">
                  <c:v>-14.700000000000001</c:v>
                </c:pt>
                <c:pt idx="75">
                  <c:v>-14.600000000000023</c:v>
                </c:pt>
                <c:pt idx="76">
                  <c:v>-14.490000000000009</c:v>
                </c:pt>
                <c:pt idx="77">
                  <c:v>-14.360000000000024</c:v>
                </c:pt>
                <c:pt idx="78">
                  <c:v>-14.239999999999998</c:v>
                </c:pt>
                <c:pt idx="79">
                  <c:v>-14.100000000000023</c:v>
                </c:pt>
                <c:pt idx="80">
                  <c:v>-13.96</c:v>
                </c:pt>
                <c:pt idx="81">
                  <c:v>-13.80000000000002</c:v>
                </c:pt>
                <c:pt idx="82">
                  <c:v>-13.649999999999977</c:v>
                </c:pt>
                <c:pt idx="83">
                  <c:v>-13.5</c:v>
                </c:pt>
                <c:pt idx="84">
                  <c:v>-13.340000000000032</c:v>
                </c:pt>
                <c:pt idx="85">
                  <c:v>-13.170000000000016</c:v>
                </c:pt>
                <c:pt idx="86">
                  <c:v>-13.01000000000005</c:v>
                </c:pt>
                <c:pt idx="87">
                  <c:v>-12.860000000000024</c:v>
                </c:pt>
                <c:pt idx="88">
                  <c:v>-12.71</c:v>
                </c:pt>
                <c:pt idx="89">
                  <c:v>-12.55000000000002</c:v>
                </c:pt>
                <c:pt idx="90">
                  <c:v>-12.400000000000034</c:v>
                </c:pt>
                <c:pt idx="91">
                  <c:v>-12.25</c:v>
                </c:pt>
                <c:pt idx="92">
                  <c:v>-12.100000000000023</c:v>
                </c:pt>
                <c:pt idx="93">
                  <c:v>-11.960000000000036</c:v>
                </c:pt>
                <c:pt idx="94">
                  <c:v>-11.810000000000002</c:v>
                </c:pt>
                <c:pt idx="95">
                  <c:v>-11.670000000000016</c:v>
                </c:pt>
                <c:pt idx="96">
                  <c:v>-11.53000000000003</c:v>
                </c:pt>
                <c:pt idx="97">
                  <c:v>-11.390000000000002</c:v>
                </c:pt>
                <c:pt idx="98">
                  <c:v>-11.270000000000001</c:v>
                </c:pt>
                <c:pt idx="99">
                  <c:v>-11.139999999999986</c:v>
                </c:pt>
                <c:pt idx="100">
                  <c:v>-10.010000000000002</c:v>
                </c:pt>
                <c:pt idx="101">
                  <c:v>-9.1700000000000177</c:v>
                </c:pt>
                <c:pt idx="102">
                  <c:v>-8.5500000000000167</c:v>
                </c:pt>
                <c:pt idx="103">
                  <c:v>-8.120000000000001</c:v>
                </c:pt>
                <c:pt idx="104">
                  <c:v>-7.8299999999999841</c:v>
                </c:pt>
                <c:pt idx="105">
                  <c:v>-7.6300000000000505</c:v>
                </c:pt>
                <c:pt idx="106">
                  <c:v>-7.5099999999999909</c:v>
                </c:pt>
                <c:pt idx="107">
                  <c:v>-7.44</c:v>
                </c:pt>
                <c:pt idx="108">
                  <c:v>-7.4000000000000394</c:v>
                </c:pt>
                <c:pt idx="109">
                  <c:v>-7.3899999999999864</c:v>
                </c:pt>
                <c:pt idx="110">
                  <c:v>-7.4099999999999824</c:v>
                </c:pt>
                <c:pt idx="111">
                  <c:v>-7.44</c:v>
                </c:pt>
                <c:pt idx="112">
                  <c:v>-7.4800000000000182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2E7-4E5A-A6B1-822CB9313A97}"/>
            </c:ext>
          </c:extLst>
        </c:ser>
        <c:ser>
          <c:idx val="6"/>
          <c:order val="4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'Dt0,16'!$A$2:$A$114</c:f>
              <c:numCache>
                <c:formatCode>0.00</c:formatCode>
                <c:ptCount val="113"/>
                <c:pt idx="0" formatCode="General">
                  <c:v>4.0000000000000022E-2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'Dt0,16'!$AI$2:$AI$114</c:f>
              <c:numCache>
                <c:formatCode>General</c:formatCode>
                <c:ptCount val="113"/>
                <c:pt idx="0">
                  <c:v>-7.7599999999999909</c:v>
                </c:pt>
                <c:pt idx="1">
                  <c:v>-7.75</c:v>
                </c:pt>
                <c:pt idx="2">
                  <c:v>-7.7300000000000182</c:v>
                </c:pt>
                <c:pt idx="3">
                  <c:v>-7.7099999999999804</c:v>
                </c:pt>
                <c:pt idx="4">
                  <c:v>-7.6899999999999977</c:v>
                </c:pt>
                <c:pt idx="5">
                  <c:v>-7.6800000000000068</c:v>
                </c:pt>
                <c:pt idx="6">
                  <c:v>-7.67999999999995</c:v>
                </c:pt>
                <c:pt idx="7">
                  <c:v>-7.6899999999999977</c:v>
                </c:pt>
                <c:pt idx="8">
                  <c:v>-7.6999999999999886</c:v>
                </c:pt>
                <c:pt idx="9">
                  <c:v>-7.7099999999999804</c:v>
                </c:pt>
                <c:pt idx="10">
                  <c:v>-7.7200000000000273</c:v>
                </c:pt>
                <c:pt idx="11">
                  <c:v>-7.7300000000000182</c:v>
                </c:pt>
                <c:pt idx="12">
                  <c:v>-7.7400000000000091</c:v>
                </c:pt>
                <c:pt idx="13">
                  <c:v>-7.75</c:v>
                </c:pt>
                <c:pt idx="14">
                  <c:v>-7.75</c:v>
                </c:pt>
                <c:pt idx="15">
                  <c:v>-7.75</c:v>
                </c:pt>
                <c:pt idx="16">
                  <c:v>-7.75</c:v>
                </c:pt>
                <c:pt idx="17">
                  <c:v>-7.7599999999999909</c:v>
                </c:pt>
                <c:pt idx="18">
                  <c:v>-7.7599999999999909</c:v>
                </c:pt>
                <c:pt idx="19">
                  <c:v>-7.7599999999999909</c:v>
                </c:pt>
                <c:pt idx="20">
                  <c:v>-7.7700000000000404</c:v>
                </c:pt>
                <c:pt idx="21">
                  <c:v>-7.7700000000000404</c:v>
                </c:pt>
                <c:pt idx="22">
                  <c:v>-7.7699999999999818</c:v>
                </c:pt>
                <c:pt idx="23">
                  <c:v>-7.7699999999999818</c:v>
                </c:pt>
                <c:pt idx="24">
                  <c:v>-7.7799999999999834</c:v>
                </c:pt>
                <c:pt idx="25">
                  <c:v>-7.7800000000000304</c:v>
                </c:pt>
                <c:pt idx="26">
                  <c:v>-7.7900000000000214</c:v>
                </c:pt>
                <c:pt idx="27">
                  <c:v>-7.7900000000000214</c:v>
                </c:pt>
                <c:pt idx="28">
                  <c:v>-7.8000000000000105</c:v>
                </c:pt>
                <c:pt idx="29">
                  <c:v>-7.8100000000000005</c:v>
                </c:pt>
                <c:pt idx="30">
                  <c:v>-7.8200000000000465</c:v>
                </c:pt>
                <c:pt idx="31">
                  <c:v>-7.8199999999999905</c:v>
                </c:pt>
                <c:pt idx="32">
                  <c:v>-7.8299999999999841</c:v>
                </c:pt>
                <c:pt idx="33">
                  <c:v>-7.8499999999999694</c:v>
                </c:pt>
                <c:pt idx="34">
                  <c:v>-7.8599999999999568</c:v>
                </c:pt>
                <c:pt idx="35">
                  <c:v>-7.8800000000000505</c:v>
                </c:pt>
                <c:pt idx="36">
                  <c:v>-7.8900000000000405</c:v>
                </c:pt>
                <c:pt idx="37">
                  <c:v>-7.9100000000000303</c:v>
                </c:pt>
                <c:pt idx="38">
                  <c:v>-7.94</c:v>
                </c:pt>
                <c:pt idx="39">
                  <c:v>-7.9599999999999804</c:v>
                </c:pt>
                <c:pt idx="40">
                  <c:v>-8</c:v>
                </c:pt>
                <c:pt idx="41">
                  <c:v>-8.0400000000000187</c:v>
                </c:pt>
                <c:pt idx="42">
                  <c:v>-8.0800000000000018</c:v>
                </c:pt>
                <c:pt idx="43">
                  <c:v>-8.129999999999999</c:v>
                </c:pt>
                <c:pt idx="44">
                  <c:v>-8.1700000000000177</c:v>
                </c:pt>
                <c:pt idx="45">
                  <c:v>-8.2300000000000182</c:v>
                </c:pt>
                <c:pt idx="46">
                  <c:v>-8.3000000000000167</c:v>
                </c:pt>
                <c:pt idx="47">
                  <c:v>-8.3700000000000028</c:v>
                </c:pt>
                <c:pt idx="48">
                  <c:v>-8.4500000000000508</c:v>
                </c:pt>
                <c:pt idx="49">
                  <c:v>-8.5300000000000189</c:v>
                </c:pt>
                <c:pt idx="50">
                  <c:v>-8.629999999999999</c:v>
                </c:pt>
                <c:pt idx="51">
                  <c:v>-8.7399999999999984</c:v>
                </c:pt>
                <c:pt idx="52">
                  <c:v>-8.8600000000000207</c:v>
                </c:pt>
                <c:pt idx="53">
                  <c:v>-9.0100000000000016</c:v>
                </c:pt>
                <c:pt idx="54">
                  <c:v>-9.160000000000025</c:v>
                </c:pt>
                <c:pt idx="55">
                  <c:v>-9.3200000000000021</c:v>
                </c:pt>
                <c:pt idx="56">
                  <c:v>-9.48000000000002</c:v>
                </c:pt>
                <c:pt idx="57">
                  <c:v>-9.660000000000025</c:v>
                </c:pt>
                <c:pt idx="58">
                  <c:v>-9.8400000000000318</c:v>
                </c:pt>
                <c:pt idx="59">
                  <c:v>-10.010000000000002</c:v>
                </c:pt>
                <c:pt idx="60">
                  <c:v>-10.190000000000001</c:v>
                </c:pt>
                <c:pt idx="61">
                  <c:v>-10.380000000000004</c:v>
                </c:pt>
                <c:pt idx="62">
                  <c:v>-10.55000000000002</c:v>
                </c:pt>
                <c:pt idx="63">
                  <c:v>-10.72999999999997</c:v>
                </c:pt>
                <c:pt idx="64">
                  <c:v>-10.900000000000002</c:v>
                </c:pt>
                <c:pt idx="65">
                  <c:v>-11.060000000000002</c:v>
                </c:pt>
                <c:pt idx="66">
                  <c:v>-11.21999999999997</c:v>
                </c:pt>
                <c:pt idx="67">
                  <c:v>-11.370000000000006</c:v>
                </c:pt>
                <c:pt idx="68">
                  <c:v>-11.510000000000002</c:v>
                </c:pt>
                <c:pt idx="69">
                  <c:v>-11.650000000000034</c:v>
                </c:pt>
                <c:pt idx="70">
                  <c:v>-11.760000000000002</c:v>
                </c:pt>
                <c:pt idx="71">
                  <c:v>-11.870000000000006</c:v>
                </c:pt>
                <c:pt idx="72">
                  <c:v>-11.96</c:v>
                </c:pt>
                <c:pt idx="73">
                  <c:v>-12.05000000000002</c:v>
                </c:pt>
                <c:pt idx="74">
                  <c:v>-12.120000000000005</c:v>
                </c:pt>
                <c:pt idx="75">
                  <c:v>-12.170000000000016</c:v>
                </c:pt>
                <c:pt idx="76">
                  <c:v>-12.220000000000018</c:v>
                </c:pt>
                <c:pt idx="77">
                  <c:v>-12.239999999999998</c:v>
                </c:pt>
                <c:pt idx="78">
                  <c:v>-12.25</c:v>
                </c:pt>
                <c:pt idx="79">
                  <c:v>-12.260000000000002</c:v>
                </c:pt>
                <c:pt idx="80">
                  <c:v>-12.270000000000001</c:v>
                </c:pt>
                <c:pt idx="81">
                  <c:v>-12.25</c:v>
                </c:pt>
                <c:pt idx="82">
                  <c:v>-12.230000000000018</c:v>
                </c:pt>
                <c:pt idx="83">
                  <c:v>-12.200000000000045</c:v>
                </c:pt>
                <c:pt idx="84">
                  <c:v>-12.180000000000007</c:v>
                </c:pt>
                <c:pt idx="85">
                  <c:v>-12.130000000000051</c:v>
                </c:pt>
                <c:pt idx="86">
                  <c:v>-12.090000000000002</c:v>
                </c:pt>
                <c:pt idx="87">
                  <c:v>-12.039999999999974</c:v>
                </c:pt>
                <c:pt idx="88">
                  <c:v>-11.980000000000002</c:v>
                </c:pt>
                <c:pt idx="89">
                  <c:v>-11.920000000000016</c:v>
                </c:pt>
                <c:pt idx="90">
                  <c:v>-11.860000000000024</c:v>
                </c:pt>
                <c:pt idx="91">
                  <c:v>-11.80000000000002</c:v>
                </c:pt>
                <c:pt idx="92">
                  <c:v>-11.739999999999998</c:v>
                </c:pt>
                <c:pt idx="93">
                  <c:v>-11.670000000000016</c:v>
                </c:pt>
                <c:pt idx="94">
                  <c:v>-11.600000000000023</c:v>
                </c:pt>
                <c:pt idx="95">
                  <c:v>-11.53000000000003</c:v>
                </c:pt>
                <c:pt idx="96">
                  <c:v>-11.46</c:v>
                </c:pt>
                <c:pt idx="97">
                  <c:v>-11.390000000000002</c:v>
                </c:pt>
                <c:pt idx="98">
                  <c:v>-11.32</c:v>
                </c:pt>
                <c:pt idx="99">
                  <c:v>-11.25</c:v>
                </c:pt>
                <c:pt idx="100">
                  <c:v>-10.520000000000001</c:v>
                </c:pt>
                <c:pt idx="101">
                  <c:v>-9.8800000000000026</c:v>
                </c:pt>
                <c:pt idx="102">
                  <c:v>-9.3399999999999768</c:v>
                </c:pt>
                <c:pt idx="103">
                  <c:v>-8.9199999999999768</c:v>
                </c:pt>
                <c:pt idx="104">
                  <c:v>-8.5900000000000318</c:v>
                </c:pt>
                <c:pt idx="105">
                  <c:v>-8.3300000000000018</c:v>
                </c:pt>
                <c:pt idx="106">
                  <c:v>-8.1399999999999864</c:v>
                </c:pt>
                <c:pt idx="107">
                  <c:v>-8</c:v>
                </c:pt>
                <c:pt idx="108">
                  <c:v>-7.8999999999999773</c:v>
                </c:pt>
                <c:pt idx="109">
                  <c:v>-7.8300000000000409</c:v>
                </c:pt>
                <c:pt idx="110">
                  <c:v>-7.7900000000000214</c:v>
                </c:pt>
                <c:pt idx="111">
                  <c:v>-7.7599999999999909</c:v>
                </c:pt>
                <c:pt idx="112">
                  <c:v>-7.75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2E7-4E5A-A6B1-822CB9313A97}"/>
            </c:ext>
          </c:extLst>
        </c:ser>
        <c:ser>
          <c:idx val="10"/>
          <c:order val="5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'Dt0,16'!$A$2:$A$114</c:f>
              <c:numCache>
                <c:formatCode>0.00</c:formatCode>
                <c:ptCount val="113"/>
                <c:pt idx="0" formatCode="General">
                  <c:v>4.0000000000000022E-2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'Dt0,16'!$AM$2:$AM$114</c:f>
              <c:numCache>
                <c:formatCode>General</c:formatCode>
                <c:ptCount val="113"/>
                <c:pt idx="0">
                  <c:v>-8.2199999999999704</c:v>
                </c:pt>
                <c:pt idx="1">
                  <c:v>-8.1700000000000177</c:v>
                </c:pt>
                <c:pt idx="2">
                  <c:v>-8.129999999999999</c:v>
                </c:pt>
                <c:pt idx="3">
                  <c:v>-8.0899999999999768</c:v>
                </c:pt>
                <c:pt idx="4">
                  <c:v>-8.0600000000000023</c:v>
                </c:pt>
                <c:pt idx="5">
                  <c:v>-8.0300000000000189</c:v>
                </c:pt>
                <c:pt idx="6">
                  <c:v>-8.0100000000000016</c:v>
                </c:pt>
                <c:pt idx="7">
                  <c:v>-7.9900000000000091</c:v>
                </c:pt>
                <c:pt idx="8">
                  <c:v>-7.9699999999999704</c:v>
                </c:pt>
                <c:pt idx="9">
                  <c:v>-7.9500000000000464</c:v>
                </c:pt>
                <c:pt idx="10">
                  <c:v>-7.9499999999999904</c:v>
                </c:pt>
                <c:pt idx="11">
                  <c:v>-7.94</c:v>
                </c:pt>
                <c:pt idx="12">
                  <c:v>-7.9300000000000104</c:v>
                </c:pt>
                <c:pt idx="13">
                  <c:v>-7.9300000000000104</c:v>
                </c:pt>
                <c:pt idx="14">
                  <c:v>-7.92999999999995</c:v>
                </c:pt>
                <c:pt idx="15">
                  <c:v>-7.9199999999999591</c:v>
                </c:pt>
                <c:pt idx="16">
                  <c:v>-7.9200000000000159</c:v>
                </c:pt>
                <c:pt idx="17">
                  <c:v>-7.9200000000000159</c:v>
                </c:pt>
                <c:pt idx="18">
                  <c:v>-7.9200000000000159</c:v>
                </c:pt>
                <c:pt idx="19">
                  <c:v>-7.9200000000000159</c:v>
                </c:pt>
                <c:pt idx="20">
                  <c:v>-7.9200000000000159</c:v>
                </c:pt>
                <c:pt idx="21">
                  <c:v>-7.9199999999999591</c:v>
                </c:pt>
                <c:pt idx="22">
                  <c:v>-7.9200000000000159</c:v>
                </c:pt>
                <c:pt idx="23">
                  <c:v>-7.9200000000000159</c:v>
                </c:pt>
                <c:pt idx="24">
                  <c:v>-7.9200000000000159</c:v>
                </c:pt>
                <c:pt idx="25">
                  <c:v>-7.9200000000000159</c:v>
                </c:pt>
                <c:pt idx="26">
                  <c:v>-7.9200000000000159</c:v>
                </c:pt>
                <c:pt idx="27">
                  <c:v>-7.9199999999999591</c:v>
                </c:pt>
                <c:pt idx="28">
                  <c:v>-7.9199999999999591</c:v>
                </c:pt>
                <c:pt idx="29">
                  <c:v>-7.9200000000000159</c:v>
                </c:pt>
                <c:pt idx="30">
                  <c:v>-7.9200000000000159</c:v>
                </c:pt>
                <c:pt idx="31">
                  <c:v>-7.9200000000000159</c:v>
                </c:pt>
                <c:pt idx="32">
                  <c:v>-7.9200000000000159</c:v>
                </c:pt>
                <c:pt idx="33">
                  <c:v>-7.9199999999999591</c:v>
                </c:pt>
                <c:pt idx="34">
                  <c:v>-7.92999999999995</c:v>
                </c:pt>
                <c:pt idx="35">
                  <c:v>-7.9300000000000104</c:v>
                </c:pt>
                <c:pt idx="36">
                  <c:v>-7.9300000000000104</c:v>
                </c:pt>
                <c:pt idx="37">
                  <c:v>-7.9300000000000104</c:v>
                </c:pt>
                <c:pt idx="38">
                  <c:v>-7.9300000000000104</c:v>
                </c:pt>
                <c:pt idx="39">
                  <c:v>-7.9300000000000104</c:v>
                </c:pt>
                <c:pt idx="40">
                  <c:v>-7.9300000000000104</c:v>
                </c:pt>
                <c:pt idx="41">
                  <c:v>-7.92999999999995</c:v>
                </c:pt>
                <c:pt idx="42">
                  <c:v>-7.9300000000000104</c:v>
                </c:pt>
                <c:pt idx="43">
                  <c:v>-7.94</c:v>
                </c:pt>
                <c:pt idx="44">
                  <c:v>-7.94</c:v>
                </c:pt>
                <c:pt idx="45">
                  <c:v>-7.9499999999999904</c:v>
                </c:pt>
                <c:pt idx="46">
                  <c:v>-7.9599999999999804</c:v>
                </c:pt>
                <c:pt idx="47">
                  <c:v>-7.9599999999999804</c:v>
                </c:pt>
                <c:pt idx="48">
                  <c:v>-7.9700000000000424</c:v>
                </c:pt>
                <c:pt idx="49">
                  <c:v>-7.9800000000000182</c:v>
                </c:pt>
                <c:pt idx="50">
                  <c:v>-7.9900000000000091</c:v>
                </c:pt>
                <c:pt idx="51">
                  <c:v>-8</c:v>
                </c:pt>
                <c:pt idx="52">
                  <c:v>-8.0100000000000016</c:v>
                </c:pt>
                <c:pt idx="53">
                  <c:v>-8.02</c:v>
                </c:pt>
                <c:pt idx="54">
                  <c:v>-8.0399999999999725</c:v>
                </c:pt>
                <c:pt idx="55">
                  <c:v>-8.0600000000000023</c:v>
                </c:pt>
                <c:pt idx="56">
                  <c:v>-8.0800000000000427</c:v>
                </c:pt>
                <c:pt idx="57">
                  <c:v>-8.1100000000000136</c:v>
                </c:pt>
                <c:pt idx="58">
                  <c:v>-8.120000000000001</c:v>
                </c:pt>
                <c:pt idx="59">
                  <c:v>-8.1499999999999773</c:v>
                </c:pt>
                <c:pt idx="60">
                  <c:v>-8.19</c:v>
                </c:pt>
                <c:pt idx="61">
                  <c:v>-8.2199999999999704</c:v>
                </c:pt>
                <c:pt idx="62">
                  <c:v>-8.25</c:v>
                </c:pt>
                <c:pt idx="63">
                  <c:v>-8.2999999999999545</c:v>
                </c:pt>
                <c:pt idx="64">
                  <c:v>-8.3300000000000018</c:v>
                </c:pt>
                <c:pt idx="65">
                  <c:v>-8.3800000000000026</c:v>
                </c:pt>
                <c:pt idx="66">
                  <c:v>-8.4200000000000177</c:v>
                </c:pt>
                <c:pt idx="67">
                  <c:v>-8.48000000000002</c:v>
                </c:pt>
                <c:pt idx="68">
                  <c:v>-8.5300000000000189</c:v>
                </c:pt>
                <c:pt idx="69">
                  <c:v>-8.5900000000000318</c:v>
                </c:pt>
                <c:pt idx="70">
                  <c:v>-8.6399999999999864</c:v>
                </c:pt>
                <c:pt idx="71">
                  <c:v>-8.69</c:v>
                </c:pt>
                <c:pt idx="72">
                  <c:v>-8.75</c:v>
                </c:pt>
                <c:pt idx="73">
                  <c:v>-8.8100000000000023</c:v>
                </c:pt>
                <c:pt idx="74">
                  <c:v>-8.8700000000000045</c:v>
                </c:pt>
                <c:pt idx="75">
                  <c:v>-8.930000000000005</c:v>
                </c:pt>
                <c:pt idx="76">
                  <c:v>-8.98000000000002</c:v>
                </c:pt>
                <c:pt idx="77">
                  <c:v>-9.0400000000000187</c:v>
                </c:pt>
                <c:pt idx="78">
                  <c:v>-9.100000000000021</c:v>
                </c:pt>
                <c:pt idx="79">
                  <c:v>-9.160000000000025</c:v>
                </c:pt>
                <c:pt idx="80">
                  <c:v>-9.2099999999999795</c:v>
                </c:pt>
                <c:pt idx="81">
                  <c:v>-9.27</c:v>
                </c:pt>
                <c:pt idx="82">
                  <c:v>-9.3200000000000021</c:v>
                </c:pt>
                <c:pt idx="83">
                  <c:v>-9.3700000000000045</c:v>
                </c:pt>
                <c:pt idx="84">
                  <c:v>-9.4200000000000177</c:v>
                </c:pt>
                <c:pt idx="85">
                  <c:v>-9.4700000000000273</c:v>
                </c:pt>
                <c:pt idx="86">
                  <c:v>-9.5100000000000016</c:v>
                </c:pt>
                <c:pt idx="87">
                  <c:v>-9.5500000000000167</c:v>
                </c:pt>
                <c:pt idx="88">
                  <c:v>-9.600000000000021</c:v>
                </c:pt>
                <c:pt idx="89">
                  <c:v>-9.629999999999999</c:v>
                </c:pt>
                <c:pt idx="90">
                  <c:v>-9.6600000000000037</c:v>
                </c:pt>
                <c:pt idx="91">
                  <c:v>-9.69</c:v>
                </c:pt>
                <c:pt idx="92">
                  <c:v>-9.7300000000000182</c:v>
                </c:pt>
                <c:pt idx="93">
                  <c:v>-9.7600000000000477</c:v>
                </c:pt>
                <c:pt idx="94">
                  <c:v>-9.7799999999999727</c:v>
                </c:pt>
                <c:pt idx="95">
                  <c:v>-9.8000000000000167</c:v>
                </c:pt>
                <c:pt idx="96">
                  <c:v>-9.8200000000000021</c:v>
                </c:pt>
                <c:pt idx="97">
                  <c:v>-9.8399999999999768</c:v>
                </c:pt>
                <c:pt idx="98">
                  <c:v>-9.8600000000000207</c:v>
                </c:pt>
                <c:pt idx="99">
                  <c:v>-9.8600000000000048</c:v>
                </c:pt>
                <c:pt idx="100">
                  <c:v>-9.9100000000000037</c:v>
                </c:pt>
                <c:pt idx="101">
                  <c:v>-9.8200000000000021</c:v>
                </c:pt>
                <c:pt idx="102">
                  <c:v>-9.6399999999999864</c:v>
                </c:pt>
                <c:pt idx="103">
                  <c:v>-9.4500000000000028</c:v>
                </c:pt>
                <c:pt idx="104">
                  <c:v>-9.25</c:v>
                </c:pt>
                <c:pt idx="105">
                  <c:v>-9.0500000000000167</c:v>
                </c:pt>
                <c:pt idx="106">
                  <c:v>-8.8800000000000523</c:v>
                </c:pt>
                <c:pt idx="107">
                  <c:v>-8.7300000000000182</c:v>
                </c:pt>
                <c:pt idx="108">
                  <c:v>-8.5899999999999768</c:v>
                </c:pt>
                <c:pt idx="109">
                  <c:v>-8.48000000000002</c:v>
                </c:pt>
                <c:pt idx="110">
                  <c:v>-8.3900000000000023</c:v>
                </c:pt>
                <c:pt idx="111">
                  <c:v>-8.3100000000000023</c:v>
                </c:pt>
                <c:pt idx="112">
                  <c:v>-8.2399999999999523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2E7-4E5A-A6B1-822CB9313A97}"/>
            </c:ext>
          </c:extLst>
        </c:ser>
        <c:ser>
          <c:idx val="11"/>
          <c:order val="6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'Dt0,16'!$A$2:$A$114</c:f>
              <c:numCache>
                <c:formatCode>0.00</c:formatCode>
                <c:ptCount val="113"/>
                <c:pt idx="0" formatCode="General">
                  <c:v>4.0000000000000022E-2</c:v>
                </c:pt>
                <c:pt idx="1">
                  <c:v>20.03</c:v>
                </c:pt>
                <c:pt idx="2" formatCode="General">
                  <c:v>40.020000000000003</c:v>
                </c:pt>
                <c:pt idx="3" formatCode="General">
                  <c:v>60.01</c:v>
                </c:pt>
                <c:pt idx="4" formatCode="General">
                  <c:v>80</c:v>
                </c:pt>
                <c:pt idx="5" formatCode="General">
                  <c:v>100.04</c:v>
                </c:pt>
                <c:pt idx="6" formatCode="General">
                  <c:v>120.03</c:v>
                </c:pt>
                <c:pt idx="7" formatCode="General">
                  <c:v>140.02000000000001</c:v>
                </c:pt>
                <c:pt idx="8" formatCode="General">
                  <c:v>160.01</c:v>
                </c:pt>
                <c:pt idx="9" formatCode="General">
                  <c:v>180.04</c:v>
                </c:pt>
                <c:pt idx="10" formatCode="General">
                  <c:v>200.03</c:v>
                </c:pt>
                <c:pt idx="11" formatCode="General">
                  <c:v>220.02</c:v>
                </c:pt>
                <c:pt idx="12" formatCode="General">
                  <c:v>240.01</c:v>
                </c:pt>
                <c:pt idx="13" formatCode="General">
                  <c:v>260</c:v>
                </c:pt>
                <c:pt idx="14" formatCode="General">
                  <c:v>280.04000000000002</c:v>
                </c:pt>
                <c:pt idx="15" formatCode="General">
                  <c:v>282.04000000000002</c:v>
                </c:pt>
                <c:pt idx="16" formatCode="General">
                  <c:v>284.04000000000002</c:v>
                </c:pt>
                <c:pt idx="17" formatCode="General">
                  <c:v>286.02999999999969</c:v>
                </c:pt>
                <c:pt idx="18" formatCode="General">
                  <c:v>288.02999999999969</c:v>
                </c:pt>
                <c:pt idx="19" formatCode="General">
                  <c:v>290.02999999999969</c:v>
                </c:pt>
                <c:pt idx="20" formatCode="General">
                  <c:v>292.02999999999969</c:v>
                </c:pt>
                <c:pt idx="21" formatCode="General">
                  <c:v>294.02999999999969</c:v>
                </c:pt>
                <c:pt idx="22" formatCode="General">
                  <c:v>296.02999999999969</c:v>
                </c:pt>
                <c:pt idx="23" formatCode="General">
                  <c:v>298.02999999999969</c:v>
                </c:pt>
                <c:pt idx="24" formatCode="General">
                  <c:v>300.02999999999969</c:v>
                </c:pt>
                <c:pt idx="25" formatCode="General">
                  <c:v>302.02999999999969</c:v>
                </c:pt>
                <c:pt idx="26" formatCode="General">
                  <c:v>304.02999999999969</c:v>
                </c:pt>
                <c:pt idx="27" formatCode="General">
                  <c:v>306.02</c:v>
                </c:pt>
                <c:pt idx="28" formatCode="General">
                  <c:v>308.02</c:v>
                </c:pt>
                <c:pt idx="29" formatCode="General">
                  <c:v>310.02</c:v>
                </c:pt>
                <c:pt idx="30" formatCode="General">
                  <c:v>312.02</c:v>
                </c:pt>
                <c:pt idx="31" formatCode="General">
                  <c:v>314.02</c:v>
                </c:pt>
                <c:pt idx="32" formatCode="General">
                  <c:v>316.02</c:v>
                </c:pt>
                <c:pt idx="33" formatCode="General">
                  <c:v>318.02</c:v>
                </c:pt>
                <c:pt idx="34" formatCode="General">
                  <c:v>320.02</c:v>
                </c:pt>
                <c:pt idx="35" formatCode="General">
                  <c:v>322.02</c:v>
                </c:pt>
                <c:pt idx="36" formatCode="General">
                  <c:v>324.02</c:v>
                </c:pt>
                <c:pt idx="37" formatCode="General">
                  <c:v>326.02</c:v>
                </c:pt>
                <c:pt idx="38" formatCode="General">
                  <c:v>328.01</c:v>
                </c:pt>
                <c:pt idx="39" formatCode="General">
                  <c:v>330.01</c:v>
                </c:pt>
                <c:pt idx="40" formatCode="General">
                  <c:v>332.01</c:v>
                </c:pt>
                <c:pt idx="41" formatCode="General">
                  <c:v>334.01</c:v>
                </c:pt>
                <c:pt idx="42" formatCode="General">
                  <c:v>336.01</c:v>
                </c:pt>
                <c:pt idx="43" formatCode="General">
                  <c:v>338.01</c:v>
                </c:pt>
                <c:pt idx="44" formatCode="General">
                  <c:v>340.01</c:v>
                </c:pt>
                <c:pt idx="45" formatCode="General">
                  <c:v>342.01</c:v>
                </c:pt>
                <c:pt idx="46" formatCode="General">
                  <c:v>344.01</c:v>
                </c:pt>
                <c:pt idx="47" formatCode="General">
                  <c:v>346.01</c:v>
                </c:pt>
                <c:pt idx="48" formatCode="General">
                  <c:v>348.01</c:v>
                </c:pt>
                <c:pt idx="49" formatCode="General">
                  <c:v>350</c:v>
                </c:pt>
                <c:pt idx="50" formatCode="General">
                  <c:v>352</c:v>
                </c:pt>
                <c:pt idx="51" formatCode="General">
                  <c:v>354</c:v>
                </c:pt>
                <c:pt idx="52" formatCode="General">
                  <c:v>356</c:v>
                </c:pt>
                <c:pt idx="53" formatCode="General">
                  <c:v>358</c:v>
                </c:pt>
                <c:pt idx="54" formatCode="General">
                  <c:v>360</c:v>
                </c:pt>
                <c:pt idx="55" formatCode="General">
                  <c:v>362.04</c:v>
                </c:pt>
                <c:pt idx="56" formatCode="General">
                  <c:v>364.04</c:v>
                </c:pt>
                <c:pt idx="57" formatCode="General">
                  <c:v>366.04</c:v>
                </c:pt>
                <c:pt idx="58" formatCode="General">
                  <c:v>368.04</c:v>
                </c:pt>
                <c:pt idx="59" formatCode="General">
                  <c:v>370.04</c:v>
                </c:pt>
                <c:pt idx="60" formatCode="General">
                  <c:v>372.04</c:v>
                </c:pt>
                <c:pt idx="61" formatCode="General">
                  <c:v>374.04</c:v>
                </c:pt>
                <c:pt idx="62" formatCode="General">
                  <c:v>376.03</c:v>
                </c:pt>
                <c:pt idx="63" formatCode="General">
                  <c:v>378.03</c:v>
                </c:pt>
                <c:pt idx="64" formatCode="General">
                  <c:v>380.03</c:v>
                </c:pt>
                <c:pt idx="65" formatCode="General">
                  <c:v>382.03</c:v>
                </c:pt>
                <c:pt idx="66" formatCode="General">
                  <c:v>384.03</c:v>
                </c:pt>
                <c:pt idx="67" formatCode="General">
                  <c:v>386.03</c:v>
                </c:pt>
                <c:pt idx="68" formatCode="General">
                  <c:v>388.03</c:v>
                </c:pt>
                <c:pt idx="69" formatCode="General">
                  <c:v>390.03</c:v>
                </c:pt>
                <c:pt idx="70" formatCode="General">
                  <c:v>392.03</c:v>
                </c:pt>
                <c:pt idx="71" formatCode="General">
                  <c:v>394.03</c:v>
                </c:pt>
                <c:pt idx="72" formatCode="General">
                  <c:v>396.02</c:v>
                </c:pt>
                <c:pt idx="73" formatCode="General">
                  <c:v>398.02</c:v>
                </c:pt>
                <c:pt idx="74" formatCode="General">
                  <c:v>400.02</c:v>
                </c:pt>
                <c:pt idx="75" formatCode="General">
                  <c:v>402.02</c:v>
                </c:pt>
                <c:pt idx="76" formatCode="General">
                  <c:v>404.02</c:v>
                </c:pt>
                <c:pt idx="77" formatCode="General">
                  <c:v>406.02</c:v>
                </c:pt>
                <c:pt idx="78" formatCode="General">
                  <c:v>408.02</c:v>
                </c:pt>
                <c:pt idx="79" formatCode="General">
                  <c:v>410.02</c:v>
                </c:pt>
                <c:pt idx="80" formatCode="General">
                  <c:v>412.02</c:v>
                </c:pt>
                <c:pt idx="81" formatCode="General">
                  <c:v>414.02</c:v>
                </c:pt>
                <c:pt idx="82" formatCode="General">
                  <c:v>416.02</c:v>
                </c:pt>
                <c:pt idx="83" formatCode="General">
                  <c:v>418.01</c:v>
                </c:pt>
                <c:pt idx="84" formatCode="General">
                  <c:v>420.01</c:v>
                </c:pt>
                <c:pt idx="85" formatCode="General">
                  <c:v>422.01</c:v>
                </c:pt>
                <c:pt idx="86" formatCode="General">
                  <c:v>424.01</c:v>
                </c:pt>
                <c:pt idx="87" formatCode="General">
                  <c:v>426.01</c:v>
                </c:pt>
                <c:pt idx="88" formatCode="General">
                  <c:v>428.01</c:v>
                </c:pt>
                <c:pt idx="89" formatCode="General">
                  <c:v>430.01</c:v>
                </c:pt>
                <c:pt idx="90" formatCode="General">
                  <c:v>432.01</c:v>
                </c:pt>
                <c:pt idx="91" formatCode="General">
                  <c:v>434.01</c:v>
                </c:pt>
                <c:pt idx="92" formatCode="General">
                  <c:v>436.01</c:v>
                </c:pt>
                <c:pt idx="93" formatCode="General">
                  <c:v>438.01</c:v>
                </c:pt>
                <c:pt idx="94" formatCode="General">
                  <c:v>440</c:v>
                </c:pt>
                <c:pt idx="95" formatCode="General">
                  <c:v>442</c:v>
                </c:pt>
                <c:pt idx="96" formatCode="General">
                  <c:v>444</c:v>
                </c:pt>
                <c:pt idx="97" formatCode="General">
                  <c:v>446</c:v>
                </c:pt>
                <c:pt idx="98" formatCode="General">
                  <c:v>448</c:v>
                </c:pt>
                <c:pt idx="99" formatCode="General">
                  <c:v>450</c:v>
                </c:pt>
                <c:pt idx="100" formatCode="General">
                  <c:v>470.03</c:v>
                </c:pt>
                <c:pt idx="101" formatCode="General">
                  <c:v>490.02</c:v>
                </c:pt>
                <c:pt idx="102" formatCode="General">
                  <c:v>510.01</c:v>
                </c:pt>
                <c:pt idx="103" formatCode="General">
                  <c:v>530</c:v>
                </c:pt>
                <c:pt idx="104" formatCode="General">
                  <c:v>550.04</c:v>
                </c:pt>
                <c:pt idx="105" formatCode="General">
                  <c:v>570.03</c:v>
                </c:pt>
                <c:pt idx="106" formatCode="General">
                  <c:v>590.02</c:v>
                </c:pt>
                <c:pt idx="107" formatCode="General">
                  <c:v>610.01</c:v>
                </c:pt>
                <c:pt idx="108" formatCode="General">
                  <c:v>630.04</c:v>
                </c:pt>
                <c:pt idx="109" formatCode="General">
                  <c:v>650.03</c:v>
                </c:pt>
                <c:pt idx="110" formatCode="General">
                  <c:v>670.02</c:v>
                </c:pt>
                <c:pt idx="111" formatCode="General">
                  <c:v>690.01</c:v>
                </c:pt>
                <c:pt idx="112" formatCode="General">
                  <c:v>710</c:v>
                </c:pt>
              </c:numCache>
            </c:numRef>
          </c:xVal>
          <c:yVal>
            <c:numRef>
              <c:f>'Dt0,16'!$AN$2:$AN$114</c:f>
              <c:numCache>
                <c:formatCode>General</c:formatCode>
                <c:ptCount val="113"/>
                <c:pt idx="0">
                  <c:v>-7.0699999999999905</c:v>
                </c:pt>
                <c:pt idx="1">
                  <c:v>-7.0699999999999905</c:v>
                </c:pt>
                <c:pt idx="2">
                  <c:v>-7.0699999999999905</c:v>
                </c:pt>
                <c:pt idx="3">
                  <c:v>-7.0699999999999905</c:v>
                </c:pt>
                <c:pt idx="4">
                  <c:v>-7.0699999999999905</c:v>
                </c:pt>
                <c:pt idx="5">
                  <c:v>-7.0699999999999905</c:v>
                </c:pt>
                <c:pt idx="6">
                  <c:v>-7.0699999999999905</c:v>
                </c:pt>
                <c:pt idx="7">
                  <c:v>-7.0699999999999905</c:v>
                </c:pt>
                <c:pt idx="8">
                  <c:v>-7.0699999999999905</c:v>
                </c:pt>
                <c:pt idx="9">
                  <c:v>-7.0699999999999905</c:v>
                </c:pt>
                <c:pt idx="10">
                  <c:v>-7.0699999999999905</c:v>
                </c:pt>
                <c:pt idx="11">
                  <c:v>-7.0699999999999905</c:v>
                </c:pt>
                <c:pt idx="12">
                  <c:v>-7.0600000000000005</c:v>
                </c:pt>
                <c:pt idx="13">
                  <c:v>-7.0600000000000005</c:v>
                </c:pt>
                <c:pt idx="14">
                  <c:v>-7.0600000000000005</c:v>
                </c:pt>
                <c:pt idx="15">
                  <c:v>-7.0600000000000005</c:v>
                </c:pt>
                <c:pt idx="16">
                  <c:v>-7.0600000000000005</c:v>
                </c:pt>
                <c:pt idx="17">
                  <c:v>-7.0600000000000005</c:v>
                </c:pt>
                <c:pt idx="18">
                  <c:v>-7.0600000000000005</c:v>
                </c:pt>
                <c:pt idx="19">
                  <c:v>-7.0600000000000005</c:v>
                </c:pt>
                <c:pt idx="20">
                  <c:v>-7.0600000000000005</c:v>
                </c:pt>
                <c:pt idx="21">
                  <c:v>-7.0600000000000005</c:v>
                </c:pt>
                <c:pt idx="22">
                  <c:v>-7.0600000000000005</c:v>
                </c:pt>
                <c:pt idx="23">
                  <c:v>-7.0600000000000005</c:v>
                </c:pt>
                <c:pt idx="24">
                  <c:v>-7.0600000000000005</c:v>
                </c:pt>
                <c:pt idx="25">
                  <c:v>-7.0600000000000005</c:v>
                </c:pt>
                <c:pt idx="26">
                  <c:v>-7.0600000000000005</c:v>
                </c:pt>
                <c:pt idx="27">
                  <c:v>-7.0600000000000005</c:v>
                </c:pt>
                <c:pt idx="28">
                  <c:v>-7.0600000000000005</c:v>
                </c:pt>
                <c:pt idx="29">
                  <c:v>-7.0600000000000005</c:v>
                </c:pt>
                <c:pt idx="30">
                  <c:v>-7.0600000000000005</c:v>
                </c:pt>
                <c:pt idx="31">
                  <c:v>-7.0600000000000005</c:v>
                </c:pt>
                <c:pt idx="32">
                  <c:v>-7.0600000000000005</c:v>
                </c:pt>
                <c:pt idx="33">
                  <c:v>-7.0600000000000005</c:v>
                </c:pt>
                <c:pt idx="34">
                  <c:v>-7.0600000000000005</c:v>
                </c:pt>
                <c:pt idx="35">
                  <c:v>-7.0600000000000005</c:v>
                </c:pt>
                <c:pt idx="36">
                  <c:v>-7.0600000000000005</c:v>
                </c:pt>
                <c:pt idx="37">
                  <c:v>-7.0600000000000005</c:v>
                </c:pt>
                <c:pt idx="38">
                  <c:v>-7.0600000000000005</c:v>
                </c:pt>
                <c:pt idx="39">
                  <c:v>-7.0600000000000005</c:v>
                </c:pt>
                <c:pt idx="40">
                  <c:v>-7.0600000000000005</c:v>
                </c:pt>
                <c:pt idx="41">
                  <c:v>-7.0600000000000005</c:v>
                </c:pt>
                <c:pt idx="42">
                  <c:v>-7.0600000000000005</c:v>
                </c:pt>
                <c:pt idx="43">
                  <c:v>-7.0600000000000005</c:v>
                </c:pt>
                <c:pt idx="44">
                  <c:v>-7.0600000000000005</c:v>
                </c:pt>
                <c:pt idx="45">
                  <c:v>-7.0600000000000005</c:v>
                </c:pt>
                <c:pt idx="46">
                  <c:v>-7.0600000000000005</c:v>
                </c:pt>
                <c:pt idx="47">
                  <c:v>-7.0600000000000005</c:v>
                </c:pt>
                <c:pt idx="48">
                  <c:v>-7.0600000000000005</c:v>
                </c:pt>
                <c:pt idx="49">
                  <c:v>-7.0600000000000005</c:v>
                </c:pt>
                <c:pt idx="50">
                  <c:v>-7.0600000000000005</c:v>
                </c:pt>
                <c:pt idx="51">
                  <c:v>-7.0600000000000005</c:v>
                </c:pt>
                <c:pt idx="52">
                  <c:v>-7.0600000000000005</c:v>
                </c:pt>
                <c:pt idx="53">
                  <c:v>-7.0699999999999905</c:v>
                </c:pt>
                <c:pt idx="54">
                  <c:v>-7.0699999999999905</c:v>
                </c:pt>
                <c:pt idx="55">
                  <c:v>-7.0699999999999905</c:v>
                </c:pt>
                <c:pt idx="56">
                  <c:v>-7.0699999999999905</c:v>
                </c:pt>
                <c:pt idx="57">
                  <c:v>-7.0699999999999905</c:v>
                </c:pt>
                <c:pt idx="58">
                  <c:v>-7.0699999999999905</c:v>
                </c:pt>
                <c:pt idx="59">
                  <c:v>-7.0699999999999905</c:v>
                </c:pt>
                <c:pt idx="60">
                  <c:v>-7.0699999999999905</c:v>
                </c:pt>
                <c:pt idx="61">
                  <c:v>-7.0699999999999905</c:v>
                </c:pt>
                <c:pt idx="62">
                  <c:v>-7.0699999999999905</c:v>
                </c:pt>
                <c:pt idx="63">
                  <c:v>-7.0699999999999905</c:v>
                </c:pt>
                <c:pt idx="64">
                  <c:v>-7.0699999999999905</c:v>
                </c:pt>
                <c:pt idx="65">
                  <c:v>-7.0699999999999905</c:v>
                </c:pt>
                <c:pt idx="66">
                  <c:v>-7.0699999999999905</c:v>
                </c:pt>
                <c:pt idx="67">
                  <c:v>-7.0699999999999905</c:v>
                </c:pt>
                <c:pt idx="68">
                  <c:v>-7.0699999999999905</c:v>
                </c:pt>
                <c:pt idx="69">
                  <c:v>-7.0699999999999905</c:v>
                </c:pt>
                <c:pt idx="70">
                  <c:v>-7.0699999999999905</c:v>
                </c:pt>
                <c:pt idx="71">
                  <c:v>-7.0699999999999905</c:v>
                </c:pt>
                <c:pt idx="72">
                  <c:v>-7.0699999999999905</c:v>
                </c:pt>
                <c:pt idx="73">
                  <c:v>-7.0699999999999905</c:v>
                </c:pt>
                <c:pt idx="74">
                  <c:v>-7.0699999999999905</c:v>
                </c:pt>
                <c:pt idx="75">
                  <c:v>-7.0699999999999905</c:v>
                </c:pt>
                <c:pt idx="76">
                  <c:v>-7.0699999999999905</c:v>
                </c:pt>
                <c:pt idx="77">
                  <c:v>-7.0699999999999905</c:v>
                </c:pt>
                <c:pt idx="78">
                  <c:v>-7.0699999999999905</c:v>
                </c:pt>
                <c:pt idx="79">
                  <c:v>-7.0699999999999905</c:v>
                </c:pt>
                <c:pt idx="80">
                  <c:v>-7.0699999999999905</c:v>
                </c:pt>
                <c:pt idx="81">
                  <c:v>-7.0699999999999905</c:v>
                </c:pt>
                <c:pt idx="82">
                  <c:v>-7.0699999999999905</c:v>
                </c:pt>
                <c:pt idx="83">
                  <c:v>-7.0699999999999905</c:v>
                </c:pt>
                <c:pt idx="84">
                  <c:v>-7.0699999999999905</c:v>
                </c:pt>
                <c:pt idx="85">
                  <c:v>-7.0699999999999905</c:v>
                </c:pt>
                <c:pt idx="86">
                  <c:v>-7.0699999999999905</c:v>
                </c:pt>
                <c:pt idx="87">
                  <c:v>-7.0699999999999905</c:v>
                </c:pt>
                <c:pt idx="88">
                  <c:v>-7.0699999999999905</c:v>
                </c:pt>
                <c:pt idx="89">
                  <c:v>-7.0699999999999905</c:v>
                </c:pt>
                <c:pt idx="90">
                  <c:v>-7.0699999999999905</c:v>
                </c:pt>
                <c:pt idx="91">
                  <c:v>-7.0699999999999905</c:v>
                </c:pt>
                <c:pt idx="92">
                  <c:v>-7.0699999999999905</c:v>
                </c:pt>
                <c:pt idx="93">
                  <c:v>-7.0699999999999905</c:v>
                </c:pt>
                <c:pt idx="94">
                  <c:v>-7.0699999999999905</c:v>
                </c:pt>
                <c:pt idx="95">
                  <c:v>-7.0699999999999905</c:v>
                </c:pt>
                <c:pt idx="96">
                  <c:v>-7.0699999999999905</c:v>
                </c:pt>
                <c:pt idx="97">
                  <c:v>-7.0699999999999905</c:v>
                </c:pt>
                <c:pt idx="98">
                  <c:v>-7.0699999999999905</c:v>
                </c:pt>
                <c:pt idx="99">
                  <c:v>-7.0699999999999905</c:v>
                </c:pt>
                <c:pt idx="100">
                  <c:v>-7.0699999999999905</c:v>
                </c:pt>
                <c:pt idx="101">
                  <c:v>-7.0699999999999905</c:v>
                </c:pt>
                <c:pt idx="102">
                  <c:v>-7.0699999999999905</c:v>
                </c:pt>
                <c:pt idx="103">
                  <c:v>-7.0699999999999905</c:v>
                </c:pt>
                <c:pt idx="104">
                  <c:v>-7.0699999999999905</c:v>
                </c:pt>
                <c:pt idx="105">
                  <c:v>-7.0699999999999905</c:v>
                </c:pt>
                <c:pt idx="106">
                  <c:v>-7.0699999999999905</c:v>
                </c:pt>
                <c:pt idx="107">
                  <c:v>-7.0699999999999905</c:v>
                </c:pt>
                <c:pt idx="108">
                  <c:v>-7.0699999999999905</c:v>
                </c:pt>
                <c:pt idx="109">
                  <c:v>-7.0600000000000005</c:v>
                </c:pt>
                <c:pt idx="110">
                  <c:v>-7.0600000000000005</c:v>
                </c:pt>
                <c:pt idx="111">
                  <c:v>-7.0600000000000005</c:v>
                </c:pt>
                <c:pt idx="112">
                  <c:v>-7.0600000000000005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2E7-4E5A-A6B1-822CB9313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731136"/>
        <c:axId val="226732672"/>
      </c:scatterChart>
      <c:valAx>
        <c:axId val="226731136"/>
        <c:scaling>
          <c:orientation val="minMax"/>
          <c:max val="75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6732672"/>
        <c:crosses val="autoZero"/>
        <c:crossBetween val="midCat"/>
        <c:majorUnit val="100"/>
        <c:minorUnit val="50"/>
      </c:valAx>
      <c:valAx>
        <c:axId val="226732672"/>
        <c:scaling>
          <c:orientation val="minMax"/>
          <c:max val="65"/>
          <c:min val="-15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6731136"/>
        <c:crosses val="autoZero"/>
        <c:crossBetween val="midCat"/>
        <c:majorUnit val="15"/>
        <c:min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29177602799691"/>
          <c:y val="4.6770924467774859E-2"/>
          <c:w val="0.81390091863518543"/>
          <c:h val="0.7330263925342666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Лист1!$C$130</c:f>
              <c:strCache>
                <c:ptCount val="1"/>
                <c:pt idx="0">
                  <c:v>г1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Лист1!$B$131:$B$139</c:f>
              <c:numCache>
                <c:formatCode>General</c:formatCode>
                <c:ptCount val="9"/>
                <c:pt idx="0">
                  <c:v>0</c:v>
                </c:pt>
                <c:pt idx="1">
                  <c:v>21.864000000000001</c:v>
                </c:pt>
                <c:pt idx="2">
                  <c:v>36.230000000000011</c:v>
                </c:pt>
                <c:pt idx="3">
                  <c:v>36.230000000000011</c:v>
                </c:pt>
                <c:pt idx="4">
                  <c:v>43.104000000000006</c:v>
                </c:pt>
                <c:pt idx="5">
                  <c:v>72.465000000000003</c:v>
                </c:pt>
                <c:pt idx="6">
                  <c:v>91.206000000000003</c:v>
                </c:pt>
                <c:pt idx="7">
                  <c:v>91.206000000000003</c:v>
                </c:pt>
                <c:pt idx="8">
                  <c:v>137.71799999999999</c:v>
                </c:pt>
              </c:numCache>
            </c:numRef>
          </c:xVal>
          <c:yVal>
            <c:numRef>
              <c:f>Лист1!$C$131:$C$139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2">
                  <c:v>120</c:v>
                </c:pt>
                <c:pt idx="3">
                  <c:v>0</c:v>
                </c:pt>
                <c:pt idx="4">
                  <c:v>10</c:v>
                </c:pt>
                <c:pt idx="5">
                  <c:v>190</c:v>
                </c:pt>
                <c:pt idx="6">
                  <c:v>200</c:v>
                </c:pt>
                <c:pt idx="7">
                  <c:v>200</c:v>
                </c:pt>
                <c:pt idx="8">
                  <c:v>270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8D-45A4-A80C-EA6463B1D999}"/>
            </c:ext>
          </c:extLst>
        </c:ser>
        <c:ser>
          <c:idx val="1"/>
          <c:order val="1"/>
          <c:tx>
            <c:strRef>
              <c:f>Лист1!$D$130</c:f>
              <c:strCache>
                <c:ptCount val="1"/>
                <c:pt idx="0">
                  <c:v>г2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Лист1!$B$131:$B$139</c:f>
              <c:numCache>
                <c:formatCode>General</c:formatCode>
                <c:ptCount val="9"/>
                <c:pt idx="0">
                  <c:v>0</c:v>
                </c:pt>
                <c:pt idx="1">
                  <c:v>21.864000000000001</c:v>
                </c:pt>
                <c:pt idx="2">
                  <c:v>36.230000000000011</c:v>
                </c:pt>
                <c:pt idx="3">
                  <c:v>36.230000000000011</c:v>
                </c:pt>
                <c:pt idx="4">
                  <c:v>43.104000000000006</c:v>
                </c:pt>
                <c:pt idx="5">
                  <c:v>72.465000000000003</c:v>
                </c:pt>
                <c:pt idx="6">
                  <c:v>91.206000000000003</c:v>
                </c:pt>
                <c:pt idx="7">
                  <c:v>91.206000000000003</c:v>
                </c:pt>
                <c:pt idx="8">
                  <c:v>137.71799999999999</c:v>
                </c:pt>
              </c:numCache>
            </c:numRef>
          </c:xVal>
          <c:yVal>
            <c:numRef>
              <c:f>Лист1!$D$131:$D$139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2">
                  <c:v>145</c:v>
                </c:pt>
                <c:pt idx="3">
                  <c:v>0</c:v>
                </c:pt>
                <c:pt idx="4">
                  <c:v>10</c:v>
                </c:pt>
                <c:pt idx="5">
                  <c:v>140</c:v>
                </c:pt>
                <c:pt idx="6">
                  <c:v>240</c:v>
                </c:pt>
                <c:pt idx="7">
                  <c:v>240</c:v>
                </c:pt>
                <c:pt idx="8">
                  <c:v>340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8D-45A4-A80C-EA6463B1D999}"/>
            </c:ext>
          </c:extLst>
        </c:ser>
        <c:ser>
          <c:idx val="2"/>
          <c:order val="2"/>
          <c:tx>
            <c:strRef>
              <c:f>Лист1!$E$130</c:f>
              <c:strCache>
                <c:ptCount val="1"/>
                <c:pt idx="0">
                  <c:v>г3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Лист1!$B$131:$B$139</c:f>
              <c:numCache>
                <c:formatCode>General</c:formatCode>
                <c:ptCount val="9"/>
                <c:pt idx="0">
                  <c:v>0</c:v>
                </c:pt>
                <c:pt idx="1">
                  <c:v>21.864000000000001</c:v>
                </c:pt>
                <c:pt idx="2">
                  <c:v>36.230000000000011</c:v>
                </c:pt>
                <c:pt idx="3">
                  <c:v>36.230000000000011</c:v>
                </c:pt>
                <c:pt idx="4">
                  <c:v>43.104000000000006</c:v>
                </c:pt>
                <c:pt idx="5">
                  <c:v>72.465000000000003</c:v>
                </c:pt>
                <c:pt idx="6">
                  <c:v>91.206000000000003</c:v>
                </c:pt>
                <c:pt idx="7">
                  <c:v>91.206000000000003</c:v>
                </c:pt>
                <c:pt idx="8">
                  <c:v>137.71799999999999</c:v>
                </c:pt>
              </c:numCache>
            </c:numRef>
          </c:xVal>
          <c:yVal>
            <c:numRef>
              <c:f>Лист1!$E$131:$E$139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0</c:v>
                </c:pt>
                <c:pt idx="4">
                  <c:v>60</c:v>
                </c:pt>
                <c:pt idx="5">
                  <c:v>210</c:v>
                </c:pt>
                <c:pt idx="6">
                  <c:v>330</c:v>
                </c:pt>
                <c:pt idx="7">
                  <c:v>0</c:v>
                </c:pt>
                <c:pt idx="8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98D-45A4-A80C-EA6463B1D999}"/>
            </c:ext>
          </c:extLst>
        </c:ser>
        <c:ser>
          <c:idx val="3"/>
          <c:order val="3"/>
          <c:tx>
            <c:strRef>
              <c:f>Лист1!$F$130</c:f>
              <c:strCache>
                <c:ptCount val="1"/>
                <c:pt idx="0">
                  <c:v>г4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Лист1!$B$131:$B$139</c:f>
              <c:numCache>
                <c:formatCode>General</c:formatCode>
                <c:ptCount val="9"/>
                <c:pt idx="0">
                  <c:v>0</c:v>
                </c:pt>
                <c:pt idx="1">
                  <c:v>21.864000000000001</c:v>
                </c:pt>
                <c:pt idx="2">
                  <c:v>36.230000000000011</c:v>
                </c:pt>
                <c:pt idx="3">
                  <c:v>36.230000000000011</c:v>
                </c:pt>
                <c:pt idx="4">
                  <c:v>43.104000000000006</c:v>
                </c:pt>
                <c:pt idx="5">
                  <c:v>72.465000000000003</c:v>
                </c:pt>
                <c:pt idx="6">
                  <c:v>91.206000000000003</c:v>
                </c:pt>
                <c:pt idx="7">
                  <c:v>91.206000000000003</c:v>
                </c:pt>
                <c:pt idx="8">
                  <c:v>137.71799999999999</c:v>
                </c:pt>
              </c:numCache>
            </c:numRef>
          </c:xVal>
          <c:yVal>
            <c:numRef>
              <c:f>Лист1!$F$131:$F$139</c:f>
              <c:numCache>
                <c:formatCode>General</c:formatCode>
                <c:ptCount val="9"/>
                <c:pt idx="0">
                  <c:v>0</c:v>
                </c:pt>
                <c:pt idx="1">
                  <c:v>110</c:v>
                </c:pt>
                <c:pt idx="2">
                  <c:v>225</c:v>
                </c:pt>
                <c:pt idx="3">
                  <c:v>0</c:v>
                </c:pt>
                <c:pt idx="4">
                  <c:v>10</c:v>
                </c:pt>
                <c:pt idx="5">
                  <c:v>140</c:v>
                </c:pt>
                <c:pt idx="6">
                  <c:v>210</c:v>
                </c:pt>
                <c:pt idx="7">
                  <c:v>0</c:v>
                </c:pt>
                <c:pt idx="8">
                  <c:v>270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98D-45A4-A80C-EA6463B1D999}"/>
            </c:ext>
          </c:extLst>
        </c:ser>
        <c:ser>
          <c:idx val="4"/>
          <c:order val="4"/>
          <c:tx>
            <c:strRef>
              <c:f>Лист1!$G$130</c:f>
              <c:strCache>
                <c:ptCount val="1"/>
                <c:pt idx="0">
                  <c:v>г5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Лист1!$B$131:$B$139</c:f>
              <c:numCache>
                <c:formatCode>General</c:formatCode>
                <c:ptCount val="9"/>
                <c:pt idx="0">
                  <c:v>0</c:v>
                </c:pt>
                <c:pt idx="1">
                  <c:v>21.864000000000001</c:v>
                </c:pt>
                <c:pt idx="2">
                  <c:v>36.230000000000011</c:v>
                </c:pt>
                <c:pt idx="3">
                  <c:v>36.230000000000011</c:v>
                </c:pt>
                <c:pt idx="4">
                  <c:v>43.104000000000006</c:v>
                </c:pt>
                <c:pt idx="5">
                  <c:v>72.465000000000003</c:v>
                </c:pt>
                <c:pt idx="6">
                  <c:v>91.206000000000003</c:v>
                </c:pt>
                <c:pt idx="7">
                  <c:v>91.206000000000003</c:v>
                </c:pt>
                <c:pt idx="8">
                  <c:v>137.71799999999999</c:v>
                </c:pt>
              </c:numCache>
            </c:numRef>
          </c:xVal>
          <c:yVal>
            <c:numRef>
              <c:f>Лист1!$G$131:$G$139</c:f>
              <c:numCache>
                <c:formatCode>General</c:formatCode>
                <c:ptCount val="9"/>
                <c:pt idx="0">
                  <c:v>0</c:v>
                </c:pt>
                <c:pt idx="1">
                  <c:v>40</c:v>
                </c:pt>
                <c:pt idx="2">
                  <c:v>160</c:v>
                </c:pt>
                <c:pt idx="3">
                  <c:v>0</c:v>
                </c:pt>
                <c:pt idx="4">
                  <c:v>20</c:v>
                </c:pt>
                <c:pt idx="5">
                  <c:v>130</c:v>
                </c:pt>
                <c:pt idx="6">
                  <c:v>280</c:v>
                </c:pt>
                <c:pt idx="7">
                  <c:v>280</c:v>
                </c:pt>
                <c:pt idx="8">
                  <c:v>340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98D-45A4-A80C-EA6463B1D999}"/>
            </c:ext>
          </c:extLst>
        </c:ser>
        <c:ser>
          <c:idx val="5"/>
          <c:order val="5"/>
          <c:tx>
            <c:strRef>
              <c:f>Лист1!$H$130</c:f>
              <c:strCache>
                <c:ptCount val="1"/>
                <c:pt idx="0">
                  <c:v>г6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Лист1!$B$131:$B$139</c:f>
              <c:numCache>
                <c:formatCode>General</c:formatCode>
                <c:ptCount val="9"/>
                <c:pt idx="0">
                  <c:v>0</c:v>
                </c:pt>
                <c:pt idx="1">
                  <c:v>21.864000000000001</c:v>
                </c:pt>
                <c:pt idx="2">
                  <c:v>36.230000000000011</c:v>
                </c:pt>
                <c:pt idx="3">
                  <c:v>36.230000000000011</c:v>
                </c:pt>
                <c:pt idx="4">
                  <c:v>43.104000000000006</c:v>
                </c:pt>
                <c:pt idx="5">
                  <c:v>72.465000000000003</c:v>
                </c:pt>
                <c:pt idx="6">
                  <c:v>91.206000000000003</c:v>
                </c:pt>
                <c:pt idx="7">
                  <c:v>91.206000000000003</c:v>
                </c:pt>
                <c:pt idx="8">
                  <c:v>137.71799999999999</c:v>
                </c:pt>
              </c:numCache>
            </c:numRef>
          </c:xVal>
          <c:yVal>
            <c:numRef>
              <c:f>Лист1!$H$131:$H$139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300</c:v>
                </c:pt>
                <c:pt idx="3">
                  <c:v>0</c:v>
                </c:pt>
                <c:pt idx="4">
                  <c:v>50</c:v>
                </c:pt>
                <c:pt idx="5">
                  <c:v>190</c:v>
                </c:pt>
                <c:pt idx="6">
                  <c:v>490</c:v>
                </c:pt>
                <c:pt idx="7">
                  <c:v>0</c:v>
                </c:pt>
                <c:pt idx="8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98D-45A4-A80C-EA6463B1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760192"/>
        <c:axId val="226761728"/>
      </c:scatterChart>
      <c:valAx>
        <c:axId val="226760192"/>
        <c:scaling>
          <c:orientation val="minMax"/>
          <c:max val="14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6761728"/>
        <c:crosses val="autoZero"/>
        <c:crossBetween val="midCat"/>
        <c:majorUnit val="20"/>
        <c:minorUnit val="10"/>
      </c:valAx>
      <c:valAx>
        <c:axId val="226761728"/>
        <c:scaling>
          <c:orientation val="minMax"/>
          <c:max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676019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8.8291051970935661E-2"/>
          <c:y val="0.88387540099154305"/>
          <c:w val="0.53702554857333062"/>
          <c:h val="8.8346821230680744E-2"/>
        </c:manualLayout>
      </c:layout>
      <c:overlay val="0"/>
      <c:txPr>
        <a:bodyPr/>
        <a:lstStyle/>
        <a:p>
          <a:pPr>
            <a:defRPr sz="11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571741032371027E-2"/>
          <c:y val="0.11491760638839398"/>
          <c:w val="0.84975459317586099"/>
          <c:h val="0.66960309324678491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Лист1!$N$130</c:f>
              <c:strCache>
                <c:ptCount val="1"/>
                <c:pt idx="0">
                  <c:v>г1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Лист1!$M$131:$M$139</c:f>
              <c:numCache>
                <c:formatCode>General</c:formatCode>
                <c:ptCount val="9"/>
                <c:pt idx="0">
                  <c:v>0</c:v>
                </c:pt>
                <c:pt idx="1">
                  <c:v>25.524000000000001</c:v>
                </c:pt>
                <c:pt idx="2">
                  <c:v>25.524000000000001</c:v>
                </c:pt>
                <c:pt idx="3">
                  <c:v>40.413000000000004</c:v>
                </c:pt>
                <c:pt idx="4">
                  <c:v>59.556000000000004</c:v>
                </c:pt>
                <c:pt idx="5">
                  <c:v>81.423000000000002</c:v>
                </c:pt>
                <c:pt idx="6">
                  <c:v>100.46400000000042</c:v>
                </c:pt>
                <c:pt idx="7">
                  <c:v>119.184</c:v>
                </c:pt>
                <c:pt idx="8">
                  <c:v>140.19999999999999</c:v>
                </c:pt>
              </c:numCache>
            </c:numRef>
          </c:xVal>
          <c:yVal>
            <c:numRef>
              <c:f>Лист1!$N$131:$N$139</c:f>
              <c:numCache>
                <c:formatCode>General</c:formatCode>
                <c:ptCount val="9"/>
                <c:pt idx="0">
                  <c:v>0</c:v>
                </c:pt>
                <c:pt idx="1">
                  <c:v>30</c:v>
                </c:pt>
                <c:pt idx="3">
                  <c:v>100</c:v>
                </c:pt>
                <c:pt idx="4">
                  <c:v>40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FA-4652-814F-B443AA38C8C8}"/>
            </c:ext>
          </c:extLst>
        </c:ser>
        <c:ser>
          <c:idx val="1"/>
          <c:order val="1"/>
          <c:tx>
            <c:strRef>
              <c:f>Лист1!$O$130</c:f>
              <c:strCache>
                <c:ptCount val="1"/>
                <c:pt idx="0">
                  <c:v>г2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Лист1!$M$131:$M$139</c:f>
              <c:numCache>
                <c:formatCode>General</c:formatCode>
                <c:ptCount val="9"/>
                <c:pt idx="0">
                  <c:v>0</c:v>
                </c:pt>
                <c:pt idx="1">
                  <c:v>25.524000000000001</c:v>
                </c:pt>
                <c:pt idx="2">
                  <c:v>25.524000000000001</c:v>
                </c:pt>
                <c:pt idx="3">
                  <c:v>40.413000000000004</c:v>
                </c:pt>
                <c:pt idx="4">
                  <c:v>59.556000000000004</c:v>
                </c:pt>
                <c:pt idx="5">
                  <c:v>81.423000000000002</c:v>
                </c:pt>
                <c:pt idx="6">
                  <c:v>100.46400000000042</c:v>
                </c:pt>
                <c:pt idx="7">
                  <c:v>119.184</c:v>
                </c:pt>
                <c:pt idx="8">
                  <c:v>140.19999999999999</c:v>
                </c:pt>
              </c:numCache>
            </c:numRef>
          </c:xVal>
          <c:yVal>
            <c:numRef>
              <c:f>Лист1!$O$131:$O$139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3">
                  <c:v>120</c:v>
                </c:pt>
                <c:pt idx="4">
                  <c:v>90</c:v>
                </c:pt>
                <c:pt idx="5">
                  <c:v>230</c:v>
                </c:pt>
                <c:pt idx="6">
                  <c:v>240</c:v>
                </c:pt>
                <c:pt idx="7">
                  <c:v>150</c:v>
                </c:pt>
                <c:pt idx="8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FA-4652-814F-B443AA38C8C8}"/>
            </c:ext>
          </c:extLst>
        </c:ser>
        <c:ser>
          <c:idx val="2"/>
          <c:order val="2"/>
          <c:tx>
            <c:strRef>
              <c:f>Лист1!$P$130</c:f>
              <c:strCache>
                <c:ptCount val="1"/>
                <c:pt idx="0">
                  <c:v>г3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Лист1!$M$131:$M$139</c:f>
              <c:numCache>
                <c:formatCode>General</c:formatCode>
                <c:ptCount val="9"/>
                <c:pt idx="0">
                  <c:v>0</c:v>
                </c:pt>
                <c:pt idx="1">
                  <c:v>25.524000000000001</c:v>
                </c:pt>
                <c:pt idx="2">
                  <c:v>25.524000000000001</c:v>
                </c:pt>
                <c:pt idx="3">
                  <c:v>40.413000000000004</c:v>
                </c:pt>
                <c:pt idx="4">
                  <c:v>59.556000000000004</c:v>
                </c:pt>
                <c:pt idx="5">
                  <c:v>81.423000000000002</c:v>
                </c:pt>
                <c:pt idx="6">
                  <c:v>100.46400000000042</c:v>
                </c:pt>
                <c:pt idx="7">
                  <c:v>119.184</c:v>
                </c:pt>
                <c:pt idx="8">
                  <c:v>140.19999999999999</c:v>
                </c:pt>
              </c:numCache>
            </c:numRef>
          </c:xVal>
          <c:yVal>
            <c:numRef>
              <c:f>Лист1!$P$131:$P$139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3">
                  <c:v>90</c:v>
                </c:pt>
                <c:pt idx="4">
                  <c:v>100</c:v>
                </c:pt>
                <c:pt idx="5">
                  <c:v>160</c:v>
                </c:pt>
                <c:pt idx="6">
                  <c:v>170</c:v>
                </c:pt>
                <c:pt idx="7">
                  <c:v>150</c:v>
                </c:pt>
                <c:pt idx="8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4FA-4652-814F-B443AA38C8C8}"/>
            </c:ext>
          </c:extLst>
        </c:ser>
        <c:ser>
          <c:idx val="3"/>
          <c:order val="3"/>
          <c:tx>
            <c:strRef>
              <c:f>Лист1!$Q$130</c:f>
              <c:strCache>
                <c:ptCount val="1"/>
                <c:pt idx="0">
                  <c:v>г4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Лист1!$M$131:$M$139</c:f>
              <c:numCache>
                <c:formatCode>General</c:formatCode>
                <c:ptCount val="9"/>
                <c:pt idx="0">
                  <c:v>0</c:v>
                </c:pt>
                <c:pt idx="1">
                  <c:v>25.524000000000001</c:v>
                </c:pt>
                <c:pt idx="2">
                  <c:v>25.524000000000001</c:v>
                </c:pt>
                <c:pt idx="3">
                  <c:v>40.413000000000004</c:v>
                </c:pt>
                <c:pt idx="4">
                  <c:v>59.556000000000004</c:v>
                </c:pt>
                <c:pt idx="5">
                  <c:v>81.423000000000002</c:v>
                </c:pt>
                <c:pt idx="6">
                  <c:v>100.46400000000042</c:v>
                </c:pt>
                <c:pt idx="7">
                  <c:v>119.184</c:v>
                </c:pt>
                <c:pt idx="8">
                  <c:v>140.19999999999999</c:v>
                </c:pt>
              </c:numCache>
            </c:numRef>
          </c:xVal>
          <c:yVal>
            <c:numRef>
              <c:f>Лист1!$Q$131:$Q$139</c:f>
              <c:numCache>
                <c:formatCode>General</c:formatCode>
                <c:ptCount val="9"/>
                <c:pt idx="0">
                  <c:v>0</c:v>
                </c:pt>
                <c:pt idx="1">
                  <c:v>20</c:v>
                </c:pt>
                <c:pt idx="3">
                  <c:v>30</c:v>
                </c:pt>
                <c:pt idx="4">
                  <c:v>90</c:v>
                </c:pt>
                <c:pt idx="5">
                  <c:v>80</c:v>
                </c:pt>
                <c:pt idx="6">
                  <c:v>100</c:v>
                </c:pt>
                <c:pt idx="7">
                  <c:v>80</c:v>
                </c:pt>
                <c:pt idx="8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4FA-4652-814F-B443AA38C8C8}"/>
            </c:ext>
          </c:extLst>
        </c:ser>
        <c:ser>
          <c:idx val="4"/>
          <c:order val="4"/>
          <c:tx>
            <c:strRef>
              <c:f>Лист1!$R$130</c:f>
              <c:strCache>
                <c:ptCount val="1"/>
                <c:pt idx="0">
                  <c:v>г5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Лист1!$M$131:$M$139</c:f>
              <c:numCache>
                <c:formatCode>General</c:formatCode>
                <c:ptCount val="9"/>
                <c:pt idx="0">
                  <c:v>0</c:v>
                </c:pt>
                <c:pt idx="1">
                  <c:v>25.524000000000001</c:v>
                </c:pt>
                <c:pt idx="2">
                  <c:v>25.524000000000001</c:v>
                </c:pt>
                <c:pt idx="3">
                  <c:v>40.413000000000004</c:v>
                </c:pt>
                <c:pt idx="4">
                  <c:v>59.556000000000004</c:v>
                </c:pt>
                <c:pt idx="5">
                  <c:v>81.423000000000002</c:v>
                </c:pt>
                <c:pt idx="6">
                  <c:v>100.46400000000042</c:v>
                </c:pt>
                <c:pt idx="7">
                  <c:v>119.184</c:v>
                </c:pt>
                <c:pt idx="8">
                  <c:v>140.19999999999999</c:v>
                </c:pt>
              </c:numCache>
            </c:numRef>
          </c:xVal>
          <c:yVal>
            <c:numRef>
              <c:f>Лист1!$R$131:$R$139</c:f>
              <c:numCache>
                <c:formatCode>General</c:formatCode>
                <c:ptCount val="9"/>
                <c:pt idx="0">
                  <c:v>0</c:v>
                </c:pt>
                <c:pt idx="1">
                  <c:v>80</c:v>
                </c:pt>
                <c:pt idx="2">
                  <c:v>0</c:v>
                </c:pt>
                <c:pt idx="3">
                  <c:v>80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110</c:v>
                </c:pt>
                <c:pt idx="8">
                  <c:v>110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4FA-4652-814F-B443AA38C8C8}"/>
            </c:ext>
          </c:extLst>
        </c:ser>
        <c:ser>
          <c:idx val="5"/>
          <c:order val="5"/>
          <c:tx>
            <c:strRef>
              <c:f>Лист1!$S$130</c:f>
              <c:strCache>
                <c:ptCount val="1"/>
                <c:pt idx="0">
                  <c:v>г6</c:v>
                </c:pt>
              </c:strCache>
            </c:strRef>
          </c:tx>
          <c:spPr>
            <a:ln w="28575">
              <a:noFill/>
            </a:ln>
          </c:spPr>
          <c:xVal>
            <c:numRef>
              <c:f>Лист1!$M$131:$M$139</c:f>
              <c:numCache>
                <c:formatCode>General</c:formatCode>
                <c:ptCount val="9"/>
                <c:pt idx="0">
                  <c:v>0</c:v>
                </c:pt>
                <c:pt idx="1">
                  <c:v>25.524000000000001</c:v>
                </c:pt>
                <c:pt idx="2">
                  <c:v>25.524000000000001</c:v>
                </c:pt>
                <c:pt idx="3">
                  <c:v>40.413000000000004</c:v>
                </c:pt>
                <c:pt idx="4">
                  <c:v>59.556000000000004</c:v>
                </c:pt>
                <c:pt idx="5">
                  <c:v>81.423000000000002</c:v>
                </c:pt>
                <c:pt idx="6">
                  <c:v>100.46400000000042</c:v>
                </c:pt>
                <c:pt idx="7">
                  <c:v>119.184</c:v>
                </c:pt>
                <c:pt idx="8">
                  <c:v>140.19999999999999</c:v>
                </c:pt>
              </c:numCache>
            </c:numRef>
          </c:xVal>
          <c:yVal>
            <c:numRef>
              <c:f>Лист1!$S$131:$S$139</c:f>
              <c:numCache>
                <c:formatCode>General</c:formatCode>
                <c:ptCount val="9"/>
                <c:pt idx="0">
                  <c:v>0</c:v>
                </c:pt>
                <c:pt idx="1">
                  <c:v>60</c:v>
                </c:pt>
                <c:pt idx="2">
                  <c:v>0</c:v>
                </c:pt>
                <c:pt idx="3">
                  <c:v>50</c:v>
                </c:pt>
                <c:pt idx="4">
                  <c:v>90</c:v>
                </c:pt>
                <c:pt idx="5">
                  <c:v>180</c:v>
                </c:pt>
                <c:pt idx="6">
                  <c:v>170</c:v>
                </c:pt>
                <c:pt idx="7">
                  <c:v>110</c:v>
                </c:pt>
                <c:pt idx="8">
                  <c:v>110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4FA-4652-814F-B443AA38C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579776"/>
        <c:axId val="227581312"/>
      </c:scatterChart>
      <c:valAx>
        <c:axId val="227579776"/>
        <c:scaling>
          <c:orientation val="minMax"/>
          <c:max val="150"/>
          <c:min val="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7581312"/>
        <c:crosses val="autoZero"/>
        <c:crossBetween val="midCat"/>
        <c:majorUnit val="20"/>
        <c:minorUnit val="10"/>
      </c:valAx>
      <c:valAx>
        <c:axId val="227581312"/>
        <c:scaling>
          <c:orientation val="minMax"/>
          <c:max val="250"/>
          <c:min val="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7579776"/>
        <c:crosses val="autoZero"/>
        <c:crossBetween val="midCat"/>
        <c:minorUnit val="2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3793525809274247E-2"/>
          <c:y val="0.88855341676896626"/>
          <c:w val="0.45685717410323712"/>
          <c:h val="8.368086034388264E-2"/>
        </c:manualLayout>
      </c:layout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24999999999998"/>
          <c:y val="3.1944444444444442E-2"/>
          <c:w val="0.84386111111111162"/>
          <c:h val="0.847103679177911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val>
            <c:numRef>
              <c:f>Лист1!$N$2:$N$7</c:f>
              <c:numCache>
                <c:formatCode>General</c:formatCode>
                <c:ptCount val="6"/>
                <c:pt idx="0">
                  <c:v>8</c:v>
                </c:pt>
                <c:pt idx="1">
                  <c:v>7.5</c:v>
                </c:pt>
                <c:pt idx="2">
                  <c:v>7.2</c:v>
                </c:pt>
                <c:pt idx="3">
                  <c:v>6.4</c:v>
                </c:pt>
                <c:pt idx="4">
                  <c:v>8.2000000000000011</c:v>
                </c:pt>
                <c:pt idx="5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E5-4184-86BE-EA73DE7B1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407552"/>
        <c:axId val="229609472"/>
      </c:barChart>
      <c:catAx>
        <c:axId val="22840755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9609472"/>
        <c:crosses val="autoZero"/>
        <c:auto val="1"/>
        <c:lblAlgn val="ctr"/>
        <c:lblOffset val="100"/>
        <c:noMultiLvlLbl val="0"/>
      </c:catAx>
      <c:valAx>
        <c:axId val="229609472"/>
        <c:scaling>
          <c:orientation val="minMax"/>
          <c:min val="6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8407552"/>
        <c:crosses val="autoZero"/>
        <c:crossBetween val="between"/>
        <c:majorUnit val="0.5"/>
        <c:minorUnit val="0.2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85673665791777"/>
          <c:y val="0.15894326293325522"/>
          <c:w val="0.86394225721785123"/>
          <c:h val="0.51512546912944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val>
            <c:numRef>
              <c:f>Лист1!$C$2:$C$7</c:f>
              <c:numCache>
                <c:formatCode>General</c:formatCode>
                <c:ptCount val="6"/>
                <c:pt idx="0">
                  <c:v>6.25</c:v>
                </c:pt>
                <c:pt idx="1">
                  <c:v>6.34</c:v>
                </c:pt>
                <c:pt idx="2">
                  <c:v>6.3599999999999985</c:v>
                </c:pt>
                <c:pt idx="3">
                  <c:v>6.45</c:v>
                </c:pt>
                <c:pt idx="4">
                  <c:v>6.34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7-4A4A-9AB1-8FDFEE57E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16256"/>
        <c:axId val="228512128"/>
      </c:barChart>
      <c:catAx>
        <c:axId val="2296162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8512128"/>
        <c:crosses val="autoZero"/>
        <c:auto val="1"/>
        <c:lblAlgn val="ctr"/>
        <c:lblOffset val="100"/>
        <c:noMultiLvlLbl val="0"/>
      </c:catAx>
      <c:valAx>
        <c:axId val="228512128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29616256"/>
        <c:crosses val="autoZero"/>
        <c:crossBetween val="between"/>
        <c:majorUnit val="0.25"/>
        <c:minorUnit val="0.0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5" Type="http://schemas.openxmlformats.org/officeDocument/2006/relationships/image" Target="../media/image6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0.82272</cdr:x>
      <cdr:y>0.9389</cdr:y>
    </cdr:from>
    <cdr:to>
      <cdr:x>0.96925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66484" y="4391025"/>
          <a:ext cx="688637" cy="2857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400" b="1">
              <a:latin typeface="Arial" pitchFamily="34" charset="0"/>
              <a:cs typeface="Arial" pitchFamily="34" charset="0"/>
            </a:rPr>
            <a:t>φ</a:t>
          </a:r>
          <a:r>
            <a:rPr lang="en-US" sz="1400" b="1">
              <a:latin typeface="Arial" pitchFamily="34" charset="0"/>
              <a:cs typeface="Arial" pitchFamily="34" charset="0"/>
            </a:rPr>
            <a:t>,</a:t>
          </a:r>
          <a:r>
            <a:rPr lang="ru-RU" sz="1200" b="1">
              <a:latin typeface="Arial" pitchFamily="34" charset="0"/>
              <a:cs typeface="Arial" pitchFamily="34" charset="0"/>
            </a:rPr>
            <a:t> гр.п.к.в</a:t>
          </a:r>
          <a:r>
            <a:rPr lang="ru-RU" sz="1200">
              <a:latin typeface="Arial" pitchFamily="34" charset="0"/>
              <a:cs typeface="Arial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0.01561</cdr:x>
      <cdr:y>0</cdr:y>
    </cdr:from>
    <cdr:to>
      <cdr:x>0.09008</cdr:x>
      <cdr:y>0.07289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5250" y="0"/>
          <a:ext cx="454269" cy="2784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>
              <a:latin typeface="Arial" pitchFamily="34" charset="0"/>
              <a:cs typeface="Arial" pitchFamily="34" charset="0"/>
            </a:rPr>
            <a:t>t,</a:t>
          </a:r>
          <a:r>
            <a:rPr lang="en-US" sz="1400" b="1" baseline="30000">
              <a:latin typeface="Arial" pitchFamily="34" charset="0"/>
              <a:cs typeface="Arial" pitchFamily="34" charset="0"/>
            </a:rPr>
            <a:t>0</a:t>
          </a:r>
          <a:r>
            <a:rPr lang="en-US" sz="1400" b="1">
              <a:latin typeface="Arial" pitchFamily="34" charset="0"/>
              <a:cs typeface="Arial" pitchFamily="34" charset="0"/>
            </a:rPr>
            <a:t>C</a:t>
          </a:r>
          <a:endParaRPr lang="ru-RU" sz="1400" b="1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0.24322</cdr:x>
      <cdr:y>0.19915</cdr:y>
    </cdr:from>
    <cdr:to>
      <cdr:x>0.42577</cdr:x>
      <cdr:y>0.24376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59" y="931371"/>
          <a:ext cx="857918" cy="2086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h=0,00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0.15758</cdr:x>
      <cdr:y>0.31826</cdr:y>
    </cdr:from>
    <cdr:to>
      <cdr:x>0.33713</cdr:x>
      <cdr:y>0.36438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0561" y="1488422"/>
          <a:ext cx="843819" cy="2156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h=0,04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0.16188</cdr:x>
      <cdr:y>0.45901</cdr:y>
    </cdr:from>
    <cdr:to>
      <cdr:x>0.33715</cdr:x>
      <cdr:y>0.50403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60780" y="2146705"/>
          <a:ext cx="823705" cy="2105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h=0,12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0.16936</cdr:x>
      <cdr:y>0.596</cdr:y>
    </cdr:from>
    <cdr:to>
      <cdr:x>0.35468</cdr:x>
      <cdr:y>0.64115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95927" y="2787375"/>
          <a:ext cx="870936" cy="2111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h=0,22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0.76027</cdr:x>
      <cdr:y>0.32611</cdr:y>
    </cdr:from>
    <cdr:to>
      <cdr:x>0.91016</cdr:x>
      <cdr:y>0.56551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37942" y="12455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0.70621</cdr:x>
      <cdr:y>0.33049</cdr:y>
    </cdr:from>
    <cdr:to>
      <cdr:x>0.88741</cdr:x>
      <cdr:y>0.37834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18907" y="1545609"/>
          <a:ext cx="851574" cy="2238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h=0,52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0.75787</cdr:x>
      <cdr:y>0.38557</cdr:y>
    </cdr:from>
    <cdr:to>
      <cdr:x>0.93839</cdr:x>
      <cdr:y>0.44696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561711" y="1803224"/>
          <a:ext cx="848363" cy="2871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h=0,82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0.81273</cdr:x>
      <cdr:y>0.47765</cdr:y>
    </cdr:from>
    <cdr:to>
      <cdr:x>0.95604</cdr:x>
      <cdr:y>0.54096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19525" y="2233862"/>
          <a:ext cx="673514" cy="2960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h=1,1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0.42199</cdr:x>
      <cdr:y>0.24208</cdr:y>
    </cdr:from>
    <cdr:to>
      <cdr:x>0.54209</cdr:x>
      <cdr:y>0.66567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 flipV="1">
          <a:off x="1983179" y="1132134"/>
          <a:ext cx="564455" cy="1981054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0.33354</cdr:x>
      <cdr:y>0.36945</cdr:y>
    </cdr:from>
    <cdr:to>
      <cdr:x>0.53197</cdr:x>
      <cdr:y>0.67923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flipH="1" flipV="1">
          <a:off x="1567539" y="1727857"/>
          <a:ext cx="932525" cy="1448758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0.33228</cdr:x>
      <cdr:y>0.50403</cdr:y>
    </cdr:from>
    <cdr:to>
      <cdr:x>0.52747</cdr:x>
      <cdr:y>0.70523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 flipH="1" flipV="1">
          <a:off x="1561606" y="2357249"/>
          <a:ext cx="917317" cy="94093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0.35376</cdr:x>
      <cdr:y>0.62845</cdr:y>
    </cdr:from>
    <cdr:to>
      <cdr:x>0.52747</cdr:x>
      <cdr:y>0.72331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flipH="1" flipV="1">
          <a:off x="1662545" y="2939139"/>
          <a:ext cx="816377" cy="44361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0.60732</cdr:x>
      <cdr:y>0.37635</cdr:y>
    </cdr:from>
    <cdr:to>
      <cdr:x>0.72204</cdr:x>
      <cdr:y>0.73348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flipV="1">
          <a:off x="2854198" y="1760087"/>
          <a:ext cx="539126" cy="167023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0.64556</cdr:x>
      <cdr:y>0.43161</cdr:y>
    </cdr:from>
    <cdr:to>
      <cdr:x>0.76748</cdr:x>
      <cdr:y>0.75156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flipV="1">
          <a:off x="3033905" y="2018541"/>
          <a:ext cx="572971" cy="1496349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0.67818</cdr:x>
      <cdr:y>0.52666</cdr:y>
    </cdr:from>
    <cdr:to>
      <cdr:x>0.83113</cdr:x>
      <cdr:y>0.76739</cdr:y>
    </cdr:to>
    <cdr:sp macro="" textlink="">
      <cdr:nvSpPr>
        <cdr:cNvPr id="25" name="Прямая соединительная линия 24"/>
        <cdr:cNvSpPr/>
      </cdr:nvSpPr>
      <cdr:spPr>
        <a:xfrm xmlns:a="http://schemas.openxmlformats.org/drawingml/2006/main" flipV="1">
          <a:off x="3187186" y="2463066"/>
          <a:ext cx="718835" cy="112582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</cdr:x>
      <cdr:y>0.0505</cdr:y>
    </cdr:from>
    <cdr:to>
      <cdr:x>0.33313</cdr:x>
      <cdr:y>0.11745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850560" y="188725"/>
          <a:ext cx="714894" cy="2501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Arial" pitchFamily="34" charset="0"/>
              <a:cs typeface="Arial" pitchFamily="34" charset="0"/>
            </a:rPr>
            <a:t>δ=0,0мм</a:t>
          </a:r>
        </a:p>
      </cdr:txBody>
    </cdr:sp>
  </cdr:relSizeAnchor>
  <cdr:relSizeAnchor xmlns:cdr="http://schemas.openxmlformats.org/drawingml/2006/chartDrawing">
    <cdr:from>
      <cdr:x>0</cdr:x>
      <cdr:y>0.90524</cdr:y>
    </cdr:from>
    <cdr:to>
      <cdr:x>1</cdr:x>
      <cdr:y>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0" y="3457573"/>
          <a:ext cx="6076949" cy="361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endParaRPr lang="ru-RU" sz="1200" b="0" baseline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0.68049</cdr:x>
      <cdr:y>0.25748</cdr:y>
    </cdr:from>
    <cdr:to>
      <cdr:x>0.86526</cdr:x>
      <cdr:y>0.30968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8792" y="1069125"/>
          <a:ext cx="835983" cy="2167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h=0,00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0.67713</cdr:x>
      <cdr:y>0.32226</cdr:y>
    </cdr:from>
    <cdr:to>
      <cdr:x>0.86316</cdr:x>
      <cdr:y>0.38309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3590" y="1338109"/>
          <a:ext cx="841660" cy="2525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h=0,04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0.6</cdr:x>
      <cdr:y>0.28904</cdr:y>
    </cdr:from>
    <cdr:to>
      <cdr:x>0.68834</cdr:x>
      <cdr:y>0.33721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2714625" y="1200171"/>
          <a:ext cx="399683" cy="20000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0.58819</cdr:x>
      <cdr:y>0.35382</cdr:y>
    </cdr:from>
    <cdr:to>
      <cdr:x>0.68386</cdr:x>
      <cdr:y>0.44396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2661209" y="1469154"/>
          <a:ext cx="432830" cy="3742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0.59244</cdr:x>
      <cdr:y>0.46013</cdr:y>
    </cdr:from>
    <cdr:to>
      <cdr:x>0.68722</cdr:x>
      <cdr:y>0.78672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H="1" flipV="1">
          <a:off x="2127892" y="2736379"/>
          <a:ext cx="1546054" cy="4297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0.68049</cdr:x>
      <cdr:y>0.42691</cdr:y>
    </cdr:from>
    <cdr:to>
      <cdr:x>0.86105</cdr:x>
      <cdr:y>0.4909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078792" y="1772642"/>
          <a:ext cx="816933" cy="2657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h=0,12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0.62395</cdr:x>
      <cdr:y>0.54152</cdr:y>
    </cdr:from>
    <cdr:to>
      <cdr:x>0.69395</cdr:x>
      <cdr:y>0.79276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V="1">
          <a:off x="2828925" y="2563514"/>
          <a:ext cx="317375" cy="11893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0.64916</cdr:x>
      <cdr:y>0.57018</cdr:y>
    </cdr:from>
    <cdr:to>
      <cdr:x>0.80269</cdr:x>
      <cdr:y>0.8008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flipV="1">
          <a:off x="2943226" y="2699189"/>
          <a:ext cx="696090" cy="10917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0.71639</cdr:x>
      <cdr:y>0.63455</cdr:y>
    </cdr:from>
    <cdr:to>
      <cdr:x>0.80157</cdr:x>
      <cdr:y>0.82495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3248024" y="3003912"/>
          <a:ext cx="386213" cy="90133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0.68498</cdr:x>
      <cdr:y>0.48631</cdr:y>
    </cdr:from>
    <cdr:to>
      <cdr:x>0.86526</cdr:x>
      <cdr:y>0.54137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099106" y="2019300"/>
          <a:ext cx="815669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h=0,22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0.80157</cdr:x>
      <cdr:y>0.53821</cdr:y>
    </cdr:from>
    <cdr:to>
      <cdr:x>0.98737</cdr:x>
      <cdr:y>0.59413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626603" y="2234791"/>
          <a:ext cx="840622" cy="2321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h=0,32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0.80157</cdr:x>
      <cdr:y>0.59025</cdr:y>
    </cdr:from>
    <cdr:to>
      <cdr:x>0.98526</cdr:x>
      <cdr:y>0.65377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626602" y="2450873"/>
          <a:ext cx="831097" cy="2637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h=0,72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0.80157</cdr:x>
      <cdr:y>0.6495</cdr:y>
    </cdr:from>
    <cdr:to>
      <cdr:x>0.96842</cdr:x>
      <cdr:y>0.70653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626603" y="2696896"/>
          <a:ext cx="754897" cy="2368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h=1,1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0.76891</cdr:x>
      <cdr:y>0.68106</cdr:y>
    </cdr:from>
    <cdr:to>
      <cdr:x>0.80717</cdr:x>
      <cdr:y>0.84306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10800000" flipV="1">
          <a:off x="3486150" y="3224087"/>
          <a:ext cx="173478" cy="766888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0.17152</cdr:x>
      <cdr:y>0.13078</cdr:y>
    </cdr:from>
    <cdr:to>
      <cdr:x>0.39496</cdr:x>
      <cdr:y>0.17418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777655" y="619125"/>
          <a:ext cx="1013045" cy="20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λ</a:t>
          </a:r>
          <a:r>
            <a:rPr lang="ru-RU" sz="1200" b="1">
              <a:latin typeface="Arial" pitchFamily="34" charset="0"/>
              <a:cs typeface="Arial" pitchFamily="34" charset="0"/>
            </a:rPr>
            <a:t>=2,85Вт/м.К</a:t>
          </a:r>
        </a:p>
      </cdr:txBody>
    </cdr:sp>
  </cdr:relSizeAnchor>
  <cdr:relSizeAnchor xmlns:cdr="http://schemas.openxmlformats.org/drawingml/2006/chartDrawing">
    <cdr:from>
      <cdr:x>0.20089</cdr:x>
      <cdr:y>0.17418</cdr:y>
    </cdr:from>
    <cdr:to>
      <cdr:x>0.39368</cdr:x>
      <cdr:y>0.23627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908902" y="723241"/>
          <a:ext cx="872273" cy="2578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δ</a:t>
          </a:r>
          <a:r>
            <a:rPr lang="ru-RU" sz="1200" b="1">
              <a:latin typeface="Arial" pitchFamily="34" charset="0"/>
              <a:cs typeface="Arial" pitchFamily="34" charset="0"/>
            </a:rPr>
            <a:t>=0,12мм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0.06798</cdr:x>
      <cdr:y>0.08638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0" y="0"/>
          <a:ext cx="418248" cy="3586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>
              <a:latin typeface="Arial" pitchFamily="34" charset="0"/>
              <a:cs typeface="Arial" pitchFamily="34" charset="0"/>
            </a:rPr>
            <a:t>t,</a:t>
          </a:r>
          <a:r>
            <a:rPr lang="en-US" sz="1200" b="1" baseline="30000">
              <a:latin typeface="Arial" pitchFamily="34" charset="0"/>
              <a:cs typeface="Arial" pitchFamily="34" charset="0"/>
            </a:rPr>
            <a:t>0</a:t>
          </a:r>
          <a:r>
            <a:rPr lang="en-US" sz="1200" b="1">
              <a:latin typeface="Arial" pitchFamily="34" charset="0"/>
              <a:cs typeface="Arial" pitchFamily="34" charset="0"/>
            </a:rPr>
            <a:t>C</a:t>
          </a:r>
          <a:endParaRPr lang="ru-RU" sz="1200" b="1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0.82735</cdr:x>
      <cdr:y>0.92153</cdr:y>
    </cdr:from>
    <cdr:to>
      <cdr:x>1</cdr:x>
      <cdr:y>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3751122" y="4362451"/>
          <a:ext cx="782778" cy="3714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600" b="1">
              <a:latin typeface="Arial" pitchFamily="34" charset="0"/>
              <a:cs typeface="Arial" pitchFamily="34" charset="0"/>
            </a:rPr>
            <a:t>φ</a:t>
          </a:r>
          <a:r>
            <a:rPr lang="en-US" sz="1200" b="1">
              <a:latin typeface="Arial" pitchFamily="34" charset="0"/>
              <a:cs typeface="Arial" pitchFamily="34" charset="0"/>
            </a:rPr>
            <a:t>,</a:t>
          </a:r>
          <a:r>
            <a:rPr lang="ru-RU" sz="1200" b="1">
              <a:latin typeface="Arial" pitchFamily="34" charset="0"/>
              <a:cs typeface="Arial" pitchFamily="34" charset="0"/>
            </a:rPr>
            <a:t>гр.п.к.в.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0.24573</cdr:x>
      <cdr:y>0.41855</cdr:y>
    </cdr:from>
    <cdr:to>
      <cdr:x>0.43502</cdr:x>
      <cdr:y>0.48604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8230" y="1565453"/>
          <a:ext cx="830573" cy="2524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δ</a:t>
          </a:r>
          <a:r>
            <a:rPr lang="ru-RU" sz="1200" b="1">
              <a:latin typeface="Arial" pitchFamily="34" charset="0"/>
              <a:cs typeface="Arial" pitchFamily="34" charset="0"/>
            </a:rPr>
            <a:t>=0,04мм</a:t>
          </a:r>
        </a:p>
      </cdr:txBody>
    </cdr:sp>
  </cdr:relSizeAnchor>
  <cdr:relSizeAnchor xmlns:cdr="http://schemas.openxmlformats.org/drawingml/2006/chartDrawing">
    <cdr:from>
      <cdr:x>0.6322</cdr:x>
      <cdr:y>0.16092</cdr:y>
    </cdr:from>
    <cdr:to>
      <cdr:x>0.81404</cdr:x>
      <cdr:y>0.21839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73999" y="769447"/>
          <a:ext cx="797876" cy="2747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δ</a:t>
          </a:r>
          <a:r>
            <a:rPr lang="ru-RU" sz="1200" b="1">
              <a:latin typeface="Arial" pitchFamily="34" charset="0"/>
              <a:cs typeface="Arial" pitchFamily="34" charset="0"/>
            </a:rPr>
            <a:t>=0,32мм</a:t>
          </a:r>
        </a:p>
      </cdr:txBody>
    </cdr:sp>
  </cdr:relSizeAnchor>
  <cdr:relSizeAnchor xmlns:cdr="http://schemas.openxmlformats.org/drawingml/2006/chartDrawing">
    <cdr:from>
      <cdr:x>0.67103</cdr:x>
      <cdr:y>0.26437</cdr:y>
    </cdr:from>
    <cdr:to>
      <cdr:x>0.84047</cdr:x>
      <cdr:y>0.31236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85262" y="1120566"/>
          <a:ext cx="829538" cy="2034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δ</a:t>
          </a:r>
          <a:r>
            <a:rPr lang="ru-RU" sz="1200" b="1">
              <a:latin typeface="Arial" pitchFamily="34" charset="0"/>
              <a:cs typeface="Arial" pitchFamily="34" charset="0"/>
            </a:rPr>
            <a:t>=0,22мм</a:t>
          </a:r>
        </a:p>
      </cdr:txBody>
    </cdr:sp>
  </cdr:relSizeAnchor>
  <cdr:relSizeAnchor xmlns:cdr="http://schemas.openxmlformats.org/drawingml/2006/chartDrawing">
    <cdr:from>
      <cdr:x>0.70781</cdr:x>
      <cdr:y>0.34647</cdr:y>
    </cdr:from>
    <cdr:to>
      <cdr:x>0.88784</cdr:x>
      <cdr:y>0.40558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05764" y="1656664"/>
          <a:ext cx="789961" cy="2826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δ</a:t>
          </a:r>
          <a:r>
            <a:rPr lang="ru-RU" sz="1200" b="1">
              <a:latin typeface="Arial" pitchFamily="34" charset="0"/>
              <a:cs typeface="Arial" pitchFamily="34" charset="0"/>
            </a:rPr>
            <a:t>=0,16мм</a:t>
          </a:r>
        </a:p>
      </cdr:txBody>
    </cdr:sp>
  </cdr:relSizeAnchor>
  <cdr:relSizeAnchor xmlns:cdr="http://schemas.openxmlformats.org/drawingml/2006/chartDrawing">
    <cdr:from>
      <cdr:x>0.59389</cdr:x>
      <cdr:y>0.21018</cdr:y>
    </cdr:from>
    <cdr:to>
      <cdr:x>0.64344</cdr:x>
      <cdr:y>0.25187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2907030" y="895766"/>
          <a:ext cx="242516" cy="17766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0.61688</cdr:x>
      <cdr:y>0.3087</cdr:y>
    </cdr:from>
    <cdr:to>
      <cdr:x>0.6792</cdr:x>
      <cdr:y>0.38752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4107996" y="1279071"/>
          <a:ext cx="415018" cy="32657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0.63833</cdr:x>
      <cdr:y>0.38424</cdr:y>
    </cdr:from>
    <cdr:to>
      <cdr:x>0.71291</cdr:x>
      <cdr:y>0.48933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flipV="1">
          <a:off x="4250871" y="1592036"/>
          <a:ext cx="496661" cy="43542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0.43442</cdr:x>
      <cdr:y>0.48145</cdr:y>
    </cdr:from>
    <cdr:to>
      <cdr:x>0.52567</cdr:x>
      <cdr:y>0.59328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2126423" y="2051890"/>
          <a:ext cx="446653" cy="47662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0.47694</cdr:x>
      <cdr:y>0.38806</cdr:y>
    </cdr:from>
    <cdr:to>
      <cdr:x>0.59236</cdr:x>
      <cdr:y>0.44335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10800000">
          <a:off x="2334535" y="1653871"/>
          <a:ext cx="564981" cy="23564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0.28074</cdr:x>
      <cdr:y>0.33498</cdr:y>
    </cdr:from>
    <cdr:to>
      <cdr:x>0.46746</cdr:x>
      <cdr:y>0.39902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31849" y="1252875"/>
          <a:ext cx="819303" cy="2395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 dirty="0">
              <a:latin typeface="Arial" pitchFamily="34" charset="0"/>
              <a:cs typeface="Arial" pitchFamily="34" charset="0"/>
            </a:rPr>
            <a:t>δ</a:t>
          </a:r>
          <a:r>
            <a:rPr lang="ru-RU" sz="1200" b="1" dirty="0">
              <a:latin typeface="Arial" pitchFamily="34" charset="0"/>
              <a:cs typeface="Arial" pitchFamily="34" charset="0"/>
            </a:rPr>
            <a:t>=0,12мм</a:t>
          </a:r>
        </a:p>
      </cdr:txBody>
    </cdr:sp>
  </cdr:relSizeAnchor>
  <cdr:relSizeAnchor xmlns:cdr="http://schemas.openxmlformats.org/drawingml/2006/chartDrawing">
    <cdr:from>
      <cdr:x>0</cdr:x>
      <cdr:y>0.00821</cdr:y>
    </cdr:from>
    <cdr:to>
      <cdr:x>0.12156</cdr:x>
      <cdr:y>0.07283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0" y="39725"/>
          <a:ext cx="533400" cy="3126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400" b="1" baseline="0">
              <a:latin typeface="Arial"/>
              <a:cs typeface="Arial"/>
            </a:rPr>
            <a:t>Δ</a:t>
          </a:r>
          <a:r>
            <a:rPr lang="ru-RU" sz="1400" b="1" baseline="0">
              <a:latin typeface="Arial" pitchFamily="34" charset="0"/>
              <a:cs typeface="Arial" pitchFamily="34" charset="0"/>
            </a:rPr>
            <a:t>Т,К</a:t>
          </a:r>
        </a:p>
      </cdr:txBody>
    </cdr:sp>
  </cdr:relSizeAnchor>
  <cdr:relSizeAnchor xmlns:cdr="http://schemas.openxmlformats.org/drawingml/2006/chartDrawing">
    <cdr:from>
      <cdr:x>0.82019</cdr:x>
      <cdr:y>0.9243</cdr:y>
    </cdr:from>
    <cdr:to>
      <cdr:x>0.94994</cdr:x>
      <cdr:y>0.97948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598871" y="4419600"/>
          <a:ext cx="569323" cy="2638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φ</a:t>
          </a:r>
          <a:r>
            <a:rPr lang="ru-RU" sz="1200" b="1">
              <a:latin typeface="Arial" pitchFamily="34" charset="0"/>
              <a:cs typeface="Arial" pitchFamily="34" charset="0"/>
            </a:rPr>
            <a:t>,гр.п.к.в.</a:t>
          </a:r>
        </a:p>
      </cdr:txBody>
    </cdr:sp>
  </cdr:relSizeAnchor>
  <cdr:relSizeAnchor xmlns:cdr="http://schemas.openxmlformats.org/drawingml/2006/chartDrawing">
    <cdr:from>
      <cdr:x>0.10379</cdr:x>
      <cdr:y>0.14992</cdr:y>
    </cdr:from>
    <cdr:to>
      <cdr:x>0.34953</cdr:x>
      <cdr:y>0.20758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55403" y="560718"/>
          <a:ext cx="1078302" cy="2156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λ</a:t>
          </a:r>
          <a:r>
            <a:rPr lang="ru-RU" sz="1200" b="1">
              <a:latin typeface="Arial" pitchFamily="34" charset="0"/>
              <a:cs typeface="Arial" pitchFamily="34" charset="0"/>
            </a:rPr>
            <a:t>=2,85Вт/м.К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0.67756</cdr:x>
      <cdr:y>0.10978</cdr:y>
    </cdr:from>
    <cdr:to>
      <cdr:x>0.84717</cdr:x>
      <cdr:y>0.23133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1431" y="533400"/>
          <a:ext cx="746326" cy="5905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h=0,0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  <a:p xmlns:a="http://schemas.openxmlformats.org/drawingml/2006/main">
          <a:endParaRPr lang="ru-RU" sz="1200" b="1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h=0,04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0.57363</cdr:x>
      <cdr:y>0.14311</cdr:y>
    </cdr:from>
    <cdr:to>
      <cdr:x>0.68836</cdr:x>
      <cdr:y>0.18232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rot="10800000" flipV="1">
          <a:off x="2524124" y="695324"/>
          <a:ext cx="504825" cy="1905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0.5693</cdr:x>
      <cdr:y>0.20585</cdr:y>
    </cdr:from>
    <cdr:to>
      <cdr:x>0.69052</cdr:x>
      <cdr:y>0.38229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rot="10800000" flipV="1">
          <a:off x="2505075" y="1000126"/>
          <a:ext cx="533400" cy="8572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0.6924</cdr:x>
      <cdr:y>0.34727</cdr:y>
    </cdr:from>
    <cdr:to>
      <cdr:x>0.86484</cdr:x>
      <cdr:y>0.38622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46730" y="1687247"/>
          <a:ext cx="758797" cy="1892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b="1">
              <a:latin typeface="Arial" pitchFamily="34" charset="0"/>
              <a:cs typeface="Arial" pitchFamily="34" charset="0"/>
            </a:rPr>
            <a:t>h=0,12</a:t>
          </a:r>
          <a:r>
            <a:rPr lang="ru-RU" sz="11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0.58837</cdr:x>
      <cdr:y>0.39329</cdr:y>
    </cdr:from>
    <cdr:to>
      <cdr:x>0.70145</cdr:x>
      <cdr:y>0.79372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10800000" flipV="1">
          <a:off x="2588977" y="1910840"/>
          <a:ext cx="497575" cy="19455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0.21432</cdr:x>
      <cdr:y>0.86082</cdr:y>
    </cdr:from>
    <cdr:to>
      <cdr:x>0.39502</cdr:x>
      <cdr:y>0.91155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43059" y="4182385"/>
          <a:ext cx="795129" cy="2464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</a:t>
          </a:r>
          <a:r>
            <a:rPr lang="ru-RU" sz="1200" b="1">
              <a:latin typeface="Arial" pitchFamily="34" charset="0"/>
              <a:cs typeface="Arial" pitchFamily="34" charset="0"/>
            </a:rPr>
            <a:t>22мм</a:t>
          </a:r>
        </a:p>
      </cdr:txBody>
    </cdr:sp>
  </cdr:relSizeAnchor>
  <cdr:relSizeAnchor xmlns:cdr="http://schemas.openxmlformats.org/drawingml/2006/chartDrawing">
    <cdr:from>
      <cdr:x>0.40346</cdr:x>
      <cdr:y>0.89616</cdr:y>
    </cdr:from>
    <cdr:to>
      <cdr:x>0.5313</cdr:x>
      <cdr:y>0.91018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>
          <a:off x="1775331" y="4354074"/>
          <a:ext cx="562528" cy="6811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0.17753</cdr:x>
      <cdr:y>0.06173</cdr:y>
    </cdr:from>
    <cdr:to>
      <cdr:x>0.40912</cdr:x>
      <cdr:y>0.14507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1176" y="299923"/>
          <a:ext cx="1019049" cy="4049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λ</a:t>
          </a:r>
          <a:r>
            <a:rPr lang="ru-RU" sz="1200" b="1">
              <a:latin typeface="Arial" pitchFamily="34" charset="0"/>
              <a:cs typeface="Arial" pitchFamily="34" charset="0"/>
            </a:rPr>
            <a:t>=2,85Вт/м.К</a:t>
          </a:r>
        </a:p>
        <a:p xmlns:a="http://schemas.openxmlformats.org/drawingml/2006/main">
          <a:r>
            <a:rPr lang="el-GR" sz="1200" b="1">
              <a:latin typeface="Arial" pitchFamily="34" charset="0"/>
              <a:cs typeface="Arial" pitchFamily="34" charset="0"/>
            </a:rPr>
            <a:t>δ</a:t>
          </a:r>
          <a:r>
            <a:rPr lang="ru-RU" sz="1200" b="1">
              <a:latin typeface="Arial" pitchFamily="34" charset="0"/>
              <a:cs typeface="Arial" pitchFamily="34" charset="0"/>
            </a:rPr>
            <a:t>=0,16мм</a:t>
          </a:r>
        </a:p>
      </cdr:txBody>
    </cdr:sp>
  </cdr:relSizeAnchor>
  <cdr:relSizeAnchor xmlns:cdr="http://schemas.openxmlformats.org/drawingml/2006/chartDrawing">
    <cdr:from>
      <cdr:x>0</cdr:x>
      <cdr:y>0.02549</cdr:y>
    </cdr:from>
    <cdr:to>
      <cdr:x>0.12339</cdr:x>
      <cdr:y>0.0843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0" y="123825"/>
          <a:ext cx="542925" cy="2857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>
              <a:latin typeface="Arial" pitchFamily="34" charset="0"/>
              <a:cs typeface="Arial" pitchFamily="34" charset="0"/>
            </a:rPr>
            <a:t>Δ</a:t>
          </a:r>
          <a:r>
            <a:rPr lang="uk-UA" sz="1400" b="1">
              <a:latin typeface="Arial" pitchFamily="34" charset="0"/>
              <a:cs typeface="Arial" pitchFamily="34" charset="0"/>
            </a:rPr>
            <a:t>Т</a:t>
          </a:r>
          <a:r>
            <a:rPr lang="en-US" sz="1400" b="1">
              <a:latin typeface="Arial" pitchFamily="34" charset="0"/>
              <a:cs typeface="Arial" pitchFamily="34" charset="0"/>
            </a:rPr>
            <a:t>,</a:t>
          </a:r>
          <a:r>
            <a:rPr lang="uk-UA" sz="1400" b="1">
              <a:latin typeface="Arial" pitchFamily="34" charset="0"/>
              <a:cs typeface="Arial" pitchFamily="34" charset="0"/>
            </a:rPr>
            <a:t>К</a:t>
          </a:r>
          <a:endParaRPr lang="ru-RU" sz="1400" b="1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0.81244</cdr:x>
      <cdr:y>0.92628</cdr:y>
    </cdr:from>
    <cdr:to>
      <cdr:x>0.99969</cdr:x>
      <cdr:y>0.99993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574941" y="4500438"/>
          <a:ext cx="823953" cy="35780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400" b="1">
              <a:latin typeface="Arial" pitchFamily="34" charset="0"/>
              <a:cs typeface="Arial" pitchFamily="34" charset="0"/>
            </a:rPr>
            <a:t>φ</a:t>
          </a:r>
          <a:r>
            <a:rPr lang="ru-RU" sz="1400" b="1">
              <a:latin typeface="Arial" pitchFamily="34" charset="0"/>
              <a:cs typeface="Arial" pitchFamily="34" charset="0"/>
            </a:rPr>
            <a:t>,</a:t>
          </a:r>
          <a:r>
            <a:rPr lang="ru-RU" sz="1200" b="1">
              <a:latin typeface="Arial" pitchFamily="34" charset="0"/>
              <a:cs typeface="Arial" pitchFamily="34" charset="0"/>
            </a:rPr>
            <a:t> гр.п.к.в.</a:t>
          </a:r>
          <a:endParaRPr lang="ru-RU" sz="1400" b="1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0.81041</cdr:x>
      <cdr:y>0.53711</cdr:y>
    </cdr:from>
    <cdr:to>
      <cdr:x>0.98039</cdr:x>
      <cdr:y>0.81781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359519" y="17496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0.81967</cdr:x>
      <cdr:y>0.55228</cdr:y>
    </cdr:from>
    <cdr:to>
      <cdr:x>0.96506</cdr:x>
      <cdr:y>0.59897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606745" y="2683309"/>
          <a:ext cx="639757" cy="2268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</a:t>
          </a:r>
          <a:r>
            <a:rPr lang="ru-RU" sz="1200" b="1">
              <a:latin typeface="Arial" pitchFamily="34" charset="0"/>
              <a:cs typeface="Arial" pitchFamily="34" charset="0"/>
            </a:rPr>
            <a:t>16</a:t>
          </a:r>
          <a:r>
            <a:rPr lang="en-US" sz="1200" b="1">
              <a:latin typeface="Arial" pitchFamily="34" charset="0"/>
              <a:cs typeface="Arial" pitchFamily="34" charset="0"/>
            </a:rPr>
            <a:t>,</a:t>
          </a:r>
          <a:r>
            <a:rPr lang="ru-RU" sz="1200" b="1">
              <a:latin typeface="Arial" pitchFamily="34" charset="0"/>
              <a:cs typeface="Arial" pitchFamily="34" charset="0"/>
            </a:rPr>
            <a:t>3мм</a:t>
          </a:r>
        </a:p>
      </cdr:txBody>
    </cdr:sp>
  </cdr:relSizeAnchor>
  <cdr:relSizeAnchor xmlns:cdr="http://schemas.openxmlformats.org/drawingml/2006/chartDrawing">
    <cdr:from>
      <cdr:x>0.68414</cdr:x>
      <cdr:y>0.58097</cdr:y>
    </cdr:from>
    <cdr:to>
      <cdr:x>0.83051</cdr:x>
      <cdr:y>0.833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0800000" flipV="1">
          <a:off x="3010395" y="2822713"/>
          <a:ext cx="644057" cy="122450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0.79988</cdr:x>
      <cdr:y>0.50207</cdr:y>
    </cdr:from>
    <cdr:to>
      <cdr:x>0.95148</cdr:x>
      <cdr:y>0.54497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519670" y="2439359"/>
          <a:ext cx="667077" cy="208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/>
        </a:p>
      </cdr:txBody>
    </cdr:sp>
  </cdr:relSizeAnchor>
  <cdr:relSizeAnchor xmlns:cdr="http://schemas.openxmlformats.org/drawingml/2006/chartDrawing">
    <cdr:from>
      <cdr:x>0.79648</cdr:x>
      <cdr:y>0.4937</cdr:y>
    </cdr:from>
    <cdr:to>
      <cdr:x>0.95158</cdr:x>
      <cdr:y>0.53842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504709" y="2398692"/>
          <a:ext cx="682481" cy="217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h=1,1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0.60644</cdr:x>
      <cdr:y>0.51551</cdr:y>
    </cdr:from>
    <cdr:to>
      <cdr:x>0.81063</cdr:x>
      <cdr:y>0.86573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 rot="10800000" flipV="1">
          <a:off x="2668486" y="2504658"/>
          <a:ext cx="898486" cy="17015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0.76594</cdr:x>
      <cdr:y>0.42467</cdr:y>
    </cdr:from>
    <cdr:to>
      <cdr:x>0.91754</cdr:x>
      <cdr:y>0.70499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4619767" y="1385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/>
        </a:p>
      </cdr:txBody>
    </cdr:sp>
  </cdr:relSizeAnchor>
  <cdr:relSizeAnchor xmlns:cdr="http://schemas.openxmlformats.org/drawingml/2006/chartDrawing">
    <cdr:from>
      <cdr:x>0.74251</cdr:x>
      <cdr:y>0.43065</cdr:y>
    </cdr:from>
    <cdr:to>
      <cdr:x>0.92751</cdr:x>
      <cdr:y>0.47785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267225" y="2092380"/>
          <a:ext cx="814046" cy="2293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>
              <a:latin typeface="Arial" pitchFamily="34" charset="0"/>
              <a:cs typeface="Arial" pitchFamily="34" charset="0"/>
            </a:rPr>
            <a:t>h=0,52</a:t>
          </a:r>
          <a:r>
            <a:rPr lang="ru-RU" sz="1200" b="1">
              <a:latin typeface="Arial" pitchFamily="34" charset="0"/>
              <a:cs typeface="Arial" pitchFamily="34" charset="0"/>
            </a:rPr>
            <a:t>мм</a:t>
          </a:r>
        </a:p>
      </cdr:txBody>
    </cdr:sp>
  </cdr:relSizeAnchor>
  <cdr:relSizeAnchor xmlns:cdr="http://schemas.openxmlformats.org/drawingml/2006/chartDrawing">
    <cdr:from>
      <cdr:x>0.5703</cdr:x>
      <cdr:y>0.47906</cdr:y>
    </cdr:from>
    <cdr:to>
      <cdr:x>0.75462</cdr:x>
      <cdr:y>0.88864</cdr:y>
    </cdr:to>
    <cdr:sp macro="" textlink="">
      <cdr:nvSpPr>
        <cdr:cNvPr id="25" name="Прямая соединительная линия 24"/>
        <cdr:cNvSpPr/>
      </cdr:nvSpPr>
      <cdr:spPr>
        <a:xfrm xmlns:a="http://schemas.openxmlformats.org/drawingml/2006/main" rot="10800000" flipV="1">
          <a:off x="2509465" y="2327561"/>
          <a:ext cx="811048" cy="198999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0.66944</cdr:x>
      <cdr:y>0.84655</cdr:y>
    </cdr:from>
    <cdr:to>
      <cdr:x>0.93333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2702" y="4676775"/>
          <a:ext cx="1246722" cy="84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latin typeface="Arial" pitchFamily="34" charset="0"/>
              <a:cs typeface="Arial" pitchFamily="34" charset="0"/>
            </a:rPr>
            <a:t>Наработка</a:t>
          </a:r>
        </a:p>
        <a:p xmlns:a="http://schemas.openxmlformats.org/drawingml/2006/main">
          <a:pPr algn="ctr"/>
          <a:r>
            <a:rPr lang="ru-RU" sz="1200" b="1">
              <a:latin typeface="Arial" pitchFamily="34" charset="0"/>
              <a:cs typeface="Arial" pitchFamily="34" charset="0"/>
            </a:rPr>
            <a:t>Н, тыс. моточас.</a:t>
          </a:r>
        </a:p>
      </cdr:txBody>
    </cdr:sp>
  </cdr:relSizeAnchor>
  <cdr:relSizeAnchor xmlns:cdr="http://schemas.openxmlformats.org/drawingml/2006/chartDrawing">
    <cdr:from>
      <cdr:x>0.01613</cdr:x>
      <cdr:y>0</cdr:y>
    </cdr:from>
    <cdr:to>
      <cdr:x>0.11806</cdr:x>
      <cdr:y>0.14465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" y="0"/>
          <a:ext cx="481563" cy="7991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400" b="1">
              <a:latin typeface="Arial" pitchFamily="34" charset="0"/>
              <a:cs typeface="Arial" pitchFamily="34" charset="0"/>
            </a:rPr>
            <a:t>Δ</a:t>
          </a:r>
          <a:r>
            <a:rPr lang="ru-RU" sz="1400" b="1">
              <a:latin typeface="Arial" pitchFamily="34" charset="0"/>
              <a:cs typeface="Arial" pitchFamily="34" charset="0"/>
            </a:rPr>
            <a:t>, </a:t>
          </a:r>
        </a:p>
        <a:p xmlns:a="http://schemas.openxmlformats.org/drawingml/2006/main">
          <a:r>
            <a:rPr lang="ru-RU" sz="1400" b="1">
              <a:latin typeface="Arial" pitchFamily="34" charset="0"/>
              <a:cs typeface="Arial" pitchFamily="34" charset="0"/>
            </a:rPr>
            <a:t>мкм</a:t>
          </a:r>
        </a:p>
      </cdr:txBody>
    </cdr:sp>
  </cdr:relSizeAnchor>
  <cdr:relSizeAnchor xmlns:cdr="http://schemas.openxmlformats.org/drawingml/2006/chartDrawing">
    <cdr:from>
      <cdr:x>0.13194</cdr:x>
      <cdr:y>0.41898</cdr:y>
    </cdr:from>
    <cdr:to>
      <cdr:x>0.34306</cdr:x>
      <cdr:y>0.78704</cdr:y>
    </cdr:to>
    <cdr:sp macro="" textlink="">
      <cdr:nvSpPr>
        <cdr:cNvPr id="4" name="Полилиния 3"/>
        <cdr:cNvSpPr/>
      </cdr:nvSpPr>
      <cdr:spPr>
        <a:xfrm xmlns:a="http://schemas.openxmlformats.org/drawingml/2006/main">
          <a:off x="603250" y="1149350"/>
          <a:ext cx="965200" cy="1009650"/>
        </a:xfrm>
        <a:custGeom xmlns:a="http://schemas.openxmlformats.org/drawingml/2006/main">
          <a:avLst/>
          <a:gdLst>
            <a:gd name="connsiteX0" fmla="*/ 965200 w 965200"/>
            <a:gd name="connsiteY0" fmla="*/ 0 h 1009650"/>
            <a:gd name="connsiteX1" fmla="*/ 584200 w 965200"/>
            <a:gd name="connsiteY1" fmla="*/ 673100 h 1009650"/>
            <a:gd name="connsiteX2" fmla="*/ 0 w 965200"/>
            <a:gd name="connsiteY2" fmla="*/ 1009650 h 1009650"/>
            <a:gd name="connsiteX3" fmla="*/ 0 w 965200"/>
            <a:gd name="connsiteY3" fmla="*/ 1009650 h 10096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965200" h="1009650">
              <a:moveTo>
                <a:pt x="965200" y="0"/>
              </a:moveTo>
              <a:cubicBezTo>
                <a:pt x="855133" y="252412"/>
                <a:pt x="745067" y="504825"/>
                <a:pt x="584200" y="673100"/>
              </a:cubicBezTo>
              <a:cubicBezTo>
                <a:pt x="423333" y="841375"/>
                <a:pt x="0" y="1009650"/>
                <a:pt x="0" y="1009650"/>
              </a:cubicBezTo>
              <a:lnTo>
                <a:pt x="0" y="1009650"/>
              </a:lnTo>
            </a:path>
          </a:pathLst>
        </a:cu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0.13229</cdr:x>
      <cdr:y>0.50868</cdr:y>
    </cdr:from>
    <cdr:to>
      <cdr:x>0.34479</cdr:x>
      <cdr:y>0.78299</cdr:y>
    </cdr:to>
    <cdr:sp macro="" textlink="">
      <cdr:nvSpPr>
        <cdr:cNvPr id="5" name="Полилиния 4"/>
        <cdr:cNvSpPr/>
      </cdr:nvSpPr>
      <cdr:spPr>
        <a:xfrm xmlns:a="http://schemas.openxmlformats.org/drawingml/2006/main">
          <a:off x="604838" y="1395413"/>
          <a:ext cx="971550" cy="752475"/>
        </a:xfrm>
        <a:custGeom xmlns:a="http://schemas.openxmlformats.org/drawingml/2006/main">
          <a:avLst/>
          <a:gdLst>
            <a:gd name="connsiteX0" fmla="*/ 971550 w 971550"/>
            <a:gd name="connsiteY0" fmla="*/ 0 h 752475"/>
            <a:gd name="connsiteX1" fmla="*/ 590550 w 971550"/>
            <a:gd name="connsiteY1" fmla="*/ 404812 h 752475"/>
            <a:gd name="connsiteX2" fmla="*/ 0 w 971550"/>
            <a:gd name="connsiteY2" fmla="*/ 752475 h 752475"/>
            <a:gd name="connsiteX3" fmla="*/ 0 w 971550"/>
            <a:gd name="connsiteY3" fmla="*/ 752475 h 75247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971550" h="752475">
              <a:moveTo>
                <a:pt x="971550" y="0"/>
              </a:moveTo>
              <a:cubicBezTo>
                <a:pt x="862012" y="139700"/>
                <a:pt x="752475" y="279400"/>
                <a:pt x="590550" y="404812"/>
              </a:cubicBezTo>
              <a:cubicBezTo>
                <a:pt x="428625" y="530224"/>
                <a:pt x="0" y="752475"/>
                <a:pt x="0" y="752475"/>
              </a:cubicBezTo>
              <a:lnTo>
                <a:pt x="0" y="752475"/>
              </a:lnTo>
            </a:path>
          </a:pathLst>
        </a:cu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0.13333</cdr:x>
      <cdr:y>0.5434</cdr:y>
    </cdr:from>
    <cdr:to>
      <cdr:x>0.34479</cdr:x>
      <cdr:y>0.78472</cdr:y>
    </cdr:to>
    <cdr:sp macro="" textlink="">
      <cdr:nvSpPr>
        <cdr:cNvPr id="6" name="Полилиния 5"/>
        <cdr:cNvSpPr/>
      </cdr:nvSpPr>
      <cdr:spPr>
        <a:xfrm xmlns:a="http://schemas.openxmlformats.org/drawingml/2006/main">
          <a:off x="609600" y="1490663"/>
          <a:ext cx="966788" cy="661987"/>
        </a:xfrm>
        <a:custGeom xmlns:a="http://schemas.openxmlformats.org/drawingml/2006/main">
          <a:avLst/>
          <a:gdLst>
            <a:gd name="connsiteX0" fmla="*/ 966788 w 966788"/>
            <a:gd name="connsiteY0" fmla="*/ 0 h 661987"/>
            <a:gd name="connsiteX1" fmla="*/ 581025 w 966788"/>
            <a:gd name="connsiteY1" fmla="*/ 342900 h 661987"/>
            <a:gd name="connsiteX2" fmla="*/ 0 w 966788"/>
            <a:gd name="connsiteY2" fmla="*/ 661987 h 661987"/>
            <a:gd name="connsiteX3" fmla="*/ 0 w 966788"/>
            <a:gd name="connsiteY3" fmla="*/ 661987 h 6619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966788" h="661987">
              <a:moveTo>
                <a:pt x="966788" y="0"/>
              </a:moveTo>
              <a:cubicBezTo>
                <a:pt x="854472" y="116284"/>
                <a:pt x="742156" y="232569"/>
                <a:pt x="581025" y="342900"/>
              </a:cubicBezTo>
              <a:cubicBezTo>
                <a:pt x="419894" y="453231"/>
                <a:pt x="0" y="661987"/>
                <a:pt x="0" y="661987"/>
              </a:cubicBezTo>
              <a:lnTo>
                <a:pt x="0" y="661987"/>
              </a:lnTo>
            </a:path>
          </a:pathLst>
        </a:cu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0.13333</cdr:x>
      <cdr:y>0.58854</cdr:y>
    </cdr:from>
    <cdr:to>
      <cdr:x>0.34479</cdr:x>
      <cdr:y>0.78299</cdr:y>
    </cdr:to>
    <cdr:sp macro="" textlink="">
      <cdr:nvSpPr>
        <cdr:cNvPr id="7" name="Полилиния 6"/>
        <cdr:cNvSpPr/>
      </cdr:nvSpPr>
      <cdr:spPr>
        <a:xfrm xmlns:a="http://schemas.openxmlformats.org/drawingml/2006/main">
          <a:off x="609600" y="1614488"/>
          <a:ext cx="966788" cy="533400"/>
        </a:xfrm>
        <a:custGeom xmlns:a="http://schemas.openxmlformats.org/drawingml/2006/main">
          <a:avLst/>
          <a:gdLst>
            <a:gd name="connsiteX0" fmla="*/ 966788 w 966788"/>
            <a:gd name="connsiteY0" fmla="*/ 0 h 533400"/>
            <a:gd name="connsiteX1" fmla="*/ 585788 w 966788"/>
            <a:gd name="connsiteY1" fmla="*/ 404812 h 533400"/>
            <a:gd name="connsiteX2" fmla="*/ 0 w 966788"/>
            <a:gd name="connsiteY2" fmla="*/ 533400 h 533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966788" h="533400">
              <a:moveTo>
                <a:pt x="966788" y="0"/>
              </a:moveTo>
              <a:cubicBezTo>
                <a:pt x="856853" y="157956"/>
                <a:pt x="746919" y="315912"/>
                <a:pt x="585788" y="404812"/>
              </a:cubicBezTo>
              <a:cubicBezTo>
                <a:pt x="424657" y="493712"/>
                <a:pt x="212328" y="513556"/>
                <a:pt x="0" y="533400"/>
              </a:cubicBezTo>
            </a:path>
          </a:pathLst>
        </a:custGeom>
        <a:ln xmlns:a="http://schemas.openxmlformats.org/drawingml/2006/main" w="15875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0.13438</cdr:x>
      <cdr:y>0.61111</cdr:y>
    </cdr:from>
    <cdr:to>
      <cdr:x>0.34479</cdr:x>
      <cdr:y>0.78704</cdr:y>
    </cdr:to>
    <cdr:sp macro="" textlink="">
      <cdr:nvSpPr>
        <cdr:cNvPr id="8" name="Полилиния 7"/>
        <cdr:cNvSpPr/>
      </cdr:nvSpPr>
      <cdr:spPr>
        <a:xfrm xmlns:a="http://schemas.openxmlformats.org/drawingml/2006/main">
          <a:off x="614363" y="1676400"/>
          <a:ext cx="962025" cy="482601"/>
        </a:xfrm>
        <a:custGeom xmlns:a="http://schemas.openxmlformats.org/drawingml/2006/main">
          <a:avLst/>
          <a:gdLst>
            <a:gd name="connsiteX0" fmla="*/ 962025 w 962025"/>
            <a:gd name="connsiteY0" fmla="*/ 0 h 482601"/>
            <a:gd name="connsiteX1" fmla="*/ 571500 w 962025"/>
            <a:gd name="connsiteY1" fmla="*/ 404813 h 482601"/>
            <a:gd name="connsiteX2" fmla="*/ 0 w 962025"/>
            <a:gd name="connsiteY2" fmla="*/ 466725 h 482601"/>
            <a:gd name="connsiteX3" fmla="*/ 0 w 962025"/>
            <a:gd name="connsiteY3" fmla="*/ 466725 h 482601"/>
            <a:gd name="connsiteX4" fmla="*/ 0 w 962025"/>
            <a:gd name="connsiteY4" fmla="*/ 457200 h 48260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962025" h="482601">
              <a:moveTo>
                <a:pt x="962025" y="0"/>
              </a:moveTo>
              <a:cubicBezTo>
                <a:pt x="846931" y="163512"/>
                <a:pt x="731838" y="327025"/>
                <a:pt x="571500" y="404813"/>
              </a:cubicBezTo>
              <a:cubicBezTo>
                <a:pt x="411162" y="482601"/>
                <a:pt x="0" y="466725"/>
                <a:pt x="0" y="466725"/>
              </a:cubicBezTo>
              <a:lnTo>
                <a:pt x="0" y="466725"/>
              </a:lnTo>
              <a:lnTo>
                <a:pt x="0" y="457200"/>
              </a:lnTo>
            </a:path>
          </a:pathLst>
        </a:custGeom>
        <a:ln xmlns:a="http://schemas.openxmlformats.org/drawingml/2006/main" w="15875">
          <a:solidFill>
            <a:schemeClr val="tx1"/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0.13333</cdr:x>
      <cdr:y>0.63889</cdr:y>
    </cdr:from>
    <cdr:to>
      <cdr:x>0.34375</cdr:x>
      <cdr:y>0.78472</cdr:y>
    </cdr:to>
    <cdr:sp macro="" textlink="">
      <cdr:nvSpPr>
        <cdr:cNvPr id="9" name="Полилиния 8"/>
        <cdr:cNvSpPr/>
      </cdr:nvSpPr>
      <cdr:spPr>
        <a:xfrm xmlns:a="http://schemas.openxmlformats.org/drawingml/2006/main">
          <a:off x="609600" y="1752600"/>
          <a:ext cx="962025" cy="400050"/>
        </a:xfrm>
        <a:custGeom xmlns:a="http://schemas.openxmlformats.org/drawingml/2006/main">
          <a:avLst/>
          <a:gdLst>
            <a:gd name="connsiteX0" fmla="*/ 962025 w 962025"/>
            <a:gd name="connsiteY0" fmla="*/ 0 h 400050"/>
            <a:gd name="connsiteX1" fmla="*/ 571500 w 962025"/>
            <a:gd name="connsiteY1" fmla="*/ 309563 h 400050"/>
            <a:gd name="connsiteX2" fmla="*/ 0 w 962025"/>
            <a:gd name="connsiteY2" fmla="*/ 400050 h 400050"/>
            <a:gd name="connsiteX3" fmla="*/ 0 w 962025"/>
            <a:gd name="connsiteY3" fmla="*/ 400050 h 40005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962025" h="400050">
              <a:moveTo>
                <a:pt x="962025" y="0"/>
              </a:moveTo>
              <a:cubicBezTo>
                <a:pt x="846931" y="121444"/>
                <a:pt x="731837" y="242888"/>
                <a:pt x="571500" y="309563"/>
              </a:cubicBezTo>
              <a:cubicBezTo>
                <a:pt x="411163" y="376238"/>
                <a:pt x="0" y="400050"/>
                <a:pt x="0" y="400050"/>
              </a:cubicBezTo>
              <a:lnTo>
                <a:pt x="0" y="400050"/>
              </a:lnTo>
            </a:path>
          </a:pathLst>
        </a:cu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0.33941</cdr:x>
      <cdr:y>0.18403</cdr:y>
    </cdr:from>
    <cdr:to>
      <cdr:x>0.66354</cdr:x>
      <cdr:y>0.79398</cdr:y>
    </cdr:to>
    <cdr:sp macro="" textlink="">
      <cdr:nvSpPr>
        <cdr:cNvPr id="10" name="Полилиния 9"/>
        <cdr:cNvSpPr/>
      </cdr:nvSpPr>
      <cdr:spPr>
        <a:xfrm xmlns:a="http://schemas.openxmlformats.org/drawingml/2006/main">
          <a:off x="1551781" y="504825"/>
          <a:ext cx="1481932" cy="1673225"/>
        </a:xfrm>
        <a:custGeom xmlns:a="http://schemas.openxmlformats.org/drawingml/2006/main">
          <a:avLst/>
          <a:gdLst>
            <a:gd name="connsiteX0" fmla="*/ 1481932 w 1481932"/>
            <a:gd name="connsiteY0" fmla="*/ 0 h 1673225"/>
            <a:gd name="connsiteX1" fmla="*/ 991394 w 1481932"/>
            <a:gd name="connsiteY1" fmla="*/ 1014413 h 1673225"/>
            <a:gd name="connsiteX2" fmla="*/ 205582 w 1481932"/>
            <a:gd name="connsiteY2" fmla="*/ 1476375 h 1673225"/>
            <a:gd name="connsiteX3" fmla="*/ 29369 w 1481932"/>
            <a:gd name="connsiteY3" fmla="*/ 1647825 h 1673225"/>
            <a:gd name="connsiteX4" fmla="*/ 29369 w 1481932"/>
            <a:gd name="connsiteY4" fmla="*/ 1628775 h 1673225"/>
            <a:gd name="connsiteX5" fmla="*/ 29369 w 1481932"/>
            <a:gd name="connsiteY5" fmla="*/ 1628775 h 167322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481932" h="1673225">
              <a:moveTo>
                <a:pt x="1481932" y="0"/>
              </a:moveTo>
              <a:cubicBezTo>
                <a:pt x="1343025" y="384175"/>
                <a:pt x="1204119" y="768351"/>
                <a:pt x="991394" y="1014413"/>
              </a:cubicBezTo>
              <a:cubicBezTo>
                <a:pt x="778669" y="1260475"/>
                <a:pt x="365919" y="1370806"/>
                <a:pt x="205582" y="1476375"/>
              </a:cubicBezTo>
              <a:cubicBezTo>
                <a:pt x="45245" y="1581944"/>
                <a:pt x="58738" y="1622425"/>
                <a:pt x="29369" y="1647825"/>
              </a:cubicBezTo>
              <a:cubicBezTo>
                <a:pt x="0" y="1673225"/>
                <a:pt x="29369" y="1628775"/>
                <a:pt x="29369" y="1628775"/>
              </a:cubicBezTo>
              <a:lnTo>
                <a:pt x="29369" y="1628775"/>
              </a:lnTo>
            </a:path>
          </a:pathLst>
        </a:cu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0.34792</cdr:x>
      <cdr:y>0.38368</cdr:y>
    </cdr:from>
    <cdr:to>
      <cdr:x>0.66667</cdr:x>
      <cdr:y>0.77778</cdr:y>
    </cdr:to>
    <cdr:sp macro="" textlink="">
      <cdr:nvSpPr>
        <cdr:cNvPr id="11" name="Полилиния 10"/>
        <cdr:cNvSpPr/>
      </cdr:nvSpPr>
      <cdr:spPr>
        <a:xfrm xmlns:a="http://schemas.openxmlformats.org/drawingml/2006/main">
          <a:off x="1590675" y="1052513"/>
          <a:ext cx="1457325" cy="1081087"/>
        </a:xfrm>
        <a:custGeom xmlns:a="http://schemas.openxmlformats.org/drawingml/2006/main">
          <a:avLst/>
          <a:gdLst>
            <a:gd name="connsiteX0" fmla="*/ 1457325 w 1457325"/>
            <a:gd name="connsiteY0" fmla="*/ 0 h 1081087"/>
            <a:gd name="connsiteX1" fmla="*/ 957263 w 1457325"/>
            <a:gd name="connsiteY1" fmla="*/ 390525 h 1081087"/>
            <a:gd name="connsiteX2" fmla="*/ 171450 w 1457325"/>
            <a:gd name="connsiteY2" fmla="*/ 890587 h 1081087"/>
            <a:gd name="connsiteX3" fmla="*/ 0 w 1457325"/>
            <a:gd name="connsiteY3" fmla="*/ 1081087 h 1081087"/>
            <a:gd name="connsiteX4" fmla="*/ 0 w 1457325"/>
            <a:gd name="connsiteY4" fmla="*/ 1081087 h 108108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457325" h="1081087">
              <a:moveTo>
                <a:pt x="1457325" y="0"/>
              </a:moveTo>
              <a:cubicBezTo>
                <a:pt x="1314450" y="121047"/>
                <a:pt x="1171575" y="242094"/>
                <a:pt x="957263" y="390525"/>
              </a:cubicBezTo>
              <a:cubicBezTo>
                <a:pt x="742951" y="538956"/>
                <a:pt x="330994" y="775493"/>
                <a:pt x="171450" y="890587"/>
              </a:cubicBezTo>
              <a:cubicBezTo>
                <a:pt x="11906" y="1005681"/>
                <a:pt x="0" y="1081087"/>
                <a:pt x="0" y="1081087"/>
              </a:cubicBezTo>
              <a:lnTo>
                <a:pt x="0" y="1081087"/>
              </a:lnTo>
            </a:path>
          </a:pathLst>
        </a:cu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0.34792</cdr:x>
      <cdr:y>0.4375</cdr:y>
    </cdr:from>
    <cdr:to>
      <cdr:x>0.66875</cdr:x>
      <cdr:y>0.78154</cdr:y>
    </cdr:to>
    <cdr:sp macro="" textlink="">
      <cdr:nvSpPr>
        <cdr:cNvPr id="12" name="Полилиния 11"/>
        <cdr:cNvSpPr/>
      </cdr:nvSpPr>
      <cdr:spPr>
        <a:xfrm xmlns:a="http://schemas.openxmlformats.org/drawingml/2006/main">
          <a:off x="1590675" y="1200150"/>
          <a:ext cx="1466850" cy="943769"/>
        </a:xfrm>
        <a:custGeom xmlns:a="http://schemas.openxmlformats.org/drawingml/2006/main">
          <a:avLst/>
          <a:gdLst>
            <a:gd name="connsiteX0" fmla="*/ 1466850 w 1466850"/>
            <a:gd name="connsiteY0" fmla="*/ 0 h 943769"/>
            <a:gd name="connsiteX1" fmla="*/ 962025 w 1466850"/>
            <a:gd name="connsiteY1" fmla="*/ 519113 h 943769"/>
            <a:gd name="connsiteX2" fmla="*/ 190500 w 1466850"/>
            <a:gd name="connsiteY2" fmla="*/ 876300 h 943769"/>
            <a:gd name="connsiteX3" fmla="*/ 0 w 1466850"/>
            <a:gd name="connsiteY3" fmla="*/ 923925 h 943769"/>
            <a:gd name="connsiteX4" fmla="*/ 0 w 1466850"/>
            <a:gd name="connsiteY4" fmla="*/ 923925 h 943769"/>
            <a:gd name="connsiteX5" fmla="*/ 4763 w 1466850"/>
            <a:gd name="connsiteY5" fmla="*/ 923925 h 94376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466850" h="943769">
              <a:moveTo>
                <a:pt x="1466850" y="0"/>
              </a:moveTo>
              <a:cubicBezTo>
                <a:pt x="1320800" y="186531"/>
                <a:pt x="1174750" y="373063"/>
                <a:pt x="962025" y="519113"/>
              </a:cubicBezTo>
              <a:cubicBezTo>
                <a:pt x="749300" y="665163"/>
                <a:pt x="350837" y="808831"/>
                <a:pt x="190500" y="876300"/>
              </a:cubicBezTo>
              <a:cubicBezTo>
                <a:pt x="30163" y="943769"/>
                <a:pt x="0" y="923925"/>
                <a:pt x="0" y="923925"/>
              </a:cubicBezTo>
              <a:lnTo>
                <a:pt x="0" y="923925"/>
              </a:lnTo>
              <a:lnTo>
                <a:pt x="4763" y="923925"/>
              </a:lnTo>
            </a:path>
          </a:pathLst>
        </a:custGeom>
        <a:ln xmlns:a="http://schemas.openxmlformats.org/drawingml/2006/main" w="15875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0.34896</cdr:x>
      <cdr:y>0.48785</cdr:y>
    </cdr:from>
    <cdr:to>
      <cdr:x>0.66875</cdr:x>
      <cdr:y>0.79253</cdr:y>
    </cdr:to>
    <cdr:sp macro="" textlink="">
      <cdr:nvSpPr>
        <cdr:cNvPr id="13" name="Полилиния 12"/>
        <cdr:cNvSpPr/>
      </cdr:nvSpPr>
      <cdr:spPr>
        <a:xfrm xmlns:a="http://schemas.openxmlformats.org/drawingml/2006/main">
          <a:off x="1595438" y="1338263"/>
          <a:ext cx="1462087" cy="835819"/>
        </a:xfrm>
        <a:custGeom xmlns:a="http://schemas.openxmlformats.org/drawingml/2006/main">
          <a:avLst/>
          <a:gdLst>
            <a:gd name="connsiteX0" fmla="*/ 1462087 w 1462087"/>
            <a:gd name="connsiteY0" fmla="*/ 0 h 835819"/>
            <a:gd name="connsiteX1" fmla="*/ 962025 w 1462087"/>
            <a:gd name="connsiteY1" fmla="*/ 338137 h 835819"/>
            <a:gd name="connsiteX2" fmla="*/ 176212 w 1462087"/>
            <a:gd name="connsiteY2" fmla="*/ 762000 h 835819"/>
            <a:gd name="connsiteX3" fmla="*/ 0 w 1462087"/>
            <a:gd name="connsiteY3" fmla="*/ 781050 h 83581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462087" h="835819">
              <a:moveTo>
                <a:pt x="1462087" y="0"/>
              </a:moveTo>
              <a:cubicBezTo>
                <a:pt x="1319212" y="105568"/>
                <a:pt x="1176338" y="211137"/>
                <a:pt x="962025" y="338137"/>
              </a:cubicBezTo>
              <a:cubicBezTo>
                <a:pt x="747712" y="465137"/>
                <a:pt x="336550" y="688181"/>
                <a:pt x="176212" y="762000"/>
              </a:cubicBezTo>
              <a:cubicBezTo>
                <a:pt x="15875" y="835819"/>
                <a:pt x="7937" y="808434"/>
                <a:pt x="0" y="781050"/>
              </a:cubicBezTo>
            </a:path>
          </a:pathLst>
        </a:cu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0.34896</cdr:x>
      <cdr:y>0.51736</cdr:y>
    </cdr:from>
    <cdr:to>
      <cdr:x>0.66667</cdr:x>
      <cdr:y>0.79485</cdr:y>
    </cdr:to>
    <cdr:sp macro="" textlink="">
      <cdr:nvSpPr>
        <cdr:cNvPr id="14" name="Полилиния 13"/>
        <cdr:cNvSpPr/>
      </cdr:nvSpPr>
      <cdr:spPr>
        <a:xfrm xmlns:a="http://schemas.openxmlformats.org/drawingml/2006/main">
          <a:off x="1595438" y="1419225"/>
          <a:ext cx="1452562" cy="761206"/>
        </a:xfrm>
        <a:custGeom xmlns:a="http://schemas.openxmlformats.org/drawingml/2006/main">
          <a:avLst/>
          <a:gdLst>
            <a:gd name="connsiteX0" fmla="*/ 1452562 w 1452562"/>
            <a:gd name="connsiteY0" fmla="*/ 0 h 761206"/>
            <a:gd name="connsiteX1" fmla="*/ 962025 w 1452562"/>
            <a:gd name="connsiteY1" fmla="*/ 266700 h 761206"/>
            <a:gd name="connsiteX2" fmla="*/ 171450 w 1452562"/>
            <a:gd name="connsiteY2" fmla="*/ 685800 h 761206"/>
            <a:gd name="connsiteX3" fmla="*/ 0 w 1452562"/>
            <a:gd name="connsiteY3" fmla="*/ 719138 h 761206"/>
            <a:gd name="connsiteX4" fmla="*/ 0 w 1452562"/>
            <a:gd name="connsiteY4" fmla="*/ 719138 h 76120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452562" h="761206">
              <a:moveTo>
                <a:pt x="1452562" y="0"/>
              </a:moveTo>
              <a:lnTo>
                <a:pt x="962025" y="266700"/>
              </a:lnTo>
              <a:cubicBezTo>
                <a:pt x="748506" y="381000"/>
                <a:pt x="331788" y="610394"/>
                <a:pt x="171450" y="685800"/>
              </a:cubicBezTo>
              <a:cubicBezTo>
                <a:pt x="11113" y="761206"/>
                <a:pt x="0" y="719138"/>
                <a:pt x="0" y="719138"/>
              </a:cubicBezTo>
              <a:lnTo>
                <a:pt x="0" y="719138"/>
              </a:lnTo>
            </a:path>
          </a:pathLst>
        </a:cu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0.38646</cdr:x>
      <cdr:y>0.53299</cdr:y>
    </cdr:from>
    <cdr:to>
      <cdr:x>0.66771</cdr:x>
      <cdr:y>0.76389</cdr:y>
    </cdr:to>
    <cdr:sp macro="" textlink="">
      <cdr:nvSpPr>
        <cdr:cNvPr id="17" name="Полилиния 16"/>
        <cdr:cNvSpPr/>
      </cdr:nvSpPr>
      <cdr:spPr>
        <a:xfrm xmlns:a="http://schemas.openxmlformats.org/drawingml/2006/main">
          <a:off x="1766888" y="1462088"/>
          <a:ext cx="1285875" cy="633412"/>
        </a:xfrm>
        <a:custGeom xmlns:a="http://schemas.openxmlformats.org/drawingml/2006/main">
          <a:avLst/>
          <a:gdLst>
            <a:gd name="connsiteX0" fmla="*/ 1285875 w 1285875"/>
            <a:gd name="connsiteY0" fmla="*/ 0 h 633412"/>
            <a:gd name="connsiteX1" fmla="*/ 933450 w 1285875"/>
            <a:gd name="connsiteY1" fmla="*/ 23812 h 633412"/>
            <a:gd name="connsiteX2" fmla="*/ 785812 w 1285875"/>
            <a:gd name="connsiteY2" fmla="*/ 47625 h 633412"/>
            <a:gd name="connsiteX3" fmla="*/ 633412 w 1285875"/>
            <a:gd name="connsiteY3" fmla="*/ 142875 h 633412"/>
            <a:gd name="connsiteX4" fmla="*/ 0 w 1285875"/>
            <a:gd name="connsiteY4" fmla="*/ 633412 h 633412"/>
            <a:gd name="connsiteX5" fmla="*/ 0 w 1285875"/>
            <a:gd name="connsiteY5" fmla="*/ 633412 h 63341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285875" h="633412">
              <a:moveTo>
                <a:pt x="1285875" y="0"/>
              </a:moveTo>
              <a:lnTo>
                <a:pt x="933450" y="23812"/>
              </a:lnTo>
              <a:cubicBezTo>
                <a:pt x="850106" y="31750"/>
                <a:pt x="835818" y="27781"/>
                <a:pt x="785812" y="47625"/>
              </a:cubicBezTo>
              <a:cubicBezTo>
                <a:pt x="735806" y="67469"/>
                <a:pt x="764381" y="45244"/>
                <a:pt x="633412" y="142875"/>
              </a:cubicBezTo>
              <a:cubicBezTo>
                <a:pt x="502443" y="240506"/>
                <a:pt x="0" y="633412"/>
                <a:pt x="0" y="633412"/>
              </a:cubicBezTo>
              <a:lnTo>
                <a:pt x="0" y="633412"/>
              </a:lnTo>
            </a:path>
          </a:pathLst>
        </a:cu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0.66667</cdr:x>
      <cdr:y>0.44792</cdr:y>
    </cdr:from>
    <cdr:to>
      <cdr:x>0.93646</cdr:x>
      <cdr:y>0.53299</cdr:y>
    </cdr:to>
    <cdr:sp macro="" textlink="">
      <cdr:nvSpPr>
        <cdr:cNvPr id="18" name="Полилиния 17"/>
        <cdr:cNvSpPr/>
      </cdr:nvSpPr>
      <cdr:spPr>
        <a:xfrm xmlns:a="http://schemas.openxmlformats.org/drawingml/2006/main">
          <a:off x="3048000" y="1228725"/>
          <a:ext cx="1233488" cy="233363"/>
        </a:xfrm>
        <a:custGeom xmlns:a="http://schemas.openxmlformats.org/drawingml/2006/main">
          <a:avLst/>
          <a:gdLst>
            <a:gd name="connsiteX0" fmla="*/ 0 w 1233488"/>
            <a:gd name="connsiteY0" fmla="*/ 233363 h 233363"/>
            <a:gd name="connsiteX1" fmla="*/ 666750 w 1233488"/>
            <a:gd name="connsiteY1" fmla="*/ 180975 h 233363"/>
            <a:gd name="connsiteX2" fmla="*/ 1233488 w 1233488"/>
            <a:gd name="connsiteY2" fmla="*/ 0 h 233363"/>
            <a:gd name="connsiteX3" fmla="*/ 1233488 w 1233488"/>
            <a:gd name="connsiteY3" fmla="*/ 0 h 23336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233488" h="233363">
              <a:moveTo>
                <a:pt x="0" y="233363"/>
              </a:moveTo>
              <a:cubicBezTo>
                <a:pt x="230584" y="226616"/>
                <a:pt x="461169" y="219869"/>
                <a:pt x="666750" y="180975"/>
              </a:cubicBezTo>
              <a:cubicBezTo>
                <a:pt x="872331" y="142081"/>
                <a:pt x="1233488" y="0"/>
                <a:pt x="1233488" y="0"/>
              </a:cubicBezTo>
              <a:lnTo>
                <a:pt x="1233488" y="0"/>
              </a:lnTo>
            </a:path>
          </a:pathLst>
        </a:cu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0.66667</cdr:x>
      <cdr:y>0.36458</cdr:y>
    </cdr:from>
    <cdr:to>
      <cdr:x>0.9375</cdr:x>
      <cdr:y>0.49132</cdr:y>
    </cdr:to>
    <cdr:sp macro="" textlink="">
      <cdr:nvSpPr>
        <cdr:cNvPr id="19" name="Полилиния 18"/>
        <cdr:cNvSpPr/>
      </cdr:nvSpPr>
      <cdr:spPr>
        <a:xfrm xmlns:a="http://schemas.openxmlformats.org/drawingml/2006/main">
          <a:off x="3048000" y="1000125"/>
          <a:ext cx="1238250" cy="347663"/>
        </a:xfrm>
        <a:custGeom xmlns:a="http://schemas.openxmlformats.org/drawingml/2006/main">
          <a:avLst/>
          <a:gdLst>
            <a:gd name="connsiteX0" fmla="*/ 0 w 1238250"/>
            <a:gd name="connsiteY0" fmla="*/ 347663 h 347663"/>
            <a:gd name="connsiteX1" fmla="*/ 300038 w 1238250"/>
            <a:gd name="connsiteY1" fmla="*/ 200025 h 347663"/>
            <a:gd name="connsiteX2" fmla="*/ 690563 w 1238250"/>
            <a:gd name="connsiteY2" fmla="*/ 71438 h 347663"/>
            <a:gd name="connsiteX3" fmla="*/ 1238250 w 1238250"/>
            <a:gd name="connsiteY3" fmla="*/ 0 h 34766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238250" h="347663">
              <a:moveTo>
                <a:pt x="0" y="347663"/>
              </a:moveTo>
              <a:cubicBezTo>
                <a:pt x="92472" y="296862"/>
                <a:pt x="184944" y="246062"/>
                <a:pt x="300038" y="200025"/>
              </a:cubicBezTo>
              <a:cubicBezTo>
                <a:pt x="415132" y="153988"/>
                <a:pt x="534194" y="104776"/>
                <a:pt x="690563" y="71438"/>
              </a:cubicBezTo>
              <a:cubicBezTo>
                <a:pt x="846932" y="38101"/>
                <a:pt x="1042591" y="19050"/>
                <a:pt x="1238250" y="0"/>
              </a:cubicBezTo>
            </a:path>
          </a:pathLst>
        </a:cu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0.66563</cdr:x>
      <cdr:y>0.36806</cdr:y>
    </cdr:from>
    <cdr:to>
      <cdr:x>0.93854</cdr:x>
      <cdr:y>0.44097</cdr:y>
    </cdr:to>
    <cdr:sp macro="" textlink="">
      <cdr:nvSpPr>
        <cdr:cNvPr id="22" name="Полилиния 21"/>
        <cdr:cNvSpPr/>
      </cdr:nvSpPr>
      <cdr:spPr>
        <a:xfrm xmlns:a="http://schemas.openxmlformats.org/drawingml/2006/main">
          <a:off x="3043238" y="1009650"/>
          <a:ext cx="1247775" cy="200025"/>
        </a:xfrm>
        <a:custGeom xmlns:a="http://schemas.openxmlformats.org/drawingml/2006/main">
          <a:avLst/>
          <a:gdLst>
            <a:gd name="connsiteX0" fmla="*/ 1247775 w 1247775"/>
            <a:gd name="connsiteY0" fmla="*/ 0 h 200025"/>
            <a:gd name="connsiteX1" fmla="*/ 276225 w 1247775"/>
            <a:gd name="connsiteY1" fmla="*/ 90488 h 200025"/>
            <a:gd name="connsiteX2" fmla="*/ 0 w 1247775"/>
            <a:gd name="connsiteY2" fmla="*/ 200025 h 20002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1247775" h="200025">
              <a:moveTo>
                <a:pt x="1247775" y="0"/>
              </a:moveTo>
              <a:cubicBezTo>
                <a:pt x="865981" y="28575"/>
                <a:pt x="484187" y="57151"/>
                <a:pt x="276225" y="90488"/>
              </a:cubicBezTo>
              <a:cubicBezTo>
                <a:pt x="68263" y="123825"/>
                <a:pt x="34131" y="161925"/>
                <a:pt x="0" y="200025"/>
              </a:cubicBezTo>
            </a:path>
          </a:pathLst>
        </a:custGeom>
        <a:ln xmlns:a="http://schemas.openxmlformats.org/drawingml/2006/main" w="15875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0.64306</cdr:x>
      <cdr:y>0.53646</cdr:y>
    </cdr:from>
    <cdr:to>
      <cdr:x>0.93854</cdr:x>
      <cdr:y>0.79485</cdr:y>
    </cdr:to>
    <cdr:sp macro="" textlink="">
      <cdr:nvSpPr>
        <cdr:cNvPr id="23" name="Полилиния 22"/>
        <cdr:cNvSpPr/>
      </cdr:nvSpPr>
      <cdr:spPr>
        <a:xfrm xmlns:a="http://schemas.openxmlformats.org/drawingml/2006/main">
          <a:off x="2940050" y="1471613"/>
          <a:ext cx="1350963" cy="708818"/>
        </a:xfrm>
        <a:custGeom xmlns:a="http://schemas.openxmlformats.org/drawingml/2006/main">
          <a:avLst/>
          <a:gdLst>
            <a:gd name="connsiteX0" fmla="*/ 1350963 w 1350963"/>
            <a:gd name="connsiteY0" fmla="*/ 0 h 708818"/>
            <a:gd name="connsiteX1" fmla="*/ 760413 w 1350963"/>
            <a:gd name="connsiteY1" fmla="*/ 447675 h 708818"/>
            <a:gd name="connsiteX2" fmla="*/ 107950 w 1350963"/>
            <a:gd name="connsiteY2" fmla="*/ 671512 h 708818"/>
            <a:gd name="connsiteX3" fmla="*/ 112713 w 1350963"/>
            <a:gd name="connsiteY3" fmla="*/ 671512 h 70881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1350963" h="708818">
              <a:moveTo>
                <a:pt x="1350963" y="0"/>
              </a:moveTo>
              <a:cubicBezTo>
                <a:pt x="1159272" y="167878"/>
                <a:pt x="967582" y="335756"/>
                <a:pt x="760413" y="447675"/>
              </a:cubicBezTo>
              <a:cubicBezTo>
                <a:pt x="553244" y="559594"/>
                <a:pt x="215900" y="634206"/>
                <a:pt x="107950" y="671512"/>
              </a:cubicBezTo>
              <a:cubicBezTo>
                <a:pt x="0" y="708818"/>
                <a:pt x="56356" y="690165"/>
                <a:pt x="112713" y="671512"/>
              </a:cubicBezTo>
            </a:path>
          </a:pathLst>
        </a:cu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0.66771</cdr:x>
      <cdr:y>0.53993</cdr:y>
    </cdr:from>
    <cdr:to>
      <cdr:x>0.93854</cdr:x>
      <cdr:y>0.78125</cdr:y>
    </cdr:to>
    <cdr:sp macro="" textlink="">
      <cdr:nvSpPr>
        <cdr:cNvPr id="25" name="Прямая соединительная линия 24"/>
        <cdr:cNvSpPr/>
      </cdr:nvSpPr>
      <cdr:spPr>
        <a:xfrm xmlns:a="http://schemas.openxmlformats.org/drawingml/2006/main" rot="10800000" flipV="1">
          <a:off x="3052763" y="1481137"/>
          <a:ext cx="1238250" cy="661987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0.66875</cdr:x>
      <cdr:y>0.44792</cdr:y>
    </cdr:from>
    <cdr:to>
      <cdr:x>0.93646</cdr:x>
      <cdr:y>0.77951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rot="10800000" flipV="1">
          <a:off x="3057526" y="1228725"/>
          <a:ext cx="1223963" cy="90963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0.67849</cdr:x>
      <cdr:y>0.87004</cdr:y>
    </cdr:from>
    <cdr:to>
      <cdr:x>0.95703</cdr:x>
      <cdr:y>0.96751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31029" y="2623457"/>
          <a:ext cx="1367470" cy="29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latin typeface="Arial" pitchFamily="34" charset="0"/>
              <a:cs typeface="Arial" pitchFamily="34" charset="0"/>
            </a:rPr>
            <a:t>Наработка</a:t>
          </a:r>
        </a:p>
        <a:p xmlns:a="http://schemas.openxmlformats.org/drawingml/2006/main">
          <a:pPr algn="ctr"/>
          <a:r>
            <a:rPr lang="ru-RU" sz="1200" b="1">
              <a:latin typeface="Arial" pitchFamily="34" charset="0"/>
              <a:cs typeface="Arial" pitchFamily="34" charset="0"/>
            </a:rPr>
            <a:t>Н, тыс. моточас.</a:t>
          </a:r>
        </a:p>
      </cdr:txBody>
    </cdr:sp>
  </cdr:relSizeAnchor>
  <cdr:relSizeAnchor xmlns:cdr="http://schemas.openxmlformats.org/drawingml/2006/chartDrawing">
    <cdr:from>
      <cdr:x>0</cdr:x>
      <cdr:y>0.05776</cdr:y>
    </cdr:from>
    <cdr:to>
      <cdr:x>0.09534</cdr:x>
      <cdr:y>0.20939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74166"/>
          <a:ext cx="468068" cy="4572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l-GR" sz="1400" b="1">
              <a:latin typeface="Arial" pitchFamily="34" charset="0"/>
              <a:cs typeface="Arial" pitchFamily="34" charset="0"/>
            </a:rPr>
            <a:t>Δ</a:t>
          </a:r>
          <a:r>
            <a:rPr lang="ru-RU" sz="1400" b="1">
              <a:latin typeface="Arial" pitchFamily="34" charset="0"/>
              <a:cs typeface="Arial" pitchFamily="34" charset="0"/>
            </a:rPr>
            <a:t>, </a:t>
          </a:r>
        </a:p>
        <a:p xmlns:a="http://schemas.openxmlformats.org/drawingml/2006/main">
          <a:r>
            <a:rPr lang="ru-RU" sz="1400" b="1">
              <a:latin typeface="Arial" pitchFamily="34" charset="0"/>
              <a:cs typeface="Arial" pitchFamily="34" charset="0"/>
            </a:rPr>
            <a:t>мкм</a:t>
          </a:r>
        </a:p>
      </cdr:txBody>
    </cdr:sp>
  </cdr:relSizeAnchor>
  <cdr:relSizeAnchor xmlns:cdr="http://schemas.openxmlformats.org/drawingml/2006/chartDrawing">
    <cdr:from>
      <cdr:x>0.24089</cdr:x>
      <cdr:y>0.49458</cdr:y>
    </cdr:from>
    <cdr:to>
      <cdr:x>0.89193</cdr:x>
      <cdr:y>0.78742</cdr:y>
    </cdr:to>
    <cdr:sp macro="" textlink="">
      <cdr:nvSpPr>
        <cdr:cNvPr id="4" name="Полилиния 3"/>
        <cdr:cNvSpPr/>
      </cdr:nvSpPr>
      <cdr:spPr>
        <a:xfrm xmlns:a="http://schemas.openxmlformats.org/drawingml/2006/main">
          <a:off x="1101328" y="1357313"/>
          <a:ext cx="2976563" cy="803672"/>
        </a:xfrm>
        <a:custGeom xmlns:a="http://schemas.openxmlformats.org/drawingml/2006/main">
          <a:avLst/>
          <a:gdLst>
            <a:gd name="connsiteX0" fmla="*/ 2976563 w 2976563"/>
            <a:gd name="connsiteY0" fmla="*/ 0 h 803672"/>
            <a:gd name="connsiteX1" fmla="*/ 2434828 w 2976563"/>
            <a:gd name="connsiteY1" fmla="*/ 11906 h 803672"/>
            <a:gd name="connsiteX2" fmla="*/ 1410891 w 2976563"/>
            <a:gd name="connsiteY2" fmla="*/ 47625 h 803672"/>
            <a:gd name="connsiteX3" fmla="*/ 881063 w 2976563"/>
            <a:gd name="connsiteY3" fmla="*/ 136922 h 803672"/>
            <a:gd name="connsiteX4" fmla="*/ 392907 w 2976563"/>
            <a:gd name="connsiteY4" fmla="*/ 440531 h 803672"/>
            <a:gd name="connsiteX5" fmla="*/ 0 w 2976563"/>
            <a:gd name="connsiteY5" fmla="*/ 803672 h 803672"/>
            <a:gd name="connsiteX6" fmla="*/ 0 w 2976563"/>
            <a:gd name="connsiteY6" fmla="*/ 803672 h 80367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2976563" h="803672">
              <a:moveTo>
                <a:pt x="2976563" y="0"/>
              </a:moveTo>
              <a:lnTo>
                <a:pt x="2434828" y="11906"/>
              </a:lnTo>
              <a:cubicBezTo>
                <a:pt x="2173883" y="19844"/>
                <a:pt x="1669852" y="26789"/>
                <a:pt x="1410891" y="47625"/>
              </a:cubicBezTo>
              <a:cubicBezTo>
                <a:pt x="1151930" y="68461"/>
                <a:pt x="1050727" y="71438"/>
                <a:pt x="881063" y="136922"/>
              </a:cubicBezTo>
              <a:cubicBezTo>
                <a:pt x="711399" y="202406"/>
                <a:pt x="539751" y="329406"/>
                <a:pt x="392907" y="440531"/>
              </a:cubicBezTo>
              <a:cubicBezTo>
                <a:pt x="246063" y="551656"/>
                <a:pt x="0" y="803672"/>
                <a:pt x="0" y="803672"/>
              </a:cubicBezTo>
              <a:lnTo>
                <a:pt x="0" y="803672"/>
              </a:lnTo>
            </a:path>
          </a:pathLst>
        </a:cu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0.09245</cdr:x>
      <cdr:y>0.37961</cdr:y>
    </cdr:from>
    <cdr:to>
      <cdr:x>0.89062</cdr:x>
      <cdr:y>0.77657</cdr:y>
    </cdr:to>
    <cdr:sp macro="" textlink="">
      <cdr:nvSpPr>
        <cdr:cNvPr id="5" name="Полилиния 4"/>
        <cdr:cNvSpPr/>
      </cdr:nvSpPr>
      <cdr:spPr>
        <a:xfrm xmlns:a="http://schemas.openxmlformats.org/drawingml/2006/main">
          <a:off x="422672" y="1041798"/>
          <a:ext cx="3649265" cy="1089420"/>
        </a:xfrm>
        <a:custGeom xmlns:a="http://schemas.openxmlformats.org/drawingml/2006/main">
          <a:avLst/>
          <a:gdLst>
            <a:gd name="connsiteX0" fmla="*/ 3631407 w 3631407"/>
            <a:gd name="connsiteY0" fmla="*/ 7938 h 1109266"/>
            <a:gd name="connsiteX1" fmla="*/ 3095625 w 3631407"/>
            <a:gd name="connsiteY1" fmla="*/ 13891 h 1109266"/>
            <a:gd name="connsiteX2" fmla="*/ 1940719 w 3631407"/>
            <a:gd name="connsiteY2" fmla="*/ 91282 h 1109266"/>
            <a:gd name="connsiteX3" fmla="*/ 1303735 w 3631407"/>
            <a:gd name="connsiteY3" fmla="*/ 329407 h 1109266"/>
            <a:gd name="connsiteX4" fmla="*/ 672704 w 3631407"/>
            <a:gd name="connsiteY4" fmla="*/ 758032 h 1109266"/>
            <a:gd name="connsiteX5" fmla="*/ 0 w 3631407"/>
            <a:gd name="connsiteY5" fmla="*/ 1109266 h 1109266"/>
            <a:gd name="connsiteX6" fmla="*/ 0 w 3631407"/>
            <a:gd name="connsiteY6" fmla="*/ 1109266 h 110926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3631407" h="1109266">
              <a:moveTo>
                <a:pt x="3631407" y="7938"/>
              </a:moveTo>
              <a:cubicBezTo>
                <a:pt x="3504406" y="3969"/>
                <a:pt x="3377406" y="0"/>
                <a:pt x="3095625" y="13891"/>
              </a:cubicBezTo>
              <a:cubicBezTo>
                <a:pt x="2813844" y="27782"/>
                <a:pt x="2239367" y="38696"/>
                <a:pt x="1940719" y="91282"/>
              </a:cubicBezTo>
              <a:cubicBezTo>
                <a:pt x="1642071" y="143868"/>
                <a:pt x="1515071" y="218282"/>
                <a:pt x="1303735" y="329407"/>
              </a:cubicBezTo>
              <a:cubicBezTo>
                <a:pt x="1092399" y="440532"/>
                <a:pt x="889993" y="628056"/>
                <a:pt x="672704" y="758032"/>
              </a:cubicBezTo>
              <a:cubicBezTo>
                <a:pt x="455415" y="888008"/>
                <a:pt x="0" y="1109266"/>
                <a:pt x="0" y="1109266"/>
              </a:cubicBezTo>
              <a:lnTo>
                <a:pt x="0" y="1109266"/>
              </a:lnTo>
            </a:path>
          </a:pathLst>
        </a:cu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0.09896</cdr:x>
      <cdr:y>0.52061</cdr:y>
    </cdr:from>
    <cdr:to>
      <cdr:x>0.89063</cdr:x>
      <cdr:y>0.78525</cdr:y>
    </cdr:to>
    <cdr:sp macro="" textlink="">
      <cdr:nvSpPr>
        <cdr:cNvPr id="7" name="Полилиния 6"/>
        <cdr:cNvSpPr/>
      </cdr:nvSpPr>
      <cdr:spPr>
        <a:xfrm xmlns:a="http://schemas.openxmlformats.org/drawingml/2006/main">
          <a:off x="452438" y="1428751"/>
          <a:ext cx="3619500" cy="726281"/>
        </a:xfrm>
        <a:custGeom xmlns:a="http://schemas.openxmlformats.org/drawingml/2006/main">
          <a:avLst/>
          <a:gdLst>
            <a:gd name="connsiteX0" fmla="*/ 3619500 w 3619500"/>
            <a:gd name="connsiteY0" fmla="*/ 0 h 726281"/>
            <a:gd name="connsiteX1" fmla="*/ 2375297 w 3619500"/>
            <a:gd name="connsiteY1" fmla="*/ 77390 h 726281"/>
            <a:gd name="connsiteX2" fmla="*/ 1464468 w 3619500"/>
            <a:gd name="connsiteY2" fmla="*/ 214312 h 726281"/>
            <a:gd name="connsiteX3" fmla="*/ 803672 w 3619500"/>
            <a:gd name="connsiteY3" fmla="*/ 547687 h 726281"/>
            <a:gd name="connsiteX4" fmla="*/ 0 w 3619500"/>
            <a:gd name="connsiteY4" fmla="*/ 726281 h 726281"/>
            <a:gd name="connsiteX5" fmla="*/ 0 w 3619500"/>
            <a:gd name="connsiteY5" fmla="*/ 726281 h 726281"/>
            <a:gd name="connsiteX6" fmla="*/ 0 w 3619500"/>
            <a:gd name="connsiteY6" fmla="*/ 726281 h 7262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3619500" h="726281">
              <a:moveTo>
                <a:pt x="3619500" y="0"/>
              </a:moveTo>
              <a:cubicBezTo>
                <a:pt x="3176984" y="20835"/>
                <a:pt x="2734469" y="41671"/>
                <a:pt x="2375297" y="77390"/>
              </a:cubicBezTo>
              <a:cubicBezTo>
                <a:pt x="2016125" y="113109"/>
                <a:pt x="1726405" y="135929"/>
                <a:pt x="1464468" y="214312"/>
              </a:cubicBezTo>
              <a:cubicBezTo>
                <a:pt x="1202531" y="292695"/>
                <a:pt x="1047750" y="462359"/>
                <a:pt x="803672" y="547687"/>
              </a:cubicBezTo>
              <a:cubicBezTo>
                <a:pt x="559594" y="633015"/>
                <a:pt x="0" y="726281"/>
                <a:pt x="0" y="726281"/>
              </a:cubicBezTo>
              <a:lnTo>
                <a:pt x="0" y="726281"/>
              </a:lnTo>
              <a:lnTo>
                <a:pt x="0" y="726281"/>
              </a:lnTo>
            </a:path>
          </a:pathLst>
        </a:custGeom>
        <a:ln xmlns:a="http://schemas.openxmlformats.org/drawingml/2006/main" w="1587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0.24089</cdr:x>
      <cdr:y>0.4859</cdr:y>
    </cdr:from>
    <cdr:to>
      <cdr:x>0.89193</cdr:x>
      <cdr:y>0.78091</cdr:y>
    </cdr:to>
    <cdr:sp macro="" textlink="">
      <cdr:nvSpPr>
        <cdr:cNvPr id="9" name="Полилиния 8"/>
        <cdr:cNvSpPr/>
      </cdr:nvSpPr>
      <cdr:spPr>
        <a:xfrm xmlns:a="http://schemas.openxmlformats.org/drawingml/2006/main">
          <a:off x="1101328" y="1333501"/>
          <a:ext cx="2976563" cy="809625"/>
        </a:xfrm>
        <a:custGeom xmlns:a="http://schemas.openxmlformats.org/drawingml/2006/main">
          <a:avLst/>
          <a:gdLst>
            <a:gd name="connsiteX0" fmla="*/ 2976563 w 2976563"/>
            <a:gd name="connsiteY0" fmla="*/ 0 h 809625"/>
            <a:gd name="connsiteX1" fmla="*/ 1190625 w 2976563"/>
            <a:gd name="connsiteY1" fmla="*/ 17859 h 809625"/>
            <a:gd name="connsiteX2" fmla="*/ 375047 w 2976563"/>
            <a:gd name="connsiteY2" fmla="*/ 267890 h 809625"/>
            <a:gd name="connsiteX3" fmla="*/ 0 w 2976563"/>
            <a:gd name="connsiteY3" fmla="*/ 809625 h 80962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2976563" h="809625">
              <a:moveTo>
                <a:pt x="2976563" y="0"/>
              </a:moveTo>
              <a:lnTo>
                <a:pt x="1190625" y="17859"/>
              </a:lnTo>
              <a:cubicBezTo>
                <a:pt x="757039" y="62507"/>
                <a:pt x="573485" y="135929"/>
                <a:pt x="375047" y="267890"/>
              </a:cubicBezTo>
              <a:cubicBezTo>
                <a:pt x="176610" y="399851"/>
                <a:pt x="88305" y="604738"/>
                <a:pt x="0" y="809625"/>
              </a:cubicBezTo>
            </a:path>
          </a:pathLst>
        </a:custGeom>
        <a:ln xmlns:a="http://schemas.openxmlformats.org/drawingml/2006/main" w="15875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0.09766</cdr:x>
      <cdr:y>0.5705</cdr:y>
    </cdr:from>
    <cdr:to>
      <cdr:x>0.24219</cdr:x>
      <cdr:y>0.78091</cdr:y>
    </cdr:to>
    <cdr:sp macro="" textlink="">
      <cdr:nvSpPr>
        <cdr:cNvPr id="10" name="Полилиния 9"/>
        <cdr:cNvSpPr/>
      </cdr:nvSpPr>
      <cdr:spPr>
        <a:xfrm xmlns:a="http://schemas.openxmlformats.org/drawingml/2006/main">
          <a:off x="446485" y="1565673"/>
          <a:ext cx="660796" cy="577453"/>
        </a:xfrm>
        <a:custGeom xmlns:a="http://schemas.openxmlformats.org/drawingml/2006/main">
          <a:avLst/>
          <a:gdLst>
            <a:gd name="connsiteX0" fmla="*/ 660796 w 660796"/>
            <a:gd name="connsiteY0" fmla="*/ 0 h 577453"/>
            <a:gd name="connsiteX1" fmla="*/ 321468 w 660796"/>
            <a:gd name="connsiteY1" fmla="*/ 160734 h 577453"/>
            <a:gd name="connsiteX2" fmla="*/ 0 w 660796"/>
            <a:gd name="connsiteY2" fmla="*/ 577453 h 57745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660796" h="577453">
              <a:moveTo>
                <a:pt x="660796" y="0"/>
              </a:moveTo>
              <a:cubicBezTo>
                <a:pt x="546198" y="32246"/>
                <a:pt x="431601" y="64492"/>
                <a:pt x="321468" y="160734"/>
              </a:cubicBezTo>
              <a:cubicBezTo>
                <a:pt x="211335" y="256976"/>
                <a:pt x="105667" y="417214"/>
                <a:pt x="0" y="577453"/>
              </a:cubicBezTo>
            </a:path>
          </a:pathLst>
        </a:custGeom>
        <a:ln xmlns:a="http://schemas.openxmlformats.org/drawingml/2006/main" w="15875">
          <a:solidFill>
            <a:schemeClr val="tx1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0.09635</cdr:x>
      <cdr:y>0.61822</cdr:y>
    </cdr:from>
    <cdr:to>
      <cdr:x>0.24089</cdr:x>
      <cdr:y>0.78308</cdr:y>
    </cdr:to>
    <cdr:sp macro="" textlink="">
      <cdr:nvSpPr>
        <cdr:cNvPr id="11" name="Полилиния 10"/>
        <cdr:cNvSpPr/>
      </cdr:nvSpPr>
      <cdr:spPr>
        <a:xfrm xmlns:a="http://schemas.openxmlformats.org/drawingml/2006/main">
          <a:off x="440531" y="1696641"/>
          <a:ext cx="660797" cy="452438"/>
        </a:xfrm>
        <a:custGeom xmlns:a="http://schemas.openxmlformats.org/drawingml/2006/main">
          <a:avLst/>
          <a:gdLst>
            <a:gd name="connsiteX0" fmla="*/ 660797 w 660797"/>
            <a:gd name="connsiteY0" fmla="*/ 0 h 452438"/>
            <a:gd name="connsiteX1" fmla="*/ 309563 w 660797"/>
            <a:gd name="connsiteY1" fmla="*/ 208360 h 452438"/>
            <a:gd name="connsiteX2" fmla="*/ 0 w 660797"/>
            <a:gd name="connsiteY2" fmla="*/ 452438 h 452438"/>
            <a:gd name="connsiteX3" fmla="*/ 0 w 660797"/>
            <a:gd name="connsiteY3" fmla="*/ 452438 h 45243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60797" h="452438">
              <a:moveTo>
                <a:pt x="660797" y="0"/>
              </a:moveTo>
              <a:cubicBezTo>
                <a:pt x="540246" y="66477"/>
                <a:pt x="419696" y="132954"/>
                <a:pt x="309563" y="208360"/>
              </a:cubicBezTo>
              <a:cubicBezTo>
                <a:pt x="199430" y="283766"/>
                <a:pt x="0" y="452438"/>
                <a:pt x="0" y="452438"/>
              </a:cubicBezTo>
              <a:lnTo>
                <a:pt x="0" y="452438"/>
              </a:lnTo>
            </a:path>
          </a:pathLst>
        </a:cu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0.09766</cdr:x>
      <cdr:y>0.37744</cdr:y>
    </cdr:from>
    <cdr:to>
      <cdr:x>0.89063</cdr:x>
      <cdr:y>0.79573</cdr:y>
    </cdr:to>
    <cdr:sp macro="" textlink="">
      <cdr:nvSpPr>
        <cdr:cNvPr id="14" name="Полилиния 13"/>
        <cdr:cNvSpPr/>
      </cdr:nvSpPr>
      <cdr:spPr>
        <a:xfrm xmlns:a="http://schemas.openxmlformats.org/drawingml/2006/main">
          <a:off x="446485" y="1035844"/>
          <a:ext cx="3625453" cy="1147961"/>
        </a:xfrm>
        <a:custGeom xmlns:a="http://schemas.openxmlformats.org/drawingml/2006/main">
          <a:avLst/>
          <a:gdLst>
            <a:gd name="connsiteX0" fmla="*/ 3625453 w 3625453"/>
            <a:gd name="connsiteY0" fmla="*/ 0 h 1147961"/>
            <a:gd name="connsiteX1" fmla="*/ 3089671 w 3625453"/>
            <a:gd name="connsiteY1" fmla="*/ 29766 h 1147961"/>
            <a:gd name="connsiteX2" fmla="*/ 1619250 w 3625453"/>
            <a:gd name="connsiteY2" fmla="*/ 238125 h 1147961"/>
            <a:gd name="connsiteX3" fmla="*/ 1035843 w 3625453"/>
            <a:gd name="connsiteY3" fmla="*/ 488157 h 1147961"/>
            <a:gd name="connsiteX4" fmla="*/ 660796 w 3625453"/>
            <a:gd name="connsiteY4" fmla="*/ 1047750 h 1147961"/>
            <a:gd name="connsiteX5" fmla="*/ 0 w 3625453"/>
            <a:gd name="connsiteY5" fmla="*/ 1089422 h 1147961"/>
            <a:gd name="connsiteX6" fmla="*/ 0 w 3625453"/>
            <a:gd name="connsiteY6" fmla="*/ 1089422 h 114796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3625453" h="1147961">
              <a:moveTo>
                <a:pt x="3625453" y="0"/>
              </a:moveTo>
              <a:lnTo>
                <a:pt x="3089671" y="29766"/>
              </a:lnTo>
              <a:cubicBezTo>
                <a:pt x="2755304" y="69453"/>
                <a:pt x="1961555" y="161727"/>
                <a:pt x="1619250" y="238125"/>
              </a:cubicBezTo>
              <a:cubicBezTo>
                <a:pt x="1276945" y="314523"/>
                <a:pt x="1195585" y="353220"/>
                <a:pt x="1035843" y="488157"/>
              </a:cubicBezTo>
              <a:cubicBezTo>
                <a:pt x="876101" y="623094"/>
                <a:pt x="833436" y="947539"/>
                <a:pt x="660796" y="1047750"/>
              </a:cubicBezTo>
              <a:cubicBezTo>
                <a:pt x="488156" y="1147961"/>
                <a:pt x="0" y="1089422"/>
                <a:pt x="0" y="1089422"/>
              </a:cubicBezTo>
              <a:lnTo>
                <a:pt x="0" y="1089422"/>
              </a:lnTo>
            </a:path>
          </a:pathLst>
        </a:cu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0.09635</cdr:x>
      <cdr:y>0.37395</cdr:y>
    </cdr:from>
    <cdr:to>
      <cdr:x>0.89063</cdr:x>
      <cdr:y>0.78104</cdr:y>
    </cdr:to>
    <cdr:sp macro="" textlink="">
      <cdr:nvSpPr>
        <cdr:cNvPr id="15" name="Полилиния 14"/>
        <cdr:cNvSpPr/>
      </cdr:nvSpPr>
      <cdr:spPr>
        <a:xfrm xmlns:a="http://schemas.openxmlformats.org/drawingml/2006/main">
          <a:off x="443893" y="1026254"/>
          <a:ext cx="3659321" cy="1117214"/>
        </a:xfrm>
        <a:custGeom xmlns:a="http://schemas.openxmlformats.org/drawingml/2006/main">
          <a:avLst/>
          <a:gdLst>
            <a:gd name="connsiteX0" fmla="*/ 0 w 3631407"/>
            <a:gd name="connsiteY0" fmla="*/ 1117203 h 1117203"/>
            <a:gd name="connsiteX1" fmla="*/ 672704 w 3631407"/>
            <a:gd name="connsiteY1" fmla="*/ 908843 h 1117203"/>
            <a:gd name="connsiteX2" fmla="*/ 2119313 w 3631407"/>
            <a:gd name="connsiteY2" fmla="*/ 462359 h 1117203"/>
            <a:gd name="connsiteX3" fmla="*/ 2601516 w 3631407"/>
            <a:gd name="connsiteY3" fmla="*/ 242093 h 1117203"/>
            <a:gd name="connsiteX4" fmla="*/ 3083719 w 3631407"/>
            <a:gd name="connsiteY4" fmla="*/ 39687 h 1117203"/>
            <a:gd name="connsiteX5" fmla="*/ 3631407 w 3631407"/>
            <a:gd name="connsiteY5" fmla="*/ 3968 h 1117203"/>
            <a:gd name="connsiteX6" fmla="*/ 3631407 w 3631407"/>
            <a:gd name="connsiteY6" fmla="*/ 3968 h 111720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3631407" h="1117203">
              <a:moveTo>
                <a:pt x="0" y="1117203"/>
              </a:moveTo>
              <a:lnTo>
                <a:pt x="672704" y="908843"/>
              </a:lnTo>
              <a:cubicBezTo>
                <a:pt x="1025923" y="799702"/>
                <a:pt x="1797844" y="573484"/>
                <a:pt x="2119313" y="462359"/>
              </a:cubicBezTo>
              <a:cubicBezTo>
                <a:pt x="2440782" y="351234"/>
                <a:pt x="2440782" y="312538"/>
                <a:pt x="2601516" y="242093"/>
              </a:cubicBezTo>
              <a:cubicBezTo>
                <a:pt x="2762250" y="171648"/>
                <a:pt x="2912071" y="79375"/>
                <a:pt x="3083719" y="39687"/>
              </a:cubicBezTo>
              <a:cubicBezTo>
                <a:pt x="3255368" y="0"/>
                <a:pt x="3631407" y="3968"/>
                <a:pt x="3631407" y="3968"/>
              </a:cubicBezTo>
              <a:lnTo>
                <a:pt x="3631407" y="3968"/>
              </a:lnTo>
            </a:path>
          </a:pathLst>
        </a:cu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0.11042</cdr:x>
      <cdr:y>0.10417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504825" cy="2857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Arial" pitchFamily="34" charset="0"/>
              <a:cs typeface="Arial" pitchFamily="34" charset="0"/>
            </a:rPr>
            <a:t>В,мм</a:t>
          </a:r>
        </a:p>
      </cdr:txBody>
    </cdr:sp>
  </cdr:relSizeAnchor>
  <cdr:relSizeAnchor xmlns:cdr="http://schemas.openxmlformats.org/drawingml/2006/chartDrawing">
    <cdr:from>
      <cdr:x>0.4625</cdr:x>
      <cdr:y>0.9417</cdr:y>
    </cdr:from>
    <cdr:to>
      <cdr:x>0.71458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20278" y="5076824"/>
          <a:ext cx="121013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Arial" pitchFamily="34" charset="0"/>
              <a:cs typeface="Arial" pitchFamily="34" charset="0"/>
            </a:rPr>
            <a:t>№ поршня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0.44792</cdr:x>
      <cdr:y>0.66667</cdr:y>
    </cdr:from>
    <cdr:to>
      <cdr:x>0.64792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47875" y="2190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0.41667</cdr:x>
      <cdr:y>0.81776</cdr:y>
    </cdr:from>
    <cdr:to>
      <cdr:x>0.61667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67735" y="1666876"/>
          <a:ext cx="992505" cy="371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/>
            <a:t>№ поршня</a:t>
          </a:r>
        </a:p>
      </cdr:txBody>
    </cdr:sp>
  </cdr:relSizeAnchor>
  <cdr:relSizeAnchor xmlns:cdr="http://schemas.openxmlformats.org/drawingml/2006/chartDrawing">
    <cdr:from>
      <cdr:x>0.08637</cdr:x>
      <cdr:y>0</cdr:y>
    </cdr:from>
    <cdr:to>
      <cdr:x>0.18429</cdr:x>
      <cdr:y>0.11268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8625" y="0"/>
          <a:ext cx="485930" cy="2296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Arial" pitchFamily="34" charset="0"/>
              <a:cs typeface="Arial" pitchFamily="34" charset="0"/>
            </a:rPr>
            <a:t>В,мм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3573463"/>
            <a:ext cx="9142412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7807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7570-A35F-4DA7-BB73-65BA5D5A8C38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AE6F-6BDE-444F-BE7E-1905D0EE30A6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49067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A0C7-2055-4F45-A288-858B0B9C10B5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80DC-61AF-4EE4-8C54-9A532712E0DC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1167154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7563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65338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4511763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67193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9129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26838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41765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303909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F429A-DA9A-46AD-BBA2-CB3FCDDFA8B0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60C0-46EC-4565-8DC5-1CE0CF054780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85833285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2094283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24066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2020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23033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8073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52894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5038363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52545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044850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6105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BA103-AEDB-472F-AB2C-4ED2C5F4C170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5D23-7019-45A0-BFA4-A3DEB0ED31C5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294970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740465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1258598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0404494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66287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04659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30576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37013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44689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42357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3863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3C86-4A5F-4A05-A963-6001B319FE93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D0F8-A90A-4856-B183-DBBE0B253EC0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27078528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09020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76659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62494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515425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47327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52228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42783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6434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3558-2065-47F7-B3B1-A9843CA608F8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F6E4-5001-45C0-B5CD-4582E3CD4ABC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6359500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FCB3-EE49-4E26-8665-C798B65EBB62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187AF-ED8C-4AA0-B777-4DE949775DB5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1302604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CAF10-1E24-4AB4-9CA5-AF6BC2D3ADB9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CC32-76D4-4E3F-AF3D-08C4BFA7ED15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89632931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0945-9406-43BC-AF72-374C0DC44786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CCCD-E596-4BD9-B608-511E066AE9CB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3673923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CEAE-0F50-4794-9BD0-905D324FFF83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3B15B-BF05-42D3-AA41-5E2450BD5A3A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500354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034" name="Freeform 5"/>
              <p:cNvSpPr>
                <a:spLocks/>
              </p:cNvSpPr>
              <p:nvPr/>
            </p:nvSpPr>
            <p:spPr bwMode="auto">
              <a:xfrm>
                <a:off x="4614" y="2790"/>
                <a:ext cx="1034" cy="1273"/>
              </a:xfrm>
              <a:custGeom>
                <a:avLst/>
                <a:gdLst>
                  <a:gd name="T0" fmla="*/ 646 w 1034"/>
                  <a:gd name="T1" fmla="*/ 23 h 1273"/>
                  <a:gd name="T2" fmla="*/ 765 w 1034"/>
                  <a:gd name="T3" fmla="*/ 92 h 1273"/>
                  <a:gd name="T4" fmla="*/ 866 w 1034"/>
                  <a:gd name="T5" fmla="*/ 184 h 1273"/>
                  <a:gd name="T6" fmla="*/ 944 w 1034"/>
                  <a:gd name="T7" fmla="*/ 294 h 1273"/>
                  <a:gd name="T8" fmla="*/ 1000 w 1034"/>
                  <a:gd name="T9" fmla="*/ 417 h 1273"/>
                  <a:gd name="T10" fmla="*/ 1030 w 1034"/>
                  <a:gd name="T11" fmla="*/ 550 h 1273"/>
                  <a:gd name="T12" fmla="*/ 1030 w 1034"/>
                  <a:gd name="T13" fmla="*/ 688 h 1273"/>
                  <a:gd name="T14" fmla="*/ 1000 w 1034"/>
                  <a:gd name="T15" fmla="*/ 821 h 1273"/>
                  <a:gd name="T16" fmla="*/ 944 w 1034"/>
                  <a:gd name="T17" fmla="*/ 944 h 1273"/>
                  <a:gd name="T18" fmla="*/ 866 w 1034"/>
                  <a:gd name="T19" fmla="*/ 1055 h 1273"/>
                  <a:gd name="T20" fmla="*/ 765 w 1034"/>
                  <a:gd name="T21" fmla="*/ 1148 h 1273"/>
                  <a:gd name="T22" fmla="*/ 646 w 1034"/>
                  <a:gd name="T23" fmla="*/ 1215 h 1273"/>
                  <a:gd name="T24" fmla="*/ 517 w 1034"/>
                  <a:gd name="T25" fmla="*/ 1257 h 1273"/>
                  <a:gd name="T26" fmla="*/ 382 w 1034"/>
                  <a:gd name="T27" fmla="*/ 1272 h 1273"/>
                  <a:gd name="T28" fmla="*/ 246 w 1034"/>
                  <a:gd name="T29" fmla="*/ 1257 h 1273"/>
                  <a:gd name="T30" fmla="*/ 118 w 1034"/>
                  <a:gd name="T31" fmla="*/ 1215 h 1273"/>
                  <a:gd name="T32" fmla="*/ 0 w 1034"/>
                  <a:gd name="T33" fmla="*/ 1148 h 1273"/>
                  <a:gd name="T34" fmla="*/ 89 w 1034"/>
                  <a:gd name="T35" fmla="*/ 1129 h 1273"/>
                  <a:gd name="T36" fmla="*/ 201 w 1034"/>
                  <a:gd name="T37" fmla="*/ 1179 h 1273"/>
                  <a:gd name="T38" fmla="*/ 320 w 1034"/>
                  <a:gd name="T39" fmla="*/ 1204 h 1273"/>
                  <a:gd name="T40" fmla="*/ 443 w 1034"/>
                  <a:gd name="T41" fmla="*/ 1204 h 1273"/>
                  <a:gd name="T42" fmla="*/ 563 w 1034"/>
                  <a:gd name="T43" fmla="*/ 1179 h 1273"/>
                  <a:gd name="T44" fmla="*/ 675 w 1034"/>
                  <a:gd name="T45" fmla="*/ 1129 h 1273"/>
                  <a:gd name="T46" fmla="*/ 775 w 1034"/>
                  <a:gd name="T47" fmla="*/ 1057 h 1273"/>
                  <a:gd name="T48" fmla="*/ 857 w 1034"/>
                  <a:gd name="T49" fmla="*/ 965 h 1273"/>
                  <a:gd name="T50" fmla="*/ 919 w 1034"/>
                  <a:gd name="T51" fmla="*/ 858 h 1273"/>
                  <a:gd name="T52" fmla="*/ 956 w 1034"/>
                  <a:gd name="T53" fmla="*/ 742 h 1273"/>
                  <a:gd name="T54" fmla="*/ 969 w 1034"/>
                  <a:gd name="T55" fmla="*/ 619 h 1273"/>
                  <a:gd name="T56" fmla="*/ 956 w 1034"/>
                  <a:gd name="T57" fmla="*/ 496 h 1273"/>
                  <a:gd name="T58" fmla="*/ 919 w 1034"/>
                  <a:gd name="T59" fmla="*/ 381 h 1273"/>
                  <a:gd name="T60" fmla="*/ 857 w 1034"/>
                  <a:gd name="T61" fmla="*/ 273 h 1273"/>
                  <a:gd name="T62" fmla="*/ 775 w 1034"/>
                  <a:gd name="T63" fmla="*/ 182 h 1273"/>
                  <a:gd name="T64" fmla="*/ 675 w 1034"/>
                  <a:gd name="T65" fmla="*/ 110 h 1273"/>
                  <a:gd name="T66" fmla="*/ 563 w 1034"/>
                  <a:gd name="T67" fmla="*/ 61 h 1273"/>
                  <a:gd name="T68" fmla="*/ 582 w 1034"/>
                  <a:gd name="T69" fmla="*/ 0 h 12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 flipV="1">
                <a:off x="4639" y="3863"/>
                <a:ext cx="103" cy="186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7"/>
              <p:cNvSpPr>
                <a:spLocks noChangeShapeType="1"/>
              </p:cNvSpPr>
              <p:nvPr/>
            </p:nvSpPr>
            <p:spPr bwMode="auto">
              <a:xfrm flipV="1">
                <a:off x="5210" y="2874"/>
                <a:ext cx="36" cy="71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8"/>
              <p:cNvSpPr>
                <a:spLocks noChangeShapeType="1"/>
              </p:cNvSpPr>
              <p:nvPr/>
            </p:nvSpPr>
            <p:spPr bwMode="auto">
              <a:xfrm flipV="1">
                <a:off x="5270" y="2751"/>
                <a:ext cx="36" cy="71"/>
              </a:xfrm>
              <a:prstGeom prst="line">
                <a:avLst/>
              </a:prstGeom>
              <a:noFill/>
              <a:ln w="25400" cap="sq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auto">
              <a:xfrm>
                <a:off x="4753" y="4067"/>
                <a:ext cx="604" cy="110"/>
              </a:xfrm>
              <a:custGeom>
                <a:avLst/>
                <a:gdLst>
                  <a:gd name="T0" fmla="*/ 2 w 604"/>
                  <a:gd name="T1" fmla="*/ 70 h 110"/>
                  <a:gd name="T2" fmla="*/ 14 w 604"/>
                  <a:gd name="T3" fmla="*/ 57 h 110"/>
                  <a:gd name="T4" fmla="*/ 31 w 604"/>
                  <a:gd name="T5" fmla="*/ 46 h 110"/>
                  <a:gd name="T6" fmla="*/ 63 w 604"/>
                  <a:gd name="T7" fmla="*/ 30 h 110"/>
                  <a:gd name="T8" fmla="*/ 100 w 604"/>
                  <a:gd name="T9" fmla="*/ 21 h 110"/>
                  <a:gd name="T10" fmla="*/ 134 w 604"/>
                  <a:gd name="T11" fmla="*/ 13 h 110"/>
                  <a:gd name="T12" fmla="*/ 181 w 604"/>
                  <a:gd name="T13" fmla="*/ 6 h 110"/>
                  <a:gd name="T14" fmla="*/ 225 w 604"/>
                  <a:gd name="T15" fmla="*/ 2 h 110"/>
                  <a:gd name="T16" fmla="*/ 277 w 604"/>
                  <a:gd name="T17" fmla="*/ 0 h 110"/>
                  <a:gd name="T18" fmla="*/ 340 w 604"/>
                  <a:gd name="T19" fmla="*/ 0 h 110"/>
                  <a:gd name="T20" fmla="*/ 407 w 604"/>
                  <a:gd name="T21" fmla="*/ 4 h 110"/>
                  <a:gd name="T22" fmla="*/ 453 w 604"/>
                  <a:gd name="T23" fmla="*/ 10 h 110"/>
                  <a:gd name="T24" fmla="*/ 502 w 604"/>
                  <a:gd name="T25" fmla="*/ 19 h 110"/>
                  <a:gd name="T26" fmla="*/ 549 w 604"/>
                  <a:gd name="T27" fmla="*/ 33 h 110"/>
                  <a:gd name="T28" fmla="*/ 573 w 604"/>
                  <a:gd name="T29" fmla="*/ 47 h 110"/>
                  <a:gd name="T30" fmla="*/ 588 w 604"/>
                  <a:gd name="T31" fmla="*/ 58 h 110"/>
                  <a:gd name="T32" fmla="*/ 603 w 604"/>
                  <a:gd name="T33" fmla="*/ 77 h 110"/>
                  <a:gd name="T34" fmla="*/ 578 w 604"/>
                  <a:gd name="T35" fmla="*/ 87 h 110"/>
                  <a:gd name="T36" fmla="*/ 536 w 604"/>
                  <a:gd name="T37" fmla="*/ 95 h 110"/>
                  <a:gd name="T38" fmla="*/ 485 w 604"/>
                  <a:gd name="T39" fmla="*/ 101 h 110"/>
                  <a:gd name="T40" fmla="*/ 436 w 604"/>
                  <a:gd name="T41" fmla="*/ 106 h 110"/>
                  <a:gd name="T42" fmla="*/ 377 w 604"/>
                  <a:gd name="T43" fmla="*/ 108 h 110"/>
                  <a:gd name="T44" fmla="*/ 313 w 604"/>
                  <a:gd name="T45" fmla="*/ 109 h 110"/>
                  <a:gd name="T46" fmla="*/ 252 w 604"/>
                  <a:gd name="T47" fmla="*/ 109 h 110"/>
                  <a:gd name="T48" fmla="*/ 188 w 604"/>
                  <a:gd name="T49" fmla="*/ 108 h 110"/>
                  <a:gd name="T50" fmla="*/ 117 w 604"/>
                  <a:gd name="T51" fmla="*/ 102 h 110"/>
                  <a:gd name="T52" fmla="*/ 61 w 604"/>
                  <a:gd name="T53" fmla="*/ 96 h 110"/>
                  <a:gd name="T54" fmla="*/ 14 w 604"/>
                  <a:gd name="T55" fmla="*/ 86 h 110"/>
                  <a:gd name="T56" fmla="*/ 0 w 604"/>
                  <a:gd name="T57" fmla="*/ 78 h 110"/>
                  <a:gd name="T58" fmla="*/ 2 w 604"/>
                  <a:gd name="T59" fmla="*/ 7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10"/>
              <p:cNvSpPr>
                <a:spLocks noChangeArrowheads="1"/>
              </p:cNvSpPr>
              <p:nvPr/>
            </p:nvSpPr>
            <p:spPr bwMode="auto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40" name="Group 11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041" name="Freeform 12"/>
                <p:cNvSpPr>
                  <a:spLocks/>
                </p:cNvSpPr>
                <p:nvPr/>
              </p:nvSpPr>
              <p:spPr bwMode="auto">
                <a:xfrm>
                  <a:off x="4599" y="3283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16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3"/>
                <p:cNvSpPr>
                  <a:spLocks/>
                </p:cNvSpPr>
                <p:nvPr/>
              </p:nvSpPr>
              <p:spPr bwMode="auto">
                <a:xfrm>
                  <a:off x="4616" y="33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4"/>
                <p:cNvSpPr>
                  <a:spLocks/>
                </p:cNvSpPr>
                <p:nvPr/>
              </p:nvSpPr>
              <p:spPr bwMode="auto">
                <a:xfrm>
                  <a:off x="4674" y="3275"/>
                  <a:ext cx="37" cy="35"/>
                </a:xfrm>
                <a:custGeom>
                  <a:avLst/>
                  <a:gdLst>
                    <a:gd name="T0" fmla="*/ 36 w 37"/>
                    <a:gd name="T1" fmla="*/ 0 h 35"/>
                    <a:gd name="T2" fmla="*/ 22 w 37"/>
                    <a:gd name="T3" fmla="*/ 0 h 35"/>
                    <a:gd name="T4" fmla="*/ 14 w 37"/>
                    <a:gd name="T5" fmla="*/ 9 h 35"/>
                    <a:gd name="T6" fmla="*/ 9 w 37"/>
                    <a:gd name="T7" fmla="*/ 9 h 35"/>
                    <a:gd name="T8" fmla="*/ 5 w 37"/>
                    <a:gd name="T9" fmla="*/ 13 h 35"/>
                    <a:gd name="T10" fmla="*/ 0 w 37"/>
                    <a:gd name="T11" fmla="*/ 13 h 35"/>
                    <a:gd name="T12" fmla="*/ 0 w 37"/>
                    <a:gd name="T13" fmla="*/ 25 h 35"/>
                    <a:gd name="T14" fmla="*/ 8 w 37"/>
                    <a:gd name="T15" fmla="*/ 34 h 35"/>
                    <a:gd name="T16" fmla="*/ 29 w 37"/>
                    <a:gd name="T17" fmla="*/ 34 h 35"/>
                    <a:gd name="T18" fmla="*/ 36 w 37"/>
                    <a:gd name="T19" fmla="*/ 25 h 35"/>
                    <a:gd name="T20" fmla="*/ 36 w 37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15"/>
                <p:cNvSpPr>
                  <a:spLocks/>
                </p:cNvSpPr>
                <p:nvPr/>
              </p:nvSpPr>
              <p:spPr bwMode="auto">
                <a:xfrm>
                  <a:off x="4458" y="3303"/>
                  <a:ext cx="324" cy="422"/>
                </a:xfrm>
                <a:custGeom>
                  <a:avLst/>
                  <a:gdLst>
                    <a:gd name="T0" fmla="*/ 76 w 324"/>
                    <a:gd name="T1" fmla="*/ 0 h 422"/>
                    <a:gd name="T2" fmla="*/ 71 w 324"/>
                    <a:gd name="T3" fmla="*/ 11 h 422"/>
                    <a:gd name="T4" fmla="*/ 45 w 324"/>
                    <a:gd name="T5" fmla="*/ 33 h 422"/>
                    <a:gd name="T6" fmla="*/ 40 w 324"/>
                    <a:gd name="T7" fmla="*/ 53 h 422"/>
                    <a:gd name="T8" fmla="*/ 21 w 324"/>
                    <a:gd name="T9" fmla="*/ 68 h 422"/>
                    <a:gd name="T10" fmla="*/ 8 w 324"/>
                    <a:gd name="T11" fmla="*/ 96 h 422"/>
                    <a:gd name="T12" fmla="*/ 8 w 324"/>
                    <a:gd name="T13" fmla="*/ 114 h 422"/>
                    <a:gd name="T14" fmla="*/ 0 w 324"/>
                    <a:gd name="T15" fmla="*/ 144 h 422"/>
                    <a:gd name="T16" fmla="*/ 11 w 324"/>
                    <a:gd name="T17" fmla="*/ 157 h 422"/>
                    <a:gd name="T18" fmla="*/ 40 w 324"/>
                    <a:gd name="T19" fmla="*/ 195 h 422"/>
                    <a:gd name="T20" fmla="*/ 48 w 324"/>
                    <a:gd name="T21" fmla="*/ 190 h 422"/>
                    <a:gd name="T22" fmla="*/ 99 w 324"/>
                    <a:gd name="T23" fmla="*/ 190 h 422"/>
                    <a:gd name="T24" fmla="*/ 123 w 324"/>
                    <a:gd name="T25" fmla="*/ 199 h 422"/>
                    <a:gd name="T26" fmla="*/ 121 w 324"/>
                    <a:gd name="T27" fmla="*/ 229 h 422"/>
                    <a:gd name="T28" fmla="*/ 138 w 324"/>
                    <a:gd name="T29" fmla="*/ 268 h 422"/>
                    <a:gd name="T30" fmla="*/ 137 w 324"/>
                    <a:gd name="T31" fmla="*/ 279 h 422"/>
                    <a:gd name="T32" fmla="*/ 144 w 324"/>
                    <a:gd name="T33" fmla="*/ 291 h 422"/>
                    <a:gd name="T34" fmla="*/ 133 w 324"/>
                    <a:gd name="T35" fmla="*/ 319 h 422"/>
                    <a:gd name="T36" fmla="*/ 146 w 324"/>
                    <a:gd name="T37" fmla="*/ 354 h 422"/>
                    <a:gd name="T38" fmla="*/ 153 w 324"/>
                    <a:gd name="T39" fmla="*/ 382 h 422"/>
                    <a:gd name="T40" fmla="*/ 162 w 324"/>
                    <a:gd name="T41" fmla="*/ 399 h 422"/>
                    <a:gd name="T42" fmla="*/ 171 w 324"/>
                    <a:gd name="T43" fmla="*/ 421 h 422"/>
                    <a:gd name="T44" fmla="*/ 188 w 324"/>
                    <a:gd name="T45" fmla="*/ 418 h 422"/>
                    <a:gd name="T46" fmla="*/ 216 w 324"/>
                    <a:gd name="T47" fmla="*/ 402 h 422"/>
                    <a:gd name="T48" fmla="*/ 229 w 324"/>
                    <a:gd name="T49" fmla="*/ 382 h 422"/>
                    <a:gd name="T50" fmla="*/ 228 w 324"/>
                    <a:gd name="T51" fmla="*/ 369 h 422"/>
                    <a:gd name="T52" fmla="*/ 245 w 324"/>
                    <a:gd name="T53" fmla="*/ 359 h 422"/>
                    <a:gd name="T54" fmla="*/ 242 w 324"/>
                    <a:gd name="T55" fmla="*/ 340 h 422"/>
                    <a:gd name="T56" fmla="*/ 267 w 324"/>
                    <a:gd name="T57" fmla="*/ 310 h 422"/>
                    <a:gd name="T58" fmla="*/ 271 w 324"/>
                    <a:gd name="T59" fmla="*/ 285 h 422"/>
                    <a:gd name="T60" fmla="*/ 264 w 324"/>
                    <a:gd name="T61" fmla="*/ 277 h 422"/>
                    <a:gd name="T62" fmla="*/ 267 w 324"/>
                    <a:gd name="T63" fmla="*/ 267 h 422"/>
                    <a:gd name="T64" fmla="*/ 261 w 324"/>
                    <a:gd name="T65" fmla="*/ 258 h 422"/>
                    <a:gd name="T66" fmla="*/ 280 w 324"/>
                    <a:gd name="T67" fmla="*/ 234 h 422"/>
                    <a:gd name="T68" fmla="*/ 280 w 324"/>
                    <a:gd name="T69" fmla="*/ 222 h 422"/>
                    <a:gd name="T70" fmla="*/ 306 w 324"/>
                    <a:gd name="T71" fmla="*/ 202 h 422"/>
                    <a:gd name="T72" fmla="*/ 323 w 324"/>
                    <a:gd name="T73" fmla="*/ 148 h 422"/>
                    <a:gd name="T74" fmla="*/ 299 w 324"/>
                    <a:gd name="T75" fmla="*/ 162 h 422"/>
                    <a:gd name="T76" fmla="*/ 278 w 324"/>
                    <a:gd name="T77" fmla="*/ 156 h 422"/>
                    <a:gd name="T78" fmla="*/ 281 w 324"/>
                    <a:gd name="T79" fmla="*/ 143 h 422"/>
                    <a:gd name="T80" fmla="*/ 260 w 324"/>
                    <a:gd name="T81" fmla="*/ 129 h 422"/>
                    <a:gd name="T82" fmla="*/ 250 w 324"/>
                    <a:gd name="T83" fmla="*/ 94 h 422"/>
                    <a:gd name="T84" fmla="*/ 230 w 324"/>
                    <a:gd name="T85" fmla="*/ 66 h 422"/>
                    <a:gd name="T86" fmla="*/ 230 w 324"/>
                    <a:gd name="T87" fmla="*/ 47 h 422"/>
                    <a:gd name="T88" fmla="*/ 219 w 324"/>
                    <a:gd name="T89" fmla="*/ 46 h 422"/>
                    <a:gd name="T90" fmla="*/ 212 w 324"/>
                    <a:gd name="T91" fmla="*/ 49 h 422"/>
                    <a:gd name="T92" fmla="*/ 182 w 324"/>
                    <a:gd name="T93" fmla="*/ 38 h 422"/>
                    <a:gd name="T94" fmla="*/ 174 w 324"/>
                    <a:gd name="T95" fmla="*/ 46 h 422"/>
                    <a:gd name="T96" fmla="*/ 167 w 324"/>
                    <a:gd name="T97" fmla="*/ 56 h 422"/>
                    <a:gd name="T98" fmla="*/ 151 w 324"/>
                    <a:gd name="T99" fmla="*/ 38 h 422"/>
                    <a:gd name="T100" fmla="*/ 135 w 324"/>
                    <a:gd name="T101" fmla="*/ 33 h 422"/>
                    <a:gd name="T102" fmla="*/ 134 w 324"/>
                    <a:gd name="T103" fmla="*/ 10 h 422"/>
                    <a:gd name="T104" fmla="*/ 111 w 324"/>
                    <a:gd name="T105" fmla="*/ 14 h 422"/>
                    <a:gd name="T106" fmla="*/ 96 w 324"/>
                    <a:gd name="T107" fmla="*/ 9 h 422"/>
                    <a:gd name="T108" fmla="*/ 76 w 324"/>
                    <a:gd name="T109" fmla="*/ 0 h 4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16"/>
                <p:cNvSpPr>
                  <a:spLocks/>
                </p:cNvSpPr>
                <p:nvPr/>
              </p:nvSpPr>
              <p:spPr bwMode="auto">
                <a:xfrm>
                  <a:off x="5205" y="3408"/>
                  <a:ext cx="17" cy="21"/>
                </a:xfrm>
                <a:custGeom>
                  <a:avLst/>
                  <a:gdLst>
                    <a:gd name="T0" fmla="*/ 7 w 17"/>
                    <a:gd name="T1" fmla="*/ 0 h 21"/>
                    <a:gd name="T2" fmla="*/ 9 w 17"/>
                    <a:gd name="T3" fmla="*/ 5 h 21"/>
                    <a:gd name="T4" fmla="*/ 7 w 17"/>
                    <a:gd name="T5" fmla="*/ 10 h 21"/>
                    <a:gd name="T6" fmla="*/ 7 w 17"/>
                    <a:gd name="T7" fmla="*/ 14 h 21"/>
                    <a:gd name="T8" fmla="*/ 16 w 17"/>
                    <a:gd name="T9" fmla="*/ 17 h 21"/>
                    <a:gd name="T10" fmla="*/ 16 w 17"/>
                    <a:gd name="T11" fmla="*/ 20 h 21"/>
                    <a:gd name="T12" fmla="*/ 9 w 17"/>
                    <a:gd name="T13" fmla="*/ 17 h 21"/>
                    <a:gd name="T14" fmla="*/ 3 w 17"/>
                    <a:gd name="T15" fmla="*/ 20 h 21"/>
                    <a:gd name="T16" fmla="*/ 0 w 17"/>
                    <a:gd name="T17" fmla="*/ 17 h 21"/>
                    <a:gd name="T18" fmla="*/ 3 w 17"/>
                    <a:gd name="T19" fmla="*/ 14 h 21"/>
                    <a:gd name="T20" fmla="*/ 0 w 17"/>
                    <a:gd name="T21" fmla="*/ 10 h 21"/>
                    <a:gd name="T22" fmla="*/ 3 w 17"/>
                    <a:gd name="T23" fmla="*/ 2 h 21"/>
                    <a:gd name="T24" fmla="*/ 7 w 17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17"/>
                <p:cNvSpPr>
                  <a:spLocks/>
                </p:cNvSpPr>
                <p:nvPr/>
              </p:nvSpPr>
              <p:spPr bwMode="auto">
                <a:xfrm>
                  <a:off x="5144" y="3496"/>
                  <a:ext cx="49" cy="70"/>
                </a:xfrm>
                <a:custGeom>
                  <a:avLst/>
                  <a:gdLst>
                    <a:gd name="T0" fmla="*/ 0 w 49"/>
                    <a:gd name="T1" fmla="*/ 34 h 70"/>
                    <a:gd name="T2" fmla="*/ 17 w 49"/>
                    <a:gd name="T3" fmla="*/ 34 h 70"/>
                    <a:gd name="T4" fmla="*/ 37 w 49"/>
                    <a:gd name="T5" fmla="*/ 0 h 70"/>
                    <a:gd name="T6" fmla="*/ 48 w 49"/>
                    <a:gd name="T7" fmla="*/ 20 h 70"/>
                    <a:gd name="T8" fmla="*/ 39 w 49"/>
                    <a:gd name="T9" fmla="*/ 69 h 70"/>
                    <a:gd name="T10" fmla="*/ 3 w 49"/>
                    <a:gd name="T11" fmla="*/ 57 h 70"/>
                    <a:gd name="T12" fmla="*/ 0 w 49"/>
                    <a:gd name="T13" fmla="*/ 34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18"/>
                <p:cNvSpPr>
                  <a:spLocks/>
                </p:cNvSpPr>
                <p:nvPr/>
              </p:nvSpPr>
              <p:spPr bwMode="auto">
                <a:xfrm>
                  <a:off x="5241" y="3523"/>
                  <a:ext cx="84" cy="67"/>
                </a:xfrm>
                <a:custGeom>
                  <a:avLst/>
                  <a:gdLst>
                    <a:gd name="T0" fmla="*/ 5 w 84"/>
                    <a:gd name="T1" fmla="*/ 15 h 67"/>
                    <a:gd name="T2" fmla="*/ 0 w 84"/>
                    <a:gd name="T3" fmla="*/ 0 h 67"/>
                    <a:gd name="T4" fmla="*/ 27 w 84"/>
                    <a:gd name="T5" fmla="*/ 6 h 67"/>
                    <a:gd name="T6" fmla="*/ 67 w 84"/>
                    <a:gd name="T7" fmla="*/ 22 h 67"/>
                    <a:gd name="T8" fmla="*/ 67 w 84"/>
                    <a:gd name="T9" fmla="*/ 34 h 67"/>
                    <a:gd name="T10" fmla="*/ 83 w 84"/>
                    <a:gd name="T11" fmla="*/ 66 h 67"/>
                    <a:gd name="T12" fmla="*/ 52 w 84"/>
                    <a:gd name="T13" fmla="*/ 36 h 67"/>
                    <a:gd name="T14" fmla="*/ 31 w 84"/>
                    <a:gd name="T15" fmla="*/ 38 h 67"/>
                    <a:gd name="T16" fmla="*/ 5 w 84"/>
                    <a:gd name="T17" fmla="*/ 15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19"/>
                <p:cNvSpPr>
                  <a:spLocks/>
                </p:cNvSpPr>
                <p:nvPr/>
              </p:nvSpPr>
              <p:spPr bwMode="auto">
                <a:xfrm>
                  <a:off x="5400" y="3660"/>
                  <a:ext cx="57" cy="73"/>
                </a:xfrm>
                <a:custGeom>
                  <a:avLst/>
                  <a:gdLst>
                    <a:gd name="T0" fmla="*/ 34 w 57"/>
                    <a:gd name="T1" fmla="*/ 0 h 73"/>
                    <a:gd name="T2" fmla="*/ 56 w 57"/>
                    <a:gd name="T3" fmla="*/ 21 h 73"/>
                    <a:gd name="T4" fmla="*/ 11 w 57"/>
                    <a:gd name="T5" fmla="*/ 72 h 73"/>
                    <a:gd name="T6" fmla="*/ 0 w 57"/>
                    <a:gd name="T7" fmla="*/ 60 h 73"/>
                    <a:gd name="T8" fmla="*/ 32 w 57"/>
                    <a:gd name="T9" fmla="*/ 28 h 73"/>
                    <a:gd name="T10" fmla="*/ 34 w 57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20"/>
                <p:cNvSpPr>
                  <a:spLocks/>
                </p:cNvSpPr>
                <p:nvPr/>
              </p:nvSpPr>
              <p:spPr bwMode="auto">
                <a:xfrm>
                  <a:off x="4558" y="3167"/>
                  <a:ext cx="29" cy="48"/>
                </a:xfrm>
                <a:custGeom>
                  <a:avLst/>
                  <a:gdLst>
                    <a:gd name="T0" fmla="*/ 28 w 29"/>
                    <a:gd name="T1" fmla="*/ 36 h 48"/>
                    <a:gd name="T2" fmla="*/ 20 w 29"/>
                    <a:gd name="T3" fmla="*/ 31 h 48"/>
                    <a:gd name="T4" fmla="*/ 20 w 29"/>
                    <a:gd name="T5" fmla="*/ 10 h 48"/>
                    <a:gd name="T6" fmla="*/ 24 w 29"/>
                    <a:gd name="T7" fmla="*/ 5 h 48"/>
                    <a:gd name="T8" fmla="*/ 17 w 29"/>
                    <a:gd name="T9" fmla="*/ 5 h 48"/>
                    <a:gd name="T10" fmla="*/ 21 w 29"/>
                    <a:gd name="T11" fmla="*/ 0 h 48"/>
                    <a:gd name="T12" fmla="*/ 16 w 29"/>
                    <a:gd name="T13" fmla="*/ 0 h 48"/>
                    <a:gd name="T14" fmla="*/ 10 w 29"/>
                    <a:gd name="T15" fmla="*/ 6 h 48"/>
                    <a:gd name="T16" fmla="*/ 10 w 29"/>
                    <a:gd name="T17" fmla="*/ 19 h 48"/>
                    <a:gd name="T18" fmla="*/ 13 w 29"/>
                    <a:gd name="T19" fmla="*/ 22 h 48"/>
                    <a:gd name="T20" fmla="*/ 13 w 29"/>
                    <a:gd name="T21" fmla="*/ 28 h 48"/>
                    <a:gd name="T22" fmla="*/ 11 w 29"/>
                    <a:gd name="T23" fmla="*/ 28 h 48"/>
                    <a:gd name="T24" fmla="*/ 6 w 29"/>
                    <a:gd name="T25" fmla="*/ 33 h 48"/>
                    <a:gd name="T26" fmla="*/ 6 w 29"/>
                    <a:gd name="T27" fmla="*/ 38 h 48"/>
                    <a:gd name="T28" fmla="*/ 0 w 29"/>
                    <a:gd name="T29" fmla="*/ 47 h 48"/>
                    <a:gd name="T30" fmla="*/ 21 w 29"/>
                    <a:gd name="T31" fmla="*/ 47 h 48"/>
                    <a:gd name="T32" fmla="*/ 28 w 29"/>
                    <a:gd name="T33" fmla="*/ 36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21"/>
                <p:cNvSpPr>
                  <a:spLocks/>
                </p:cNvSpPr>
                <p:nvPr/>
              </p:nvSpPr>
              <p:spPr bwMode="auto">
                <a:xfrm>
                  <a:off x="4549" y="3183"/>
                  <a:ext cx="17" cy="17"/>
                </a:xfrm>
                <a:custGeom>
                  <a:avLst/>
                  <a:gdLst>
                    <a:gd name="T0" fmla="*/ 13 w 17"/>
                    <a:gd name="T1" fmla="*/ 5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0 w 17"/>
                    <a:gd name="T9" fmla="*/ 10 h 17"/>
                    <a:gd name="T10" fmla="*/ 0 w 17"/>
                    <a:gd name="T11" fmla="*/ 16 h 17"/>
                    <a:gd name="T12" fmla="*/ 9 w 17"/>
                    <a:gd name="T13" fmla="*/ 16 h 17"/>
                    <a:gd name="T14" fmla="*/ 13 w 17"/>
                    <a:gd name="T15" fmla="*/ 11 h 17"/>
                    <a:gd name="T16" fmla="*/ 13 w 17"/>
                    <a:gd name="T17" fmla="*/ 5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22"/>
                <p:cNvSpPr>
                  <a:spLocks/>
                </p:cNvSpPr>
                <p:nvPr/>
              </p:nvSpPr>
              <p:spPr bwMode="auto">
                <a:xfrm>
                  <a:off x="4527" y="3155"/>
                  <a:ext cx="184" cy="155"/>
                </a:xfrm>
                <a:custGeom>
                  <a:avLst/>
                  <a:gdLst>
                    <a:gd name="T0" fmla="*/ 120 w 184"/>
                    <a:gd name="T1" fmla="*/ 10 h 155"/>
                    <a:gd name="T2" fmla="*/ 144 w 184"/>
                    <a:gd name="T3" fmla="*/ 14 h 155"/>
                    <a:gd name="T4" fmla="*/ 129 w 184"/>
                    <a:gd name="T5" fmla="*/ 20 h 155"/>
                    <a:gd name="T6" fmla="*/ 123 w 184"/>
                    <a:gd name="T7" fmla="*/ 29 h 155"/>
                    <a:gd name="T8" fmla="*/ 114 w 184"/>
                    <a:gd name="T9" fmla="*/ 50 h 155"/>
                    <a:gd name="T10" fmla="*/ 100 w 184"/>
                    <a:gd name="T11" fmla="*/ 51 h 155"/>
                    <a:gd name="T12" fmla="*/ 88 w 184"/>
                    <a:gd name="T13" fmla="*/ 49 h 155"/>
                    <a:gd name="T14" fmla="*/ 94 w 184"/>
                    <a:gd name="T15" fmla="*/ 39 h 155"/>
                    <a:gd name="T16" fmla="*/ 88 w 184"/>
                    <a:gd name="T17" fmla="*/ 26 h 155"/>
                    <a:gd name="T18" fmla="*/ 81 w 184"/>
                    <a:gd name="T19" fmla="*/ 49 h 155"/>
                    <a:gd name="T20" fmla="*/ 62 w 184"/>
                    <a:gd name="T21" fmla="*/ 60 h 155"/>
                    <a:gd name="T22" fmla="*/ 52 w 184"/>
                    <a:gd name="T23" fmla="*/ 67 h 155"/>
                    <a:gd name="T24" fmla="*/ 38 w 184"/>
                    <a:gd name="T25" fmla="*/ 77 h 155"/>
                    <a:gd name="T26" fmla="*/ 30 w 184"/>
                    <a:gd name="T27" fmla="*/ 102 h 155"/>
                    <a:gd name="T28" fmla="*/ 5 w 184"/>
                    <a:gd name="T29" fmla="*/ 93 h 155"/>
                    <a:gd name="T30" fmla="*/ 0 w 184"/>
                    <a:gd name="T31" fmla="*/ 111 h 155"/>
                    <a:gd name="T32" fmla="*/ 10 w 184"/>
                    <a:gd name="T33" fmla="*/ 138 h 155"/>
                    <a:gd name="T34" fmla="*/ 50 w 184"/>
                    <a:gd name="T35" fmla="*/ 109 h 155"/>
                    <a:gd name="T36" fmla="*/ 75 w 184"/>
                    <a:gd name="T37" fmla="*/ 103 h 155"/>
                    <a:gd name="T38" fmla="*/ 79 w 184"/>
                    <a:gd name="T39" fmla="*/ 115 h 155"/>
                    <a:gd name="T40" fmla="*/ 99 w 184"/>
                    <a:gd name="T41" fmla="*/ 143 h 155"/>
                    <a:gd name="T42" fmla="*/ 101 w 184"/>
                    <a:gd name="T43" fmla="*/ 135 h 155"/>
                    <a:gd name="T44" fmla="*/ 107 w 184"/>
                    <a:gd name="T45" fmla="*/ 135 h 155"/>
                    <a:gd name="T46" fmla="*/ 88 w 184"/>
                    <a:gd name="T47" fmla="*/ 108 h 155"/>
                    <a:gd name="T48" fmla="*/ 94 w 184"/>
                    <a:gd name="T49" fmla="*/ 99 h 155"/>
                    <a:gd name="T50" fmla="*/ 114 w 184"/>
                    <a:gd name="T51" fmla="*/ 127 h 155"/>
                    <a:gd name="T52" fmla="*/ 123 w 184"/>
                    <a:gd name="T53" fmla="*/ 144 h 155"/>
                    <a:gd name="T54" fmla="*/ 127 w 184"/>
                    <a:gd name="T55" fmla="*/ 154 h 155"/>
                    <a:gd name="T56" fmla="*/ 131 w 184"/>
                    <a:gd name="T57" fmla="*/ 136 h 155"/>
                    <a:gd name="T58" fmla="*/ 144 w 184"/>
                    <a:gd name="T59" fmla="*/ 130 h 155"/>
                    <a:gd name="T60" fmla="*/ 153 w 184"/>
                    <a:gd name="T61" fmla="*/ 126 h 155"/>
                    <a:gd name="T62" fmla="*/ 150 w 184"/>
                    <a:gd name="T63" fmla="*/ 113 h 155"/>
                    <a:gd name="T64" fmla="*/ 157 w 184"/>
                    <a:gd name="T65" fmla="*/ 90 h 155"/>
                    <a:gd name="T66" fmla="*/ 166 w 184"/>
                    <a:gd name="T67" fmla="*/ 93 h 155"/>
                    <a:gd name="T68" fmla="*/ 169 w 184"/>
                    <a:gd name="T69" fmla="*/ 103 h 155"/>
                    <a:gd name="T70" fmla="*/ 177 w 184"/>
                    <a:gd name="T71" fmla="*/ 98 h 155"/>
                    <a:gd name="T72" fmla="*/ 175 w 184"/>
                    <a:gd name="T73" fmla="*/ 95 h 155"/>
                    <a:gd name="T74" fmla="*/ 180 w 184"/>
                    <a:gd name="T75" fmla="*/ 81 h 155"/>
                    <a:gd name="T76" fmla="*/ 183 w 184"/>
                    <a:gd name="T77" fmla="*/ 98 h 155"/>
                    <a:gd name="T78" fmla="*/ 120 w 184"/>
                    <a:gd name="T79" fmla="*/ 0 h 15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23"/>
                <p:cNvSpPr>
                  <a:spLocks/>
                </p:cNvSpPr>
                <p:nvPr/>
              </p:nvSpPr>
              <p:spPr bwMode="auto">
                <a:xfrm>
                  <a:off x="4605" y="2991"/>
                  <a:ext cx="782" cy="553"/>
                </a:xfrm>
                <a:custGeom>
                  <a:avLst/>
                  <a:gdLst>
                    <a:gd name="T0" fmla="*/ 22 w 782"/>
                    <a:gd name="T1" fmla="*/ 145 h 553"/>
                    <a:gd name="T2" fmla="*/ 71 w 782"/>
                    <a:gd name="T3" fmla="*/ 96 h 553"/>
                    <a:gd name="T4" fmla="*/ 101 w 782"/>
                    <a:gd name="T5" fmla="*/ 130 h 553"/>
                    <a:gd name="T6" fmla="*/ 84 w 782"/>
                    <a:gd name="T7" fmla="*/ 128 h 553"/>
                    <a:gd name="T8" fmla="*/ 155 w 782"/>
                    <a:gd name="T9" fmla="*/ 123 h 553"/>
                    <a:gd name="T10" fmla="*/ 172 w 782"/>
                    <a:gd name="T11" fmla="*/ 79 h 553"/>
                    <a:gd name="T12" fmla="*/ 172 w 782"/>
                    <a:gd name="T13" fmla="*/ 89 h 553"/>
                    <a:gd name="T14" fmla="*/ 160 w 782"/>
                    <a:gd name="T15" fmla="*/ 123 h 553"/>
                    <a:gd name="T16" fmla="*/ 216 w 782"/>
                    <a:gd name="T17" fmla="*/ 95 h 553"/>
                    <a:gd name="T18" fmla="*/ 330 w 782"/>
                    <a:gd name="T19" fmla="*/ 16 h 553"/>
                    <a:gd name="T20" fmla="*/ 412 w 782"/>
                    <a:gd name="T21" fmla="*/ 20 h 553"/>
                    <a:gd name="T22" fmla="*/ 503 w 782"/>
                    <a:gd name="T23" fmla="*/ 10 h 553"/>
                    <a:gd name="T24" fmla="*/ 602 w 782"/>
                    <a:gd name="T25" fmla="*/ 51 h 553"/>
                    <a:gd name="T26" fmla="*/ 718 w 782"/>
                    <a:gd name="T27" fmla="*/ 65 h 553"/>
                    <a:gd name="T28" fmla="*/ 775 w 782"/>
                    <a:gd name="T29" fmla="*/ 112 h 553"/>
                    <a:gd name="T30" fmla="*/ 731 w 782"/>
                    <a:gd name="T31" fmla="*/ 148 h 553"/>
                    <a:gd name="T32" fmla="*/ 707 w 782"/>
                    <a:gd name="T33" fmla="*/ 194 h 553"/>
                    <a:gd name="T34" fmla="*/ 678 w 782"/>
                    <a:gd name="T35" fmla="*/ 196 h 553"/>
                    <a:gd name="T36" fmla="*/ 687 w 782"/>
                    <a:gd name="T37" fmla="*/ 132 h 553"/>
                    <a:gd name="T38" fmla="*/ 650 w 782"/>
                    <a:gd name="T39" fmla="*/ 166 h 553"/>
                    <a:gd name="T40" fmla="*/ 623 w 782"/>
                    <a:gd name="T41" fmla="*/ 196 h 553"/>
                    <a:gd name="T42" fmla="*/ 632 w 782"/>
                    <a:gd name="T43" fmla="*/ 228 h 553"/>
                    <a:gd name="T44" fmla="*/ 600 w 782"/>
                    <a:gd name="T45" fmla="*/ 276 h 553"/>
                    <a:gd name="T46" fmla="*/ 605 w 782"/>
                    <a:gd name="T47" fmla="*/ 315 h 553"/>
                    <a:gd name="T48" fmla="*/ 602 w 782"/>
                    <a:gd name="T49" fmla="*/ 296 h 553"/>
                    <a:gd name="T50" fmla="*/ 572 w 782"/>
                    <a:gd name="T51" fmla="*/ 299 h 553"/>
                    <a:gd name="T52" fmla="*/ 594 w 782"/>
                    <a:gd name="T53" fmla="*/ 356 h 553"/>
                    <a:gd name="T54" fmla="*/ 539 w 782"/>
                    <a:gd name="T55" fmla="*/ 423 h 553"/>
                    <a:gd name="T56" fmla="*/ 524 w 782"/>
                    <a:gd name="T57" fmla="*/ 442 h 553"/>
                    <a:gd name="T58" fmla="*/ 504 w 782"/>
                    <a:gd name="T59" fmla="*/ 507 h 553"/>
                    <a:gd name="T60" fmla="*/ 477 w 782"/>
                    <a:gd name="T61" fmla="*/ 508 h 553"/>
                    <a:gd name="T62" fmla="*/ 510 w 782"/>
                    <a:gd name="T63" fmla="*/ 552 h 553"/>
                    <a:gd name="T64" fmla="*/ 455 w 782"/>
                    <a:gd name="T65" fmla="*/ 449 h 553"/>
                    <a:gd name="T66" fmla="*/ 391 w 782"/>
                    <a:gd name="T67" fmla="*/ 428 h 553"/>
                    <a:gd name="T68" fmla="*/ 361 w 782"/>
                    <a:gd name="T69" fmla="*/ 495 h 553"/>
                    <a:gd name="T70" fmla="*/ 338 w 782"/>
                    <a:gd name="T71" fmla="*/ 530 h 553"/>
                    <a:gd name="T72" fmla="*/ 298 w 782"/>
                    <a:gd name="T73" fmla="*/ 425 h 553"/>
                    <a:gd name="T74" fmla="*/ 267 w 782"/>
                    <a:gd name="T75" fmla="*/ 436 h 553"/>
                    <a:gd name="T76" fmla="*/ 241 w 782"/>
                    <a:gd name="T77" fmla="*/ 391 h 553"/>
                    <a:gd name="T78" fmla="*/ 160 w 782"/>
                    <a:gd name="T79" fmla="*/ 366 h 553"/>
                    <a:gd name="T80" fmla="*/ 188 w 782"/>
                    <a:gd name="T81" fmla="*/ 414 h 553"/>
                    <a:gd name="T82" fmla="*/ 167 w 782"/>
                    <a:gd name="T83" fmla="*/ 445 h 553"/>
                    <a:gd name="T84" fmla="*/ 136 w 782"/>
                    <a:gd name="T85" fmla="*/ 434 h 553"/>
                    <a:gd name="T86" fmla="*/ 85 w 782"/>
                    <a:gd name="T87" fmla="*/ 355 h 553"/>
                    <a:gd name="T88" fmla="*/ 106 w 782"/>
                    <a:gd name="T89" fmla="*/ 310 h 553"/>
                    <a:gd name="T90" fmla="*/ 119 w 782"/>
                    <a:gd name="T91" fmla="*/ 276 h 553"/>
                    <a:gd name="T92" fmla="*/ 106 w 782"/>
                    <a:gd name="T93" fmla="*/ 162 h 553"/>
                    <a:gd name="T94" fmla="*/ 61 w 782"/>
                    <a:gd name="T95" fmla="*/ 138 h 553"/>
                    <a:gd name="T96" fmla="*/ 39 w 782"/>
                    <a:gd name="T97" fmla="*/ 150 h 553"/>
                    <a:gd name="T98" fmla="*/ 0 w 782"/>
                    <a:gd name="T99" fmla="*/ 162 h 5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24"/>
                <p:cNvSpPr>
                  <a:spLocks/>
                </p:cNvSpPr>
                <p:nvPr/>
              </p:nvSpPr>
              <p:spPr bwMode="auto">
                <a:xfrm>
                  <a:off x="5221" y="3217"/>
                  <a:ext cx="68" cy="113"/>
                </a:xfrm>
                <a:custGeom>
                  <a:avLst/>
                  <a:gdLst>
                    <a:gd name="T0" fmla="*/ 45 w 68"/>
                    <a:gd name="T1" fmla="*/ 0 h 113"/>
                    <a:gd name="T2" fmla="*/ 45 w 68"/>
                    <a:gd name="T3" fmla="*/ 14 h 113"/>
                    <a:gd name="T4" fmla="*/ 39 w 68"/>
                    <a:gd name="T5" fmla="*/ 23 h 113"/>
                    <a:gd name="T6" fmla="*/ 41 w 68"/>
                    <a:gd name="T7" fmla="*/ 38 h 113"/>
                    <a:gd name="T8" fmla="*/ 33 w 68"/>
                    <a:gd name="T9" fmla="*/ 58 h 113"/>
                    <a:gd name="T10" fmla="*/ 22 w 68"/>
                    <a:gd name="T11" fmla="*/ 77 h 113"/>
                    <a:gd name="T12" fmla="*/ 5 w 68"/>
                    <a:gd name="T13" fmla="*/ 89 h 113"/>
                    <a:gd name="T14" fmla="*/ 0 w 68"/>
                    <a:gd name="T15" fmla="*/ 110 h 113"/>
                    <a:gd name="T16" fmla="*/ 7 w 68"/>
                    <a:gd name="T17" fmla="*/ 112 h 113"/>
                    <a:gd name="T18" fmla="*/ 7 w 68"/>
                    <a:gd name="T19" fmla="*/ 92 h 113"/>
                    <a:gd name="T20" fmla="*/ 31 w 68"/>
                    <a:gd name="T21" fmla="*/ 91 h 113"/>
                    <a:gd name="T22" fmla="*/ 49 w 68"/>
                    <a:gd name="T23" fmla="*/ 78 h 113"/>
                    <a:gd name="T24" fmla="*/ 49 w 68"/>
                    <a:gd name="T25" fmla="*/ 51 h 113"/>
                    <a:gd name="T26" fmla="*/ 55 w 68"/>
                    <a:gd name="T27" fmla="*/ 41 h 113"/>
                    <a:gd name="T28" fmla="*/ 46 w 68"/>
                    <a:gd name="T29" fmla="*/ 24 h 113"/>
                    <a:gd name="T30" fmla="*/ 59 w 68"/>
                    <a:gd name="T31" fmla="*/ 19 h 113"/>
                    <a:gd name="T32" fmla="*/ 67 w 68"/>
                    <a:gd name="T33" fmla="*/ 5 h 113"/>
                    <a:gd name="T34" fmla="*/ 49 w 68"/>
                    <a:gd name="T35" fmla="*/ 7 h 113"/>
                    <a:gd name="T36" fmla="*/ 45 w 68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25"/>
                <p:cNvSpPr>
                  <a:spLocks/>
                </p:cNvSpPr>
                <p:nvPr/>
              </p:nvSpPr>
              <p:spPr bwMode="auto">
                <a:xfrm>
                  <a:off x="4967" y="3518"/>
                  <a:ext cx="17" cy="26"/>
                </a:xfrm>
                <a:custGeom>
                  <a:avLst/>
                  <a:gdLst>
                    <a:gd name="T0" fmla="*/ 8 w 17"/>
                    <a:gd name="T1" fmla="*/ 0 h 26"/>
                    <a:gd name="T2" fmla="*/ 0 w 17"/>
                    <a:gd name="T3" fmla="*/ 11 h 26"/>
                    <a:gd name="T4" fmla="*/ 5 w 17"/>
                    <a:gd name="T5" fmla="*/ 25 h 26"/>
                    <a:gd name="T6" fmla="*/ 16 w 17"/>
                    <a:gd name="T7" fmla="*/ 15 h 26"/>
                    <a:gd name="T8" fmla="*/ 8 w 17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26"/>
                <p:cNvSpPr>
                  <a:spLocks/>
                </p:cNvSpPr>
                <p:nvPr/>
              </p:nvSpPr>
              <p:spPr bwMode="auto">
                <a:xfrm>
                  <a:off x="5069" y="3545"/>
                  <a:ext cx="158" cy="68"/>
                </a:xfrm>
                <a:custGeom>
                  <a:avLst/>
                  <a:gdLst>
                    <a:gd name="T0" fmla="*/ 0 w 158"/>
                    <a:gd name="T1" fmla="*/ 0 h 68"/>
                    <a:gd name="T2" fmla="*/ 23 w 158"/>
                    <a:gd name="T3" fmla="*/ 5 h 68"/>
                    <a:gd name="T4" fmla="*/ 58 w 158"/>
                    <a:gd name="T5" fmla="*/ 29 h 68"/>
                    <a:gd name="T6" fmla="*/ 53 w 158"/>
                    <a:gd name="T7" fmla="*/ 43 h 68"/>
                    <a:gd name="T8" fmla="*/ 82 w 158"/>
                    <a:gd name="T9" fmla="*/ 55 h 68"/>
                    <a:gd name="T10" fmla="*/ 157 w 158"/>
                    <a:gd name="T11" fmla="*/ 55 h 68"/>
                    <a:gd name="T12" fmla="*/ 75 w 158"/>
                    <a:gd name="T13" fmla="*/ 67 h 68"/>
                    <a:gd name="T14" fmla="*/ 53 w 158"/>
                    <a:gd name="T15" fmla="*/ 43 h 68"/>
                    <a:gd name="T16" fmla="*/ 32 w 158"/>
                    <a:gd name="T17" fmla="*/ 38 h 68"/>
                    <a:gd name="T18" fmla="*/ 0 w 158"/>
                    <a:gd name="T19" fmla="*/ 0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27"/>
                <p:cNvSpPr>
                  <a:spLocks/>
                </p:cNvSpPr>
                <p:nvPr/>
              </p:nvSpPr>
              <p:spPr bwMode="auto">
                <a:xfrm>
                  <a:off x="5195" y="3601"/>
                  <a:ext cx="169" cy="159"/>
                </a:xfrm>
                <a:custGeom>
                  <a:avLst/>
                  <a:gdLst>
                    <a:gd name="T0" fmla="*/ 135 w 169"/>
                    <a:gd name="T1" fmla="*/ 155 h 159"/>
                    <a:gd name="T2" fmla="*/ 127 w 169"/>
                    <a:gd name="T3" fmla="*/ 152 h 159"/>
                    <a:gd name="T4" fmla="*/ 110 w 169"/>
                    <a:gd name="T5" fmla="*/ 134 h 159"/>
                    <a:gd name="T6" fmla="*/ 92 w 169"/>
                    <a:gd name="T7" fmla="*/ 130 h 159"/>
                    <a:gd name="T8" fmla="*/ 88 w 169"/>
                    <a:gd name="T9" fmla="*/ 119 h 159"/>
                    <a:gd name="T10" fmla="*/ 78 w 169"/>
                    <a:gd name="T11" fmla="*/ 111 h 159"/>
                    <a:gd name="T12" fmla="*/ 62 w 169"/>
                    <a:gd name="T13" fmla="*/ 111 h 159"/>
                    <a:gd name="T14" fmla="*/ 44 w 169"/>
                    <a:gd name="T15" fmla="*/ 118 h 159"/>
                    <a:gd name="T16" fmla="*/ 28 w 169"/>
                    <a:gd name="T17" fmla="*/ 121 h 159"/>
                    <a:gd name="T18" fmla="*/ 10 w 169"/>
                    <a:gd name="T19" fmla="*/ 121 h 159"/>
                    <a:gd name="T20" fmla="*/ 10 w 169"/>
                    <a:gd name="T21" fmla="*/ 109 h 159"/>
                    <a:gd name="T22" fmla="*/ 3 w 169"/>
                    <a:gd name="T23" fmla="*/ 91 h 159"/>
                    <a:gd name="T24" fmla="*/ 2 w 169"/>
                    <a:gd name="T25" fmla="*/ 81 h 159"/>
                    <a:gd name="T26" fmla="*/ 2 w 169"/>
                    <a:gd name="T27" fmla="*/ 56 h 159"/>
                    <a:gd name="T28" fmla="*/ 31 w 169"/>
                    <a:gd name="T29" fmla="*/ 43 h 159"/>
                    <a:gd name="T30" fmla="*/ 34 w 169"/>
                    <a:gd name="T31" fmla="*/ 29 h 159"/>
                    <a:gd name="T32" fmla="*/ 40 w 169"/>
                    <a:gd name="T33" fmla="*/ 30 h 159"/>
                    <a:gd name="T34" fmla="*/ 55 w 169"/>
                    <a:gd name="T35" fmla="*/ 15 h 159"/>
                    <a:gd name="T36" fmla="*/ 70 w 169"/>
                    <a:gd name="T37" fmla="*/ 17 h 159"/>
                    <a:gd name="T38" fmla="*/ 80 w 169"/>
                    <a:gd name="T39" fmla="*/ 7 h 159"/>
                    <a:gd name="T40" fmla="*/ 89 w 169"/>
                    <a:gd name="T41" fmla="*/ 5 h 159"/>
                    <a:gd name="T42" fmla="*/ 103 w 169"/>
                    <a:gd name="T43" fmla="*/ 24 h 159"/>
                    <a:gd name="T44" fmla="*/ 116 w 169"/>
                    <a:gd name="T45" fmla="*/ 30 h 159"/>
                    <a:gd name="T46" fmla="*/ 117 w 169"/>
                    <a:gd name="T47" fmla="*/ 11 h 159"/>
                    <a:gd name="T48" fmla="*/ 122 w 169"/>
                    <a:gd name="T49" fmla="*/ 0 h 159"/>
                    <a:gd name="T50" fmla="*/ 132 w 169"/>
                    <a:gd name="T51" fmla="*/ 15 h 159"/>
                    <a:gd name="T52" fmla="*/ 140 w 169"/>
                    <a:gd name="T53" fmla="*/ 43 h 159"/>
                    <a:gd name="T54" fmla="*/ 156 w 169"/>
                    <a:gd name="T55" fmla="*/ 59 h 159"/>
                    <a:gd name="T56" fmla="*/ 165 w 169"/>
                    <a:gd name="T57" fmla="*/ 72 h 159"/>
                    <a:gd name="T58" fmla="*/ 168 w 169"/>
                    <a:gd name="T59" fmla="*/ 95 h 159"/>
                    <a:gd name="T60" fmla="*/ 157 w 169"/>
                    <a:gd name="T61" fmla="*/ 121 h 159"/>
                    <a:gd name="T62" fmla="*/ 155 w 169"/>
                    <a:gd name="T63" fmla="*/ 145 h 159"/>
                    <a:gd name="T64" fmla="*/ 140 w 169"/>
                    <a:gd name="T65" fmla="*/ 154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28"/>
                <p:cNvSpPr>
                  <a:spLocks/>
                </p:cNvSpPr>
                <p:nvPr/>
              </p:nvSpPr>
              <p:spPr bwMode="auto">
                <a:xfrm>
                  <a:off x="5330" y="3768"/>
                  <a:ext cx="17" cy="20"/>
                </a:xfrm>
                <a:custGeom>
                  <a:avLst/>
                  <a:gdLst>
                    <a:gd name="T0" fmla="*/ 8 w 17"/>
                    <a:gd name="T1" fmla="*/ 16 h 20"/>
                    <a:gd name="T2" fmla="*/ 2 w 17"/>
                    <a:gd name="T3" fmla="*/ 13 h 20"/>
                    <a:gd name="T4" fmla="*/ 2 w 17"/>
                    <a:gd name="T5" fmla="*/ 10 h 20"/>
                    <a:gd name="T6" fmla="*/ 2 w 17"/>
                    <a:gd name="T7" fmla="*/ 8 h 20"/>
                    <a:gd name="T8" fmla="*/ 1 w 17"/>
                    <a:gd name="T9" fmla="*/ 5 h 20"/>
                    <a:gd name="T10" fmla="*/ 0 w 17"/>
                    <a:gd name="T11" fmla="*/ 0 h 20"/>
                    <a:gd name="T12" fmla="*/ 2 w 17"/>
                    <a:gd name="T13" fmla="*/ 0 h 20"/>
                    <a:gd name="T14" fmla="*/ 8 w 17"/>
                    <a:gd name="T15" fmla="*/ 2 h 20"/>
                    <a:gd name="T16" fmla="*/ 11 w 17"/>
                    <a:gd name="T17" fmla="*/ 2 h 20"/>
                    <a:gd name="T18" fmla="*/ 12 w 17"/>
                    <a:gd name="T19" fmla="*/ 2 h 20"/>
                    <a:gd name="T20" fmla="*/ 16 w 17"/>
                    <a:gd name="T21" fmla="*/ 0 h 20"/>
                    <a:gd name="T22" fmla="*/ 16 w 17"/>
                    <a:gd name="T23" fmla="*/ 8 h 20"/>
                    <a:gd name="T24" fmla="*/ 14 w 17"/>
                    <a:gd name="T25" fmla="*/ 10 h 20"/>
                    <a:gd name="T26" fmla="*/ 12 w 17"/>
                    <a:gd name="T27" fmla="*/ 13 h 20"/>
                    <a:gd name="T28" fmla="*/ 12 w 17"/>
                    <a:gd name="T29" fmla="*/ 16 h 20"/>
                    <a:gd name="T30" fmla="*/ 11 w 17"/>
                    <a:gd name="T31" fmla="*/ 16 h 20"/>
                    <a:gd name="T32" fmla="*/ 11 w 17"/>
                    <a:gd name="T33" fmla="*/ 19 h 20"/>
                    <a:gd name="T34" fmla="*/ 8 w 17"/>
                    <a:gd name="T35" fmla="*/ 16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Freeform 29"/>
                <p:cNvSpPr>
                  <a:spLocks/>
                </p:cNvSpPr>
                <p:nvPr/>
              </p:nvSpPr>
              <p:spPr bwMode="auto">
                <a:xfrm>
                  <a:off x="4739" y="3587"/>
                  <a:ext cx="19" cy="76"/>
                </a:xfrm>
                <a:custGeom>
                  <a:avLst/>
                  <a:gdLst>
                    <a:gd name="T0" fmla="*/ 2 w 19"/>
                    <a:gd name="T1" fmla="*/ 26 h 76"/>
                    <a:gd name="T2" fmla="*/ 9 w 19"/>
                    <a:gd name="T3" fmla="*/ 20 h 76"/>
                    <a:gd name="T4" fmla="*/ 14 w 19"/>
                    <a:gd name="T5" fmla="*/ 0 h 76"/>
                    <a:gd name="T6" fmla="*/ 18 w 19"/>
                    <a:gd name="T7" fmla="*/ 30 h 76"/>
                    <a:gd name="T8" fmla="*/ 12 w 19"/>
                    <a:gd name="T9" fmla="*/ 67 h 76"/>
                    <a:gd name="T10" fmla="*/ 0 w 19"/>
                    <a:gd name="T11" fmla="*/ 75 h 76"/>
                    <a:gd name="T12" fmla="*/ 0 w 19"/>
                    <a:gd name="T13" fmla="*/ 57 h 76"/>
                    <a:gd name="T14" fmla="*/ 3 w 19"/>
                    <a:gd name="T15" fmla="*/ 45 h 76"/>
                    <a:gd name="T16" fmla="*/ 2 w 19"/>
                    <a:gd name="T17" fmla="*/ 26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1D04411-5BA2-43D4-A373-3D837240AB95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EAC3521-238C-47EF-BB20-2AEA5A946224}" type="slidenum">
              <a:rPr lang="ru-RU" altLang="en-US"/>
              <a:pPr>
                <a:defRPr/>
              </a:pPr>
              <a:t>‹№›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77000"/>
            <a:ext cx="9131300" cy="3683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DE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PVA\&#1052;&#1072;&#1088;&#1095;&#1077;&#1085;&#1082;&#1086;\&#1050;&#1080;&#1088;&#1087;&#1080;&#1095;&#1077;&#1074;\!gotov\WWS_1.avi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PVA\&#1052;&#1072;&#1088;&#1095;&#1077;&#1085;&#1082;&#1086;\&#1050;&#1080;&#1088;&#1087;&#1080;&#1095;&#1077;&#1074;\!gotov\WW_ST_OBR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0.wmf"/><Relationship Id="rId3" Type="http://schemas.openxmlformats.org/officeDocument/2006/relationships/image" Target="../media/image32.jpe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0.w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62.wmf"/><Relationship Id="rId32" Type="http://schemas.openxmlformats.org/officeDocument/2006/relationships/image" Target="../media/image66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64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25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65.wmf"/><Relationship Id="rId8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PVA\&#1052;&#1072;&#1088;&#1095;&#1077;&#1085;&#1082;&#1086;\&#1050;&#1080;&#1088;&#1087;&#1080;&#1095;&#1077;&#1074;\!gotov\BM_1.avi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PVA\&#1052;&#1072;&#1088;&#1095;&#1077;&#1085;&#1082;&#1086;\&#1050;&#1080;&#1088;&#1087;&#1080;&#1095;&#1077;&#1074;\!gotov\BM_4.avi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3"/>
          <p:cNvSpPr>
            <a:spLocks noChangeArrowheads="1" noChangeShapeType="1" noTextEdit="1"/>
          </p:cNvSpPr>
          <p:nvPr/>
        </p:nvSpPr>
        <p:spPr bwMode="auto">
          <a:xfrm>
            <a:off x="1258888" y="1700213"/>
            <a:ext cx="6626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123" name="Picture 5" descr="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DSC0504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49350"/>
            <a:ext cx="8172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006475" y="188913"/>
            <a:ext cx="7453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FF0000"/>
                </a:solidFill>
              </a:rPr>
              <a:t>К 125-летию Национального технического университета «Харьковский политехнический институт»</a:t>
            </a:r>
          </a:p>
          <a:p>
            <a:pPr algn="ctr" eaLnBrk="1" hangingPunct="1"/>
            <a:r>
              <a:rPr lang="uk-UA" altLang="en-US" sz="2000" b="1">
                <a:solidFill>
                  <a:srgbClr val="FF0000"/>
                </a:solidFill>
              </a:rPr>
              <a:t>НАУЧНЫЕ КИРПИЧЕВСКИЕ ЧТЕНИЯ </a:t>
            </a:r>
            <a:endParaRPr lang="ru-RU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1476375" y="274638"/>
            <a:ext cx="721042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400" b="1" smtClean="0"/>
              <a:t>РЕЗУЛЬТАТЫ МОДЕРНИЗАЦИИ ТЕХНОЛОГИИ ИЗГОТОВЛЕНИЯ И ГЕОМЕТРИЧЕСКИХ ПАРАМЕТРОВ БЛОК-КАРТЕРА ДВС </a:t>
            </a:r>
            <a:endParaRPr lang="ru-RU" altLang="en-US" sz="24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4652963"/>
          <a:ext cx="8280400" cy="1706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0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          </a:t>
                      </a:r>
                      <a:r>
                        <a:rPr lang="ru-RU" sz="1400" dirty="0" smtClean="0">
                          <a:effectLst/>
                        </a:rPr>
                        <a:t>Распределение </a:t>
                      </a:r>
                      <a:r>
                        <a:rPr lang="ru-RU" sz="1400" dirty="0">
                          <a:effectLst/>
                        </a:rPr>
                        <a:t>температур по базовой отливке блок-картера, которое возникает после фазового перехода всех узлов модели в твердое состояние и микроструктура в центральной части литой детали</a:t>
                      </a:r>
                      <a:endParaRPr lang="ru-RU" sz="1200" dirty="0">
                        <a:effectLst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Распределение температур в модернизированной отливке блок-картера, которое возникает после фазового перехода всех узлов модели в твердое состояние и микроструктура в центральной части отливки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350" name="Object 113"/>
          <p:cNvGraphicFramePr>
            <a:graphicFrameLocks noChangeAspect="1"/>
          </p:cNvGraphicFramePr>
          <p:nvPr/>
        </p:nvGraphicFramePr>
        <p:xfrm>
          <a:off x="250825" y="1700213"/>
          <a:ext cx="425767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Picture" r:id="rId3" imgW="3773424" imgH="2304288" progId="Word.Picture.8">
                  <p:embed/>
                </p:oleObj>
              </mc:Choice>
              <mc:Fallback>
                <p:oleObj name="Picture" r:id="rId3" imgW="3773424" imgH="2304288" progId="Word.Picture.8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00213"/>
                        <a:ext cx="4257675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14"/>
          <p:cNvGraphicFramePr>
            <a:graphicFrameLocks noChangeAspect="1"/>
          </p:cNvGraphicFramePr>
          <p:nvPr/>
        </p:nvGraphicFramePr>
        <p:xfrm>
          <a:off x="4716463" y="1844675"/>
          <a:ext cx="4137025" cy="280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Picture" r:id="rId5" imgW="3773424" imgH="2523744" progId="Word.Picture.8">
                  <p:embed/>
                </p:oleObj>
              </mc:Choice>
              <mc:Fallback>
                <p:oleObj name="Picture" r:id="rId5" imgW="3773424" imgH="2523744" progId="Word.Picture.8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844675"/>
                        <a:ext cx="4137025" cy="280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2" name="Picture 5" descr="castl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400" b="1" smtClean="0"/>
              <a:t>АНАЛИЗ ПОГРЕШНОСТЕЙ ФОРМООБРАЗОВАНИЯ ОТЛИВОК КОЛЕС ТУРБИН НА ЭТАПЕ ИЗГОТОВЛЕНИЯ ИХ ВОСКОВЫХ МОДЕЛЕЙ</a:t>
            </a:r>
            <a:endParaRPr lang="ru-RU" altLang="en-US" sz="2400" smtClean="0"/>
          </a:p>
        </p:txBody>
      </p:sp>
      <p:pic>
        <p:nvPicPr>
          <p:cNvPr id="7" name="WWS_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1785938"/>
            <a:ext cx="6330950" cy="4748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922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/>
              <a:t>решение </a:t>
            </a:r>
            <a:r>
              <a:rPr lang="en-US" sz="2400" b="1" cap="all" dirty="0" smtClean="0"/>
              <a:t> </a:t>
            </a:r>
            <a:r>
              <a:rPr lang="ru-RU" sz="2400" b="1" cap="all" dirty="0" smtClean="0"/>
              <a:t>задачи ПОЛУЧЕНИЯ НЕОБХОДИМЫХ ГЕОМЕТРИЧЕСКИХ ПАРАМЕТРОВ ТУРБИНЫ</a:t>
            </a:r>
            <a:endParaRPr lang="ru-RU" sz="2400" dirty="0" smtClean="0"/>
          </a:p>
        </p:txBody>
      </p:sp>
      <p:pic>
        <p:nvPicPr>
          <p:cNvPr id="7" name="WW_ST_OBR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628775"/>
            <a:ext cx="6286500" cy="471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1628775"/>
            <a:ext cx="1873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3" y="3452813"/>
            <a:ext cx="190182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476250"/>
            <a:ext cx="7354887" cy="70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000" b="1" smtClean="0"/>
              <a:t>СНИЖЕНИЕ ИНТЕНСИВНОСТИ ОСТАТОЧНЫХ ТЕМПЕРАТУРНЫХ НАПРЯЖЕНИЙ В ЛОПАТКЕ ТУРБИНЫ </a:t>
            </a:r>
          </a:p>
        </p:txBody>
      </p:sp>
      <p:pic>
        <p:nvPicPr>
          <p:cNvPr id="17411" name="Содержимое 3" descr="lop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0950"/>
            <a:ext cx="6840538" cy="5170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346075"/>
            <a:ext cx="7427912" cy="706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000" b="1" smtClean="0"/>
              <a:t>УПРАВЛЕНИЕ ДИСЛОЦИРОВАННЫМИ ДЕФЕКТАМИ</a:t>
            </a:r>
            <a:br>
              <a:rPr lang="ru-RU" altLang="en-US" sz="2000" b="1" smtClean="0"/>
            </a:br>
            <a:r>
              <a:rPr lang="ru-RU" altLang="en-US" sz="2000" b="1" smtClean="0"/>
              <a:t>В ПОРШНЕ БЕНЗИНОВОГО ДВС</a:t>
            </a:r>
            <a:endParaRPr lang="ru-RU" altLang="en-US" sz="2000" smtClean="0"/>
          </a:p>
        </p:txBody>
      </p:sp>
      <p:pic>
        <p:nvPicPr>
          <p:cNvPr id="18435" name="Picture 5" descr="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Усадка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3340100" cy="26019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8" descr="Усадка 2,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4405313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Заголовок 1"/>
          <p:cNvSpPr>
            <a:spLocks/>
          </p:cNvSpPr>
          <p:nvPr/>
        </p:nvSpPr>
        <p:spPr bwMode="auto">
          <a:xfrm>
            <a:off x="827088" y="4149725"/>
            <a:ext cx="3095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ru-RU" altLang="en-US" sz="2000" b="1">
                <a:solidFill>
                  <a:schemeClr val="tx2"/>
                </a:solidFill>
              </a:rPr>
              <a:t>Пример дефектов усадочного </a:t>
            </a:r>
            <a:br>
              <a:rPr kumimoji="1" lang="ru-RU" altLang="en-US" sz="2000" b="1">
                <a:solidFill>
                  <a:schemeClr val="tx2"/>
                </a:solidFill>
              </a:rPr>
            </a:br>
            <a:r>
              <a:rPr kumimoji="1" lang="ru-RU" altLang="en-US" sz="2000" b="1">
                <a:solidFill>
                  <a:schemeClr val="tx2"/>
                </a:solidFill>
              </a:rPr>
              <a:t>характера в поршне </a:t>
            </a:r>
            <a:endParaRPr kumimoji="1" lang="ru-RU" altLang="en-US" sz="2000">
              <a:solidFill>
                <a:schemeClr val="tx2"/>
              </a:solidFill>
            </a:endParaRPr>
          </a:p>
        </p:txBody>
      </p:sp>
      <p:sp>
        <p:nvSpPr>
          <p:cNvPr id="18439" name="Заголовок 1"/>
          <p:cNvSpPr>
            <a:spLocks/>
          </p:cNvSpPr>
          <p:nvPr/>
        </p:nvSpPr>
        <p:spPr bwMode="auto">
          <a:xfrm>
            <a:off x="395288" y="5589588"/>
            <a:ext cx="87487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ru-RU" altLang="en-US" sz="2000" b="1">
                <a:solidFill>
                  <a:schemeClr val="tx2"/>
                </a:solidFill>
              </a:rPr>
              <a:t>Распределение напряжений в зонах дислокации дефектов:</a:t>
            </a:r>
            <a:r>
              <a:rPr kumimoji="1" lang="ru-RU" altLang="en-US" sz="2000">
                <a:solidFill>
                  <a:schemeClr val="tx2"/>
                </a:solidFill>
              </a:rPr>
              <a:t/>
            </a:r>
            <a:br>
              <a:rPr kumimoji="1" lang="ru-RU" altLang="en-US" sz="2000">
                <a:solidFill>
                  <a:schemeClr val="tx2"/>
                </a:solidFill>
              </a:rPr>
            </a:br>
            <a:r>
              <a:rPr kumimoji="1" lang="ru-RU" altLang="en-US" sz="2000">
                <a:solidFill>
                  <a:schemeClr val="tx2"/>
                </a:solidFill>
              </a:rPr>
              <a:t>а – под пальцевым отверстием; б – над пальцевым отверстием;</a:t>
            </a:r>
            <a:br>
              <a:rPr kumimoji="1" lang="ru-RU" altLang="en-US" sz="2000">
                <a:solidFill>
                  <a:schemeClr val="tx2"/>
                </a:solidFill>
              </a:rPr>
            </a:br>
            <a:r>
              <a:rPr kumimoji="1" lang="ru-RU" altLang="en-US" sz="2000">
                <a:solidFill>
                  <a:schemeClr val="tx2"/>
                </a:solidFill>
              </a:rPr>
              <a:t>в – переход к огневому днищу; г – в теле огневого днища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704137" cy="534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Заголовок 1"/>
          <p:cNvSpPr>
            <a:spLocks/>
          </p:cNvSpPr>
          <p:nvPr/>
        </p:nvSpPr>
        <p:spPr bwMode="auto">
          <a:xfrm>
            <a:off x="1258888" y="274638"/>
            <a:ext cx="78851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ru-RU" altLang="en-US" sz="2200" b="1">
                <a:solidFill>
                  <a:schemeClr val="tx2"/>
                </a:solidFill>
              </a:rPr>
              <a:t>ЛАЗЕРНО-ГОЛОГРАФИЧЕСКОЕ ИССЛЕДОВАНИЕ ДЕФОРМАЦИЙ ПОВЕРХНОСТЕЙ ДЕТАЛЕЙ ДВС</a:t>
            </a:r>
            <a:r>
              <a:rPr kumimoji="1" lang="ru-RU" altLang="en-US" sz="2400">
                <a:solidFill>
                  <a:schemeClr val="tx2"/>
                </a:solidFill>
              </a:rPr>
              <a:t/>
            </a:r>
            <a:br>
              <a:rPr kumimoji="1" lang="ru-RU" altLang="en-US" sz="2400">
                <a:solidFill>
                  <a:schemeClr val="tx2"/>
                </a:solidFill>
              </a:rPr>
            </a:br>
            <a:r>
              <a:rPr kumimoji="1" lang="ru-RU" altLang="en-US" sz="2400">
                <a:solidFill>
                  <a:schemeClr val="tx2"/>
                </a:solidFill>
              </a:rPr>
              <a:t> </a:t>
            </a:r>
            <a:r>
              <a:rPr kumimoji="1" lang="ru-RU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ru-RU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1" lang="ru-RU" altLang="en-US" sz="2400">
              <a:solidFill>
                <a:schemeClr val="tx2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835150" y="908050"/>
            <a:ext cx="662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rgbClr val="000080"/>
                </a:solidFill>
              </a:rPr>
              <a:t>(голографическая интерферометрия двойной экспозиции)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15337" cy="6119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640763" cy="6191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7848600" cy="6192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7777163" cy="626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3"/>
          <p:cNvSpPr>
            <a:spLocks noChangeArrowheads="1" noChangeShapeType="1" noTextEdit="1"/>
          </p:cNvSpPr>
          <p:nvPr/>
        </p:nvSpPr>
        <p:spPr bwMode="auto">
          <a:xfrm>
            <a:off x="1258888" y="1700213"/>
            <a:ext cx="6626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6147" name="Picture 5" descr="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SC0504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49350"/>
            <a:ext cx="8172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1006475" y="188913"/>
            <a:ext cx="7453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FF0000"/>
                </a:solidFill>
              </a:rPr>
              <a:t>К 125-летию Национального технического университета «Харьковский политехнический институт»</a:t>
            </a:r>
          </a:p>
          <a:p>
            <a:pPr algn="ctr" eaLnBrk="1" hangingPunct="1"/>
            <a:r>
              <a:rPr lang="uk-UA" altLang="en-US" sz="2000" b="1">
                <a:solidFill>
                  <a:srgbClr val="FF0000"/>
                </a:solidFill>
              </a:rPr>
              <a:t>НАУЧНЫЕ КИРПИЧЕВСКИЕ ЧТЕНИЯ </a:t>
            </a:r>
            <a:endParaRPr lang="ru-RU" altLang="en-US" sz="2000" b="1">
              <a:solidFill>
                <a:srgbClr val="FF0000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0" y="2492375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alpha val="72000"/>
                </a:schemeClr>
              </a:gs>
              <a:gs pos="50000">
                <a:srgbClr val="FFFFFF"/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800" b="1">
              <a:solidFill>
                <a:srgbClr val="FF0000"/>
              </a:solidFill>
              <a:latin typeface="Tahoma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НАУЧНЫЕ РАЗРАБОТКИ И ИССЛЕДОВАНИЯ </a:t>
            </a:r>
            <a:br>
              <a:rPr lang="ru-RU" sz="2400" b="1">
                <a:solidFill>
                  <a:srgbClr val="FF0000"/>
                </a:solidFill>
                <a:latin typeface="Tahoma" pitchFamily="34" charset="0"/>
                <a:cs typeface="Arial" charset="0"/>
              </a:rPr>
            </a:br>
            <a:r>
              <a:rPr lang="ru-RU" sz="24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В ОБЛАСТИ ДВИГАТЕЛЕСТРОЕНИЯ</a:t>
            </a:r>
          </a:p>
          <a:p>
            <a:pPr algn="ctr" eaLnBrk="1" hangingPunct="1">
              <a:defRPr/>
            </a:pPr>
            <a:endParaRPr lang="uk-UA" sz="800" b="1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Релакс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74763"/>
            <a:ext cx="5257800" cy="304800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3671888" y="5341938"/>
          <a:ext cx="52927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Формула" r:id="rId4" imgW="2578100" imgH="647700" progId="Equation.3">
                  <p:embed/>
                </p:oleObj>
              </mc:Choice>
              <mc:Fallback>
                <p:oleObj name="Формула" r:id="rId4" imgW="2578100" imgH="647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5341938"/>
                        <a:ext cx="5292725" cy="1327150"/>
                      </a:xfrm>
                      <a:prstGeom prst="rect">
                        <a:avLst/>
                      </a:prstGeom>
                      <a:solidFill>
                        <a:srgbClr val="E5FFFF"/>
                      </a:solidFill>
                      <a:ln w="254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258888" y="333375"/>
            <a:ext cx="7704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МЕТОДИКА ОЦЕНКИ РЕСУРСНОЙ ПРОЧНОСТИ ДЕТАЛЕЙ</a:t>
            </a:r>
            <a:br>
              <a:rPr lang="ru-R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</a:br>
            <a:r>
              <a:rPr lang="ru-R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                    КАМЕРЫ СГОРАНИЯ ДВС</a:t>
            </a:r>
          </a:p>
        </p:txBody>
      </p:sp>
      <p:graphicFrame>
        <p:nvGraphicFramePr>
          <p:cNvPr id="24581" name="Object 7"/>
          <p:cNvGraphicFramePr>
            <a:graphicFrameLocks noChangeAspect="1"/>
          </p:cNvGraphicFramePr>
          <p:nvPr/>
        </p:nvGraphicFramePr>
        <p:xfrm>
          <a:off x="4213225" y="1130300"/>
          <a:ext cx="47513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Формула" r:id="rId6" imgW="3048000" imgH="533400" progId="Equation.3">
                  <p:embed/>
                </p:oleObj>
              </mc:Choice>
              <mc:Fallback>
                <p:oleObj name="Формула" r:id="rId6" imgW="30480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1130300"/>
                        <a:ext cx="4751388" cy="8461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8"/>
          <p:cNvGraphicFramePr>
            <a:graphicFrameLocks noChangeAspect="1"/>
          </p:cNvGraphicFramePr>
          <p:nvPr/>
        </p:nvGraphicFramePr>
        <p:xfrm>
          <a:off x="5507038" y="1968500"/>
          <a:ext cx="3276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Формула" r:id="rId8" imgW="1968500" imgH="520700" progId="Equation.3">
                  <p:embed/>
                </p:oleObj>
              </mc:Choice>
              <mc:Fallback>
                <p:oleObj name="Формула" r:id="rId8" imgW="1968500" imgH="520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1968500"/>
                        <a:ext cx="3276600" cy="866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9"/>
          <p:cNvGraphicFramePr>
            <a:graphicFrameLocks noChangeAspect="1"/>
          </p:cNvGraphicFramePr>
          <p:nvPr/>
        </p:nvGraphicFramePr>
        <p:xfrm>
          <a:off x="4464050" y="2859088"/>
          <a:ext cx="43926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Формула" r:id="rId10" imgW="1802618" imgH="266584" progId="Equation.3">
                  <p:embed/>
                </p:oleObj>
              </mc:Choice>
              <mc:Fallback>
                <p:oleObj name="Формула" r:id="rId10" imgW="1802618" imgH="26658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859088"/>
                        <a:ext cx="4392613" cy="647700"/>
                      </a:xfrm>
                      <a:prstGeom prst="rect">
                        <a:avLst/>
                      </a:prstGeom>
                      <a:solidFill>
                        <a:srgbClr val="E5FFFF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0"/>
          <p:cNvGraphicFramePr>
            <a:graphicFrameLocks noChangeAspect="1"/>
          </p:cNvGraphicFramePr>
          <p:nvPr/>
        </p:nvGraphicFramePr>
        <p:xfrm>
          <a:off x="808038" y="4103688"/>
          <a:ext cx="43227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Формула" r:id="rId12" imgW="1930400" imgH="647700" progId="Equation.3">
                  <p:embed/>
                </p:oleObj>
              </mc:Choice>
              <mc:Fallback>
                <p:oleObj name="Формула" r:id="rId12" imgW="1930400" imgH="647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4103688"/>
                        <a:ext cx="4322762" cy="1447800"/>
                      </a:xfrm>
                      <a:prstGeom prst="rect">
                        <a:avLst/>
                      </a:prstGeom>
                      <a:solidFill>
                        <a:srgbClr val="E5FFFF"/>
                      </a:solidFill>
                      <a:ln w="254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11"/>
          <p:cNvGraphicFramePr>
            <a:graphicFrameLocks noChangeAspect="1"/>
          </p:cNvGraphicFramePr>
          <p:nvPr/>
        </p:nvGraphicFramePr>
        <p:xfrm>
          <a:off x="3382963" y="3506788"/>
          <a:ext cx="55800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Формула" r:id="rId14" imgW="3340100" imgH="368300" progId="Equation.3">
                  <p:embed/>
                </p:oleObj>
              </mc:Choice>
              <mc:Fallback>
                <p:oleObj name="Формула" r:id="rId14" imgW="3340100" imgH="368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3506788"/>
                        <a:ext cx="5580062" cy="592137"/>
                      </a:xfrm>
                      <a:prstGeom prst="rect">
                        <a:avLst/>
                      </a:prstGeom>
                      <a:solidFill>
                        <a:srgbClr val="E5FFFF"/>
                      </a:solidFill>
                      <a:ln w="254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5" descr="castle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116013" y="620713"/>
            <a:ext cx="7596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ОСОБЕННОСТИ НАКОПЛЕНИЯ ПОВРЕЖДЕНИЙ ПОЛЗУЧЕСТИ </a:t>
            </a:r>
            <a:br>
              <a:rPr lang="ru-RU" altLang="en-US" sz="2000">
                <a:solidFill>
                  <a:srgbClr val="FF0000"/>
                </a:solidFill>
                <a:latin typeface="Tahoma" panose="020B0604030504040204" pitchFamily="34" charset="0"/>
              </a:rPr>
            </a:br>
            <a:r>
              <a:rPr lang="ru-RU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В ЗОНЕ КРОМКИ КС ПОРШНЯ ДИЗЕЛЯ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6327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Рис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74738"/>
            <a:ext cx="4068763" cy="19939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5" descr="Рис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176463"/>
            <a:ext cx="4500563" cy="2260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6" descr="Рис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32275"/>
            <a:ext cx="4824412" cy="22875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astl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1116013" y="188913"/>
            <a:ext cx="7596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ОСОБЕННОСТИ НАКОПЛЕНИЯ ПОВРЕЖДЕНИЙ ПОЛЗУЧЕСТИ </a:t>
            </a:r>
            <a:br>
              <a:rPr lang="ru-RU" altLang="en-US" sz="2000">
                <a:solidFill>
                  <a:srgbClr val="FF0000"/>
                </a:solidFill>
                <a:latin typeface="Tahoma" panose="020B0604030504040204" pitchFamily="34" charset="0"/>
              </a:rPr>
            </a:br>
            <a:r>
              <a:rPr lang="ru-RU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В ОПРЕДЕЛЯЮЩЕМ ЦИКЛЕ НАГРУЖЕНИЯ ПОРШНЯ </a:t>
            </a:r>
            <a:r>
              <a:rPr lang="ru-RU" altLang="en-US" sz="2000" b="1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468313" y="3573463"/>
            <a:ext cx="30241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1600" b="1">
                <a:solidFill>
                  <a:srgbClr val="FF0000"/>
                </a:solidFill>
                <a:latin typeface="Tahoma" panose="020B0604030504040204" pitchFamily="34" charset="0"/>
              </a:rPr>
              <a:t>ТРАКТОРНЫЙ ДИЗЕЛЬ 4ЧН12/14, </a:t>
            </a:r>
            <a:r>
              <a:rPr lang="fr-FR" altLang="en-US" b="1">
                <a:solidFill>
                  <a:srgbClr val="FF0000"/>
                </a:solidFill>
              </a:rPr>
              <a:t>N</a:t>
            </a:r>
            <a:r>
              <a:rPr lang="ru-RU" altLang="en-US" b="1">
                <a:solidFill>
                  <a:srgbClr val="FF0000"/>
                </a:solidFill>
              </a:rPr>
              <a:t>л =30 кВт/л</a:t>
            </a:r>
            <a:endParaRPr lang="ru-RU" altLang="en-US" sz="16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6011863" y="4508500"/>
            <a:ext cx="30241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1600" b="1">
                <a:solidFill>
                  <a:srgbClr val="0000FF"/>
                </a:solidFill>
                <a:latin typeface="Tahoma" panose="020B0604030504040204" pitchFamily="34" charset="0"/>
              </a:rPr>
              <a:t>АВТОМОБИЛЬНЫЙ ДИЗЕЛЬ 4ЧН12/14, </a:t>
            </a:r>
            <a:br>
              <a:rPr lang="ru-RU" altLang="en-US" sz="1600" b="1">
                <a:solidFill>
                  <a:srgbClr val="0000FF"/>
                </a:solidFill>
                <a:latin typeface="Tahoma" panose="020B0604030504040204" pitchFamily="34" charset="0"/>
              </a:rPr>
            </a:br>
            <a:r>
              <a:rPr lang="fr-FR" altLang="en-US" sz="1600" b="1">
                <a:solidFill>
                  <a:srgbClr val="0000FF"/>
                </a:solidFill>
                <a:latin typeface="Tahoma" panose="020B0604030504040204" pitchFamily="34" charset="0"/>
              </a:rPr>
              <a:t>N</a:t>
            </a:r>
            <a:r>
              <a:rPr lang="ru-RU" altLang="en-US" sz="1600" b="1">
                <a:solidFill>
                  <a:srgbClr val="0000FF"/>
                </a:solidFill>
                <a:latin typeface="Tahoma" panose="020B0604030504040204" pitchFamily="34" charset="0"/>
              </a:rPr>
              <a:t>л =25 кВт/л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4284663" y="981075"/>
            <a:ext cx="3311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1600" b="1">
                <a:solidFill>
                  <a:srgbClr val="339966"/>
                </a:solidFill>
                <a:latin typeface="Tahoma" panose="020B0604030504040204" pitchFamily="34" charset="0"/>
              </a:rPr>
              <a:t>БЕНЗИНОВЫЙ ДВИГАТЕЛЬ </a:t>
            </a:r>
            <a:r>
              <a:rPr lang="ru-RU" altLang="en-US" b="1">
                <a:solidFill>
                  <a:srgbClr val="339966"/>
                </a:solidFill>
              </a:rPr>
              <a:t>4Ч7,2/7,35</a:t>
            </a:r>
            <a:r>
              <a:rPr lang="ru-RU" altLang="en-US" sz="1600" b="1">
                <a:solidFill>
                  <a:srgbClr val="339966"/>
                </a:solidFill>
                <a:latin typeface="Tahoma" panose="020B0604030504040204" pitchFamily="34" charset="0"/>
              </a:rPr>
              <a:t>, </a:t>
            </a:r>
            <a:r>
              <a:rPr lang="fr-FR" altLang="en-US" b="1">
                <a:solidFill>
                  <a:srgbClr val="339966"/>
                </a:solidFill>
              </a:rPr>
              <a:t>N</a:t>
            </a:r>
            <a:r>
              <a:rPr lang="ru-RU" altLang="en-US" b="1">
                <a:solidFill>
                  <a:srgbClr val="339966"/>
                </a:solidFill>
              </a:rPr>
              <a:t>л =36,5 кВт/л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4279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cap="all" dirty="0"/>
              <a:t>Современные представления о жизненном цикле ДВС как изделия </a:t>
            </a:r>
            <a:r>
              <a:rPr lang="ru-RU" sz="2400" b="1" cap="all" dirty="0" smtClean="0"/>
              <a:t>машиностроения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5111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/>
          </a:p>
          <a:p>
            <a:pPr marL="0" indent="0" algn="just" eaLnBrk="1" hangingPunct="1">
              <a:buFontTx/>
              <a:buNone/>
              <a:defRPr/>
            </a:pPr>
            <a:r>
              <a:rPr lang="ru-RU" sz="1800" b="1" dirty="0" smtClean="0"/>
              <a:t>Петля </a:t>
            </a:r>
            <a:r>
              <a:rPr lang="ru-RU" sz="1800" b="1" dirty="0"/>
              <a:t>жизненного цикла ДВС:</a:t>
            </a:r>
            <a:r>
              <a:rPr lang="ru-RU" sz="1800" dirty="0"/>
              <a:t> 1 – маркетинг; 2 – конструкторское проектирование и разра­ботка технических требований; 3 - материально-техническое обеспечение;4–технологическое проектирование и подготовка производственных процессов; 5 - производство; 6 - контроль, проведение испытаний и обследование; 7 - упаковка и хранение; 8 - реализация и распределе­ние продукции; 9 - монтаж и эксплуатация; 10 - техническая помощь и обслуживание; 11 - ути­лизация после использования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7652" name="Рисунок 3" descr="petlya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96950"/>
            <a:ext cx="367188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888" y="274638"/>
            <a:ext cx="742791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cap="all" dirty="0"/>
              <a:t>Современные представления о жизненном цикле ДВС как изделия </a:t>
            </a:r>
            <a:r>
              <a:rPr lang="ru-RU" sz="2400" b="1" cap="all" dirty="0" smtClean="0"/>
              <a:t>машиностроения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51117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 smtClean="0"/>
          </a:p>
          <a:p>
            <a:pPr marL="0" indent="0" algn="just" eaLnBrk="1" hangingPunct="1">
              <a:buFontTx/>
              <a:buNone/>
              <a:defRPr/>
            </a:pPr>
            <a:endParaRPr lang="en-US" sz="1800" b="1" dirty="0"/>
          </a:p>
          <a:p>
            <a:pPr marL="0" indent="0" algn="just" eaLnBrk="1" hangingPunct="1">
              <a:buFontTx/>
              <a:buNone/>
              <a:defRPr/>
            </a:pPr>
            <a:r>
              <a:rPr lang="ru-RU" sz="1800" b="1" dirty="0" smtClean="0"/>
              <a:t>Петля </a:t>
            </a:r>
            <a:r>
              <a:rPr lang="ru-RU" sz="1800" b="1" dirty="0"/>
              <a:t>жизненного цикла ДВС:</a:t>
            </a:r>
            <a:r>
              <a:rPr lang="ru-RU" sz="1800" dirty="0"/>
              <a:t> 1 – маркетинг; 2 – конструкторское проектирование и разра­ботка технических требований; 3 - материально-техническое обеспечение;4–технологическое проектирование и подготовка производственных процессов; 5 - производство; 6 - контроль, проведение испытаний и обследование; 7 - упаковка и хранение; 8 - реализация и распределе­ние продукции; 9 - монтаж и эксплуатация; 10 - техническая помощь и обслуживание; 11 - ути­лизация после использования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8676" name="Рисунок 3" descr="petlya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6718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1" descr="Ж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3814762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6013" y="115888"/>
            <a:ext cx="7570787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000" b="1" smtClean="0"/>
              <a:t>Структура интеграции между компьютерными системами на различных этапах жизненного цикла изделия ДВС</a:t>
            </a:r>
            <a:endParaRPr lang="ru-RU" altLang="en-US" sz="2000" smtClean="0"/>
          </a:p>
        </p:txBody>
      </p:sp>
      <p:pic>
        <p:nvPicPr>
          <p:cNvPr id="29699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200900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Сквозное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28725"/>
            <a:ext cx="6697663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133"/>
          <p:cNvSpPr txBox="1">
            <a:spLocks noChangeArrowheads="1"/>
          </p:cNvSpPr>
          <p:nvPr/>
        </p:nvSpPr>
        <p:spPr bwMode="auto">
          <a:xfrm>
            <a:off x="1157288" y="188913"/>
            <a:ext cx="79867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en-US" sz="2400" b="1">
                <a:solidFill>
                  <a:srgbClr val="FF0000"/>
                </a:solidFill>
              </a:rPr>
              <a:t>Методическое обеспечение сквозного </a:t>
            </a:r>
            <a:br>
              <a:rPr lang="ru-RU" altLang="en-US" sz="2400" b="1">
                <a:solidFill>
                  <a:srgbClr val="FF0000"/>
                </a:solidFill>
              </a:rPr>
            </a:br>
            <a:r>
              <a:rPr lang="ru-RU" altLang="en-US" sz="2400" b="1">
                <a:solidFill>
                  <a:srgbClr val="FF0000"/>
                </a:solidFill>
              </a:rPr>
              <a:t>параллельно-последовательного проектирования </a:t>
            </a:r>
            <a:br>
              <a:rPr lang="ru-RU" altLang="en-US" sz="2400" b="1">
                <a:solidFill>
                  <a:srgbClr val="FF0000"/>
                </a:solidFill>
              </a:rPr>
            </a:br>
            <a:r>
              <a:rPr lang="ru-RU" altLang="en-US" sz="2400" b="1">
                <a:solidFill>
                  <a:srgbClr val="FF0000"/>
                </a:solidFill>
              </a:rPr>
              <a:t>и производства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H:\Рисунки English\колебания температуры по Као,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67373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Содержимое 2"/>
          <p:cNvSpPr>
            <a:spLocks noGrp="1"/>
          </p:cNvSpPr>
          <p:nvPr>
            <p:ph idx="1"/>
          </p:nvPr>
        </p:nvSpPr>
        <p:spPr bwMode="auto">
          <a:xfrm>
            <a:off x="1692275" y="2924175"/>
            <a:ext cx="7056438" cy="12954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ru-RU" altLang="en-US" sz="1500" b="1" smtClean="0"/>
              <a:t>Колебание температуры поверхности КС </a:t>
            </a:r>
            <a:r>
              <a:rPr lang="en-US" altLang="en-US" sz="1500" b="1" smtClean="0"/>
              <a:t>c</a:t>
            </a:r>
            <a:r>
              <a:rPr lang="ru-RU" altLang="en-US" sz="1500" b="1" smtClean="0"/>
              <a:t> теплоизоляцией δ=6мм</a:t>
            </a:r>
            <a:endParaRPr lang="ru-RU" altLang="en-US" sz="1500" smtClean="0"/>
          </a:p>
          <a:p>
            <a:pPr algn="ctr" eaLnBrk="1" hangingPunct="1">
              <a:buFontTx/>
              <a:buNone/>
            </a:pPr>
            <a:r>
              <a:rPr lang="en-US" altLang="en-US" sz="1500" b="1" smtClean="0"/>
              <a:t>b</a:t>
            </a:r>
            <a:r>
              <a:rPr lang="ru-RU" altLang="en-US" sz="1500" b="1" smtClean="0"/>
              <a:t>=10</a:t>
            </a:r>
            <a:r>
              <a:rPr lang="ru-RU" altLang="en-US" sz="1500" b="1" baseline="30000" smtClean="0"/>
              <a:t>2</a:t>
            </a:r>
            <a:r>
              <a:rPr lang="ru-RU" altLang="en-US" sz="1500" b="1" smtClean="0"/>
              <a:t>- теплоизолятор-воздух, </a:t>
            </a:r>
            <a:r>
              <a:rPr lang="en-US" altLang="en-US" sz="1500" b="1" smtClean="0"/>
              <a:t>b</a:t>
            </a:r>
            <a:r>
              <a:rPr lang="ru-RU" altLang="en-US" sz="1500" b="1" smtClean="0"/>
              <a:t>=10</a:t>
            </a:r>
            <a:r>
              <a:rPr lang="ru-RU" altLang="en-US" sz="1500" b="1" baseline="30000" smtClean="0"/>
              <a:t>6</a:t>
            </a:r>
            <a:r>
              <a:rPr lang="ru-RU" altLang="en-US" sz="1500" b="1" smtClean="0"/>
              <a:t>-цирконий, </a:t>
            </a:r>
            <a:r>
              <a:rPr lang="en-US" altLang="en-US" sz="1500" b="1" smtClean="0"/>
              <a:t>b</a:t>
            </a:r>
            <a:r>
              <a:rPr lang="ru-RU" altLang="en-US" sz="1500" b="1" smtClean="0"/>
              <a:t>=10</a:t>
            </a:r>
            <a:r>
              <a:rPr lang="ru-RU" altLang="en-US" sz="1500" b="1" baseline="30000" smtClean="0"/>
              <a:t>8</a:t>
            </a:r>
            <a:r>
              <a:rPr lang="ru-RU" altLang="en-US" sz="1500" b="1" smtClean="0"/>
              <a:t>- сталь.</a:t>
            </a:r>
            <a:endParaRPr lang="ru-RU" altLang="en-US" sz="1500" smtClean="0"/>
          </a:p>
          <a:p>
            <a:pPr eaLnBrk="1" hangingPunct="1">
              <a:buFontTx/>
              <a:buNone/>
            </a:pPr>
            <a:r>
              <a:rPr lang="ru-RU" altLang="en-US" sz="1500" b="1" smtClean="0"/>
              <a:t>Чисто адиабатный режим работы двигателя не может быть достигнут </a:t>
            </a:r>
            <a:br>
              <a:rPr lang="ru-RU" altLang="en-US" sz="1500" b="1" smtClean="0"/>
            </a:br>
            <a:r>
              <a:rPr lang="ru-RU" altLang="en-US" sz="1500" b="1" smtClean="0"/>
              <a:t>ни при какой реальной конструкции стенок КС. </a:t>
            </a:r>
            <a:br>
              <a:rPr lang="ru-RU" altLang="en-US" sz="1500" b="1" smtClean="0"/>
            </a:br>
            <a:r>
              <a:rPr lang="en-US" altLang="en-US" sz="1500" b="1" smtClean="0"/>
              <a:t>Kao T.K. (1981),Valland H.(1982), Wyspianski G.K., Wallace F.J. </a:t>
            </a:r>
            <a:endParaRPr lang="ru-RU" altLang="en-US" sz="1500" smtClean="0"/>
          </a:p>
        </p:txBody>
      </p:sp>
      <p:sp>
        <p:nvSpPr>
          <p:cNvPr id="31749" name="Заголовок 1"/>
          <p:cNvSpPr>
            <a:spLocks noGrp="1"/>
          </p:cNvSpPr>
          <p:nvPr>
            <p:ph type="title"/>
          </p:nvPr>
        </p:nvSpPr>
        <p:spPr bwMode="auto">
          <a:xfrm>
            <a:off x="857250" y="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900" smtClean="0"/>
              <a:t>Исследования теплоизоляции камеры сгорания ДВС</a:t>
            </a:r>
          </a:p>
        </p:txBody>
      </p:sp>
      <p:pic>
        <p:nvPicPr>
          <p:cNvPr id="31750" name="Рисунок 17" descr="D:\MyWorks\СТАТЬИ\19.05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49879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5364163" y="4724400"/>
            <a:ext cx="3313112" cy="180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600" b="1"/>
              <a:t>Практически невозможно получить снижение расхода топлива </a:t>
            </a:r>
            <a:br>
              <a:rPr lang="ru-RU" altLang="en-US" sz="1600" b="1"/>
            </a:br>
            <a:r>
              <a:rPr lang="ru-RU" altLang="en-US" sz="1600" b="1"/>
              <a:t>путем теплоизоляции стенок КС в поршне.</a:t>
            </a:r>
            <a:endParaRPr lang="en-US" altLang="en-US" sz="1600" b="1"/>
          </a:p>
          <a:p>
            <a:r>
              <a:rPr lang="en-US" altLang="en-US" sz="1600" b="1"/>
              <a:t>Woschni Gerhard, Spindler Walter, Kolesa Konrad (1983).</a:t>
            </a:r>
            <a:r>
              <a:rPr lang="ru-RU" altLang="en-US" sz="1600"/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260350"/>
            <a:ext cx="7956550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200" b="1" smtClean="0"/>
              <a:t>ГАЛЬВАНОПЛАЗМЕННАЯ ОБРАБОТКА ПОВЕРХНОСТЕЙ ПОРШНЯ НА УСТАНОВКЕ «КОРУНД»</a:t>
            </a:r>
            <a:endParaRPr lang="ru-RU" altLang="en-US" sz="2200" smtClean="0"/>
          </a:p>
        </p:txBody>
      </p:sp>
      <p:pic>
        <p:nvPicPr>
          <p:cNvPr id="32771" name="Рисунок 3" descr="D:\MyWorks\СТАТЬИ\ Статьи перечень\устано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754380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1258888" y="274638"/>
            <a:ext cx="7742237" cy="51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200" b="1" smtClean="0"/>
              <a:t>ТЕМПЕРАТУРНЫЕ ВОЛНЫ НА ПОВЕРХНОСТИ </a:t>
            </a:r>
            <a:br>
              <a:rPr lang="ru-RU" altLang="en-US" sz="2200" b="1" smtClean="0"/>
            </a:br>
            <a:r>
              <a:rPr lang="ru-RU" altLang="en-US" sz="2200" b="1" smtClean="0"/>
              <a:t>И В ТЕЛЕ ПОРШНЯ</a:t>
            </a:r>
            <a:endParaRPr lang="ru-RU" altLang="en-US" sz="220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" y="1124743"/>
          <a:ext cx="4572000" cy="416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714876" y="1196752"/>
          <a:ext cx="4286280" cy="408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1000125" y="5286375"/>
            <a:ext cx="2149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 b="1">
                <a:cs typeface="Calibri" panose="020F0502020204030204" pitchFamily="34" charset="0"/>
              </a:rPr>
              <a:t>без теплоизоляции</a:t>
            </a:r>
            <a:endParaRPr lang="ru-RU" altLang="en-US" sz="1600">
              <a:cs typeface="Calibri" panose="020F0502020204030204" pitchFamily="34" charset="0"/>
            </a:endParaRPr>
          </a:p>
        </p:txBody>
      </p:sp>
      <p:sp>
        <p:nvSpPr>
          <p:cNvPr id="33798" name="Прямоугольник 7"/>
          <p:cNvSpPr>
            <a:spLocks noChangeArrowheads="1"/>
          </p:cNvSpPr>
          <p:nvPr/>
        </p:nvSpPr>
        <p:spPr bwMode="auto">
          <a:xfrm>
            <a:off x="6026150" y="5286375"/>
            <a:ext cx="2373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6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en-US" sz="1600" b="1">
                <a:cs typeface="Calibri" panose="020F0502020204030204" pitchFamily="34" charset="0"/>
              </a:rPr>
              <a:t>с корундовым слоем</a:t>
            </a:r>
            <a:endParaRPr lang="ru-RU" altLang="en-US" sz="1600">
              <a:cs typeface="Calibri" panose="020F0502020204030204" pitchFamily="34" charset="0"/>
            </a:endParaRPr>
          </a:p>
        </p:txBody>
      </p:sp>
      <p:pic>
        <p:nvPicPr>
          <p:cNvPr id="33799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3"/>
          <p:cNvSpPr>
            <a:spLocks noChangeArrowheads="1" noChangeShapeType="1" noTextEdit="1"/>
          </p:cNvSpPr>
          <p:nvPr/>
        </p:nvSpPr>
        <p:spPr bwMode="auto">
          <a:xfrm>
            <a:off x="1258888" y="1700213"/>
            <a:ext cx="6626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171" name="Picture 5" descr="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DSC0504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49350"/>
            <a:ext cx="8172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006475" y="188913"/>
            <a:ext cx="74533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FF0000"/>
                </a:solidFill>
              </a:rPr>
              <a:t>К 125-летию Национального технического университета «Харьковский политехнический институт»</a:t>
            </a:r>
          </a:p>
          <a:p>
            <a:pPr algn="ctr" eaLnBrk="1" hangingPunct="1"/>
            <a:r>
              <a:rPr lang="uk-UA" altLang="en-US" sz="2000" b="1">
                <a:solidFill>
                  <a:srgbClr val="FF0000"/>
                </a:solidFill>
              </a:rPr>
              <a:t>НАУЧНЫЕ КИРПИЧЕВСКИЕ ЧТЕНИЯ </a:t>
            </a:r>
            <a:endParaRPr lang="ru-RU" altLang="en-US" sz="2000" b="1">
              <a:solidFill>
                <a:srgbClr val="FF0000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0" y="2492375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alpha val="72000"/>
                </a:schemeClr>
              </a:gs>
              <a:gs pos="50000">
                <a:srgbClr val="FFFFFF"/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800" b="1">
              <a:solidFill>
                <a:srgbClr val="FF0000"/>
              </a:solidFill>
              <a:latin typeface="Tahoma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НАУЧНЫЕ РАЗРАБОТКИ И ИССЛЕДОВАНИЯ </a:t>
            </a:r>
            <a:br>
              <a:rPr lang="ru-RU" sz="2400" b="1">
                <a:solidFill>
                  <a:srgbClr val="FF0000"/>
                </a:solidFill>
                <a:latin typeface="Tahoma" pitchFamily="34" charset="0"/>
                <a:cs typeface="Arial" charset="0"/>
              </a:rPr>
            </a:br>
            <a:r>
              <a:rPr lang="ru-RU" sz="24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В ОБЛАСТИ ДВИГАТЕЛЕСТРОЕНИЯ</a:t>
            </a:r>
          </a:p>
          <a:p>
            <a:pPr algn="ctr" eaLnBrk="1" hangingPunct="1">
              <a:defRPr/>
            </a:pPr>
            <a:endParaRPr lang="uk-UA" sz="800" b="1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635375" y="1217613"/>
            <a:ext cx="5076825" cy="923925"/>
          </a:xfrm>
          <a:prstGeom prst="rect">
            <a:avLst/>
          </a:prstGeom>
          <a:gradFill rotWithShape="1">
            <a:gsLst>
              <a:gs pos="0">
                <a:schemeClr val="bg1">
                  <a:alpha val="72000"/>
                </a:schemeClr>
              </a:gs>
              <a:gs pos="50000">
                <a:srgbClr val="FFFFFF"/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Д.т.н. Марченко А.П., д.т.н. </a:t>
            </a:r>
            <a:r>
              <a:rPr kumimoji="1" lang="ru-RU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Пылев</a:t>
            </a: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В.А., </a:t>
            </a:r>
            <a:b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д.т.н. Акимов О.В., д.т.н. </a:t>
            </a:r>
            <a:r>
              <a:rPr kumimoji="1" lang="ru-RU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Шпаковский</a:t>
            </a: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В.В.,</a:t>
            </a:r>
            <a:b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д.т.н. Белогуб А.В</a:t>
            </a: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., к.т.н</a:t>
            </a: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. Кесарийский А.Г</a:t>
            </a: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  <a:endParaRPr lang="uk-UA" sz="8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60350"/>
            <a:ext cx="8172450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200" b="1" smtClean="0"/>
              <a:t>ОТЛИЧИЯ ТЕМПЕРАТУРНОГО СОСТОЯНИЯ КОРУНДОВОЙ И ПОВЕРХНОСТИ БЕЗ ТЕПЛОИЗОЛЯЦИИ</a:t>
            </a:r>
            <a:endParaRPr lang="ru-RU" altLang="en-US" sz="220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80728"/>
          <a:ext cx="4387850" cy="451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908720"/>
          <a:ext cx="4400247" cy="459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88" y="5500688"/>
          <a:ext cx="85725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 разных толщинах  корундового слоя</a:t>
                      </a:r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 глубине их проникновения для </a:t>
                      </a:r>
                      <a:r>
                        <a:rPr lang="ru-RU" dirty="0" err="1" smtClean="0"/>
                        <a:t>δ</a:t>
                      </a:r>
                      <a:r>
                        <a:rPr lang="ru-RU" dirty="0" smtClean="0"/>
                        <a:t>=0,16мм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824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5" descr="№17 п3 износ головки и нага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"/>
          <a:stretch>
            <a:fillRect/>
          </a:stretch>
        </p:blipFill>
        <p:spPr bwMode="auto">
          <a:xfrm>
            <a:off x="179388" y="1771650"/>
            <a:ext cx="45370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6" descr="D:\Линьков\мои фото\200810\депо 13-10-08\131020080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06575"/>
            <a:ext cx="428466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187450" y="512763"/>
            <a:ext cx="7705725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en-US" sz="2400" smtClean="0"/>
              <a:t>СЕРИЙНЫЕ ПОРШНИ </a:t>
            </a:r>
            <a:br>
              <a:rPr lang="ru-RU" altLang="en-US" sz="2400" smtClean="0"/>
            </a:br>
            <a:r>
              <a:rPr lang="ru-RU" altLang="en-US" sz="2400" smtClean="0"/>
              <a:t>ДИЗЕЛЯ ТЕПЛОВОЗА ЧМЭ-3 </a:t>
            </a:r>
            <a:br>
              <a:rPr lang="ru-RU" altLang="en-US" sz="2400" smtClean="0"/>
            </a:br>
            <a:r>
              <a:rPr lang="ru-RU" altLang="en-US" sz="2400" smtClean="0"/>
              <a:t>СО СЛОЕМ НАГАРА В КАМЕРЕ СГОРАНИЯ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512763"/>
            <a:ext cx="7354887" cy="63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500" smtClean="0"/>
              <a:t>ПОРШНИ ДИЗЕЛЯ ТЕПЛОВОЗА ЧМЭ-3 </a:t>
            </a:r>
            <a:br>
              <a:rPr lang="ru-RU" altLang="en-US" sz="2500" smtClean="0"/>
            </a:br>
            <a:r>
              <a:rPr lang="ru-RU" altLang="en-US" sz="2500" smtClean="0"/>
              <a:t>С КОРУНДОВЫМ ПОВЕРХНОСТНЫМ СЛОЕМ В КАМЕРЕ СГОРАНИЯ</a:t>
            </a:r>
          </a:p>
        </p:txBody>
      </p:sp>
      <p:pic>
        <p:nvPicPr>
          <p:cNvPr id="36867" name="Рисунок 3" descr="D:\Депо ПОРШНИ И я у тепловоза\депо_25_12_08\251220081571.jpg"/>
          <p:cNvPicPr>
            <a:picLocks noChangeAspect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936750"/>
            <a:ext cx="40322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7" descr="D:\Депо ПОРШНИ И я у тепловоза\депо_25_12_08\251220081556 для А.П..jpg"/>
          <p:cNvPicPr>
            <a:picLocks noChangeAspect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22463"/>
            <a:ext cx="453707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0"/>
            <a:ext cx="7308850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200" b="1" smtClean="0"/>
              <a:t>ИЗНОС ГИЛЬЗ СЕРИЙНОГО И </a:t>
            </a:r>
            <a:br>
              <a:rPr lang="ru-RU" altLang="en-US" sz="2200" b="1" smtClean="0"/>
            </a:br>
            <a:r>
              <a:rPr lang="ru-RU" altLang="en-US" sz="2200" b="1" smtClean="0"/>
              <a:t>ОПЫТНОГО ДИЗЕЛЯ ТЕПЛОВОЗА  ЧМЭ-3</a:t>
            </a:r>
            <a:endParaRPr lang="ru-RU" altLang="en-US" sz="220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996950"/>
          <a:ext cx="4724400" cy="536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892" name="Рисунок 4" descr="D:\Депо ПОРШНИ И я у тепловоза\депо_25_12_08\251220081582.jpg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836613"/>
            <a:ext cx="25495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5000625" y="2789238"/>
            <a:ext cx="3643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 b="1">
                <a:cs typeface="Calibri" panose="020F0502020204030204" pitchFamily="34" charset="0"/>
              </a:rPr>
              <a:t>Гильза опытного дизеля </a:t>
            </a:r>
          </a:p>
          <a:p>
            <a:r>
              <a:rPr lang="ru-RU" altLang="en-US" sz="1400" b="1">
                <a:cs typeface="Calibri" panose="020F0502020204030204" pitchFamily="34" charset="0"/>
              </a:rPr>
              <a:t>после наработки 114676 моточасов</a:t>
            </a:r>
            <a:r>
              <a:rPr lang="ru-RU" altLang="en-US" sz="900">
                <a:cs typeface="Calibri" panose="020F0502020204030204" pitchFamily="34" charset="0"/>
              </a:rPr>
              <a:t> </a:t>
            </a:r>
            <a:endParaRPr lang="ru-RU" altLang="en-US">
              <a:cs typeface="Calibri" panose="020F0502020204030204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714876" y="3339596"/>
          <a:ext cx="4249612" cy="301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5" name="Прямоугольник 7"/>
          <p:cNvSpPr>
            <a:spLocks noChangeArrowheads="1"/>
          </p:cNvSpPr>
          <p:nvPr/>
        </p:nvSpPr>
        <p:spPr bwMode="auto">
          <a:xfrm>
            <a:off x="0" y="635793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СЕРИЙНЫЙ ДИЗЕЛЬ                                                               ОПЫТНЫЙ ДИЗЕЛЬ</a:t>
            </a:r>
            <a:endParaRPr lang="ru-RU" altLang="en-US"/>
          </a:p>
        </p:txBody>
      </p:sp>
      <p:pic>
        <p:nvPicPr>
          <p:cNvPr id="37896" name="Picture 5" descr="castl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3"/>
          <p:cNvSpPr>
            <a:spLocks noChangeArrowheads="1"/>
          </p:cNvSpPr>
          <p:nvPr/>
        </p:nvSpPr>
        <p:spPr bwMode="auto">
          <a:xfrm>
            <a:off x="1331913" y="0"/>
            <a:ext cx="7812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en-US" sz="2400" b="1">
                <a:solidFill>
                  <a:schemeClr val="tx2"/>
                </a:solidFill>
              </a:rPr>
              <a:t>Износ верхних кольцевых канавок поршней дизелей тепловозов ЧМЭ-3</a:t>
            </a:r>
            <a:endParaRPr lang="ru-RU" altLang="en-US" sz="240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1052736"/>
          <a:ext cx="4032448" cy="445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00562" y="3571876"/>
          <a:ext cx="4429124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0" y="5838825"/>
            <a:ext cx="8820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en-US" b="1">
                <a:cs typeface="Calibri" panose="020F0502020204030204" pitchFamily="34" charset="0"/>
              </a:rPr>
              <a:t>А - дизеля с серийными поршнями после наработки 46512 моточасов.</a:t>
            </a:r>
          </a:p>
          <a:p>
            <a:r>
              <a:rPr lang="uk-UA" altLang="en-US" b="1">
                <a:cs typeface="Calibri" panose="020F0502020204030204" pitchFamily="34" charset="0"/>
              </a:rPr>
              <a:t>Б - дизеля с поршнями с корундовым слоем после наработки 114676 моточасов </a:t>
            </a:r>
            <a:endParaRPr lang="uk-UA" altLang="en-US">
              <a:cs typeface="Calibri" panose="020F0502020204030204" pitchFamily="34" charset="0"/>
            </a:endParaRPr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1771650" y="5503863"/>
            <a:ext cx="560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6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en-US" sz="1400" b="1">
                <a:cs typeface="Calibri" panose="020F0502020204030204" pitchFamily="34" charset="0"/>
              </a:rPr>
              <a:t>А                                                                                                       Б</a:t>
            </a:r>
            <a:endParaRPr lang="uk-UA" altLang="en-US">
              <a:cs typeface="Calibri" panose="020F0502020204030204" pitchFamily="34" charset="0"/>
            </a:endParaRPr>
          </a:p>
        </p:txBody>
      </p:sp>
      <p:pic>
        <p:nvPicPr>
          <p:cNvPr id="38919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368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/>
              <a:t>ХАРАКТЕРИСТИКА СГОРАНИЯ ТОПЛИВА ДИЗЕЛЯ 4ЧН12/14</a:t>
            </a:r>
            <a:endParaRPr lang="ru-RU" sz="2400" dirty="0"/>
          </a:p>
        </p:txBody>
      </p:sp>
      <p:pic>
        <p:nvPicPr>
          <p:cNvPr id="39939" name="Рисунок 27" descr="dx2000_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7578" r="12973" b="10689"/>
          <a:stretch>
            <a:fillRect/>
          </a:stretch>
        </p:blipFill>
        <p:spPr bwMode="auto">
          <a:xfrm>
            <a:off x="873125" y="990600"/>
            <a:ext cx="7966075" cy="37353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23"/>
          <p:cNvSpPr txBox="1">
            <a:spLocks noChangeArrowheads="1"/>
          </p:cNvSpPr>
          <p:nvPr/>
        </p:nvSpPr>
        <p:spPr bwMode="auto">
          <a:xfrm>
            <a:off x="4786313" y="2500313"/>
            <a:ext cx="338137" cy="338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1400" b="1">
                <a:cs typeface="Calibri" panose="020F0502020204030204" pitchFamily="34" charset="0"/>
              </a:rPr>
              <a:t>1</a:t>
            </a:r>
            <a:endParaRPr lang="ru-RU" altLang="en-US">
              <a:cs typeface="Calibri" panose="020F0502020204030204" pitchFamily="34" charset="0"/>
            </a:endParaRPr>
          </a:p>
        </p:txBody>
      </p:sp>
      <p:cxnSp>
        <p:nvCxnSpPr>
          <p:cNvPr id="39941" name="AutoShape 22"/>
          <p:cNvCxnSpPr>
            <a:cxnSpLocks noChangeShapeType="1"/>
          </p:cNvCxnSpPr>
          <p:nvPr/>
        </p:nvCxnSpPr>
        <p:spPr bwMode="auto">
          <a:xfrm flipH="1">
            <a:off x="3567113" y="2725738"/>
            <a:ext cx="1247775" cy="1222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2" name="Text Box 21"/>
          <p:cNvSpPr txBox="1">
            <a:spLocks noChangeArrowheads="1"/>
          </p:cNvSpPr>
          <p:nvPr/>
        </p:nvSpPr>
        <p:spPr bwMode="auto">
          <a:xfrm>
            <a:off x="2601913" y="4049713"/>
            <a:ext cx="342900" cy="30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1400" b="1">
                <a:cs typeface="Calibri" panose="020F0502020204030204" pitchFamily="34" charset="0"/>
              </a:rPr>
              <a:t>2</a:t>
            </a:r>
            <a:endParaRPr lang="ru-RU" altLang="en-US">
              <a:cs typeface="Calibri" panose="020F0502020204030204" pitchFamily="34" charset="0"/>
            </a:endParaRPr>
          </a:p>
        </p:txBody>
      </p:sp>
      <p:cxnSp>
        <p:nvCxnSpPr>
          <p:cNvPr id="39943" name="AutoShape 20"/>
          <p:cNvCxnSpPr>
            <a:cxnSpLocks noChangeShapeType="1"/>
          </p:cNvCxnSpPr>
          <p:nvPr/>
        </p:nvCxnSpPr>
        <p:spPr bwMode="auto">
          <a:xfrm flipV="1">
            <a:off x="2944813" y="3967163"/>
            <a:ext cx="1038225" cy="2492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4" name="Text Box 19"/>
          <p:cNvSpPr txBox="1">
            <a:spLocks noChangeArrowheads="1"/>
          </p:cNvSpPr>
          <p:nvPr/>
        </p:nvSpPr>
        <p:spPr bwMode="auto">
          <a:xfrm>
            <a:off x="1100138" y="730250"/>
            <a:ext cx="8016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400" b="1" i="1">
                <a:cs typeface="Calibri" panose="020F0502020204030204" pitchFamily="34" charset="0"/>
              </a:rPr>
              <a:t>dх</a:t>
            </a:r>
            <a:r>
              <a:rPr lang="en-US" altLang="en-US" sz="1400" b="1">
                <a:cs typeface="Calibri" panose="020F0502020204030204" pitchFamily="34" charset="0"/>
              </a:rPr>
              <a:t>/</a:t>
            </a:r>
            <a:r>
              <a:rPr lang="en-US" altLang="en-US" sz="1400" b="1" i="1">
                <a:cs typeface="Calibri" panose="020F0502020204030204" pitchFamily="34" charset="0"/>
              </a:rPr>
              <a:t>d</a:t>
            </a:r>
            <a:r>
              <a:rPr lang="en-US" altLang="en-US" sz="1400" b="1">
                <a:cs typeface="Calibri" panose="020F0502020204030204" pitchFamily="34" charset="0"/>
                <a:sym typeface="Symbol" panose="05050102010706020507" pitchFamily="18" charset="2"/>
              </a:rPr>
              <a:t></a:t>
            </a:r>
            <a:r>
              <a:rPr lang="en-US" altLang="en-US" sz="1400" b="1">
                <a:cs typeface="Calibri" panose="020F0502020204030204" pitchFamily="34" charset="0"/>
              </a:rPr>
              <a:t> </a:t>
            </a:r>
            <a:endParaRPr lang="en-US" altLang="en-US" sz="1400" b="1"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9945" name="Text Box 28"/>
          <p:cNvSpPr txBox="1">
            <a:spLocks noChangeArrowheads="1"/>
          </p:cNvSpPr>
          <p:nvPr/>
        </p:nvSpPr>
        <p:spPr bwMode="auto">
          <a:xfrm>
            <a:off x="927100" y="5011738"/>
            <a:ext cx="52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340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46" name="Text Box 1"/>
          <p:cNvSpPr txBox="1">
            <a:spLocks noChangeArrowheads="1"/>
          </p:cNvSpPr>
          <p:nvPr/>
        </p:nvSpPr>
        <p:spPr bwMode="auto">
          <a:xfrm>
            <a:off x="3038475" y="5006975"/>
            <a:ext cx="527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380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47" name="Text Box 27"/>
          <p:cNvSpPr txBox="1">
            <a:spLocks noChangeArrowheads="1"/>
          </p:cNvSpPr>
          <p:nvPr/>
        </p:nvSpPr>
        <p:spPr bwMode="auto">
          <a:xfrm>
            <a:off x="1982788" y="4989513"/>
            <a:ext cx="5286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360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48" name="Text Box 2"/>
          <p:cNvSpPr txBox="1">
            <a:spLocks noChangeArrowheads="1"/>
          </p:cNvSpPr>
          <p:nvPr/>
        </p:nvSpPr>
        <p:spPr bwMode="auto">
          <a:xfrm>
            <a:off x="6370638" y="5011738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440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49" name="Text Box 5"/>
          <p:cNvSpPr txBox="1">
            <a:spLocks noChangeArrowheads="1"/>
          </p:cNvSpPr>
          <p:nvPr/>
        </p:nvSpPr>
        <p:spPr bwMode="auto">
          <a:xfrm>
            <a:off x="8072438" y="5143500"/>
            <a:ext cx="1071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b="1">
                <a:cs typeface="Calibri" panose="020F0502020204030204" pitchFamily="34" charset="0"/>
                <a:sym typeface="Symbol" panose="05050102010706020507" pitchFamily="18" charset="2"/>
              </a:rPr>
              <a:t></a:t>
            </a:r>
            <a:r>
              <a:rPr lang="ru-RU" altLang="en-US" b="1">
                <a:cs typeface="Calibri" panose="020F0502020204030204" pitchFamily="34" charset="0"/>
              </a:rPr>
              <a:t>, </a:t>
            </a:r>
            <a:r>
              <a:rPr lang="ru-RU" altLang="en-US" sz="1400" b="1">
                <a:cs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ru-RU" altLang="en-US" sz="1400" b="1">
                <a:cs typeface="Calibri" panose="020F0502020204030204" pitchFamily="34" charset="0"/>
              </a:rPr>
              <a:t>ПКВ</a:t>
            </a:r>
            <a:endParaRPr lang="ru-RU" altLang="en-US" sz="1400" b="1"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39950" name="Text Box 18"/>
          <p:cNvSpPr txBox="1">
            <a:spLocks noChangeArrowheads="1"/>
          </p:cNvSpPr>
          <p:nvPr/>
        </p:nvSpPr>
        <p:spPr bwMode="auto">
          <a:xfrm>
            <a:off x="625475" y="4570413"/>
            <a:ext cx="184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1400" b="1">
                <a:cs typeface="Calibri" panose="020F0502020204030204" pitchFamily="34" charset="0"/>
              </a:rPr>
              <a:t>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1" name="Text Box 26"/>
          <p:cNvSpPr txBox="1">
            <a:spLocks noChangeArrowheads="1"/>
          </p:cNvSpPr>
          <p:nvPr/>
        </p:nvSpPr>
        <p:spPr bwMode="auto">
          <a:xfrm>
            <a:off x="4122738" y="4989513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400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2" name="Text Box 3"/>
          <p:cNvSpPr txBox="1">
            <a:spLocks noChangeArrowheads="1"/>
          </p:cNvSpPr>
          <p:nvPr/>
        </p:nvSpPr>
        <p:spPr bwMode="auto">
          <a:xfrm>
            <a:off x="5199063" y="4989513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420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3" name="Text Box 25"/>
          <p:cNvSpPr txBox="1">
            <a:spLocks noChangeArrowheads="1"/>
          </p:cNvSpPr>
          <p:nvPr/>
        </p:nvSpPr>
        <p:spPr bwMode="auto">
          <a:xfrm>
            <a:off x="7343775" y="4967288"/>
            <a:ext cx="56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460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4" name="Text Box 4"/>
          <p:cNvSpPr txBox="1">
            <a:spLocks noChangeArrowheads="1"/>
          </p:cNvSpPr>
          <p:nvPr/>
        </p:nvSpPr>
        <p:spPr bwMode="auto">
          <a:xfrm>
            <a:off x="8496300" y="4984750"/>
            <a:ext cx="5286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480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5" name="Text Box 17"/>
          <p:cNvSpPr txBox="1">
            <a:spLocks noChangeArrowheads="1"/>
          </p:cNvSpPr>
          <p:nvPr/>
        </p:nvSpPr>
        <p:spPr bwMode="auto">
          <a:xfrm>
            <a:off x="193675" y="4057650"/>
            <a:ext cx="631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0,005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6" name="Text Box 16"/>
          <p:cNvSpPr txBox="1">
            <a:spLocks noChangeArrowheads="1"/>
          </p:cNvSpPr>
          <p:nvPr/>
        </p:nvSpPr>
        <p:spPr bwMode="auto">
          <a:xfrm>
            <a:off x="193675" y="3598863"/>
            <a:ext cx="631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0,010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7" name="Text Box 15"/>
          <p:cNvSpPr txBox="1">
            <a:spLocks noChangeArrowheads="1"/>
          </p:cNvSpPr>
          <p:nvPr/>
        </p:nvSpPr>
        <p:spPr bwMode="auto">
          <a:xfrm>
            <a:off x="180975" y="3127375"/>
            <a:ext cx="6302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0,015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8" name="Text Box 14"/>
          <p:cNvSpPr txBox="1">
            <a:spLocks noChangeArrowheads="1"/>
          </p:cNvSpPr>
          <p:nvPr/>
        </p:nvSpPr>
        <p:spPr bwMode="auto">
          <a:xfrm>
            <a:off x="193675" y="2649538"/>
            <a:ext cx="6318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0,020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59" name="Text Box 13"/>
          <p:cNvSpPr txBox="1">
            <a:spLocks noChangeArrowheads="1"/>
          </p:cNvSpPr>
          <p:nvPr/>
        </p:nvSpPr>
        <p:spPr bwMode="auto">
          <a:xfrm>
            <a:off x="214313" y="2181225"/>
            <a:ext cx="6302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0,025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60" name="Text Box 12"/>
          <p:cNvSpPr txBox="1">
            <a:spLocks noChangeArrowheads="1"/>
          </p:cNvSpPr>
          <p:nvPr/>
        </p:nvSpPr>
        <p:spPr bwMode="auto">
          <a:xfrm>
            <a:off x="180975" y="1692275"/>
            <a:ext cx="6302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0,030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61" name="Text Box 11"/>
          <p:cNvSpPr txBox="1">
            <a:spLocks noChangeArrowheads="1"/>
          </p:cNvSpPr>
          <p:nvPr/>
        </p:nvSpPr>
        <p:spPr bwMode="auto">
          <a:xfrm>
            <a:off x="200025" y="1276350"/>
            <a:ext cx="6302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0,035</a:t>
            </a:r>
            <a:endParaRPr lang="ru-RU" altLang="en-US">
              <a:cs typeface="Calibri" panose="020F0502020204030204" pitchFamily="34" charset="0"/>
            </a:endParaRPr>
          </a:p>
        </p:txBody>
      </p:sp>
      <p:sp>
        <p:nvSpPr>
          <p:cNvPr id="39962" name="Text Box 10"/>
          <p:cNvSpPr txBox="1">
            <a:spLocks noChangeArrowheads="1"/>
          </p:cNvSpPr>
          <p:nvPr/>
        </p:nvSpPr>
        <p:spPr bwMode="auto">
          <a:xfrm>
            <a:off x="169863" y="990600"/>
            <a:ext cx="6302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400" b="1">
                <a:cs typeface="Calibri" panose="020F0502020204030204" pitchFamily="34" charset="0"/>
              </a:rPr>
              <a:t>0,040</a:t>
            </a:r>
            <a:endParaRPr lang="ru-RU" altLang="en-US">
              <a:cs typeface="Calibri" panose="020F0502020204030204" pitchFamily="34" charset="0"/>
            </a:endParaRPr>
          </a:p>
        </p:txBody>
      </p:sp>
      <p:grpSp>
        <p:nvGrpSpPr>
          <p:cNvPr id="39963" name="Group 6"/>
          <p:cNvGrpSpPr>
            <a:grpSpLocks/>
          </p:cNvGrpSpPr>
          <p:nvPr/>
        </p:nvGrpSpPr>
        <p:grpSpPr bwMode="auto">
          <a:xfrm>
            <a:off x="642938" y="5429250"/>
            <a:ext cx="7072312" cy="508000"/>
            <a:chOff x="2654" y="7358"/>
            <a:chExt cx="6189" cy="690"/>
          </a:xfrm>
        </p:grpSpPr>
        <p:sp>
          <p:nvSpPr>
            <p:cNvPr id="39968" name="Text Box 9"/>
            <p:cNvSpPr txBox="1">
              <a:spLocks noChangeArrowheads="1"/>
            </p:cNvSpPr>
            <p:nvPr/>
          </p:nvSpPr>
          <p:spPr bwMode="auto">
            <a:xfrm>
              <a:off x="2654" y="7358"/>
              <a:ext cx="6189" cy="6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ru-RU" altLang="en-US" sz="1400" b="1">
                  <a:cs typeface="Calibri" panose="020F0502020204030204" pitchFamily="34" charset="0"/>
                </a:rPr>
                <a:t>                             1 - Серийные поршни                               2 -  опытные поршни  </a:t>
              </a:r>
              <a:endParaRPr lang="ru-RU" altLang="en-US" sz="900">
                <a:cs typeface="Calibri" panose="020F0502020204030204" pitchFamily="34" charset="0"/>
              </a:endParaRPr>
            </a:p>
            <a:p>
              <a:pPr algn="ctr"/>
              <a:r>
                <a:rPr lang="ru-RU" altLang="en-US" sz="1400" b="1" i="1">
                  <a:cs typeface="Calibri" panose="020F0502020204030204" pitchFamily="34" charset="0"/>
                </a:rPr>
                <a:t>n</a:t>
              </a:r>
              <a:r>
                <a:rPr lang="ru-RU" altLang="en-US" sz="1400" b="1">
                  <a:cs typeface="Calibri" panose="020F0502020204030204" pitchFamily="34" charset="0"/>
                </a:rPr>
                <a:t> = 2000 мин</a:t>
              </a:r>
              <a:r>
                <a:rPr lang="ru-RU" altLang="en-US" sz="1400" b="1" baseline="30000">
                  <a:latin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ru-RU" altLang="en-US" sz="1400" b="1" baseline="30000">
                  <a:cs typeface="Calibri" panose="020F0502020204030204" pitchFamily="34" charset="0"/>
                </a:rPr>
                <a:t>1</a:t>
              </a:r>
              <a:r>
                <a:rPr lang="ru-RU" altLang="en-US" sz="1400" b="1">
                  <a:cs typeface="Calibri" panose="020F0502020204030204" pitchFamily="34" charset="0"/>
                </a:rPr>
                <a:t>, </a:t>
              </a:r>
              <a:r>
                <a:rPr lang="ru-RU" altLang="en-US" sz="1400" b="1" i="1">
                  <a:cs typeface="Calibri" panose="020F0502020204030204" pitchFamily="34" charset="0"/>
                </a:rPr>
                <a:t>р</a:t>
              </a:r>
              <a:r>
                <a:rPr lang="ru-RU" altLang="en-US" sz="1400" b="1" i="1" baseline="-30000">
                  <a:cs typeface="Calibri" panose="020F0502020204030204" pitchFamily="34" charset="0"/>
                </a:rPr>
                <a:t>е</a:t>
              </a:r>
              <a:r>
                <a:rPr lang="ru-RU" altLang="en-US" sz="1400" b="1">
                  <a:cs typeface="Calibri" panose="020F0502020204030204" pitchFamily="34" charset="0"/>
                </a:rPr>
                <a:t> = 0,95 МПа</a:t>
              </a:r>
              <a:endParaRPr lang="ru-RU" altLang="en-US">
                <a:cs typeface="Calibri" panose="020F0502020204030204" pitchFamily="34" charset="0"/>
              </a:endParaRPr>
            </a:p>
          </p:txBody>
        </p:sp>
        <p:sp>
          <p:nvSpPr>
            <p:cNvPr id="39969" name="Line 8"/>
            <p:cNvSpPr>
              <a:spLocks noChangeShapeType="1"/>
            </p:cNvSpPr>
            <p:nvPr/>
          </p:nvSpPr>
          <p:spPr bwMode="auto">
            <a:xfrm>
              <a:off x="2967" y="755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Line 7"/>
            <p:cNvSpPr>
              <a:spLocks noChangeShapeType="1"/>
            </p:cNvSpPr>
            <p:nvPr/>
          </p:nvSpPr>
          <p:spPr bwMode="auto">
            <a:xfrm>
              <a:off x="5968" y="7552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65" name="Rectangle 52"/>
          <p:cNvSpPr>
            <a:spLocks noChangeArrowheads="1"/>
          </p:cNvSpPr>
          <p:nvPr/>
        </p:nvSpPr>
        <p:spPr bwMode="auto">
          <a:xfrm>
            <a:off x="431800" y="533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66" name="Прямоугольник 33"/>
          <p:cNvSpPr>
            <a:spLocks noChangeArrowheads="1"/>
          </p:cNvSpPr>
          <p:nvPr/>
        </p:nvSpPr>
        <p:spPr bwMode="auto">
          <a:xfrm>
            <a:off x="0" y="5929313"/>
            <a:ext cx="9001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100" b="1"/>
              <a:t>В КС с корундовыми поршнями величина первого максимума скорости тепловыделения ниже на 0,0357 1/град. и сдвинута в сторону меньших углов ПКВ от ВМТ. Что обусловило более мягкую работу двигателя. Максимальное значение скорости сгорания в области второго максимума на 0,0032 1/град. выше, чем в КС с серийным поршнем и ближе к ВМТ на 1,086 гр.пкв. Это </a:t>
            </a:r>
            <a:r>
              <a:rPr lang="uk-UA" altLang="en-US" sz="1100" b="1"/>
              <a:t>пов</a:t>
            </a:r>
            <a:r>
              <a:rPr lang="ru-RU" altLang="en-US" sz="1100" b="1"/>
              <a:t>ы</a:t>
            </a:r>
            <a:r>
              <a:rPr lang="uk-UA" altLang="en-US" sz="1100" b="1"/>
              <a:t>шает </a:t>
            </a:r>
            <a:r>
              <a:rPr lang="ru-RU" altLang="en-US" sz="1100" b="1"/>
              <a:t>эффективность использования теплоты сгорания и экономичность работы двигателя.</a:t>
            </a:r>
          </a:p>
        </p:txBody>
      </p:sp>
      <p:pic>
        <p:nvPicPr>
          <p:cNvPr id="39967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0788" y="346075"/>
            <a:ext cx="7415212" cy="922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400" b="1" smtClean="0"/>
              <a:t>Модель сгорания топлива в дизельном двигателе</a:t>
            </a:r>
            <a:endParaRPr lang="en-US" altLang="en-US" sz="2400" b="1" smtClean="0"/>
          </a:p>
        </p:txBody>
      </p:sp>
      <p:graphicFrame>
        <p:nvGraphicFramePr>
          <p:cNvPr id="40963" name="Object 48"/>
          <p:cNvGraphicFramePr>
            <a:graphicFrameLocks noChangeAspect="1"/>
          </p:cNvGraphicFramePr>
          <p:nvPr/>
        </p:nvGraphicFramePr>
        <p:xfrm>
          <a:off x="1042988" y="1844675"/>
          <a:ext cx="324008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2" name="Формула" r:id="rId3" imgW="2298700" imgH="495300" progId="Equation.3">
                  <p:embed/>
                </p:oleObj>
              </mc:Choice>
              <mc:Fallback>
                <p:oleObj name="Формула" r:id="rId3" imgW="2298700" imgH="4953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44675"/>
                        <a:ext cx="3240087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9"/>
          <p:cNvGraphicFramePr>
            <a:graphicFrameLocks noChangeAspect="1"/>
          </p:cNvGraphicFramePr>
          <p:nvPr/>
        </p:nvGraphicFramePr>
        <p:xfrm>
          <a:off x="5219700" y="1916113"/>
          <a:ext cx="20875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3" name="Формула" r:id="rId5" imgW="1498600" imgH="330200" progId="Equation.3">
                  <p:embed/>
                </p:oleObj>
              </mc:Choice>
              <mc:Fallback>
                <p:oleObj name="Формула" r:id="rId5" imgW="1498600" imgH="3302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916113"/>
                        <a:ext cx="208756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3419475" y="2492375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/>
              <a:t>где </a:t>
            </a:r>
            <a:r>
              <a:rPr lang="en-US" altLang="en-US"/>
              <a:t>m</a:t>
            </a:r>
            <a:r>
              <a:rPr lang="ru-RU" altLang="en-US"/>
              <a:t>, </a:t>
            </a:r>
            <a:r>
              <a:rPr lang="en-US" altLang="en-US"/>
              <a:t>φz </a:t>
            </a:r>
            <a:r>
              <a:rPr lang="ru-RU" altLang="en-US"/>
              <a:t>– </a:t>
            </a:r>
            <a:r>
              <a:rPr lang="en-US" altLang="en-US"/>
              <a:t>const</a:t>
            </a:r>
            <a:r>
              <a:rPr lang="ru-RU" altLang="en-US"/>
              <a:t>.</a:t>
            </a:r>
          </a:p>
        </p:txBody>
      </p:sp>
      <p:sp>
        <p:nvSpPr>
          <p:cNvPr id="40966" name="Rectangle 14"/>
          <p:cNvSpPr>
            <a:spLocks noChangeArrowheads="1"/>
          </p:cNvSpPr>
          <p:nvPr/>
        </p:nvSpPr>
        <p:spPr bwMode="auto">
          <a:xfrm>
            <a:off x="1908175" y="2997200"/>
            <a:ext cx="539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/>
              <a:t>Обработка экспериментальных данных: </a:t>
            </a:r>
          </a:p>
        </p:txBody>
      </p:sp>
      <p:sp>
        <p:nvSpPr>
          <p:cNvPr id="40967" name="Rectangle 122"/>
          <p:cNvSpPr>
            <a:spLocks noChangeArrowheads="1"/>
          </p:cNvSpPr>
          <p:nvPr/>
        </p:nvSpPr>
        <p:spPr bwMode="auto">
          <a:xfrm>
            <a:off x="2700338" y="1341438"/>
            <a:ext cx="3671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/>
              <a:t>Модель проф. И. И. Вибе:</a:t>
            </a:r>
            <a:r>
              <a:rPr lang="ru-RU" altLang="en-US" sz="2000"/>
              <a:t> </a:t>
            </a:r>
          </a:p>
        </p:txBody>
      </p:sp>
      <p:grpSp>
        <p:nvGrpSpPr>
          <p:cNvPr id="40968" name="Group 462"/>
          <p:cNvGrpSpPr>
            <a:grpSpLocks/>
          </p:cNvGrpSpPr>
          <p:nvPr/>
        </p:nvGrpSpPr>
        <p:grpSpPr bwMode="auto">
          <a:xfrm>
            <a:off x="611188" y="3573463"/>
            <a:ext cx="7993062" cy="3040062"/>
            <a:chOff x="385" y="2251"/>
            <a:chExt cx="5035" cy="1915"/>
          </a:xfrm>
        </p:grpSpPr>
        <p:grpSp>
          <p:nvGrpSpPr>
            <p:cNvPr id="40970" name="Group 461"/>
            <p:cNvGrpSpPr>
              <a:grpSpLocks/>
            </p:cNvGrpSpPr>
            <p:nvPr/>
          </p:nvGrpSpPr>
          <p:grpSpPr bwMode="auto">
            <a:xfrm>
              <a:off x="385" y="2251"/>
              <a:ext cx="2593" cy="1633"/>
              <a:chOff x="385" y="2251"/>
              <a:chExt cx="2593" cy="1633"/>
            </a:xfrm>
          </p:grpSpPr>
          <p:sp>
            <p:nvSpPr>
              <p:cNvPr id="41292" name="Line 16"/>
              <p:cNvSpPr>
                <a:spLocks noChangeShapeType="1"/>
              </p:cNvSpPr>
              <p:nvPr/>
            </p:nvSpPr>
            <p:spPr bwMode="auto">
              <a:xfrm>
                <a:off x="651" y="2428"/>
                <a:ext cx="1" cy="11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3" name="Line 17"/>
              <p:cNvSpPr>
                <a:spLocks noChangeShapeType="1"/>
              </p:cNvSpPr>
              <p:nvPr/>
            </p:nvSpPr>
            <p:spPr bwMode="auto">
              <a:xfrm>
                <a:off x="618" y="3555"/>
                <a:ext cx="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4" name="Line 18"/>
              <p:cNvSpPr>
                <a:spLocks noChangeShapeType="1"/>
              </p:cNvSpPr>
              <p:nvPr/>
            </p:nvSpPr>
            <p:spPr bwMode="auto">
              <a:xfrm>
                <a:off x="618" y="3442"/>
                <a:ext cx="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5" name="Line 19"/>
              <p:cNvSpPr>
                <a:spLocks noChangeShapeType="1"/>
              </p:cNvSpPr>
              <p:nvPr/>
            </p:nvSpPr>
            <p:spPr bwMode="auto">
              <a:xfrm>
                <a:off x="618" y="3330"/>
                <a:ext cx="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6" name="Line 20"/>
              <p:cNvSpPr>
                <a:spLocks noChangeShapeType="1"/>
              </p:cNvSpPr>
              <p:nvPr/>
            </p:nvSpPr>
            <p:spPr bwMode="auto">
              <a:xfrm>
                <a:off x="618" y="3217"/>
                <a:ext cx="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7" name="Line 21"/>
              <p:cNvSpPr>
                <a:spLocks noChangeShapeType="1"/>
              </p:cNvSpPr>
              <p:nvPr/>
            </p:nvSpPr>
            <p:spPr bwMode="auto">
              <a:xfrm>
                <a:off x="618" y="3104"/>
                <a:ext cx="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8" name="Line 22"/>
              <p:cNvSpPr>
                <a:spLocks noChangeShapeType="1"/>
              </p:cNvSpPr>
              <p:nvPr/>
            </p:nvSpPr>
            <p:spPr bwMode="auto">
              <a:xfrm>
                <a:off x="618" y="2992"/>
                <a:ext cx="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Line 23"/>
              <p:cNvSpPr>
                <a:spLocks noChangeShapeType="1"/>
              </p:cNvSpPr>
              <p:nvPr/>
            </p:nvSpPr>
            <p:spPr bwMode="auto">
              <a:xfrm>
                <a:off x="618" y="2879"/>
                <a:ext cx="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0" name="Line 24"/>
              <p:cNvSpPr>
                <a:spLocks noChangeShapeType="1"/>
              </p:cNvSpPr>
              <p:nvPr/>
            </p:nvSpPr>
            <p:spPr bwMode="auto">
              <a:xfrm>
                <a:off x="618" y="2766"/>
                <a:ext cx="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1" name="Line 25"/>
              <p:cNvSpPr>
                <a:spLocks noChangeShapeType="1"/>
              </p:cNvSpPr>
              <p:nvPr/>
            </p:nvSpPr>
            <p:spPr bwMode="auto">
              <a:xfrm>
                <a:off x="618" y="2653"/>
                <a:ext cx="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2" name="Line 26"/>
              <p:cNvSpPr>
                <a:spLocks noChangeShapeType="1"/>
              </p:cNvSpPr>
              <p:nvPr/>
            </p:nvSpPr>
            <p:spPr bwMode="auto">
              <a:xfrm>
                <a:off x="618" y="2541"/>
                <a:ext cx="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3" name="Line 27"/>
              <p:cNvSpPr>
                <a:spLocks noChangeShapeType="1"/>
              </p:cNvSpPr>
              <p:nvPr/>
            </p:nvSpPr>
            <p:spPr bwMode="auto">
              <a:xfrm>
                <a:off x="618" y="2428"/>
                <a:ext cx="6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Line 28"/>
              <p:cNvSpPr>
                <a:spLocks noChangeShapeType="1"/>
              </p:cNvSpPr>
              <p:nvPr/>
            </p:nvSpPr>
            <p:spPr bwMode="auto">
              <a:xfrm>
                <a:off x="651" y="3555"/>
                <a:ext cx="22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5" name="Line 29"/>
              <p:cNvSpPr>
                <a:spLocks noChangeShapeType="1"/>
              </p:cNvSpPr>
              <p:nvPr/>
            </p:nvSpPr>
            <p:spPr bwMode="auto">
              <a:xfrm flipV="1">
                <a:off x="651" y="353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6" name="Line 30"/>
              <p:cNvSpPr>
                <a:spLocks noChangeShapeType="1"/>
              </p:cNvSpPr>
              <p:nvPr/>
            </p:nvSpPr>
            <p:spPr bwMode="auto">
              <a:xfrm flipV="1">
                <a:off x="851" y="353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7" name="Line 31"/>
              <p:cNvSpPr>
                <a:spLocks noChangeShapeType="1"/>
              </p:cNvSpPr>
              <p:nvPr/>
            </p:nvSpPr>
            <p:spPr bwMode="auto">
              <a:xfrm flipV="1">
                <a:off x="1050" y="353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8" name="Line 32"/>
              <p:cNvSpPr>
                <a:spLocks noChangeShapeType="1"/>
              </p:cNvSpPr>
              <p:nvPr/>
            </p:nvSpPr>
            <p:spPr bwMode="auto">
              <a:xfrm flipV="1">
                <a:off x="1250" y="353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9" name="Line 33"/>
              <p:cNvSpPr>
                <a:spLocks noChangeShapeType="1"/>
              </p:cNvSpPr>
              <p:nvPr/>
            </p:nvSpPr>
            <p:spPr bwMode="auto">
              <a:xfrm flipV="1">
                <a:off x="1449" y="353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0" name="Line 34"/>
              <p:cNvSpPr>
                <a:spLocks noChangeShapeType="1"/>
              </p:cNvSpPr>
              <p:nvPr/>
            </p:nvSpPr>
            <p:spPr bwMode="auto">
              <a:xfrm flipV="1">
                <a:off x="1657" y="3535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1" name="Line 35"/>
              <p:cNvSpPr>
                <a:spLocks noChangeShapeType="1"/>
              </p:cNvSpPr>
              <p:nvPr/>
            </p:nvSpPr>
            <p:spPr bwMode="auto">
              <a:xfrm flipV="1">
                <a:off x="1857" y="353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2" name="Line 36"/>
              <p:cNvSpPr>
                <a:spLocks noChangeShapeType="1"/>
              </p:cNvSpPr>
              <p:nvPr/>
            </p:nvSpPr>
            <p:spPr bwMode="auto">
              <a:xfrm flipV="1">
                <a:off x="2057" y="353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3" name="Line 37"/>
              <p:cNvSpPr>
                <a:spLocks noChangeShapeType="1"/>
              </p:cNvSpPr>
              <p:nvPr/>
            </p:nvSpPr>
            <p:spPr bwMode="auto">
              <a:xfrm flipV="1">
                <a:off x="2256" y="353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4" name="Line 38"/>
              <p:cNvSpPr>
                <a:spLocks noChangeShapeType="1"/>
              </p:cNvSpPr>
              <p:nvPr/>
            </p:nvSpPr>
            <p:spPr bwMode="auto">
              <a:xfrm flipV="1">
                <a:off x="2456" y="353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5" name="Line 39"/>
              <p:cNvSpPr>
                <a:spLocks noChangeShapeType="1"/>
              </p:cNvSpPr>
              <p:nvPr/>
            </p:nvSpPr>
            <p:spPr bwMode="auto">
              <a:xfrm flipV="1">
                <a:off x="2655" y="353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6" name="Line 40"/>
              <p:cNvSpPr>
                <a:spLocks noChangeShapeType="1"/>
              </p:cNvSpPr>
              <p:nvPr/>
            </p:nvSpPr>
            <p:spPr bwMode="auto">
              <a:xfrm flipV="1">
                <a:off x="2855" y="3535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7" name="Freeform 41"/>
              <p:cNvSpPr>
                <a:spLocks/>
              </p:cNvSpPr>
              <p:nvPr/>
            </p:nvSpPr>
            <p:spPr bwMode="auto">
              <a:xfrm>
                <a:off x="668" y="2551"/>
                <a:ext cx="2212" cy="922"/>
              </a:xfrm>
              <a:custGeom>
                <a:avLst/>
                <a:gdLst>
                  <a:gd name="T0" fmla="*/ 0 w 266"/>
                  <a:gd name="T1" fmla="*/ 104688 h 180"/>
                  <a:gd name="T2" fmla="*/ 24132 w 266"/>
                  <a:gd name="T3" fmla="*/ 104688 h 180"/>
                  <a:gd name="T4" fmla="*/ 47716 w 266"/>
                  <a:gd name="T5" fmla="*/ 26866 h 180"/>
                  <a:gd name="T6" fmla="*/ 71848 w 266"/>
                  <a:gd name="T7" fmla="*/ 681 h 180"/>
                  <a:gd name="T8" fmla="*/ 95432 w 266"/>
                  <a:gd name="T9" fmla="*/ 0 h 180"/>
                  <a:gd name="T10" fmla="*/ 119631 w 266"/>
                  <a:gd name="T11" fmla="*/ 0 h 180"/>
                  <a:gd name="T12" fmla="*/ 138583 w 266"/>
                  <a:gd name="T13" fmla="*/ 7530 h 180"/>
                  <a:gd name="T14" fmla="*/ 162715 w 266"/>
                  <a:gd name="T15" fmla="*/ 22722 h 180"/>
                  <a:gd name="T16" fmla="*/ 186299 w 266"/>
                  <a:gd name="T17" fmla="*/ 33059 h 180"/>
                  <a:gd name="T18" fmla="*/ 210498 w 266"/>
                  <a:gd name="T19" fmla="*/ 40588 h 180"/>
                  <a:gd name="T20" fmla="*/ 234081 w 266"/>
                  <a:gd name="T21" fmla="*/ 44077 h 180"/>
                  <a:gd name="T22" fmla="*/ 253582 w 266"/>
                  <a:gd name="T23" fmla="*/ 45419 h 180"/>
                  <a:gd name="T24" fmla="*/ 277165 w 266"/>
                  <a:gd name="T25" fmla="*/ 47437 h 180"/>
                  <a:gd name="T26" fmla="*/ 301298 w 266"/>
                  <a:gd name="T27" fmla="*/ 48907 h 180"/>
                  <a:gd name="T28" fmla="*/ 324881 w 266"/>
                  <a:gd name="T29" fmla="*/ 50925 h 180"/>
                  <a:gd name="T30" fmla="*/ 349080 w 266"/>
                  <a:gd name="T31" fmla="*/ 53758 h 180"/>
                  <a:gd name="T32" fmla="*/ 373213 w 266"/>
                  <a:gd name="T33" fmla="*/ 56437 h 180"/>
                  <a:gd name="T34" fmla="*/ 392164 w 266"/>
                  <a:gd name="T35" fmla="*/ 59950 h 180"/>
                  <a:gd name="T36" fmla="*/ 415748 w 266"/>
                  <a:gd name="T37" fmla="*/ 63311 h 180"/>
                  <a:gd name="T38" fmla="*/ 439947 w 266"/>
                  <a:gd name="T39" fmla="*/ 66799 h 180"/>
                  <a:gd name="T40" fmla="*/ 464079 w 266"/>
                  <a:gd name="T41" fmla="*/ 70159 h 180"/>
                  <a:gd name="T42" fmla="*/ 487663 w 266"/>
                  <a:gd name="T43" fmla="*/ 73647 h 180"/>
                  <a:gd name="T44" fmla="*/ 506606 w 266"/>
                  <a:gd name="T45" fmla="*/ 77136 h 180"/>
                  <a:gd name="T46" fmla="*/ 530747 w 266"/>
                  <a:gd name="T47" fmla="*/ 79840 h 180"/>
                  <a:gd name="T48" fmla="*/ 554946 w 266"/>
                  <a:gd name="T49" fmla="*/ 82647 h 180"/>
                  <a:gd name="T50" fmla="*/ 578529 w 266"/>
                  <a:gd name="T51" fmla="*/ 85352 h 180"/>
                  <a:gd name="T52" fmla="*/ 602662 w 266"/>
                  <a:gd name="T53" fmla="*/ 88159 h 180"/>
                  <a:gd name="T54" fmla="*/ 626245 w 266"/>
                  <a:gd name="T55" fmla="*/ 90858 h 180"/>
                  <a:gd name="T56" fmla="*/ 645813 w 266"/>
                  <a:gd name="T57" fmla="*/ 93665 h 180"/>
                  <a:gd name="T58" fmla="*/ 669396 w 266"/>
                  <a:gd name="T59" fmla="*/ 95688 h 180"/>
                  <a:gd name="T60" fmla="*/ 693529 w 266"/>
                  <a:gd name="T61" fmla="*/ 98362 h 180"/>
                  <a:gd name="T62" fmla="*/ 717112 w 266"/>
                  <a:gd name="T63" fmla="*/ 100513 h 180"/>
                  <a:gd name="T64" fmla="*/ 741245 w 266"/>
                  <a:gd name="T65" fmla="*/ 103218 h 180"/>
                  <a:gd name="T66" fmla="*/ 765377 w 266"/>
                  <a:gd name="T67" fmla="*/ 104688 h 180"/>
                  <a:gd name="T68" fmla="*/ 784395 w 266"/>
                  <a:gd name="T69" fmla="*/ 106706 h 180"/>
                  <a:gd name="T70" fmla="*/ 807979 w 266"/>
                  <a:gd name="T71" fmla="*/ 108724 h 180"/>
                  <a:gd name="T72" fmla="*/ 832111 w 266"/>
                  <a:gd name="T73" fmla="*/ 110194 h 180"/>
                  <a:gd name="T74" fmla="*/ 856244 w 266"/>
                  <a:gd name="T75" fmla="*/ 112218 h 180"/>
                  <a:gd name="T76" fmla="*/ 879827 w 266"/>
                  <a:gd name="T77" fmla="*/ 113555 h 180"/>
                  <a:gd name="T78" fmla="*/ 898845 w 266"/>
                  <a:gd name="T79" fmla="*/ 115706 h 180"/>
                  <a:gd name="T80" fmla="*/ 922978 w 266"/>
                  <a:gd name="T81" fmla="*/ 117043 h 180"/>
                  <a:gd name="T82" fmla="*/ 947110 w 266"/>
                  <a:gd name="T83" fmla="*/ 118410 h 180"/>
                  <a:gd name="T84" fmla="*/ 970694 w 266"/>
                  <a:gd name="T85" fmla="*/ 119747 h 180"/>
                  <a:gd name="T86" fmla="*/ 994826 w 266"/>
                  <a:gd name="T87" fmla="*/ 120429 h 180"/>
                  <a:gd name="T88" fmla="*/ 1018410 w 266"/>
                  <a:gd name="T89" fmla="*/ 121217 h 180"/>
                  <a:gd name="T90" fmla="*/ 1037977 w 266"/>
                  <a:gd name="T91" fmla="*/ 122554 h 180"/>
                  <a:gd name="T92" fmla="*/ 1061560 w 266"/>
                  <a:gd name="T93" fmla="*/ 122554 h 180"/>
                  <a:gd name="T94" fmla="*/ 1085693 w 266"/>
                  <a:gd name="T95" fmla="*/ 123917 h 180"/>
                  <a:gd name="T96" fmla="*/ 1109276 w 266"/>
                  <a:gd name="T97" fmla="*/ 121899 h 180"/>
                  <a:gd name="T98" fmla="*/ 1133409 w 266"/>
                  <a:gd name="T99" fmla="*/ 121899 h 180"/>
                  <a:gd name="T100" fmla="*/ 1152427 w 266"/>
                  <a:gd name="T101" fmla="*/ 120429 h 180"/>
                  <a:gd name="T102" fmla="*/ 1176559 w 266"/>
                  <a:gd name="T103" fmla="*/ 118410 h 180"/>
                  <a:gd name="T104" fmla="*/ 1200143 w 266"/>
                  <a:gd name="T105" fmla="*/ 116387 h 180"/>
                  <a:gd name="T106" fmla="*/ 1224275 w 266"/>
                  <a:gd name="T107" fmla="*/ 110881 h 180"/>
                  <a:gd name="T108" fmla="*/ 1247851 w 266"/>
                  <a:gd name="T109" fmla="*/ 108724 h 180"/>
                  <a:gd name="T110" fmla="*/ 1272058 w 266"/>
                  <a:gd name="T111" fmla="*/ 102537 h 18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6"/>
                  <a:gd name="T169" fmla="*/ 0 h 180"/>
                  <a:gd name="T170" fmla="*/ 266 w 266"/>
                  <a:gd name="T171" fmla="*/ 180 h 18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6" h="180">
                    <a:moveTo>
                      <a:pt x="0" y="152"/>
                    </a:moveTo>
                    <a:lnTo>
                      <a:pt x="5" y="152"/>
                    </a:lnTo>
                    <a:lnTo>
                      <a:pt x="10" y="39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11"/>
                    </a:lnTo>
                    <a:lnTo>
                      <a:pt x="34" y="33"/>
                    </a:lnTo>
                    <a:lnTo>
                      <a:pt x="39" y="48"/>
                    </a:lnTo>
                    <a:lnTo>
                      <a:pt x="44" y="59"/>
                    </a:lnTo>
                    <a:lnTo>
                      <a:pt x="49" y="64"/>
                    </a:lnTo>
                    <a:lnTo>
                      <a:pt x="53" y="66"/>
                    </a:lnTo>
                    <a:lnTo>
                      <a:pt x="58" y="69"/>
                    </a:lnTo>
                    <a:lnTo>
                      <a:pt x="63" y="71"/>
                    </a:lnTo>
                    <a:lnTo>
                      <a:pt x="68" y="74"/>
                    </a:lnTo>
                    <a:lnTo>
                      <a:pt x="73" y="78"/>
                    </a:lnTo>
                    <a:lnTo>
                      <a:pt x="78" y="82"/>
                    </a:lnTo>
                    <a:lnTo>
                      <a:pt x="82" y="87"/>
                    </a:lnTo>
                    <a:lnTo>
                      <a:pt x="87" y="92"/>
                    </a:lnTo>
                    <a:lnTo>
                      <a:pt x="92" y="97"/>
                    </a:lnTo>
                    <a:lnTo>
                      <a:pt x="97" y="102"/>
                    </a:lnTo>
                    <a:lnTo>
                      <a:pt x="102" y="107"/>
                    </a:lnTo>
                    <a:lnTo>
                      <a:pt x="106" y="112"/>
                    </a:lnTo>
                    <a:lnTo>
                      <a:pt x="111" y="116"/>
                    </a:lnTo>
                    <a:lnTo>
                      <a:pt x="116" y="120"/>
                    </a:lnTo>
                    <a:lnTo>
                      <a:pt x="121" y="124"/>
                    </a:lnTo>
                    <a:lnTo>
                      <a:pt x="126" y="128"/>
                    </a:lnTo>
                    <a:lnTo>
                      <a:pt x="131" y="132"/>
                    </a:lnTo>
                    <a:lnTo>
                      <a:pt x="135" y="136"/>
                    </a:lnTo>
                    <a:lnTo>
                      <a:pt x="140" y="139"/>
                    </a:lnTo>
                    <a:lnTo>
                      <a:pt x="145" y="143"/>
                    </a:lnTo>
                    <a:lnTo>
                      <a:pt x="150" y="146"/>
                    </a:lnTo>
                    <a:lnTo>
                      <a:pt x="155" y="150"/>
                    </a:lnTo>
                    <a:lnTo>
                      <a:pt x="160" y="152"/>
                    </a:lnTo>
                    <a:lnTo>
                      <a:pt x="164" y="155"/>
                    </a:lnTo>
                    <a:lnTo>
                      <a:pt x="169" y="158"/>
                    </a:lnTo>
                    <a:lnTo>
                      <a:pt x="174" y="160"/>
                    </a:lnTo>
                    <a:lnTo>
                      <a:pt x="179" y="163"/>
                    </a:lnTo>
                    <a:lnTo>
                      <a:pt x="184" y="165"/>
                    </a:lnTo>
                    <a:lnTo>
                      <a:pt x="188" y="168"/>
                    </a:lnTo>
                    <a:lnTo>
                      <a:pt x="193" y="170"/>
                    </a:lnTo>
                    <a:lnTo>
                      <a:pt x="198" y="172"/>
                    </a:lnTo>
                    <a:lnTo>
                      <a:pt x="203" y="174"/>
                    </a:lnTo>
                    <a:lnTo>
                      <a:pt x="208" y="175"/>
                    </a:lnTo>
                    <a:lnTo>
                      <a:pt x="213" y="176"/>
                    </a:lnTo>
                    <a:lnTo>
                      <a:pt x="217" y="178"/>
                    </a:lnTo>
                    <a:lnTo>
                      <a:pt x="222" y="178"/>
                    </a:lnTo>
                    <a:lnTo>
                      <a:pt x="227" y="180"/>
                    </a:lnTo>
                    <a:lnTo>
                      <a:pt x="232" y="177"/>
                    </a:lnTo>
                    <a:lnTo>
                      <a:pt x="237" y="177"/>
                    </a:lnTo>
                    <a:lnTo>
                      <a:pt x="241" y="175"/>
                    </a:lnTo>
                    <a:lnTo>
                      <a:pt x="246" y="172"/>
                    </a:lnTo>
                    <a:lnTo>
                      <a:pt x="251" y="169"/>
                    </a:lnTo>
                    <a:lnTo>
                      <a:pt x="256" y="161"/>
                    </a:lnTo>
                    <a:lnTo>
                      <a:pt x="261" y="158"/>
                    </a:lnTo>
                    <a:lnTo>
                      <a:pt x="266" y="149"/>
                    </a:lnTo>
                  </a:path>
                </a:pathLst>
              </a:custGeom>
              <a:noFill/>
              <a:ln w="2984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8" name="Rectangle 42"/>
              <p:cNvSpPr>
                <a:spLocks noChangeArrowheads="1"/>
              </p:cNvSpPr>
              <p:nvPr/>
            </p:nvSpPr>
            <p:spPr bwMode="auto">
              <a:xfrm>
                <a:off x="668" y="2582"/>
                <a:ext cx="33" cy="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19" name="Rectangle 43"/>
              <p:cNvSpPr>
                <a:spLocks noChangeArrowheads="1"/>
              </p:cNvSpPr>
              <p:nvPr/>
            </p:nvSpPr>
            <p:spPr bwMode="auto">
              <a:xfrm>
                <a:off x="768" y="2582"/>
                <a:ext cx="25" cy="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20" name="Freeform 44"/>
              <p:cNvSpPr>
                <a:spLocks/>
              </p:cNvSpPr>
              <p:nvPr/>
            </p:nvSpPr>
            <p:spPr bwMode="auto">
              <a:xfrm>
                <a:off x="793" y="2582"/>
                <a:ext cx="16" cy="10"/>
              </a:xfrm>
              <a:custGeom>
                <a:avLst/>
                <a:gdLst>
                  <a:gd name="T0" fmla="*/ 0 w 47"/>
                  <a:gd name="T1" fmla="*/ 0 h 30"/>
                  <a:gd name="T2" fmla="*/ 1 w 47"/>
                  <a:gd name="T3" fmla="*/ 0 h 30"/>
                  <a:gd name="T4" fmla="*/ 0 w 47"/>
                  <a:gd name="T5" fmla="*/ 0 h 30"/>
                  <a:gd name="T6" fmla="*/ 0 w 47"/>
                  <a:gd name="T7" fmla="*/ 0 h 30"/>
                  <a:gd name="T8" fmla="*/ 0 w 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0"/>
                  <a:gd name="T17" fmla="*/ 47 w 4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0">
                    <a:moveTo>
                      <a:pt x="23" y="0"/>
                    </a:moveTo>
                    <a:lnTo>
                      <a:pt x="47" y="15"/>
                    </a:lnTo>
                    <a:lnTo>
                      <a:pt x="23" y="3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1" name="Freeform 45"/>
              <p:cNvSpPr>
                <a:spLocks/>
              </p:cNvSpPr>
              <p:nvPr/>
            </p:nvSpPr>
            <p:spPr bwMode="auto">
              <a:xfrm>
                <a:off x="843" y="2612"/>
                <a:ext cx="33" cy="21"/>
              </a:xfrm>
              <a:custGeom>
                <a:avLst/>
                <a:gdLst>
                  <a:gd name="T0" fmla="*/ 0 w 93"/>
                  <a:gd name="T1" fmla="*/ 0 h 60"/>
                  <a:gd name="T2" fmla="*/ 1 w 93"/>
                  <a:gd name="T3" fmla="*/ 1 h 60"/>
                  <a:gd name="T4" fmla="*/ 1 w 93"/>
                  <a:gd name="T5" fmla="*/ 1 h 60"/>
                  <a:gd name="T6" fmla="*/ 0 w 93"/>
                  <a:gd name="T7" fmla="*/ 0 h 60"/>
                  <a:gd name="T8" fmla="*/ 0 w 93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0"/>
                  <a:gd name="T17" fmla="*/ 93 w 9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0">
                    <a:moveTo>
                      <a:pt x="23" y="0"/>
                    </a:moveTo>
                    <a:lnTo>
                      <a:pt x="93" y="45"/>
                    </a:lnTo>
                    <a:lnTo>
                      <a:pt x="70" y="6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2" name="Rectangle 46"/>
              <p:cNvSpPr>
                <a:spLocks noChangeArrowheads="1"/>
              </p:cNvSpPr>
              <p:nvPr/>
            </p:nvSpPr>
            <p:spPr bwMode="auto">
              <a:xfrm>
                <a:off x="901" y="2674"/>
                <a:ext cx="16" cy="5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23" name="Freeform 47"/>
              <p:cNvSpPr>
                <a:spLocks/>
              </p:cNvSpPr>
              <p:nvPr/>
            </p:nvSpPr>
            <p:spPr bwMode="auto">
              <a:xfrm>
                <a:off x="901" y="2674"/>
                <a:ext cx="33" cy="20"/>
              </a:xfrm>
              <a:custGeom>
                <a:avLst/>
                <a:gdLst>
                  <a:gd name="T0" fmla="*/ 1 w 94"/>
                  <a:gd name="T1" fmla="*/ 0 h 60"/>
                  <a:gd name="T2" fmla="*/ 1 w 94"/>
                  <a:gd name="T3" fmla="*/ 1 h 60"/>
                  <a:gd name="T4" fmla="*/ 1 w 94"/>
                  <a:gd name="T5" fmla="*/ 1 h 60"/>
                  <a:gd name="T6" fmla="*/ 0 w 94"/>
                  <a:gd name="T7" fmla="*/ 0 h 60"/>
                  <a:gd name="T8" fmla="*/ 1 w 9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60"/>
                  <a:gd name="T17" fmla="*/ 94 w 9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60">
                    <a:moveTo>
                      <a:pt x="47" y="0"/>
                    </a:moveTo>
                    <a:lnTo>
                      <a:pt x="94" y="45"/>
                    </a:lnTo>
                    <a:lnTo>
                      <a:pt x="47" y="60"/>
                    </a:lnTo>
                    <a:lnTo>
                      <a:pt x="0" y="1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4" name="Freeform 48"/>
              <p:cNvSpPr>
                <a:spLocks/>
              </p:cNvSpPr>
              <p:nvPr/>
            </p:nvSpPr>
            <p:spPr bwMode="auto">
              <a:xfrm>
                <a:off x="959" y="2725"/>
                <a:ext cx="33" cy="21"/>
              </a:xfrm>
              <a:custGeom>
                <a:avLst/>
                <a:gdLst>
                  <a:gd name="T0" fmla="*/ 0 w 93"/>
                  <a:gd name="T1" fmla="*/ 0 h 60"/>
                  <a:gd name="T2" fmla="*/ 1 w 93"/>
                  <a:gd name="T3" fmla="*/ 1 h 60"/>
                  <a:gd name="T4" fmla="*/ 1 w 93"/>
                  <a:gd name="T5" fmla="*/ 1 h 60"/>
                  <a:gd name="T6" fmla="*/ 0 w 93"/>
                  <a:gd name="T7" fmla="*/ 0 h 60"/>
                  <a:gd name="T8" fmla="*/ 0 w 93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0"/>
                  <a:gd name="T17" fmla="*/ 93 w 9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0">
                    <a:moveTo>
                      <a:pt x="23" y="0"/>
                    </a:moveTo>
                    <a:lnTo>
                      <a:pt x="93" y="45"/>
                    </a:lnTo>
                    <a:lnTo>
                      <a:pt x="70" y="6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5" name="Freeform 49"/>
              <p:cNvSpPr>
                <a:spLocks/>
              </p:cNvSpPr>
              <p:nvPr/>
            </p:nvSpPr>
            <p:spPr bwMode="auto">
              <a:xfrm>
                <a:off x="1017" y="2776"/>
                <a:ext cx="25" cy="16"/>
              </a:xfrm>
              <a:custGeom>
                <a:avLst/>
                <a:gdLst>
                  <a:gd name="T0" fmla="*/ 1 w 70"/>
                  <a:gd name="T1" fmla="*/ 0 h 45"/>
                  <a:gd name="T2" fmla="*/ 1 w 70"/>
                  <a:gd name="T3" fmla="*/ 0 h 45"/>
                  <a:gd name="T4" fmla="*/ 0 w 70"/>
                  <a:gd name="T5" fmla="*/ 1 h 45"/>
                  <a:gd name="T6" fmla="*/ 0 w 70"/>
                  <a:gd name="T7" fmla="*/ 0 h 45"/>
                  <a:gd name="T8" fmla="*/ 1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47" y="0"/>
                    </a:moveTo>
                    <a:lnTo>
                      <a:pt x="70" y="30"/>
                    </a:lnTo>
                    <a:lnTo>
                      <a:pt x="23" y="45"/>
                    </a:lnTo>
                    <a:lnTo>
                      <a:pt x="0" y="1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6" name="Freeform 50"/>
              <p:cNvSpPr>
                <a:spLocks/>
              </p:cNvSpPr>
              <p:nvPr/>
            </p:nvSpPr>
            <p:spPr bwMode="auto">
              <a:xfrm>
                <a:off x="1034" y="2787"/>
                <a:ext cx="16" cy="10"/>
              </a:xfrm>
              <a:custGeom>
                <a:avLst/>
                <a:gdLst>
                  <a:gd name="T0" fmla="*/ 0 w 46"/>
                  <a:gd name="T1" fmla="*/ 0 h 30"/>
                  <a:gd name="T2" fmla="*/ 1 w 46"/>
                  <a:gd name="T3" fmla="*/ 0 h 30"/>
                  <a:gd name="T4" fmla="*/ 0 w 46"/>
                  <a:gd name="T5" fmla="*/ 0 h 30"/>
                  <a:gd name="T6" fmla="*/ 0 w 46"/>
                  <a:gd name="T7" fmla="*/ 0 h 30"/>
                  <a:gd name="T8" fmla="*/ 0 w 4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23" y="0"/>
                    </a:moveTo>
                    <a:lnTo>
                      <a:pt x="46" y="15"/>
                    </a:lnTo>
                    <a:lnTo>
                      <a:pt x="23" y="3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7" name="Freeform 51"/>
              <p:cNvSpPr>
                <a:spLocks/>
              </p:cNvSpPr>
              <p:nvPr/>
            </p:nvSpPr>
            <p:spPr bwMode="auto">
              <a:xfrm>
                <a:off x="1092" y="2828"/>
                <a:ext cx="25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3" y="0"/>
                    </a:moveTo>
                    <a:lnTo>
                      <a:pt x="70" y="30"/>
                    </a:lnTo>
                    <a:lnTo>
                      <a:pt x="47" y="45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8" name="Freeform 52"/>
              <p:cNvSpPr>
                <a:spLocks/>
              </p:cNvSpPr>
              <p:nvPr/>
            </p:nvSpPr>
            <p:spPr bwMode="auto">
              <a:xfrm>
                <a:off x="1109" y="2838"/>
                <a:ext cx="16" cy="10"/>
              </a:xfrm>
              <a:custGeom>
                <a:avLst/>
                <a:gdLst>
                  <a:gd name="T0" fmla="*/ 0 w 46"/>
                  <a:gd name="T1" fmla="*/ 0 h 30"/>
                  <a:gd name="T2" fmla="*/ 1 w 46"/>
                  <a:gd name="T3" fmla="*/ 0 h 30"/>
                  <a:gd name="T4" fmla="*/ 0 w 46"/>
                  <a:gd name="T5" fmla="*/ 0 h 30"/>
                  <a:gd name="T6" fmla="*/ 0 w 46"/>
                  <a:gd name="T7" fmla="*/ 0 h 30"/>
                  <a:gd name="T8" fmla="*/ 0 w 4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23" y="0"/>
                    </a:moveTo>
                    <a:lnTo>
                      <a:pt x="46" y="15"/>
                    </a:lnTo>
                    <a:lnTo>
                      <a:pt x="23" y="3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9" name="Freeform 53"/>
              <p:cNvSpPr>
                <a:spLocks/>
              </p:cNvSpPr>
              <p:nvPr/>
            </p:nvSpPr>
            <p:spPr bwMode="auto">
              <a:xfrm>
                <a:off x="1159" y="2869"/>
                <a:ext cx="33" cy="20"/>
              </a:xfrm>
              <a:custGeom>
                <a:avLst/>
                <a:gdLst>
                  <a:gd name="T0" fmla="*/ 0 w 93"/>
                  <a:gd name="T1" fmla="*/ 0 h 60"/>
                  <a:gd name="T2" fmla="*/ 1 w 93"/>
                  <a:gd name="T3" fmla="*/ 1 h 60"/>
                  <a:gd name="T4" fmla="*/ 1 w 93"/>
                  <a:gd name="T5" fmla="*/ 1 h 60"/>
                  <a:gd name="T6" fmla="*/ 0 w 93"/>
                  <a:gd name="T7" fmla="*/ 0 h 60"/>
                  <a:gd name="T8" fmla="*/ 0 w 93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0"/>
                  <a:gd name="T17" fmla="*/ 93 w 9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0">
                    <a:moveTo>
                      <a:pt x="23" y="0"/>
                    </a:moveTo>
                    <a:lnTo>
                      <a:pt x="93" y="45"/>
                    </a:lnTo>
                    <a:lnTo>
                      <a:pt x="70" y="6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0" name="Freeform 54"/>
              <p:cNvSpPr>
                <a:spLocks/>
              </p:cNvSpPr>
              <p:nvPr/>
            </p:nvSpPr>
            <p:spPr bwMode="auto">
              <a:xfrm>
                <a:off x="1233" y="2920"/>
                <a:ext cx="34" cy="20"/>
              </a:xfrm>
              <a:custGeom>
                <a:avLst/>
                <a:gdLst>
                  <a:gd name="T0" fmla="*/ 0 w 93"/>
                  <a:gd name="T1" fmla="*/ 0 h 60"/>
                  <a:gd name="T2" fmla="*/ 1 w 93"/>
                  <a:gd name="T3" fmla="*/ 1 h 60"/>
                  <a:gd name="T4" fmla="*/ 1 w 93"/>
                  <a:gd name="T5" fmla="*/ 1 h 60"/>
                  <a:gd name="T6" fmla="*/ 0 w 93"/>
                  <a:gd name="T7" fmla="*/ 0 h 60"/>
                  <a:gd name="T8" fmla="*/ 0 w 93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0"/>
                  <a:gd name="T17" fmla="*/ 93 w 9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0">
                    <a:moveTo>
                      <a:pt x="23" y="0"/>
                    </a:moveTo>
                    <a:lnTo>
                      <a:pt x="93" y="45"/>
                    </a:lnTo>
                    <a:lnTo>
                      <a:pt x="70" y="6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1" name="Freeform 55"/>
              <p:cNvSpPr>
                <a:spLocks/>
              </p:cNvSpPr>
              <p:nvPr/>
            </p:nvSpPr>
            <p:spPr bwMode="auto">
              <a:xfrm>
                <a:off x="1308" y="2961"/>
                <a:ext cx="17" cy="10"/>
              </a:xfrm>
              <a:custGeom>
                <a:avLst/>
                <a:gdLst>
                  <a:gd name="T0" fmla="*/ 0 w 46"/>
                  <a:gd name="T1" fmla="*/ 0 h 30"/>
                  <a:gd name="T2" fmla="*/ 1 w 46"/>
                  <a:gd name="T3" fmla="*/ 0 h 30"/>
                  <a:gd name="T4" fmla="*/ 0 w 46"/>
                  <a:gd name="T5" fmla="*/ 0 h 30"/>
                  <a:gd name="T6" fmla="*/ 0 w 46"/>
                  <a:gd name="T7" fmla="*/ 0 h 30"/>
                  <a:gd name="T8" fmla="*/ 0 w 4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23" y="0"/>
                    </a:moveTo>
                    <a:lnTo>
                      <a:pt x="46" y="15"/>
                    </a:lnTo>
                    <a:lnTo>
                      <a:pt x="23" y="3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2" name="Freeform 56"/>
              <p:cNvSpPr>
                <a:spLocks/>
              </p:cNvSpPr>
              <p:nvPr/>
            </p:nvSpPr>
            <p:spPr bwMode="auto">
              <a:xfrm>
                <a:off x="1308" y="2966"/>
                <a:ext cx="33" cy="20"/>
              </a:xfrm>
              <a:custGeom>
                <a:avLst/>
                <a:gdLst>
                  <a:gd name="T0" fmla="*/ 1 w 93"/>
                  <a:gd name="T1" fmla="*/ 0 h 60"/>
                  <a:gd name="T2" fmla="*/ 1 w 93"/>
                  <a:gd name="T3" fmla="*/ 1 h 60"/>
                  <a:gd name="T4" fmla="*/ 1 w 93"/>
                  <a:gd name="T5" fmla="*/ 1 h 60"/>
                  <a:gd name="T6" fmla="*/ 0 w 93"/>
                  <a:gd name="T7" fmla="*/ 0 h 60"/>
                  <a:gd name="T8" fmla="*/ 1 w 93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0"/>
                  <a:gd name="T17" fmla="*/ 93 w 9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0">
                    <a:moveTo>
                      <a:pt x="46" y="0"/>
                    </a:moveTo>
                    <a:lnTo>
                      <a:pt x="93" y="45"/>
                    </a:lnTo>
                    <a:lnTo>
                      <a:pt x="46" y="60"/>
                    </a:lnTo>
                    <a:lnTo>
                      <a:pt x="0" y="1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3" name="Freeform 57"/>
              <p:cNvSpPr>
                <a:spLocks/>
              </p:cNvSpPr>
              <p:nvPr/>
            </p:nvSpPr>
            <p:spPr bwMode="auto">
              <a:xfrm>
                <a:off x="1375" y="3012"/>
                <a:ext cx="24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4" y="0"/>
                    </a:moveTo>
                    <a:lnTo>
                      <a:pt x="70" y="15"/>
                    </a:lnTo>
                    <a:lnTo>
                      <a:pt x="47" y="45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4" name="Freeform 58"/>
              <p:cNvSpPr>
                <a:spLocks/>
              </p:cNvSpPr>
              <p:nvPr/>
            </p:nvSpPr>
            <p:spPr bwMode="auto">
              <a:xfrm>
                <a:off x="1391" y="3017"/>
                <a:ext cx="25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3" y="0"/>
                    </a:moveTo>
                    <a:lnTo>
                      <a:pt x="70" y="15"/>
                    </a:lnTo>
                    <a:lnTo>
                      <a:pt x="47" y="45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5" name="Freeform 59"/>
              <p:cNvSpPr>
                <a:spLocks/>
              </p:cNvSpPr>
              <p:nvPr/>
            </p:nvSpPr>
            <p:spPr bwMode="auto">
              <a:xfrm>
                <a:off x="1466" y="3048"/>
                <a:ext cx="17" cy="10"/>
              </a:xfrm>
              <a:custGeom>
                <a:avLst/>
                <a:gdLst>
                  <a:gd name="T0" fmla="*/ 0 w 47"/>
                  <a:gd name="T1" fmla="*/ 0 h 30"/>
                  <a:gd name="T2" fmla="*/ 1 w 47"/>
                  <a:gd name="T3" fmla="*/ 0 h 30"/>
                  <a:gd name="T4" fmla="*/ 0 w 47"/>
                  <a:gd name="T5" fmla="*/ 0 h 30"/>
                  <a:gd name="T6" fmla="*/ 0 w 47"/>
                  <a:gd name="T7" fmla="*/ 0 h 30"/>
                  <a:gd name="T8" fmla="*/ 0 w 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0"/>
                  <a:gd name="T17" fmla="*/ 47 w 4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0">
                    <a:moveTo>
                      <a:pt x="23" y="0"/>
                    </a:moveTo>
                    <a:lnTo>
                      <a:pt x="47" y="15"/>
                    </a:lnTo>
                    <a:lnTo>
                      <a:pt x="23" y="3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6" name="Freeform 60"/>
              <p:cNvSpPr>
                <a:spLocks/>
              </p:cNvSpPr>
              <p:nvPr/>
            </p:nvSpPr>
            <p:spPr bwMode="auto">
              <a:xfrm>
                <a:off x="1474" y="3053"/>
                <a:ext cx="25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4" y="0"/>
                    </a:moveTo>
                    <a:lnTo>
                      <a:pt x="70" y="30"/>
                    </a:lnTo>
                    <a:lnTo>
                      <a:pt x="47" y="45"/>
                    </a:lnTo>
                    <a:lnTo>
                      <a:pt x="0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7" name="Freeform 61"/>
              <p:cNvSpPr>
                <a:spLocks/>
              </p:cNvSpPr>
              <p:nvPr/>
            </p:nvSpPr>
            <p:spPr bwMode="auto">
              <a:xfrm>
                <a:off x="1541" y="3094"/>
                <a:ext cx="17" cy="10"/>
              </a:xfrm>
              <a:custGeom>
                <a:avLst/>
                <a:gdLst>
                  <a:gd name="T0" fmla="*/ 0 w 47"/>
                  <a:gd name="T1" fmla="*/ 0 h 30"/>
                  <a:gd name="T2" fmla="*/ 1 w 47"/>
                  <a:gd name="T3" fmla="*/ 0 h 30"/>
                  <a:gd name="T4" fmla="*/ 0 w 47"/>
                  <a:gd name="T5" fmla="*/ 0 h 30"/>
                  <a:gd name="T6" fmla="*/ 0 w 47"/>
                  <a:gd name="T7" fmla="*/ 0 h 30"/>
                  <a:gd name="T8" fmla="*/ 0 w 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0"/>
                  <a:gd name="T17" fmla="*/ 47 w 4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0">
                    <a:moveTo>
                      <a:pt x="23" y="0"/>
                    </a:moveTo>
                    <a:lnTo>
                      <a:pt x="47" y="15"/>
                    </a:lnTo>
                    <a:lnTo>
                      <a:pt x="23" y="3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8" name="Freeform 62"/>
              <p:cNvSpPr>
                <a:spLocks/>
              </p:cNvSpPr>
              <p:nvPr/>
            </p:nvSpPr>
            <p:spPr bwMode="auto">
              <a:xfrm>
                <a:off x="1549" y="3099"/>
                <a:ext cx="34" cy="15"/>
              </a:xfrm>
              <a:custGeom>
                <a:avLst/>
                <a:gdLst>
                  <a:gd name="T0" fmla="*/ 0 w 94"/>
                  <a:gd name="T1" fmla="*/ 0 h 45"/>
                  <a:gd name="T2" fmla="*/ 1 w 94"/>
                  <a:gd name="T3" fmla="*/ 0 h 45"/>
                  <a:gd name="T4" fmla="*/ 1 w 94"/>
                  <a:gd name="T5" fmla="*/ 1 h 45"/>
                  <a:gd name="T6" fmla="*/ 0 w 94"/>
                  <a:gd name="T7" fmla="*/ 0 h 45"/>
                  <a:gd name="T8" fmla="*/ 0 w 94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5"/>
                  <a:gd name="T17" fmla="*/ 94 w 94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5">
                    <a:moveTo>
                      <a:pt x="24" y="0"/>
                    </a:moveTo>
                    <a:lnTo>
                      <a:pt x="94" y="15"/>
                    </a:lnTo>
                    <a:lnTo>
                      <a:pt x="70" y="45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9" name="Freeform 63"/>
              <p:cNvSpPr>
                <a:spLocks/>
              </p:cNvSpPr>
              <p:nvPr/>
            </p:nvSpPr>
            <p:spPr bwMode="auto">
              <a:xfrm>
                <a:off x="1632" y="3130"/>
                <a:ext cx="42" cy="20"/>
              </a:xfrm>
              <a:custGeom>
                <a:avLst/>
                <a:gdLst>
                  <a:gd name="T0" fmla="*/ 0 w 116"/>
                  <a:gd name="T1" fmla="*/ 0 h 60"/>
                  <a:gd name="T2" fmla="*/ 2 w 116"/>
                  <a:gd name="T3" fmla="*/ 0 h 60"/>
                  <a:gd name="T4" fmla="*/ 1 w 116"/>
                  <a:gd name="T5" fmla="*/ 1 h 60"/>
                  <a:gd name="T6" fmla="*/ 0 w 116"/>
                  <a:gd name="T7" fmla="*/ 0 h 60"/>
                  <a:gd name="T8" fmla="*/ 0 w 116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60"/>
                  <a:gd name="T17" fmla="*/ 116 w 11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60">
                    <a:moveTo>
                      <a:pt x="23" y="0"/>
                    </a:moveTo>
                    <a:lnTo>
                      <a:pt x="116" y="30"/>
                    </a:lnTo>
                    <a:lnTo>
                      <a:pt x="93" y="60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0" name="Freeform 64"/>
              <p:cNvSpPr>
                <a:spLocks/>
              </p:cNvSpPr>
              <p:nvPr/>
            </p:nvSpPr>
            <p:spPr bwMode="auto">
              <a:xfrm>
                <a:off x="1724" y="3171"/>
                <a:ext cx="33" cy="20"/>
              </a:xfrm>
              <a:custGeom>
                <a:avLst/>
                <a:gdLst>
                  <a:gd name="T0" fmla="*/ 0 w 94"/>
                  <a:gd name="T1" fmla="*/ 0 h 60"/>
                  <a:gd name="T2" fmla="*/ 1 w 94"/>
                  <a:gd name="T3" fmla="*/ 0 h 60"/>
                  <a:gd name="T4" fmla="*/ 1 w 94"/>
                  <a:gd name="T5" fmla="*/ 1 h 60"/>
                  <a:gd name="T6" fmla="*/ 0 w 94"/>
                  <a:gd name="T7" fmla="*/ 0 h 60"/>
                  <a:gd name="T8" fmla="*/ 0 w 9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60"/>
                  <a:gd name="T17" fmla="*/ 94 w 9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60">
                    <a:moveTo>
                      <a:pt x="24" y="0"/>
                    </a:moveTo>
                    <a:lnTo>
                      <a:pt x="94" y="30"/>
                    </a:lnTo>
                    <a:lnTo>
                      <a:pt x="70" y="6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1" name="Freeform 65"/>
              <p:cNvSpPr>
                <a:spLocks/>
              </p:cNvSpPr>
              <p:nvPr/>
            </p:nvSpPr>
            <p:spPr bwMode="auto">
              <a:xfrm>
                <a:off x="1807" y="3207"/>
                <a:ext cx="33" cy="20"/>
              </a:xfrm>
              <a:custGeom>
                <a:avLst/>
                <a:gdLst>
                  <a:gd name="T0" fmla="*/ 0 w 93"/>
                  <a:gd name="T1" fmla="*/ 0 h 60"/>
                  <a:gd name="T2" fmla="*/ 1 w 93"/>
                  <a:gd name="T3" fmla="*/ 0 h 60"/>
                  <a:gd name="T4" fmla="*/ 1 w 93"/>
                  <a:gd name="T5" fmla="*/ 1 h 60"/>
                  <a:gd name="T6" fmla="*/ 0 w 93"/>
                  <a:gd name="T7" fmla="*/ 0 h 60"/>
                  <a:gd name="T8" fmla="*/ 0 w 93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0"/>
                  <a:gd name="T17" fmla="*/ 93 w 9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0">
                    <a:moveTo>
                      <a:pt x="23" y="0"/>
                    </a:moveTo>
                    <a:lnTo>
                      <a:pt x="93" y="30"/>
                    </a:lnTo>
                    <a:lnTo>
                      <a:pt x="70" y="60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2" name="Freeform 66"/>
              <p:cNvSpPr>
                <a:spLocks/>
              </p:cNvSpPr>
              <p:nvPr/>
            </p:nvSpPr>
            <p:spPr bwMode="auto">
              <a:xfrm>
                <a:off x="1832" y="3217"/>
                <a:ext cx="16" cy="10"/>
              </a:xfrm>
              <a:custGeom>
                <a:avLst/>
                <a:gdLst>
                  <a:gd name="T0" fmla="*/ 0 w 46"/>
                  <a:gd name="T1" fmla="*/ 0 h 30"/>
                  <a:gd name="T2" fmla="*/ 1 w 46"/>
                  <a:gd name="T3" fmla="*/ 0 h 30"/>
                  <a:gd name="T4" fmla="*/ 0 w 46"/>
                  <a:gd name="T5" fmla="*/ 0 h 30"/>
                  <a:gd name="T6" fmla="*/ 0 w 46"/>
                  <a:gd name="T7" fmla="*/ 0 h 30"/>
                  <a:gd name="T8" fmla="*/ 0 w 4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23" y="0"/>
                    </a:moveTo>
                    <a:lnTo>
                      <a:pt x="46" y="15"/>
                    </a:lnTo>
                    <a:lnTo>
                      <a:pt x="23" y="3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3" name="Freeform 67"/>
              <p:cNvSpPr>
                <a:spLocks/>
              </p:cNvSpPr>
              <p:nvPr/>
            </p:nvSpPr>
            <p:spPr bwMode="auto">
              <a:xfrm>
                <a:off x="1898" y="3243"/>
                <a:ext cx="25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4" y="0"/>
                    </a:moveTo>
                    <a:lnTo>
                      <a:pt x="70" y="15"/>
                    </a:lnTo>
                    <a:lnTo>
                      <a:pt x="47" y="45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4" name="Freeform 68"/>
              <p:cNvSpPr>
                <a:spLocks/>
              </p:cNvSpPr>
              <p:nvPr/>
            </p:nvSpPr>
            <p:spPr bwMode="auto">
              <a:xfrm>
                <a:off x="1915" y="3248"/>
                <a:ext cx="25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3" y="0"/>
                    </a:moveTo>
                    <a:lnTo>
                      <a:pt x="70" y="15"/>
                    </a:lnTo>
                    <a:lnTo>
                      <a:pt x="47" y="45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5" name="Freeform 69"/>
              <p:cNvSpPr>
                <a:spLocks/>
              </p:cNvSpPr>
              <p:nvPr/>
            </p:nvSpPr>
            <p:spPr bwMode="auto">
              <a:xfrm>
                <a:off x="1998" y="3278"/>
                <a:ext cx="34" cy="21"/>
              </a:xfrm>
              <a:custGeom>
                <a:avLst/>
                <a:gdLst>
                  <a:gd name="T0" fmla="*/ 0 w 94"/>
                  <a:gd name="T1" fmla="*/ 0 h 60"/>
                  <a:gd name="T2" fmla="*/ 1 w 94"/>
                  <a:gd name="T3" fmla="*/ 0 h 60"/>
                  <a:gd name="T4" fmla="*/ 1 w 94"/>
                  <a:gd name="T5" fmla="*/ 1 h 60"/>
                  <a:gd name="T6" fmla="*/ 0 w 94"/>
                  <a:gd name="T7" fmla="*/ 0 h 60"/>
                  <a:gd name="T8" fmla="*/ 0 w 9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60"/>
                  <a:gd name="T17" fmla="*/ 94 w 94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60">
                    <a:moveTo>
                      <a:pt x="24" y="0"/>
                    </a:moveTo>
                    <a:lnTo>
                      <a:pt x="94" y="30"/>
                    </a:lnTo>
                    <a:lnTo>
                      <a:pt x="70" y="6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6" name="Freeform 70"/>
              <p:cNvSpPr>
                <a:spLocks/>
              </p:cNvSpPr>
              <p:nvPr/>
            </p:nvSpPr>
            <p:spPr bwMode="auto">
              <a:xfrm>
                <a:off x="2090" y="3309"/>
                <a:ext cx="33" cy="21"/>
              </a:xfrm>
              <a:custGeom>
                <a:avLst/>
                <a:gdLst>
                  <a:gd name="T0" fmla="*/ 0 w 93"/>
                  <a:gd name="T1" fmla="*/ 0 h 60"/>
                  <a:gd name="T2" fmla="*/ 1 w 93"/>
                  <a:gd name="T3" fmla="*/ 0 h 60"/>
                  <a:gd name="T4" fmla="*/ 1 w 93"/>
                  <a:gd name="T5" fmla="*/ 1 h 60"/>
                  <a:gd name="T6" fmla="*/ 0 w 93"/>
                  <a:gd name="T7" fmla="*/ 0 h 60"/>
                  <a:gd name="T8" fmla="*/ 0 w 93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0"/>
                  <a:gd name="T17" fmla="*/ 93 w 93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0">
                    <a:moveTo>
                      <a:pt x="23" y="0"/>
                    </a:moveTo>
                    <a:lnTo>
                      <a:pt x="93" y="30"/>
                    </a:lnTo>
                    <a:lnTo>
                      <a:pt x="70" y="60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7" name="Freeform 71"/>
              <p:cNvSpPr>
                <a:spLocks/>
              </p:cNvSpPr>
              <p:nvPr/>
            </p:nvSpPr>
            <p:spPr bwMode="auto">
              <a:xfrm>
                <a:off x="2115" y="3319"/>
                <a:ext cx="16" cy="11"/>
              </a:xfrm>
              <a:custGeom>
                <a:avLst/>
                <a:gdLst>
                  <a:gd name="T0" fmla="*/ 0 w 47"/>
                  <a:gd name="T1" fmla="*/ 0 h 30"/>
                  <a:gd name="T2" fmla="*/ 1 w 47"/>
                  <a:gd name="T3" fmla="*/ 0 h 30"/>
                  <a:gd name="T4" fmla="*/ 0 w 47"/>
                  <a:gd name="T5" fmla="*/ 0 h 30"/>
                  <a:gd name="T6" fmla="*/ 0 w 47"/>
                  <a:gd name="T7" fmla="*/ 0 h 30"/>
                  <a:gd name="T8" fmla="*/ 0 w 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0"/>
                  <a:gd name="T17" fmla="*/ 47 w 47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0">
                    <a:moveTo>
                      <a:pt x="23" y="0"/>
                    </a:moveTo>
                    <a:lnTo>
                      <a:pt x="47" y="15"/>
                    </a:lnTo>
                    <a:lnTo>
                      <a:pt x="23" y="30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8" name="Rectangle 72"/>
              <p:cNvSpPr>
                <a:spLocks noChangeArrowheads="1"/>
              </p:cNvSpPr>
              <p:nvPr/>
            </p:nvSpPr>
            <p:spPr bwMode="auto">
              <a:xfrm>
                <a:off x="2181" y="3345"/>
                <a:ext cx="17" cy="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49" name="Freeform 73"/>
              <p:cNvSpPr>
                <a:spLocks/>
              </p:cNvSpPr>
              <p:nvPr/>
            </p:nvSpPr>
            <p:spPr bwMode="auto">
              <a:xfrm>
                <a:off x="2198" y="3345"/>
                <a:ext cx="25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4" y="0"/>
                    </a:moveTo>
                    <a:lnTo>
                      <a:pt x="70" y="15"/>
                    </a:lnTo>
                    <a:lnTo>
                      <a:pt x="47" y="45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0" name="Freeform 74"/>
              <p:cNvSpPr>
                <a:spLocks/>
              </p:cNvSpPr>
              <p:nvPr/>
            </p:nvSpPr>
            <p:spPr bwMode="auto">
              <a:xfrm>
                <a:off x="2281" y="3365"/>
                <a:ext cx="41" cy="21"/>
              </a:xfrm>
              <a:custGeom>
                <a:avLst/>
                <a:gdLst>
                  <a:gd name="T0" fmla="*/ 0 w 116"/>
                  <a:gd name="T1" fmla="*/ 0 h 60"/>
                  <a:gd name="T2" fmla="*/ 2 w 116"/>
                  <a:gd name="T3" fmla="*/ 0 h 60"/>
                  <a:gd name="T4" fmla="*/ 1 w 116"/>
                  <a:gd name="T5" fmla="*/ 1 h 60"/>
                  <a:gd name="T6" fmla="*/ 0 w 116"/>
                  <a:gd name="T7" fmla="*/ 0 h 60"/>
                  <a:gd name="T8" fmla="*/ 0 w 116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60"/>
                  <a:gd name="T17" fmla="*/ 116 w 11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60">
                    <a:moveTo>
                      <a:pt x="23" y="0"/>
                    </a:moveTo>
                    <a:lnTo>
                      <a:pt x="116" y="30"/>
                    </a:lnTo>
                    <a:lnTo>
                      <a:pt x="93" y="60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1" name="Freeform 75"/>
              <p:cNvSpPr>
                <a:spLocks/>
              </p:cNvSpPr>
              <p:nvPr/>
            </p:nvSpPr>
            <p:spPr bwMode="auto">
              <a:xfrm>
                <a:off x="2381" y="3386"/>
                <a:ext cx="25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3" y="0"/>
                    </a:moveTo>
                    <a:lnTo>
                      <a:pt x="70" y="15"/>
                    </a:lnTo>
                    <a:lnTo>
                      <a:pt x="46" y="45"/>
                    </a:lnTo>
                    <a:lnTo>
                      <a:pt x="0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2" name="Freeform 76"/>
              <p:cNvSpPr>
                <a:spLocks/>
              </p:cNvSpPr>
              <p:nvPr/>
            </p:nvSpPr>
            <p:spPr bwMode="auto">
              <a:xfrm>
                <a:off x="2397" y="3391"/>
                <a:ext cx="25" cy="15"/>
              </a:xfrm>
              <a:custGeom>
                <a:avLst/>
                <a:gdLst>
                  <a:gd name="T0" fmla="*/ 0 w 70"/>
                  <a:gd name="T1" fmla="*/ 0 h 45"/>
                  <a:gd name="T2" fmla="*/ 1 w 70"/>
                  <a:gd name="T3" fmla="*/ 0 h 45"/>
                  <a:gd name="T4" fmla="*/ 1 w 70"/>
                  <a:gd name="T5" fmla="*/ 1 h 45"/>
                  <a:gd name="T6" fmla="*/ 0 w 70"/>
                  <a:gd name="T7" fmla="*/ 0 h 45"/>
                  <a:gd name="T8" fmla="*/ 0 w 7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45"/>
                  <a:gd name="T17" fmla="*/ 70 w 7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45">
                    <a:moveTo>
                      <a:pt x="24" y="0"/>
                    </a:moveTo>
                    <a:lnTo>
                      <a:pt x="70" y="15"/>
                    </a:lnTo>
                    <a:lnTo>
                      <a:pt x="47" y="45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3" name="Freeform 77"/>
              <p:cNvSpPr>
                <a:spLocks/>
              </p:cNvSpPr>
              <p:nvPr/>
            </p:nvSpPr>
            <p:spPr bwMode="auto">
              <a:xfrm>
                <a:off x="2481" y="3406"/>
                <a:ext cx="33" cy="16"/>
              </a:xfrm>
              <a:custGeom>
                <a:avLst/>
                <a:gdLst>
                  <a:gd name="T0" fmla="*/ 0 w 93"/>
                  <a:gd name="T1" fmla="*/ 0 h 45"/>
                  <a:gd name="T2" fmla="*/ 1 w 93"/>
                  <a:gd name="T3" fmla="*/ 0 h 45"/>
                  <a:gd name="T4" fmla="*/ 1 w 93"/>
                  <a:gd name="T5" fmla="*/ 1 h 45"/>
                  <a:gd name="T6" fmla="*/ 0 w 93"/>
                  <a:gd name="T7" fmla="*/ 0 h 45"/>
                  <a:gd name="T8" fmla="*/ 0 w 9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45"/>
                  <a:gd name="T17" fmla="*/ 93 w 9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45">
                    <a:moveTo>
                      <a:pt x="0" y="0"/>
                    </a:moveTo>
                    <a:lnTo>
                      <a:pt x="93" y="15"/>
                    </a:lnTo>
                    <a:lnTo>
                      <a:pt x="93" y="45"/>
                    </a:ln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4" name="Rectangle 78"/>
              <p:cNvSpPr>
                <a:spLocks noChangeArrowheads="1"/>
              </p:cNvSpPr>
              <p:nvPr/>
            </p:nvSpPr>
            <p:spPr bwMode="auto">
              <a:xfrm>
                <a:off x="2580" y="3422"/>
                <a:ext cx="17" cy="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55" name="Rectangle 79"/>
              <p:cNvSpPr>
                <a:spLocks noChangeArrowheads="1"/>
              </p:cNvSpPr>
              <p:nvPr/>
            </p:nvSpPr>
            <p:spPr bwMode="auto">
              <a:xfrm>
                <a:off x="2597" y="3422"/>
                <a:ext cx="16" cy="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56" name="Rectangle 80"/>
              <p:cNvSpPr>
                <a:spLocks noChangeArrowheads="1"/>
              </p:cNvSpPr>
              <p:nvPr/>
            </p:nvSpPr>
            <p:spPr bwMode="auto">
              <a:xfrm>
                <a:off x="2680" y="3432"/>
                <a:ext cx="33" cy="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57" name="Rectangle 81"/>
              <p:cNvSpPr>
                <a:spLocks noChangeArrowheads="1"/>
              </p:cNvSpPr>
              <p:nvPr/>
            </p:nvSpPr>
            <p:spPr bwMode="auto">
              <a:xfrm>
                <a:off x="2780" y="3437"/>
                <a:ext cx="16" cy="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58" name="Rectangle 82"/>
              <p:cNvSpPr>
                <a:spLocks noChangeArrowheads="1"/>
              </p:cNvSpPr>
              <p:nvPr/>
            </p:nvSpPr>
            <p:spPr bwMode="auto">
              <a:xfrm>
                <a:off x="2796" y="3437"/>
                <a:ext cx="17" cy="10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359" name="Rectangle 83"/>
              <p:cNvSpPr>
                <a:spLocks noChangeArrowheads="1"/>
              </p:cNvSpPr>
              <p:nvPr/>
            </p:nvSpPr>
            <p:spPr bwMode="auto">
              <a:xfrm>
                <a:off x="385" y="3514"/>
                <a:ext cx="145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-0,4</a:t>
                </a:r>
                <a:endParaRPr lang="ru-RU" altLang="en-US"/>
              </a:p>
            </p:txBody>
          </p:sp>
          <p:sp>
            <p:nvSpPr>
              <p:cNvPr id="41360" name="Rectangle 84"/>
              <p:cNvSpPr>
                <a:spLocks noChangeArrowheads="1"/>
              </p:cNvSpPr>
              <p:nvPr/>
            </p:nvSpPr>
            <p:spPr bwMode="auto">
              <a:xfrm>
                <a:off x="385" y="3401"/>
                <a:ext cx="145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-0,2</a:t>
                </a:r>
                <a:endParaRPr lang="ru-RU" altLang="en-US"/>
              </a:p>
            </p:txBody>
          </p:sp>
          <p:sp>
            <p:nvSpPr>
              <p:cNvPr id="41361" name="Rectangle 85"/>
              <p:cNvSpPr>
                <a:spLocks noChangeArrowheads="1"/>
              </p:cNvSpPr>
              <p:nvPr/>
            </p:nvSpPr>
            <p:spPr bwMode="auto">
              <a:xfrm>
                <a:off x="510" y="3289"/>
                <a:ext cx="47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0</a:t>
                </a:r>
                <a:endParaRPr lang="ru-RU" altLang="en-US"/>
              </a:p>
            </p:txBody>
          </p:sp>
          <p:sp>
            <p:nvSpPr>
              <p:cNvPr id="41362" name="Rectangle 86"/>
              <p:cNvSpPr>
                <a:spLocks noChangeArrowheads="1"/>
              </p:cNvSpPr>
              <p:nvPr/>
            </p:nvSpPr>
            <p:spPr bwMode="auto">
              <a:xfrm>
                <a:off x="419" y="3176"/>
                <a:ext cx="11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0,2</a:t>
                </a:r>
                <a:endParaRPr lang="ru-RU" altLang="en-US"/>
              </a:p>
            </p:txBody>
          </p:sp>
          <p:sp>
            <p:nvSpPr>
              <p:cNvPr id="41363" name="Rectangle 87"/>
              <p:cNvSpPr>
                <a:spLocks noChangeArrowheads="1"/>
              </p:cNvSpPr>
              <p:nvPr/>
            </p:nvSpPr>
            <p:spPr bwMode="auto">
              <a:xfrm>
                <a:off x="419" y="3064"/>
                <a:ext cx="11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0,4</a:t>
                </a:r>
                <a:endParaRPr lang="ru-RU" altLang="en-US"/>
              </a:p>
            </p:txBody>
          </p:sp>
          <p:sp>
            <p:nvSpPr>
              <p:cNvPr id="41364" name="Rectangle 88"/>
              <p:cNvSpPr>
                <a:spLocks noChangeArrowheads="1"/>
              </p:cNvSpPr>
              <p:nvPr/>
            </p:nvSpPr>
            <p:spPr bwMode="auto">
              <a:xfrm>
                <a:off x="419" y="2951"/>
                <a:ext cx="11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0,6</a:t>
                </a:r>
                <a:endParaRPr lang="ru-RU" altLang="en-US"/>
              </a:p>
            </p:txBody>
          </p:sp>
          <p:sp>
            <p:nvSpPr>
              <p:cNvPr id="41365" name="Rectangle 89"/>
              <p:cNvSpPr>
                <a:spLocks noChangeArrowheads="1"/>
              </p:cNvSpPr>
              <p:nvPr/>
            </p:nvSpPr>
            <p:spPr bwMode="auto">
              <a:xfrm>
                <a:off x="419" y="2838"/>
                <a:ext cx="11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0,8</a:t>
                </a:r>
                <a:endParaRPr lang="ru-RU" altLang="en-US"/>
              </a:p>
            </p:txBody>
          </p:sp>
          <p:sp>
            <p:nvSpPr>
              <p:cNvPr id="41366" name="Rectangle 90"/>
              <p:cNvSpPr>
                <a:spLocks noChangeArrowheads="1"/>
              </p:cNvSpPr>
              <p:nvPr/>
            </p:nvSpPr>
            <p:spPr bwMode="auto">
              <a:xfrm>
                <a:off x="510" y="2725"/>
                <a:ext cx="47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1</a:t>
                </a:r>
                <a:endParaRPr lang="ru-RU" altLang="en-US"/>
              </a:p>
            </p:txBody>
          </p:sp>
          <p:sp>
            <p:nvSpPr>
              <p:cNvPr id="41367" name="Rectangle 91"/>
              <p:cNvSpPr>
                <a:spLocks noChangeArrowheads="1"/>
              </p:cNvSpPr>
              <p:nvPr/>
            </p:nvSpPr>
            <p:spPr bwMode="auto">
              <a:xfrm>
                <a:off x="419" y="2612"/>
                <a:ext cx="116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1,2</a:t>
                </a:r>
                <a:endParaRPr lang="ru-RU" altLang="en-US"/>
              </a:p>
            </p:txBody>
          </p:sp>
          <p:sp>
            <p:nvSpPr>
              <p:cNvPr id="41368" name="Rectangle 92"/>
              <p:cNvSpPr>
                <a:spLocks noChangeArrowheads="1"/>
              </p:cNvSpPr>
              <p:nvPr/>
            </p:nvSpPr>
            <p:spPr bwMode="auto">
              <a:xfrm>
                <a:off x="419" y="2500"/>
                <a:ext cx="11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1,4</a:t>
                </a:r>
                <a:endParaRPr lang="ru-RU" altLang="en-US"/>
              </a:p>
            </p:txBody>
          </p:sp>
          <p:sp>
            <p:nvSpPr>
              <p:cNvPr id="41369" name="Rectangle 93"/>
              <p:cNvSpPr>
                <a:spLocks noChangeArrowheads="1"/>
              </p:cNvSpPr>
              <p:nvPr/>
            </p:nvSpPr>
            <p:spPr bwMode="auto">
              <a:xfrm>
                <a:off x="419" y="2387"/>
                <a:ext cx="116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1,6</a:t>
                </a:r>
                <a:endParaRPr lang="ru-RU" altLang="en-US"/>
              </a:p>
            </p:txBody>
          </p:sp>
          <p:sp>
            <p:nvSpPr>
              <p:cNvPr id="41370" name="Rectangle 95"/>
              <p:cNvSpPr>
                <a:spLocks noChangeArrowheads="1"/>
              </p:cNvSpPr>
              <p:nvPr/>
            </p:nvSpPr>
            <p:spPr bwMode="auto">
              <a:xfrm rot="-2700000">
                <a:off x="645" y="3630"/>
                <a:ext cx="14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350</a:t>
                </a:r>
                <a:endParaRPr lang="ru-RU" altLang="en-US"/>
              </a:p>
            </p:txBody>
          </p:sp>
          <p:sp>
            <p:nvSpPr>
              <p:cNvPr id="41371" name="Rectangle 96"/>
              <p:cNvSpPr>
                <a:spLocks noChangeArrowheads="1"/>
              </p:cNvSpPr>
              <p:nvPr/>
            </p:nvSpPr>
            <p:spPr bwMode="auto">
              <a:xfrm rot="-2700000">
                <a:off x="844" y="3630"/>
                <a:ext cx="14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355</a:t>
                </a:r>
                <a:endParaRPr lang="ru-RU" altLang="en-US"/>
              </a:p>
            </p:txBody>
          </p:sp>
          <p:sp>
            <p:nvSpPr>
              <p:cNvPr id="41372" name="Rectangle 97"/>
              <p:cNvSpPr>
                <a:spLocks noChangeArrowheads="1"/>
              </p:cNvSpPr>
              <p:nvPr/>
            </p:nvSpPr>
            <p:spPr bwMode="auto">
              <a:xfrm rot="-2700000">
                <a:off x="1044" y="3630"/>
                <a:ext cx="14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360</a:t>
                </a:r>
                <a:endParaRPr lang="ru-RU" altLang="en-US"/>
              </a:p>
            </p:txBody>
          </p:sp>
          <p:sp>
            <p:nvSpPr>
              <p:cNvPr id="41373" name="Rectangle 98"/>
              <p:cNvSpPr>
                <a:spLocks noChangeArrowheads="1"/>
              </p:cNvSpPr>
              <p:nvPr/>
            </p:nvSpPr>
            <p:spPr bwMode="auto">
              <a:xfrm rot="-2700000">
                <a:off x="1244" y="3630"/>
                <a:ext cx="140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365</a:t>
                </a:r>
                <a:endParaRPr lang="ru-RU" altLang="en-US"/>
              </a:p>
            </p:txBody>
          </p:sp>
          <p:sp>
            <p:nvSpPr>
              <p:cNvPr id="41374" name="Rectangle 99"/>
              <p:cNvSpPr>
                <a:spLocks noChangeArrowheads="1"/>
              </p:cNvSpPr>
              <p:nvPr/>
            </p:nvSpPr>
            <p:spPr bwMode="auto">
              <a:xfrm rot="-2700000">
                <a:off x="1443" y="3630"/>
                <a:ext cx="14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370</a:t>
                </a:r>
                <a:endParaRPr lang="ru-RU" altLang="en-US"/>
              </a:p>
            </p:txBody>
          </p:sp>
          <p:sp>
            <p:nvSpPr>
              <p:cNvPr id="41375" name="Rectangle 100"/>
              <p:cNvSpPr>
                <a:spLocks noChangeArrowheads="1"/>
              </p:cNvSpPr>
              <p:nvPr/>
            </p:nvSpPr>
            <p:spPr bwMode="auto">
              <a:xfrm rot="-2700000">
                <a:off x="1643" y="3630"/>
                <a:ext cx="14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375</a:t>
                </a:r>
                <a:endParaRPr lang="ru-RU" altLang="en-US"/>
              </a:p>
            </p:txBody>
          </p:sp>
          <p:sp>
            <p:nvSpPr>
              <p:cNvPr id="41376" name="Rectangle 101"/>
              <p:cNvSpPr>
                <a:spLocks noChangeArrowheads="1"/>
              </p:cNvSpPr>
              <p:nvPr/>
            </p:nvSpPr>
            <p:spPr bwMode="auto">
              <a:xfrm rot="-2700000">
                <a:off x="1842" y="3630"/>
                <a:ext cx="14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380</a:t>
                </a:r>
                <a:endParaRPr lang="ru-RU" altLang="en-US"/>
              </a:p>
            </p:txBody>
          </p:sp>
          <p:sp>
            <p:nvSpPr>
              <p:cNvPr id="41377" name="Rectangle 102"/>
              <p:cNvSpPr>
                <a:spLocks noChangeArrowheads="1"/>
              </p:cNvSpPr>
              <p:nvPr/>
            </p:nvSpPr>
            <p:spPr bwMode="auto">
              <a:xfrm rot="-2700000">
                <a:off x="2042" y="3630"/>
                <a:ext cx="140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385</a:t>
                </a:r>
                <a:endParaRPr lang="ru-RU" altLang="en-US"/>
              </a:p>
            </p:txBody>
          </p:sp>
          <p:sp>
            <p:nvSpPr>
              <p:cNvPr id="41378" name="Rectangle 103"/>
              <p:cNvSpPr>
                <a:spLocks noChangeArrowheads="1"/>
              </p:cNvSpPr>
              <p:nvPr/>
            </p:nvSpPr>
            <p:spPr bwMode="auto">
              <a:xfrm rot="-2700000">
                <a:off x="2241" y="3630"/>
                <a:ext cx="141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00">
                    <a:solidFill>
                      <a:srgbClr val="000000"/>
                    </a:solidFill>
                  </a:rPr>
                  <a:t>390</a:t>
                </a:r>
                <a:endParaRPr lang="ru-RU" altLang="en-US"/>
              </a:p>
            </p:txBody>
          </p:sp>
          <p:sp>
            <p:nvSpPr>
              <p:cNvPr id="41379" name="Rectangle 107"/>
              <p:cNvSpPr>
                <a:spLocks noChangeArrowheads="1"/>
              </p:cNvSpPr>
              <p:nvPr/>
            </p:nvSpPr>
            <p:spPr bwMode="auto">
              <a:xfrm>
                <a:off x="2434" y="3612"/>
                <a:ext cx="54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j</a:t>
                </a:r>
                <a:r>
                  <a:rPr lang="ru-RU" altLang="en-US" sz="1200" i="1">
                    <a:solidFill>
                      <a:srgbClr val="000000"/>
                    </a:solidFill>
                  </a:rPr>
                  <a:t>,</a:t>
                </a:r>
                <a:r>
                  <a:rPr lang="ru-RU" altLang="en-US" sz="1200"/>
                  <a:t> </a:t>
                </a:r>
              </a:p>
              <a:p>
                <a:pPr eaLnBrk="1" hangingPunct="1"/>
                <a:r>
                  <a:rPr lang="ru-RU" altLang="en-US" sz="1200" i="1">
                    <a:solidFill>
                      <a:srgbClr val="000000"/>
                    </a:solidFill>
                  </a:rPr>
                  <a:t>град. п.</a:t>
                </a:r>
                <a:r>
                  <a:rPr lang="en-US" altLang="en-US" sz="1200" i="1">
                    <a:solidFill>
                      <a:srgbClr val="000000"/>
                    </a:solidFill>
                  </a:rPr>
                  <a:t>к</a:t>
                </a:r>
                <a:r>
                  <a:rPr lang="ru-RU" altLang="en-US" sz="1200" i="1">
                    <a:solidFill>
                      <a:srgbClr val="000000"/>
                    </a:solidFill>
                  </a:rPr>
                  <a:t>.</a:t>
                </a:r>
                <a:r>
                  <a:rPr lang="en-US" altLang="en-US" sz="1200" i="1">
                    <a:solidFill>
                      <a:srgbClr val="000000"/>
                    </a:solidFill>
                  </a:rPr>
                  <a:t>в</a:t>
                </a:r>
                <a:r>
                  <a:rPr lang="ru-RU" altLang="en-US" sz="1200" i="1">
                    <a:solidFill>
                      <a:srgbClr val="000000"/>
                    </a:solidFill>
                  </a:rPr>
                  <a:t>.</a:t>
                </a:r>
              </a:p>
              <a:p>
                <a:pPr eaLnBrk="1" hangingPunct="1"/>
                <a:endParaRPr lang="ru-RU" altLang="en-US" sz="1200" i="1"/>
              </a:p>
            </p:txBody>
          </p:sp>
          <p:sp>
            <p:nvSpPr>
              <p:cNvPr id="41380" name="Rectangle 111"/>
              <p:cNvSpPr>
                <a:spLocks noChangeArrowheads="1"/>
              </p:cNvSpPr>
              <p:nvPr/>
            </p:nvSpPr>
            <p:spPr bwMode="auto">
              <a:xfrm>
                <a:off x="439" y="225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>
                    <a:solidFill>
                      <a:srgbClr val="000000"/>
                    </a:solidFill>
                  </a:rPr>
                  <a:t>m</a:t>
                </a:r>
                <a:endParaRPr lang="ru-RU" altLang="en-US" sz="1200" i="1"/>
              </a:p>
            </p:txBody>
          </p:sp>
          <p:sp>
            <p:nvSpPr>
              <p:cNvPr id="41381" name="Line 112"/>
              <p:cNvSpPr>
                <a:spLocks noChangeShapeType="1"/>
              </p:cNvSpPr>
              <p:nvPr/>
            </p:nvSpPr>
            <p:spPr bwMode="auto">
              <a:xfrm>
                <a:off x="629" y="2592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1" name="Line 114"/>
            <p:cNvSpPr>
              <a:spLocks noChangeShapeType="1"/>
            </p:cNvSpPr>
            <p:nvPr/>
          </p:nvSpPr>
          <p:spPr bwMode="auto">
            <a:xfrm>
              <a:off x="1020" y="4065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13"/>
            <p:cNvSpPr>
              <a:spLocks noChangeShapeType="1"/>
            </p:cNvSpPr>
            <p:nvPr/>
          </p:nvSpPr>
          <p:spPr bwMode="auto">
            <a:xfrm>
              <a:off x="2472" y="4065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Rectangle 118"/>
            <p:cNvSpPr>
              <a:spLocks noChangeArrowheads="1"/>
            </p:cNvSpPr>
            <p:nvPr/>
          </p:nvSpPr>
          <p:spPr bwMode="auto">
            <a:xfrm>
              <a:off x="1338" y="3974"/>
              <a:ext cx="7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en-US" sz="1200"/>
                <a:t>- эксперимент; </a:t>
              </a:r>
            </a:p>
          </p:txBody>
        </p:sp>
        <p:sp>
          <p:nvSpPr>
            <p:cNvPr id="40974" name="Rectangle 119"/>
            <p:cNvSpPr>
              <a:spLocks noChangeArrowheads="1"/>
            </p:cNvSpPr>
            <p:nvPr/>
          </p:nvSpPr>
          <p:spPr bwMode="auto">
            <a:xfrm>
              <a:off x="2789" y="3974"/>
              <a:ext cx="19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en-US" sz="1200"/>
                <a:t>- расчёт по уточнённой методике</a:t>
              </a:r>
              <a:r>
                <a:rPr lang="ru-RU" altLang="en-US"/>
                <a:t> </a:t>
              </a:r>
            </a:p>
          </p:txBody>
        </p:sp>
        <p:grpSp>
          <p:nvGrpSpPr>
            <p:cNvPr id="40975" name="Group 143"/>
            <p:cNvGrpSpPr>
              <a:grpSpLocks/>
            </p:cNvGrpSpPr>
            <p:nvPr/>
          </p:nvGrpSpPr>
          <p:grpSpPr bwMode="auto">
            <a:xfrm>
              <a:off x="3334" y="2296"/>
              <a:ext cx="2086" cy="1633"/>
              <a:chOff x="6021" y="1134"/>
              <a:chExt cx="4500" cy="3780"/>
            </a:xfrm>
          </p:grpSpPr>
          <p:sp>
            <p:nvSpPr>
              <p:cNvPr id="40976" name="Line 144"/>
              <p:cNvSpPr>
                <a:spLocks noChangeShapeType="1"/>
              </p:cNvSpPr>
              <p:nvPr/>
            </p:nvSpPr>
            <p:spPr bwMode="auto">
              <a:xfrm>
                <a:off x="6653" y="3714"/>
                <a:ext cx="31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7" name="Line 145"/>
              <p:cNvSpPr>
                <a:spLocks noChangeShapeType="1"/>
              </p:cNvSpPr>
              <p:nvPr/>
            </p:nvSpPr>
            <p:spPr bwMode="auto">
              <a:xfrm>
                <a:off x="6653" y="3219"/>
                <a:ext cx="31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8" name="Line 146"/>
              <p:cNvSpPr>
                <a:spLocks noChangeShapeType="1"/>
              </p:cNvSpPr>
              <p:nvPr/>
            </p:nvSpPr>
            <p:spPr bwMode="auto">
              <a:xfrm>
                <a:off x="6653" y="2724"/>
                <a:ext cx="31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9" name="Line 147"/>
              <p:cNvSpPr>
                <a:spLocks noChangeShapeType="1"/>
              </p:cNvSpPr>
              <p:nvPr/>
            </p:nvSpPr>
            <p:spPr bwMode="auto">
              <a:xfrm>
                <a:off x="6653" y="2229"/>
                <a:ext cx="31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0" name="Line 148"/>
              <p:cNvSpPr>
                <a:spLocks noChangeShapeType="1"/>
              </p:cNvSpPr>
              <p:nvPr/>
            </p:nvSpPr>
            <p:spPr bwMode="auto">
              <a:xfrm>
                <a:off x="6653" y="1734"/>
                <a:ext cx="31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1" name="Line 149"/>
              <p:cNvSpPr>
                <a:spLocks noChangeShapeType="1"/>
              </p:cNvSpPr>
              <p:nvPr/>
            </p:nvSpPr>
            <p:spPr bwMode="auto">
              <a:xfrm>
                <a:off x="7180" y="1734"/>
                <a:ext cx="1" cy="2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2" name="Line 150"/>
              <p:cNvSpPr>
                <a:spLocks noChangeShapeType="1"/>
              </p:cNvSpPr>
              <p:nvPr/>
            </p:nvSpPr>
            <p:spPr bwMode="auto">
              <a:xfrm>
                <a:off x="7706" y="1734"/>
                <a:ext cx="1" cy="2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3" name="Line 151"/>
              <p:cNvSpPr>
                <a:spLocks noChangeShapeType="1"/>
              </p:cNvSpPr>
              <p:nvPr/>
            </p:nvSpPr>
            <p:spPr bwMode="auto">
              <a:xfrm>
                <a:off x="8233" y="1734"/>
                <a:ext cx="1" cy="2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4" name="Line 152"/>
              <p:cNvSpPr>
                <a:spLocks noChangeShapeType="1"/>
              </p:cNvSpPr>
              <p:nvPr/>
            </p:nvSpPr>
            <p:spPr bwMode="auto">
              <a:xfrm>
                <a:off x="8760" y="1734"/>
                <a:ext cx="1" cy="2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Line 153"/>
              <p:cNvSpPr>
                <a:spLocks noChangeShapeType="1"/>
              </p:cNvSpPr>
              <p:nvPr/>
            </p:nvSpPr>
            <p:spPr bwMode="auto">
              <a:xfrm>
                <a:off x="9286" y="1734"/>
                <a:ext cx="1" cy="2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Line 154"/>
              <p:cNvSpPr>
                <a:spLocks noChangeShapeType="1"/>
              </p:cNvSpPr>
              <p:nvPr/>
            </p:nvSpPr>
            <p:spPr bwMode="auto">
              <a:xfrm>
                <a:off x="9813" y="1734"/>
                <a:ext cx="1" cy="2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Line 155"/>
              <p:cNvSpPr>
                <a:spLocks noChangeShapeType="1"/>
              </p:cNvSpPr>
              <p:nvPr/>
            </p:nvSpPr>
            <p:spPr bwMode="auto">
              <a:xfrm>
                <a:off x="6653" y="1734"/>
                <a:ext cx="1" cy="2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8" name="Line 156"/>
              <p:cNvSpPr>
                <a:spLocks noChangeShapeType="1"/>
              </p:cNvSpPr>
              <p:nvPr/>
            </p:nvSpPr>
            <p:spPr bwMode="auto">
              <a:xfrm>
                <a:off x="6653" y="4209"/>
                <a:ext cx="31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9" name="Freeform 157"/>
              <p:cNvSpPr>
                <a:spLocks/>
              </p:cNvSpPr>
              <p:nvPr/>
            </p:nvSpPr>
            <p:spPr bwMode="auto">
              <a:xfrm>
                <a:off x="6758" y="4194"/>
                <a:ext cx="61" cy="1"/>
              </a:xfrm>
              <a:custGeom>
                <a:avLst/>
                <a:gdLst>
                  <a:gd name="T0" fmla="*/ 0 w 61"/>
                  <a:gd name="T1" fmla="*/ 0 h 1"/>
                  <a:gd name="T2" fmla="*/ 30 w 61"/>
                  <a:gd name="T3" fmla="*/ 0 h 1"/>
                  <a:gd name="T4" fmla="*/ 61 w 6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"/>
                  <a:gd name="T11" fmla="*/ 61 w 6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">
                    <a:moveTo>
                      <a:pt x="0" y="0"/>
                    </a:moveTo>
                    <a:lnTo>
                      <a:pt x="30" y="0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0" name="Freeform 158"/>
              <p:cNvSpPr>
                <a:spLocks/>
              </p:cNvSpPr>
              <p:nvPr/>
            </p:nvSpPr>
            <p:spPr bwMode="auto">
              <a:xfrm>
                <a:off x="6819" y="4194"/>
                <a:ext cx="45" cy="45"/>
              </a:xfrm>
              <a:custGeom>
                <a:avLst/>
                <a:gdLst>
                  <a:gd name="T0" fmla="*/ 0 w 45"/>
                  <a:gd name="T1" fmla="*/ 0 h 45"/>
                  <a:gd name="T2" fmla="*/ 15 w 45"/>
                  <a:gd name="T3" fmla="*/ 15 h 45"/>
                  <a:gd name="T4" fmla="*/ 45 w 45"/>
                  <a:gd name="T5" fmla="*/ 45 h 4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5"/>
                  <a:gd name="T11" fmla="*/ 45 w 4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5">
                    <a:moveTo>
                      <a:pt x="0" y="0"/>
                    </a:moveTo>
                    <a:lnTo>
                      <a:pt x="15" y="15"/>
                    </a:lnTo>
                    <a:lnTo>
                      <a:pt x="45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1" name="Freeform 159"/>
              <p:cNvSpPr>
                <a:spLocks/>
              </p:cNvSpPr>
              <p:nvPr/>
            </p:nvSpPr>
            <p:spPr bwMode="auto">
              <a:xfrm>
                <a:off x="6864" y="4239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30 w 60"/>
                  <a:gd name="T3" fmla="*/ 15 h 30"/>
                  <a:gd name="T4" fmla="*/ 60 w 60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30"/>
                  <a:gd name="T11" fmla="*/ 60 w 6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30">
                    <a:moveTo>
                      <a:pt x="0" y="0"/>
                    </a:moveTo>
                    <a:lnTo>
                      <a:pt x="30" y="15"/>
                    </a:lnTo>
                    <a:lnTo>
                      <a:pt x="6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2" name="Line 160"/>
              <p:cNvSpPr>
                <a:spLocks noChangeShapeType="1"/>
              </p:cNvSpPr>
              <p:nvPr/>
            </p:nvSpPr>
            <p:spPr bwMode="auto">
              <a:xfrm flipV="1">
                <a:off x="6924" y="4254"/>
                <a:ext cx="45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3" name="Freeform 161"/>
              <p:cNvSpPr>
                <a:spLocks/>
              </p:cNvSpPr>
              <p:nvPr/>
            </p:nvSpPr>
            <p:spPr bwMode="auto">
              <a:xfrm>
                <a:off x="6969" y="419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30 w 60"/>
                  <a:gd name="T3" fmla="*/ 30 h 60"/>
                  <a:gd name="T4" fmla="*/ 60 w 6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60"/>
                  <a:gd name="T11" fmla="*/ 60 w 6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60">
                    <a:moveTo>
                      <a:pt x="0" y="60"/>
                    </a:moveTo>
                    <a:lnTo>
                      <a:pt x="30" y="3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4" name="Freeform 162"/>
              <p:cNvSpPr>
                <a:spLocks/>
              </p:cNvSpPr>
              <p:nvPr/>
            </p:nvSpPr>
            <p:spPr bwMode="auto">
              <a:xfrm>
                <a:off x="7029" y="4164"/>
                <a:ext cx="45" cy="30"/>
              </a:xfrm>
              <a:custGeom>
                <a:avLst/>
                <a:gdLst>
                  <a:gd name="T0" fmla="*/ 0 w 45"/>
                  <a:gd name="T1" fmla="*/ 30 h 30"/>
                  <a:gd name="T2" fmla="*/ 15 w 45"/>
                  <a:gd name="T3" fmla="*/ 15 h 30"/>
                  <a:gd name="T4" fmla="*/ 45 w 45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30"/>
                  <a:gd name="T11" fmla="*/ 45 w 45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30">
                    <a:moveTo>
                      <a:pt x="0" y="30"/>
                    </a:moveTo>
                    <a:lnTo>
                      <a:pt x="15" y="15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163"/>
              <p:cNvSpPr>
                <a:spLocks/>
              </p:cNvSpPr>
              <p:nvPr/>
            </p:nvSpPr>
            <p:spPr bwMode="auto">
              <a:xfrm>
                <a:off x="7074" y="4164"/>
                <a:ext cx="61" cy="30"/>
              </a:xfrm>
              <a:custGeom>
                <a:avLst/>
                <a:gdLst>
                  <a:gd name="T0" fmla="*/ 0 w 61"/>
                  <a:gd name="T1" fmla="*/ 0 h 30"/>
                  <a:gd name="T2" fmla="*/ 30 w 61"/>
                  <a:gd name="T3" fmla="*/ 15 h 30"/>
                  <a:gd name="T4" fmla="*/ 61 w 61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30"/>
                  <a:gd name="T11" fmla="*/ 61 w 6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30">
                    <a:moveTo>
                      <a:pt x="0" y="0"/>
                    </a:moveTo>
                    <a:lnTo>
                      <a:pt x="30" y="15"/>
                    </a:lnTo>
                    <a:lnTo>
                      <a:pt x="61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6" name="Line 164"/>
              <p:cNvSpPr>
                <a:spLocks noChangeShapeType="1"/>
              </p:cNvSpPr>
              <p:nvPr/>
            </p:nvSpPr>
            <p:spPr bwMode="auto">
              <a:xfrm>
                <a:off x="7135" y="4194"/>
                <a:ext cx="45" cy="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7" name="Freeform 165"/>
              <p:cNvSpPr>
                <a:spLocks/>
              </p:cNvSpPr>
              <p:nvPr/>
            </p:nvSpPr>
            <p:spPr bwMode="auto">
              <a:xfrm>
                <a:off x="7180" y="4224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30 w 60"/>
                  <a:gd name="T3" fmla="*/ 15 h 30"/>
                  <a:gd name="T4" fmla="*/ 45 w 60"/>
                  <a:gd name="T5" fmla="*/ 30 h 30"/>
                  <a:gd name="T6" fmla="*/ 60 w 60"/>
                  <a:gd name="T7" fmla="*/ 15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30"/>
                  <a:gd name="T14" fmla="*/ 60 w 60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30">
                    <a:moveTo>
                      <a:pt x="0" y="0"/>
                    </a:moveTo>
                    <a:lnTo>
                      <a:pt x="30" y="15"/>
                    </a:lnTo>
                    <a:lnTo>
                      <a:pt x="45" y="30"/>
                    </a:lnTo>
                    <a:lnTo>
                      <a:pt x="6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8" name="Freeform 166"/>
              <p:cNvSpPr>
                <a:spLocks/>
              </p:cNvSpPr>
              <p:nvPr/>
            </p:nvSpPr>
            <p:spPr bwMode="auto">
              <a:xfrm>
                <a:off x="7240" y="4089"/>
                <a:ext cx="45" cy="150"/>
              </a:xfrm>
              <a:custGeom>
                <a:avLst/>
                <a:gdLst>
                  <a:gd name="T0" fmla="*/ 0 w 45"/>
                  <a:gd name="T1" fmla="*/ 150 h 150"/>
                  <a:gd name="T2" fmla="*/ 15 w 45"/>
                  <a:gd name="T3" fmla="*/ 135 h 150"/>
                  <a:gd name="T4" fmla="*/ 15 w 45"/>
                  <a:gd name="T5" fmla="*/ 90 h 150"/>
                  <a:gd name="T6" fmla="*/ 30 w 45"/>
                  <a:gd name="T7" fmla="*/ 60 h 150"/>
                  <a:gd name="T8" fmla="*/ 45 w 45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50"/>
                  <a:gd name="T17" fmla="*/ 45 w 45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50">
                    <a:moveTo>
                      <a:pt x="0" y="150"/>
                    </a:moveTo>
                    <a:lnTo>
                      <a:pt x="15" y="135"/>
                    </a:lnTo>
                    <a:lnTo>
                      <a:pt x="15" y="90"/>
                    </a:lnTo>
                    <a:lnTo>
                      <a:pt x="30" y="60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9" name="Freeform 167"/>
              <p:cNvSpPr>
                <a:spLocks/>
              </p:cNvSpPr>
              <p:nvPr/>
            </p:nvSpPr>
            <p:spPr bwMode="auto">
              <a:xfrm>
                <a:off x="7285" y="3624"/>
                <a:ext cx="60" cy="465"/>
              </a:xfrm>
              <a:custGeom>
                <a:avLst/>
                <a:gdLst>
                  <a:gd name="T0" fmla="*/ 0 w 60"/>
                  <a:gd name="T1" fmla="*/ 465 h 465"/>
                  <a:gd name="T2" fmla="*/ 15 w 60"/>
                  <a:gd name="T3" fmla="*/ 375 h 465"/>
                  <a:gd name="T4" fmla="*/ 30 w 60"/>
                  <a:gd name="T5" fmla="*/ 270 h 465"/>
                  <a:gd name="T6" fmla="*/ 45 w 60"/>
                  <a:gd name="T7" fmla="*/ 135 h 465"/>
                  <a:gd name="T8" fmla="*/ 60 w 60"/>
                  <a:gd name="T9" fmla="*/ 0 h 4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465"/>
                  <a:gd name="T17" fmla="*/ 60 w 60"/>
                  <a:gd name="T18" fmla="*/ 465 h 4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465">
                    <a:moveTo>
                      <a:pt x="0" y="465"/>
                    </a:moveTo>
                    <a:lnTo>
                      <a:pt x="15" y="375"/>
                    </a:lnTo>
                    <a:lnTo>
                      <a:pt x="30" y="270"/>
                    </a:lnTo>
                    <a:lnTo>
                      <a:pt x="45" y="135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0" name="Freeform 168"/>
              <p:cNvSpPr>
                <a:spLocks/>
              </p:cNvSpPr>
              <p:nvPr/>
            </p:nvSpPr>
            <p:spPr bwMode="auto">
              <a:xfrm>
                <a:off x="7345" y="2949"/>
                <a:ext cx="45" cy="675"/>
              </a:xfrm>
              <a:custGeom>
                <a:avLst/>
                <a:gdLst>
                  <a:gd name="T0" fmla="*/ 0 w 45"/>
                  <a:gd name="T1" fmla="*/ 675 h 675"/>
                  <a:gd name="T2" fmla="*/ 15 w 45"/>
                  <a:gd name="T3" fmla="*/ 510 h 675"/>
                  <a:gd name="T4" fmla="*/ 15 w 45"/>
                  <a:gd name="T5" fmla="*/ 345 h 675"/>
                  <a:gd name="T6" fmla="*/ 30 w 45"/>
                  <a:gd name="T7" fmla="*/ 165 h 675"/>
                  <a:gd name="T8" fmla="*/ 45 w 45"/>
                  <a:gd name="T9" fmla="*/ 0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675"/>
                  <a:gd name="T17" fmla="*/ 45 w 45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675">
                    <a:moveTo>
                      <a:pt x="0" y="675"/>
                    </a:moveTo>
                    <a:lnTo>
                      <a:pt x="15" y="510"/>
                    </a:lnTo>
                    <a:lnTo>
                      <a:pt x="15" y="345"/>
                    </a:lnTo>
                    <a:lnTo>
                      <a:pt x="30" y="165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1" name="Freeform 169"/>
              <p:cNvSpPr>
                <a:spLocks/>
              </p:cNvSpPr>
              <p:nvPr/>
            </p:nvSpPr>
            <p:spPr bwMode="auto">
              <a:xfrm>
                <a:off x="7390" y="2439"/>
                <a:ext cx="61" cy="510"/>
              </a:xfrm>
              <a:custGeom>
                <a:avLst/>
                <a:gdLst>
                  <a:gd name="T0" fmla="*/ 0 w 61"/>
                  <a:gd name="T1" fmla="*/ 510 h 510"/>
                  <a:gd name="T2" fmla="*/ 15 w 61"/>
                  <a:gd name="T3" fmla="*/ 360 h 510"/>
                  <a:gd name="T4" fmla="*/ 30 w 61"/>
                  <a:gd name="T5" fmla="*/ 210 h 510"/>
                  <a:gd name="T6" fmla="*/ 46 w 61"/>
                  <a:gd name="T7" fmla="*/ 90 h 510"/>
                  <a:gd name="T8" fmla="*/ 61 w 61"/>
                  <a:gd name="T9" fmla="*/ 45 h 510"/>
                  <a:gd name="T10" fmla="*/ 61 w 61"/>
                  <a:gd name="T11" fmla="*/ 0 h 5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510"/>
                  <a:gd name="T20" fmla="*/ 61 w 61"/>
                  <a:gd name="T21" fmla="*/ 510 h 5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510">
                    <a:moveTo>
                      <a:pt x="0" y="510"/>
                    </a:moveTo>
                    <a:lnTo>
                      <a:pt x="15" y="360"/>
                    </a:lnTo>
                    <a:lnTo>
                      <a:pt x="30" y="210"/>
                    </a:lnTo>
                    <a:lnTo>
                      <a:pt x="46" y="90"/>
                    </a:lnTo>
                    <a:lnTo>
                      <a:pt x="61" y="45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2" name="Freeform 170"/>
              <p:cNvSpPr>
                <a:spLocks/>
              </p:cNvSpPr>
              <p:nvPr/>
            </p:nvSpPr>
            <p:spPr bwMode="auto">
              <a:xfrm>
                <a:off x="7451" y="2394"/>
                <a:ext cx="45" cy="45"/>
              </a:xfrm>
              <a:custGeom>
                <a:avLst/>
                <a:gdLst>
                  <a:gd name="T0" fmla="*/ 0 w 45"/>
                  <a:gd name="T1" fmla="*/ 45 h 45"/>
                  <a:gd name="T2" fmla="*/ 15 w 45"/>
                  <a:gd name="T3" fmla="*/ 0 h 45"/>
                  <a:gd name="T4" fmla="*/ 30 w 45"/>
                  <a:gd name="T5" fmla="*/ 0 h 45"/>
                  <a:gd name="T6" fmla="*/ 45 w 45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5"/>
                  <a:gd name="T14" fmla="*/ 45 w 45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5">
                    <a:moveTo>
                      <a:pt x="0" y="45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3" name="Freeform 171"/>
              <p:cNvSpPr>
                <a:spLocks/>
              </p:cNvSpPr>
              <p:nvPr/>
            </p:nvSpPr>
            <p:spPr bwMode="auto">
              <a:xfrm>
                <a:off x="7496" y="2394"/>
                <a:ext cx="60" cy="285"/>
              </a:xfrm>
              <a:custGeom>
                <a:avLst/>
                <a:gdLst>
                  <a:gd name="T0" fmla="*/ 0 w 60"/>
                  <a:gd name="T1" fmla="*/ 0 h 285"/>
                  <a:gd name="T2" fmla="*/ 0 w 60"/>
                  <a:gd name="T3" fmla="*/ 15 h 285"/>
                  <a:gd name="T4" fmla="*/ 15 w 60"/>
                  <a:gd name="T5" fmla="*/ 45 h 285"/>
                  <a:gd name="T6" fmla="*/ 30 w 60"/>
                  <a:gd name="T7" fmla="*/ 120 h 285"/>
                  <a:gd name="T8" fmla="*/ 45 w 60"/>
                  <a:gd name="T9" fmla="*/ 210 h 285"/>
                  <a:gd name="T10" fmla="*/ 60 w 60"/>
                  <a:gd name="T11" fmla="*/ 285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285"/>
                  <a:gd name="T20" fmla="*/ 60 w 60"/>
                  <a:gd name="T21" fmla="*/ 285 h 2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285">
                    <a:moveTo>
                      <a:pt x="0" y="0"/>
                    </a:moveTo>
                    <a:lnTo>
                      <a:pt x="0" y="15"/>
                    </a:lnTo>
                    <a:lnTo>
                      <a:pt x="15" y="45"/>
                    </a:lnTo>
                    <a:lnTo>
                      <a:pt x="30" y="120"/>
                    </a:lnTo>
                    <a:lnTo>
                      <a:pt x="45" y="210"/>
                    </a:lnTo>
                    <a:lnTo>
                      <a:pt x="60" y="28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4" name="Freeform 172"/>
              <p:cNvSpPr>
                <a:spLocks/>
              </p:cNvSpPr>
              <p:nvPr/>
            </p:nvSpPr>
            <p:spPr bwMode="auto">
              <a:xfrm>
                <a:off x="7556" y="2679"/>
                <a:ext cx="45" cy="210"/>
              </a:xfrm>
              <a:custGeom>
                <a:avLst/>
                <a:gdLst>
                  <a:gd name="T0" fmla="*/ 0 w 45"/>
                  <a:gd name="T1" fmla="*/ 0 h 210"/>
                  <a:gd name="T2" fmla="*/ 15 w 45"/>
                  <a:gd name="T3" fmla="*/ 120 h 210"/>
                  <a:gd name="T4" fmla="*/ 30 w 45"/>
                  <a:gd name="T5" fmla="*/ 180 h 210"/>
                  <a:gd name="T6" fmla="*/ 45 w 45"/>
                  <a:gd name="T7" fmla="*/ 210 h 2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210"/>
                  <a:gd name="T14" fmla="*/ 45 w 45"/>
                  <a:gd name="T15" fmla="*/ 210 h 2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210">
                    <a:moveTo>
                      <a:pt x="0" y="0"/>
                    </a:moveTo>
                    <a:lnTo>
                      <a:pt x="15" y="120"/>
                    </a:lnTo>
                    <a:lnTo>
                      <a:pt x="30" y="180"/>
                    </a:lnTo>
                    <a:lnTo>
                      <a:pt x="45" y="2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5" name="Freeform 173"/>
              <p:cNvSpPr>
                <a:spLocks/>
              </p:cNvSpPr>
              <p:nvPr/>
            </p:nvSpPr>
            <p:spPr bwMode="auto">
              <a:xfrm>
                <a:off x="7601" y="2874"/>
                <a:ext cx="60" cy="30"/>
              </a:xfrm>
              <a:custGeom>
                <a:avLst/>
                <a:gdLst>
                  <a:gd name="T0" fmla="*/ 0 w 60"/>
                  <a:gd name="T1" fmla="*/ 15 h 30"/>
                  <a:gd name="T2" fmla="*/ 15 w 60"/>
                  <a:gd name="T3" fmla="*/ 30 h 30"/>
                  <a:gd name="T4" fmla="*/ 30 w 60"/>
                  <a:gd name="T5" fmla="*/ 30 h 30"/>
                  <a:gd name="T6" fmla="*/ 60 w 60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30"/>
                  <a:gd name="T14" fmla="*/ 60 w 60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30">
                    <a:moveTo>
                      <a:pt x="0" y="15"/>
                    </a:moveTo>
                    <a:lnTo>
                      <a:pt x="15" y="30"/>
                    </a:lnTo>
                    <a:lnTo>
                      <a:pt x="30" y="3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6" name="Freeform 174"/>
              <p:cNvSpPr>
                <a:spLocks/>
              </p:cNvSpPr>
              <p:nvPr/>
            </p:nvSpPr>
            <p:spPr bwMode="auto">
              <a:xfrm>
                <a:off x="7661" y="2679"/>
                <a:ext cx="45" cy="195"/>
              </a:xfrm>
              <a:custGeom>
                <a:avLst/>
                <a:gdLst>
                  <a:gd name="T0" fmla="*/ 0 w 45"/>
                  <a:gd name="T1" fmla="*/ 195 h 195"/>
                  <a:gd name="T2" fmla="*/ 15 w 45"/>
                  <a:gd name="T3" fmla="*/ 165 h 195"/>
                  <a:gd name="T4" fmla="*/ 15 w 45"/>
                  <a:gd name="T5" fmla="*/ 105 h 195"/>
                  <a:gd name="T6" fmla="*/ 30 w 45"/>
                  <a:gd name="T7" fmla="*/ 45 h 195"/>
                  <a:gd name="T8" fmla="*/ 45 w 45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95"/>
                  <a:gd name="T17" fmla="*/ 45 w 45"/>
                  <a:gd name="T18" fmla="*/ 195 h 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95">
                    <a:moveTo>
                      <a:pt x="0" y="195"/>
                    </a:moveTo>
                    <a:lnTo>
                      <a:pt x="15" y="165"/>
                    </a:lnTo>
                    <a:lnTo>
                      <a:pt x="15" y="105"/>
                    </a:lnTo>
                    <a:lnTo>
                      <a:pt x="30" y="45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7" name="Freeform 175"/>
              <p:cNvSpPr>
                <a:spLocks/>
              </p:cNvSpPr>
              <p:nvPr/>
            </p:nvSpPr>
            <p:spPr bwMode="auto">
              <a:xfrm>
                <a:off x="7706" y="2529"/>
                <a:ext cx="61" cy="150"/>
              </a:xfrm>
              <a:custGeom>
                <a:avLst/>
                <a:gdLst>
                  <a:gd name="T0" fmla="*/ 0 w 61"/>
                  <a:gd name="T1" fmla="*/ 150 h 150"/>
                  <a:gd name="T2" fmla="*/ 31 w 61"/>
                  <a:gd name="T3" fmla="*/ 75 h 150"/>
                  <a:gd name="T4" fmla="*/ 61 w 61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50"/>
                  <a:gd name="T11" fmla="*/ 61 w 61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50">
                    <a:moveTo>
                      <a:pt x="0" y="150"/>
                    </a:moveTo>
                    <a:lnTo>
                      <a:pt x="31" y="75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8" name="Freeform 176"/>
              <p:cNvSpPr>
                <a:spLocks/>
              </p:cNvSpPr>
              <p:nvPr/>
            </p:nvSpPr>
            <p:spPr bwMode="auto">
              <a:xfrm>
                <a:off x="7767" y="2424"/>
                <a:ext cx="45" cy="105"/>
              </a:xfrm>
              <a:custGeom>
                <a:avLst/>
                <a:gdLst>
                  <a:gd name="T0" fmla="*/ 0 w 45"/>
                  <a:gd name="T1" fmla="*/ 105 h 105"/>
                  <a:gd name="T2" fmla="*/ 15 w 45"/>
                  <a:gd name="T3" fmla="*/ 45 h 105"/>
                  <a:gd name="T4" fmla="*/ 45 w 45"/>
                  <a:gd name="T5" fmla="*/ 0 h 10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05"/>
                  <a:gd name="T11" fmla="*/ 45 w 45"/>
                  <a:gd name="T12" fmla="*/ 105 h 1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05">
                    <a:moveTo>
                      <a:pt x="0" y="105"/>
                    </a:moveTo>
                    <a:lnTo>
                      <a:pt x="15" y="45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9" name="Freeform 177"/>
              <p:cNvSpPr>
                <a:spLocks/>
              </p:cNvSpPr>
              <p:nvPr/>
            </p:nvSpPr>
            <p:spPr bwMode="auto">
              <a:xfrm>
                <a:off x="7812" y="2289"/>
                <a:ext cx="60" cy="135"/>
              </a:xfrm>
              <a:custGeom>
                <a:avLst/>
                <a:gdLst>
                  <a:gd name="T0" fmla="*/ 0 w 60"/>
                  <a:gd name="T1" fmla="*/ 135 h 135"/>
                  <a:gd name="T2" fmla="*/ 15 w 60"/>
                  <a:gd name="T3" fmla="*/ 105 h 135"/>
                  <a:gd name="T4" fmla="*/ 30 w 60"/>
                  <a:gd name="T5" fmla="*/ 60 h 135"/>
                  <a:gd name="T6" fmla="*/ 45 w 60"/>
                  <a:gd name="T7" fmla="*/ 30 h 135"/>
                  <a:gd name="T8" fmla="*/ 60 w 60"/>
                  <a:gd name="T9" fmla="*/ 0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35"/>
                  <a:gd name="T17" fmla="*/ 60 w 60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35">
                    <a:moveTo>
                      <a:pt x="0" y="135"/>
                    </a:moveTo>
                    <a:lnTo>
                      <a:pt x="15" y="105"/>
                    </a:lnTo>
                    <a:lnTo>
                      <a:pt x="30" y="60"/>
                    </a:lnTo>
                    <a:lnTo>
                      <a:pt x="45" y="3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0" name="Freeform 178"/>
              <p:cNvSpPr>
                <a:spLocks/>
              </p:cNvSpPr>
              <p:nvPr/>
            </p:nvSpPr>
            <p:spPr bwMode="auto">
              <a:xfrm>
                <a:off x="7872" y="2289"/>
                <a:ext cx="45" cy="1"/>
              </a:xfrm>
              <a:custGeom>
                <a:avLst/>
                <a:gdLst>
                  <a:gd name="T0" fmla="*/ 0 w 45"/>
                  <a:gd name="T1" fmla="*/ 0 h 1"/>
                  <a:gd name="T2" fmla="*/ 15 w 45"/>
                  <a:gd name="T3" fmla="*/ 0 h 1"/>
                  <a:gd name="T4" fmla="*/ 15 w 45"/>
                  <a:gd name="T5" fmla="*/ 0 h 1"/>
                  <a:gd name="T6" fmla="*/ 45 w 4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"/>
                  <a:gd name="T14" fmla="*/ 45 w 4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">
                    <a:moveTo>
                      <a:pt x="0" y="0"/>
                    </a:moveTo>
                    <a:lnTo>
                      <a:pt x="15" y="0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1" name="Freeform 179"/>
              <p:cNvSpPr>
                <a:spLocks/>
              </p:cNvSpPr>
              <p:nvPr/>
            </p:nvSpPr>
            <p:spPr bwMode="auto">
              <a:xfrm>
                <a:off x="7917" y="2259"/>
                <a:ext cx="60" cy="30"/>
              </a:xfrm>
              <a:custGeom>
                <a:avLst/>
                <a:gdLst>
                  <a:gd name="T0" fmla="*/ 0 w 60"/>
                  <a:gd name="T1" fmla="*/ 30 h 30"/>
                  <a:gd name="T2" fmla="*/ 30 w 60"/>
                  <a:gd name="T3" fmla="*/ 15 h 30"/>
                  <a:gd name="T4" fmla="*/ 45 w 60"/>
                  <a:gd name="T5" fmla="*/ 0 h 30"/>
                  <a:gd name="T6" fmla="*/ 60 w 60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30"/>
                  <a:gd name="T14" fmla="*/ 60 w 60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30">
                    <a:moveTo>
                      <a:pt x="0" y="30"/>
                    </a:moveTo>
                    <a:lnTo>
                      <a:pt x="30" y="15"/>
                    </a:lnTo>
                    <a:lnTo>
                      <a:pt x="45" y="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2" name="Freeform 180"/>
              <p:cNvSpPr>
                <a:spLocks/>
              </p:cNvSpPr>
              <p:nvPr/>
            </p:nvSpPr>
            <p:spPr bwMode="auto">
              <a:xfrm>
                <a:off x="7977" y="2259"/>
                <a:ext cx="45" cy="75"/>
              </a:xfrm>
              <a:custGeom>
                <a:avLst/>
                <a:gdLst>
                  <a:gd name="T0" fmla="*/ 0 w 45"/>
                  <a:gd name="T1" fmla="*/ 0 h 75"/>
                  <a:gd name="T2" fmla="*/ 15 w 45"/>
                  <a:gd name="T3" fmla="*/ 15 h 75"/>
                  <a:gd name="T4" fmla="*/ 15 w 45"/>
                  <a:gd name="T5" fmla="*/ 30 h 75"/>
                  <a:gd name="T6" fmla="*/ 30 w 45"/>
                  <a:gd name="T7" fmla="*/ 60 h 75"/>
                  <a:gd name="T8" fmla="*/ 45 w 4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75"/>
                  <a:gd name="T17" fmla="*/ 45 w 4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75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30" y="60"/>
                    </a:lnTo>
                    <a:lnTo>
                      <a:pt x="45" y="7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3" name="Freeform 181"/>
              <p:cNvSpPr>
                <a:spLocks/>
              </p:cNvSpPr>
              <p:nvPr/>
            </p:nvSpPr>
            <p:spPr bwMode="auto">
              <a:xfrm>
                <a:off x="8022" y="2334"/>
                <a:ext cx="61" cy="15"/>
              </a:xfrm>
              <a:custGeom>
                <a:avLst/>
                <a:gdLst>
                  <a:gd name="T0" fmla="*/ 0 w 61"/>
                  <a:gd name="T1" fmla="*/ 0 h 15"/>
                  <a:gd name="T2" fmla="*/ 31 w 61"/>
                  <a:gd name="T3" fmla="*/ 15 h 15"/>
                  <a:gd name="T4" fmla="*/ 61 w 61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5"/>
                  <a:gd name="T11" fmla="*/ 61 w 61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5">
                    <a:moveTo>
                      <a:pt x="0" y="0"/>
                    </a:moveTo>
                    <a:lnTo>
                      <a:pt x="31" y="15"/>
                    </a:lnTo>
                    <a:lnTo>
                      <a:pt x="61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4" name="Freeform 182"/>
              <p:cNvSpPr>
                <a:spLocks/>
              </p:cNvSpPr>
              <p:nvPr/>
            </p:nvSpPr>
            <p:spPr bwMode="auto">
              <a:xfrm>
                <a:off x="8083" y="2349"/>
                <a:ext cx="45" cy="60"/>
              </a:xfrm>
              <a:custGeom>
                <a:avLst/>
                <a:gdLst>
                  <a:gd name="T0" fmla="*/ 0 w 45"/>
                  <a:gd name="T1" fmla="*/ 0 h 60"/>
                  <a:gd name="T2" fmla="*/ 15 w 45"/>
                  <a:gd name="T3" fmla="*/ 30 h 60"/>
                  <a:gd name="T4" fmla="*/ 45 w 45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60"/>
                  <a:gd name="T11" fmla="*/ 45 w 45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60">
                    <a:moveTo>
                      <a:pt x="0" y="0"/>
                    </a:moveTo>
                    <a:lnTo>
                      <a:pt x="15" y="30"/>
                    </a:lnTo>
                    <a:lnTo>
                      <a:pt x="45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5" name="Freeform 183"/>
              <p:cNvSpPr>
                <a:spLocks/>
              </p:cNvSpPr>
              <p:nvPr/>
            </p:nvSpPr>
            <p:spPr bwMode="auto">
              <a:xfrm>
                <a:off x="8128" y="2409"/>
                <a:ext cx="60" cy="60"/>
              </a:xfrm>
              <a:custGeom>
                <a:avLst/>
                <a:gdLst>
                  <a:gd name="T0" fmla="*/ 0 w 60"/>
                  <a:gd name="T1" fmla="*/ 0 h 60"/>
                  <a:gd name="T2" fmla="*/ 30 w 60"/>
                  <a:gd name="T3" fmla="*/ 30 h 60"/>
                  <a:gd name="T4" fmla="*/ 60 w 60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60"/>
                  <a:gd name="T11" fmla="*/ 60 w 6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60">
                    <a:moveTo>
                      <a:pt x="0" y="0"/>
                    </a:moveTo>
                    <a:lnTo>
                      <a:pt x="30" y="30"/>
                    </a:lnTo>
                    <a:lnTo>
                      <a:pt x="6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6" name="Freeform 184"/>
              <p:cNvSpPr>
                <a:spLocks/>
              </p:cNvSpPr>
              <p:nvPr/>
            </p:nvSpPr>
            <p:spPr bwMode="auto">
              <a:xfrm>
                <a:off x="8188" y="2469"/>
                <a:ext cx="45" cy="120"/>
              </a:xfrm>
              <a:custGeom>
                <a:avLst/>
                <a:gdLst>
                  <a:gd name="T0" fmla="*/ 0 w 45"/>
                  <a:gd name="T1" fmla="*/ 0 h 120"/>
                  <a:gd name="T2" fmla="*/ 15 w 45"/>
                  <a:gd name="T3" fmla="*/ 30 h 120"/>
                  <a:gd name="T4" fmla="*/ 15 w 45"/>
                  <a:gd name="T5" fmla="*/ 60 h 120"/>
                  <a:gd name="T6" fmla="*/ 30 w 45"/>
                  <a:gd name="T7" fmla="*/ 90 h 120"/>
                  <a:gd name="T8" fmla="*/ 45 w 45"/>
                  <a:gd name="T9" fmla="*/ 12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20"/>
                  <a:gd name="T17" fmla="*/ 45 w 45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20">
                    <a:moveTo>
                      <a:pt x="0" y="0"/>
                    </a:moveTo>
                    <a:lnTo>
                      <a:pt x="15" y="30"/>
                    </a:lnTo>
                    <a:lnTo>
                      <a:pt x="15" y="60"/>
                    </a:lnTo>
                    <a:lnTo>
                      <a:pt x="30" y="90"/>
                    </a:lnTo>
                    <a:lnTo>
                      <a:pt x="45" y="1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7" name="Freeform 185"/>
              <p:cNvSpPr>
                <a:spLocks/>
              </p:cNvSpPr>
              <p:nvPr/>
            </p:nvSpPr>
            <p:spPr bwMode="auto">
              <a:xfrm>
                <a:off x="8233" y="2589"/>
                <a:ext cx="60" cy="15"/>
              </a:xfrm>
              <a:custGeom>
                <a:avLst/>
                <a:gdLst>
                  <a:gd name="T0" fmla="*/ 0 w 60"/>
                  <a:gd name="T1" fmla="*/ 0 h 15"/>
                  <a:gd name="T2" fmla="*/ 15 w 60"/>
                  <a:gd name="T3" fmla="*/ 0 h 15"/>
                  <a:gd name="T4" fmla="*/ 30 w 60"/>
                  <a:gd name="T5" fmla="*/ 0 h 15"/>
                  <a:gd name="T6" fmla="*/ 45 w 60"/>
                  <a:gd name="T7" fmla="*/ 0 h 15"/>
                  <a:gd name="T8" fmla="*/ 60 w 60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5"/>
                  <a:gd name="T17" fmla="*/ 60 w 6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5">
                    <a:moveTo>
                      <a:pt x="0" y="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45" y="0"/>
                    </a:lnTo>
                    <a:lnTo>
                      <a:pt x="6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8" name="Freeform 186"/>
              <p:cNvSpPr>
                <a:spLocks/>
              </p:cNvSpPr>
              <p:nvPr/>
            </p:nvSpPr>
            <p:spPr bwMode="auto">
              <a:xfrm>
                <a:off x="8293" y="2604"/>
                <a:ext cx="45" cy="165"/>
              </a:xfrm>
              <a:custGeom>
                <a:avLst/>
                <a:gdLst>
                  <a:gd name="T0" fmla="*/ 0 w 45"/>
                  <a:gd name="T1" fmla="*/ 0 h 165"/>
                  <a:gd name="T2" fmla="*/ 15 w 45"/>
                  <a:gd name="T3" fmla="*/ 30 h 165"/>
                  <a:gd name="T4" fmla="*/ 15 w 45"/>
                  <a:gd name="T5" fmla="*/ 75 h 165"/>
                  <a:gd name="T6" fmla="*/ 30 w 45"/>
                  <a:gd name="T7" fmla="*/ 135 h 165"/>
                  <a:gd name="T8" fmla="*/ 45 w 45"/>
                  <a:gd name="T9" fmla="*/ 165 h 1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65"/>
                  <a:gd name="T17" fmla="*/ 45 w 45"/>
                  <a:gd name="T18" fmla="*/ 165 h 1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65">
                    <a:moveTo>
                      <a:pt x="0" y="0"/>
                    </a:moveTo>
                    <a:lnTo>
                      <a:pt x="15" y="30"/>
                    </a:lnTo>
                    <a:lnTo>
                      <a:pt x="15" y="75"/>
                    </a:lnTo>
                    <a:lnTo>
                      <a:pt x="30" y="135"/>
                    </a:lnTo>
                    <a:lnTo>
                      <a:pt x="45" y="16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9" name="Freeform 187"/>
              <p:cNvSpPr>
                <a:spLocks/>
              </p:cNvSpPr>
              <p:nvPr/>
            </p:nvSpPr>
            <p:spPr bwMode="auto">
              <a:xfrm>
                <a:off x="8338" y="2769"/>
                <a:ext cx="61" cy="60"/>
              </a:xfrm>
              <a:custGeom>
                <a:avLst/>
                <a:gdLst>
                  <a:gd name="T0" fmla="*/ 0 w 61"/>
                  <a:gd name="T1" fmla="*/ 0 h 60"/>
                  <a:gd name="T2" fmla="*/ 15 w 61"/>
                  <a:gd name="T3" fmla="*/ 15 h 60"/>
                  <a:gd name="T4" fmla="*/ 31 w 61"/>
                  <a:gd name="T5" fmla="*/ 30 h 60"/>
                  <a:gd name="T6" fmla="*/ 46 w 61"/>
                  <a:gd name="T7" fmla="*/ 45 h 60"/>
                  <a:gd name="T8" fmla="*/ 61 w 61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60"/>
                  <a:gd name="T17" fmla="*/ 61 w 6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60">
                    <a:moveTo>
                      <a:pt x="0" y="0"/>
                    </a:moveTo>
                    <a:lnTo>
                      <a:pt x="15" y="15"/>
                    </a:lnTo>
                    <a:lnTo>
                      <a:pt x="31" y="30"/>
                    </a:lnTo>
                    <a:lnTo>
                      <a:pt x="46" y="45"/>
                    </a:lnTo>
                    <a:lnTo>
                      <a:pt x="61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0" name="Freeform 188"/>
              <p:cNvSpPr>
                <a:spLocks/>
              </p:cNvSpPr>
              <p:nvPr/>
            </p:nvSpPr>
            <p:spPr bwMode="auto">
              <a:xfrm>
                <a:off x="8399" y="2829"/>
                <a:ext cx="45" cy="120"/>
              </a:xfrm>
              <a:custGeom>
                <a:avLst/>
                <a:gdLst>
                  <a:gd name="T0" fmla="*/ 0 w 45"/>
                  <a:gd name="T1" fmla="*/ 0 h 120"/>
                  <a:gd name="T2" fmla="*/ 15 w 45"/>
                  <a:gd name="T3" fmla="*/ 60 h 120"/>
                  <a:gd name="T4" fmla="*/ 45 w 45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20"/>
                  <a:gd name="T11" fmla="*/ 45 w 45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20">
                    <a:moveTo>
                      <a:pt x="0" y="0"/>
                    </a:moveTo>
                    <a:lnTo>
                      <a:pt x="15" y="60"/>
                    </a:lnTo>
                    <a:lnTo>
                      <a:pt x="45" y="1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1" name="Freeform 189"/>
              <p:cNvSpPr>
                <a:spLocks/>
              </p:cNvSpPr>
              <p:nvPr/>
            </p:nvSpPr>
            <p:spPr bwMode="auto">
              <a:xfrm>
                <a:off x="8444" y="2949"/>
                <a:ext cx="60" cy="120"/>
              </a:xfrm>
              <a:custGeom>
                <a:avLst/>
                <a:gdLst>
                  <a:gd name="T0" fmla="*/ 0 w 60"/>
                  <a:gd name="T1" fmla="*/ 0 h 120"/>
                  <a:gd name="T2" fmla="*/ 30 w 60"/>
                  <a:gd name="T3" fmla="*/ 60 h 120"/>
                  <a:gd name="T4" fmla="*/ 60 w 60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20"/>
                  <a:gd name="T11" fmla="*/ 60 w 60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20">
                    <a:moveTo>
                      <a:pt x="0" y="0"/>
                    </a:moveTo>
                    <a:lnTo>
                      <a:pt x="30" y="60"/>
                    </a:lnTo>
                    <a:lnTo>
                      <a:pt x="60" y="1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2" name="Freeform 190"/>
              <p:cNvSpPr>
                <a:spLocks/>
              </p:cNvSpPr>
              <p:nvPr/>
            </p:nvSpPr>
            <p:spPr bwMode="auto">
              <a:xfrm>
                <a:off x="8504" y="3069"/>
                <a:ext cx="45" cy="45"/>
              </a:xfrm>
              <a:custGeom>
                <a:avLst/>
                <a:gdLst>
                  <a:gd name="T0" fmla="*/ 0 w 45"/>
                  <a:gd name="T1" fmla="*/ 0 h 45"/>
                  <a:gd name="T2" fmla="*/ 15 w 45"/>
                  <a:gd name="T3" fmla="*/ 30 h 45"/>
                  <a:gd name="T4" fmla="*/ 45 w 45"/>
                  <a:gd name="T5" fmla="*/ 45 h 4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5"/>
                  <a:gd name="T11" fmla="*/ 45 w 4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5">
                    <a:moveTo>
                      <a:pt x="0" y="0"/>
                    </a:moveTo>
                    <a:lnTo>
                      <a:pt x="15" y="30"/>
                    </a:lnTo>
                    <a:lnTo>
                      <a:pt x="45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3" name="Freeform 191"/>
              <p:cNvSpPr>
                <a:spLocks/>
              </p:cNvSpPr>
              <p:nvPr/>
            </p:nvSpPr>
            <p:spPr bwMode="auto">
              <a:xfrm>
                <a:off x="8549" y="3114"/>
                <a:ext cx="60" cy="90"/>
              </a:xfrm>
              <a:custGeom>
                <a:avLst/>
                <a:gdLst>
                  <a:gd name="T0" fmla="*/ 0 w 60"/>
                  <a:gd name="T1" fmla="*/ 0 h 90"/>
                  <a:gd name="T2" fmla="*/ 30 w 60"/>
                  <a:gd name="T3" fmla="*/ 45 h 90"/>
                  <a:gd name="T4" fmla="*/ 60 w 60"/>
                  <a:gd name="T5" fmla="*/ 90 h 9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90"/>
                  <a:gd name="T11" fmla="*/ 60 w 60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90">
                    <a:moveTo>
                      <a:pt x="0" y="0"/>
                    </a:moveTo>
                    <a:lnTo>
                      <a:pt x="30" y="45"/>
                    </a:lnTo>
                    <a:lnTo>
                      <a:pt x="60" y="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4" name="Freeform 192"/>
              <p:cNvSpPr>
                <a:spLocks/>
              </p:cNvSpPr>
              <p:nvPr/>
            </p:nvSpPr>
            <p:spPr bwMode="auto">
              <a:xfrm>
                <a:off x="8609" y="3204"/>
                <a:ext cx="45" cy="75"/>
              </a:xfrm>
              <a:custGeom>
                <a:avLst/>
                <a:gdLst>
                  <a:gd name="T0" fmla="*/ 0 w 45"/>
                  <a:gd name="T1" fmla="*/ 0 h 75"/>
                  <a:gd name="T2" fmla="*/ 15 w 45"/>
                  <a:gd name="T3" fmla="*/ 30 h 75"/>
                  <a:gd name="T4" fmla="*/ 45 w 45"/>
                  <a:gd name="T5" fmla="*/ 75 h 7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75"/>
                  <a:gd name="T11" fmla="*/ 45 w 45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75">
                    <a:moveTo>
                      <a:pt x="0" y="0"/>
                    </a:moveTo>
                    <a:lnTo>
                      <a:pt x="15" y="30"/>
                    </a:lnTo>
                    <a:lnTo>
                      <a:pt x="45" y="7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5" name="Freeform 193"/>
              <p:cNvSpPr>
                <a:spLocks/>
              </p:cNvSpPr>
              <p:nvPr/>
            </p:nvSpPr>
            <p:spPr bwMode="auto">
              <a:xfrm>
                <a:off x="8654" y="3279"/>
                <a:ext cx="61" cy="105"/>
              </a:xfrm>
              <a:custGeom>
                <a:avLst/>
                <a:gdLst>
                  <a:gd name="T0" fmla="*/ 0 w 61"/>
                  <a:gd name="T1" fmla="*/ 0 h 105"/>
                  <a:gd name="T2" fmla="*/ 31 w 61"/>
                  <a:gd name="T3" fmla="*/ 45 h 105"/>
                  <a:gd name="T4" fmla="*/ 61 w 61"/>
                  <a:gd name="T5" fmla="*/ 105 h 105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05"/>
                  <a:gd name="T11" fmla="*/ 61 w 61"/>
                  <a:gd name="T12" fmla="*/ 105 h 1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05">
                    <a:moveTo>
                      <a:pt x="0" y="0"/>
                    </a:moveTo>
                    <a:lnTo>
                      <a:pt x="31" y="45"/>
                    </a:lnTo>
                    <a:lnTo>
                      <a:pt x="61" y="10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6" name="Line 194"/>
              <p:cNvSpPr>
                <a:spLocks noChangeShapeType="1"/>
              </p:cNvSpPr>
              <p:nvPr/>
            </p:nvSpPr>
            <p:spPr bwMode="auto">
              <a:xfrm>
                <a:off x="8715" y="3384"/>
                <a:ext cx="45" cy="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7" name="Freeform 195"/>
              <p:cNvSpPr>
                <a:spLocks/>
              </p:cNvSpPr>
              <p:nvPr/>
            </p:nvSpPr>
            <p:spPr bwMode="auto">
              <a:xfrm>
                <a:off x="8760" y="3459"/>
                <a:ext cx="60" cy="60"/>
              </a:xfrm>
              <a:custGeom>
                <a:avLst/>
                <a:gdLst>
                  <a:gd name="T0" fmla="*/ 0 w 60"/>
                  <a:gd name="T1" fmla="*/ 0 h 60"/>
                  <a:gd name="T2" fmla="*/ 30 w 60"/>
                  <a:gd name="T3" fmla="*/ 30 h 60"/>
                  <a:gd name="T4" fmla="*/ 60 w 60"/>
                  <a:gd name="T5" fmla="*/ 60 h 6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60"/>
                  <a:gd name="T11" fmla="*/ 60 w 6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60">
                    <a:moveTo>
                      <a:pt x="0" y="0"/>
                    </a:moveTo>
                    <a:lnTo>
                      <a:pt x="30" y="30"/>
                    </a:lnTo>
                    <a:lnTo>
                      <a:pt x="6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8" name="Freeform 196"/>
              <p:cNvSpPr>
                <a:spLocks/>
              </p:cNvSpPr>
              <p:nvPr/>
            </p:nvSpPr>
            <p:spPr bwMode="auto">
              <a:xfrm>
                <a:off x="8820" y="3519"/>
                <a:ext cx="45" cy="15"/>
              </a:xfrm>
              <a:custGeom>
                <a:avLst/>
                <a:gdLst>
                  <a:gd name="T0" fmla="*/ 0 w 45"/>
                  <a:gd name="T1" fmla="*/ 0 h 15"/>
                  <a:gd name="T2" fmla="*/ 15 w 45"/>
                  <a:gd name="T3" fmla="*/ 0 h 15"/>
                  <a:gd name="T4" fmla="*/ 30 w 45"/>
                  <a:gd name="T5" fmla="*/ 0 h 15"/>
                  <a:gd name="T6" fmla="*/ 45 w 45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5"/>
                  <a:gd name="T14" fmla="*/ 45 w 4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5">
                    <a:moveTo>
                      <a:pt x="0" y="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45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9" name="Freeform 197"/>
              <p:cNvSpPr>
                <a:spLocks/>
              </p:cNvSpPr>
              <p:nvPr/>
            </p:nvSpPr>
            <p:spPr bwMode="auto">
              <a:xfrm>
                <a:off x="8865" y="3534"/>
                <a:ext cx="60" cy="105"/>
              </a:xfrm>
              <a:custGeom>
                <a:avLst/>
                <a:gdLst>
                  <a:gd name="T0" fmla="*/ 0 w 60"/>
                  <a:gd name="T1" fmla="*/ 0 h 105"/>
                  <a:gd name="T2" fmla="*/ 15 w 60"/>
                  <a:gd name="T3" fmla="*/ 15 h 105"/>
                  <a:gd name="T4" fmla="*/ 30 w 60"/>
                  <a:gd name="T5" fmla="*/ 45 h 105"/>
                  <a:gd name="T6" fmla="*/ 45 w 60"/>
                  <a:gd name="T7" fmla="*/ 90 h 105"/>
                  <a:gd name="T8" fmla="*/ 60 w 60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05"/>
                  <a:gd name="T17" fmla="*/ 60 w 60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05">
                    <a:moveTo>
                      <a:pt x="0" y="0"/>
                    </a:moveTo>
                    <a:lnTo>
                      <a:pt x="15" y="15"/>
                    </a:lnTo>
                    <a:lnTo>
                      <a:pt x="30" y="45"/>
                    </a:lnTo>
                    <a:lnTo>
                      <a:pt x="45" y="90"/>
                    </a:lnTo>
                    <a:lnTo>
                      <a:pt x="60" y="10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0" name="Freeform 198"/>
              <p:cNvSpPr>
                <a:spLocks/>
              </p:cNvSpPr>
              <p:nvPr/>
            </p:nvSpPr>
            <p:spPr bwMode="auto">
              <a:xfrm>
                <a:off x="8925" y="3639"/>
                <a:ext cx="45" cy="15"/>
              </a:xfrm>
              <a:custGeom>
                <a:avLst/>
                <a:gdLst>
                  <a:gd name="T0" fmla="*/ 0 w 45"/>
                  <a:gd name="T1" fmla="*/ 0 h 15"/>
                  <a:gd name="T2" fmla="*/ 15 w 45"/>
                  <a:gd name="T3" fmla="*/ 15 h 15"/>
                  <a:gd name="T4" fmla="*/ 15 w 45"/>
                  <a:gd name="T5" fmla="*/ 15 h 15"/>
                  <a:gd name="T6" fmla="*/ 30 w 45"/>
                  <a:gd name="T7" fmla="*/ 15 h 15"/>
                  <a:gd name="T8" fmla="*/ 45 w 4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5"/>
                  <a:gd name="T17" fmla="*/ 45 w 4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5">
                    <a:moveTo>
                      <a:pt x="0" y="0"/>
                    </a:moveTo>
                    <a:lnTo>
                      <a:pt x="15" y="15"/>
                    </a:lnTo>
                    <a:lnTo>
                      <a:pt x="30" y="15"/>
                    </a:lnTo>
                    <a:lnTo>
                      <a:pt x="45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1" name="Freeform 199"/>
              <p:cNvSpPr>
                <a:spLocks/>
              </p:cNvSpPr>
              <p:nvPr/>
            </p:nvSpPr>
            <p:spPr bwMode="auto">
              <a:xfrm>
                <a:off x="8970" y="3654"/>
                <a:ext cx="61" cy="90"/>
              </a:xfrm>
              <a:custGeom>
                <a:avLst/>
                <a:gdLst>
                  <a:gd name="T0" fmla="*/ 0 w 61"/>
                  <a:gd name="T1" fmla="*/ 0 h 90"/>
                  <a:gd name="T2" fmla="*/ 16 w 61"/>
                  <a:gd name="T3" fmla="*/ 15 h 90"/>
                  <a:gd name="T4" fmla="*/ 31 w 61"/>
                  <a:gd name="T5" fmla="*/ 45 h 90"/>
                  <a:gd name="T6" fmla="*/ 46 w 61"/>
                  <a:gd name="T7" fmla="*/ 75 h 90"/>
                  <a:gd name="T8" fmla="*/ 61 w 61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90"/>
                  <a:gd name="T17" fmla="*/ 61 w 6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90">
                    <a:moveTo>
                      <a:pt x="0" y="0"/>
                    </a:moveTo>
                    <a:lnTo>
                      <a:pt x="16" y="15"/>
                    </a:lnTo>
                    <a:lnTo>
                      <a:pt x="31" y="45"/>
                    </a:lnTo>
                    <a:lnTo>
                      <a:pt x="46" y="75"/>
                    </a:lnTo>
                    <a:lnTo>
                      <a:pt x="61" y="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2" name="Freeform 200"/>
              <p:cNvSpPr>
                <a:spLocks/>
              </p:cNvSpPr>
              <p:nvPr/>
            </p:nvSpPr>
            <p:spPr bwMode="auto">
              <a:xfrm>
                <a:off x="9031" y="3744"/>
                <a:ext cx="45" cy="15"/>
              </a:xfrm>
              <a:custGeom>
                <a:avLst/>
                <a:gdLst>
                  <a:gd name="T0" fmla="*/ 0 w 45"/>
                  <a:gd name="T1" fmla="*/ 0 h 15"/>
                  <a:gd name="T2" fmla="*/ 15 w 45"/>
                  <a:gd name="T3" fmla="*/ 15 h 15"/>
                  <a:gd name="T4" fmla="*/ 45 w 45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5"/>
                  <a:gd name="T11" fmla="*/ 45 w 4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5">
                    <a:moveTo>
                      <a:pt x="0" y="0"/>
                    </a:moveTo>
                    <a:lnTo>
                      <a:pt x="15" y="15"/>
                    </a:lnTo>
                    <a:lnTo>
                      <a:pt x="45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3" name="Freeform 201"/>
              <p:cNvSpPr>
                <a:spLocks/>
              </p:cNvSpPr>
              <p:nvPr/>
            </p:nvSpPr>
            <p:spPr bwMode="auto">
              <a:xfrm>
                <a:off x="9076" y="3759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30 w 60"/>
                  <a:gd name="T3" fmla="*/ 15 h 30"/>
                  <a:gd name="T4" fmla="*/ 60 w 60"/>
                  <a:gd name="T5" fmla="*/ 30 h 3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30"/>
                  <a:gd name="T11" fmla="*/ 60 w 6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30">
                    <a:moveTo>
                      <a:pt x="0" y="0"/>
                    </a:moveTo>
                    <a:lnTo>
                      <a:pt x="30" y="15"/>
                    </a:lnTo>
                    <a:lnTo>
                      <a:pt x="6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4" name="Freeform 202"/>
              <p:cNvSpPr>
                <a:spLocks/>
              </p:cNvSpPr>
              <p:nvPr/>
            </p:nvSpPr>
            <p:spPr bwMode="auto">
              <a:xfrm>
                <a:off x="9136" y="3789"/>
                <a:ext cx="45" cy="75"/>
              </a:xfrm>
              <a:custGeom>
                <a:avLst/>
                <a:gdLst>
                  <a:gd name="T0" fmla="*/ 0 w 45"/>
                  <a:gd name="T1" fmla="*/ 0 h 75"/>
                  <a:gd name="T2" fmla="*/ 15 w 45"/>
                  <a:gd name="T3" fmla="*/ 15 h 75"/>
                  <a:gd name="T4" fmla="*/ 15 w 45"/>
                  <a:gd name="T5" fmla="*/ 45 h 75"/>
                  <a:gd name="T6" fmla="*/ 30 w 45"/>
                  <a:gd name="T7" fmla="*/ 60 h 75"/>
                  <a:gd name="T8" fmla="*/ 45 w 4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75"/>
                  <a:gd name="T17" fmla="*/ 45 w 4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75">
                    <a:moveTo>
                      <a:pt x="0" y="0"/>
                    </a:moveTo>
                    <a:lnTo>
                      <a:pt x="15" y="15"/>
                    </a:lnTo>
                    <a:lnTo>
                      <a:pt x="15" y="45"/>
                    </a:lnTo>
                    <a:lnTo>
                      <a:pt x="30" y="60"/>
                    </a:lnTo>
                    <a:lnTo>
                      <a:pt x="45" y="7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5" name="Freeform 203"/>
              <p:cNvSpPr>
                <a:spLocks/>
              </p:cNvSpPr>
              <p:nvPr/>
            </p:nvSpPr>
            <p:spPr bwMode="auto">
              <a:xfrm>
                <a:off x="9181" y="3834"/>
                <a:ext cx="60" cy="30"/>
              </a:xfrm>
              <a:custGeom>
                <a:avLst/>
                <a:gdLst>
                  <a:gd name="T0" fmla="*/ 0 w 60"/>
                  <a:gd name="T1" fmla="*/ 30 h 30"/>
                  <a:gd name="T2" fmla="*/ 15 w 60"/>
                  <a:gd name="T3" fmla="*/ 30 h 30"/>
                  <a:gd name="T4" fmla="*/ 30 w 60"/>
                  <a:gd name="T5" fmla="*/ 15 h 30"/>
                  <a:gd name="T6" fmla="*/ 45 w 60"/>
                  <a:gd name="T7" fmla="*/ 0 h 30"/>
                  <a:gd name="T8" fmla="*/ 60 w 6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0"/>
                  <a:gd name="T17" fmla="*/ 60 w 6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0">
                    <a:moveTo>
                      <a:pt x="0" y="30"/>
                    </a:moveTo>
                    <a:lnTo>
                      <a:pt x="15" y="30"/>
                    </a:lnTo>
                    <a:lnTo>
                      <a:pt x="30" y="15"/>
                    </a:lnTo>
                    <a:lnTo>
                      <a:pt x="45" y="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6" name="Freeform 204"/>
              <p:cNvSpPr>
                <a:spLocks/>
              </p:cNvSpPr>
              <p:nvPr/>
            </p:nvSpPr>
            <p:spPr bwMode="auto">
              <a:xfrm>
                <a:off x="9241" y="3834"/>
                <a:ext cx="45" cy="75"/>
              </a:xfrm>
              <a:custGeom>
                <a:avLst/>
                <a:gdLst>
                  <a:gd name="T0" fmla="*/ 0 w 45"/>
                  <a:gd name="T1" fmla="*/ 0 h 75"/>
                  <a:gd name="T2" fmla="*/ 15 w 45"/>
                  <a:gd name="T3" fmla="*/ 15 h 75"/>
                  <a:gd name="T4" fmla="*/ 15 w 45"/>
                  <a:gd name="T5" fmla="*/ 45 h 75"/>
                  <a:gd name="T6" fmla="*/ 30 w 45"/>
                  <a:gd name="T7" fmla="*/ 60 h 75"/>
                  <a:gd name="T8" fmla="*/ 45 w 4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75"/>
                  <a:gd name="T17" fmla="*/ 45 w 4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75">
                    <a:moveTo>
                      <a:pt x="0" y="0"/>
                    </a:moveTo>
                    <a:lnTo>
                      <a:pt x="15" y="15"/>
                    </a:lnTo>
                    <a:lnTo>
                      <a:pt x="15" y="45"/>
                    </a:lnTo>
                    <a:lnTo>
                      <a:pt x="30" y="60"/>
                    </a:lnTo>
                    <a:lnTo>
                      <a:pt x="45" y="7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7" name="Freeform 205"/>
              <p:cNvSpPr>
                <a:spLocks/>
              </p:cNvSpPr>
              <p:nvPr/>
            </p:nvSpPr>
            <p:spPr bwMode="auto">
              <a:xfrm>
                <a:off x="9286" y="3864"/>
                <a:ext cx="61" cy="45"/>
              </a:xfrm>
              <a:custGeom>
                <a:avLst/>
                <a:gdLst>
                  <a:gd name="T0" fmla="*/ 0 w 61"/>
                  <a:gd name="T1" fmla="*/ 45 h 45"/>
                  <a:gd name="T2" fmla="*/ 16 w 61"/>
                  <a:gd name="T3" fmla="*/ 45 h 45"/>
                  <a:gd name="T4" fmla="*/ 31 w 61"/>
                  <a:gd name="T5" fmla="*/ 30 h 45"/>
                  <a:gd name="T6" fmla="*/ 46 w 61"/>
                  <a:gd name="T7" fmla="*/ 15 h 45"/>
                  <a:gd name="T8" fmla="*/ 61 w 61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45"/>
                  <a:gd name="T17" fmla="*/ 61 w 61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45">
                    <a:moveTo>
                      <a:pt x="0" y="45"/>
                    </a:moveTo>
                    <a:lnTo>
                      <a:pt x="16" y="45"/>
                    </a:lnTo>
                    <a:lnTo>
                      <a:pt x="31" y="30"/>
                    </a:lnTo>
                    <a:lnTo>
                      <a:pt x="46" y="15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8" name="Freeform 206"/>
              <p:cNvSpPr>
                <a:spLocks/>
              </p:cNvSpPr>
              <p:nvPr/>
            </p:nvSpPr>
            <p:spPr bwMode="auto">
              <a:xfrm>
                <a:off x="9347" y="3864"/>
                <a:ext cx="45" cy="45"/>
              </a:xfrm>
              <a:custGeom>
                <a:avLst/>
                <a:gdLst>
                  <a:gd name="T0" fmla="*/ 0 w 45"/>
                  <a:gd name="T1" fmla="*/ 0 h 45"/>
                  <a:gd name="T2" fmla="*/ 15 w 45"/>
                  <a:gd name="T3" fmla="*/ 15 h 45"/>
                  <a:gd name="T4" fmla="*/ 45 w 45"/>
                  <a:gd name="T5" fmla="*/ 45 h 4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45"/>
                  <a:gd name="T11" fmla="*/ 45 w 4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45">
                    <a:moveTo>
                      <a:pt x="0" y="0"/>
                    </a:moveTo>
                    <a:lnTo>
                      <a:pt x="15" y="15"/>
                    </a:lnTo>
                    <a:lnTo>
                      <a:pt x="45" y="4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Freeform 207"/>
              <p:cNvSpPr>
                <a:spLocks/>
              </p:cNvSpPr>
              <p:nvPr/>
            </p:nvSpPr>
            <p:spPr bwMode="auto">
              <a:xfrm>
                <a:off x="9392" y="3909"/>
                <a:ext cx="60" cy="90"/>
              </a:xfrm>
              <a:custGeom>
                <a:avLst/>
                <a:gdLst>
                  <a:gd name="T0" fmla="*/ 0 w 60"/>
                  <a:gd name="T1" fmla="*/ 0 h 90"/>
                  <a:gd name="T2" fmla="*/ 15 w 60"/>
                  <a:gd name="T3" fmla="*/ 30 h 90"/>
                  <a:gd name="T4" fmla="*/ 30 w 60"/>
                  <a:gd name="T5" fmla="*/ 60 h 90"/>
                  <a:gd name="T6" fmla="*/ 45 w 60"/>
                  <a:gd name="T7" fmla="*/ 75 h 90"/>
                  <a:gd name="T8" fmla="*/ 60 w 60"/>
                  <a:gd name="T9" fmla="*/ 9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90"/>
                  <a:gd name="T17" fmla="*/ 60 w 6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90">
                    <a:moveTo>
                      <a:pt x="0" y="0"/>
                    </a:moveTo>
                    <a:lnTo>
                      <a:pt x="15" y="30"/>
                    </a:lnTo>
                    <a:lnTo>
                      <a:pt x="30" y="60"/>
                    </a:lnTo>
                    <a:lnTo>
                      <a:pt x="45" y="75"/>
                    </a:lnTo>
                    <a:lnTo>
                      <a:pt x="60" y="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Freeform 208"/>
              <p:cNvSpPr>
                <a:spLocks/>
              </p:cNvSpPr>
              <p:nvPr/>
            </p:nvSpPr>
            <p:spPr bwMode="auto">
              <a:xfrm>
                <a:off x="9452" y="3909"/>
                <a:ext cx="45" cy="90"/>
              </a:xfrm>
              <a:custGeom>
                <a:avLst/>
                <a:gdLst>
                  <a:gd name="T0" fmla="*/ 0 w 45"/>
                  <a:gd name="T1" fmla="*/ 90 h 90"/>
                  <a:gd name="T2" fmla="*/ 15 w 45"/>
                  <a:gd name="T3" fmla="*/ 75 h 90"/>
                  <a:gd name="T4" fmla="*/ 15 w 45"/>
                  <a:gd name="T5" fmla="*/ 45 h 90"/>
                  <a:gd name="T6" fmla="*/ 30 w 45"/>
                  <a:gd name="T7" fmla="*/ 15 h 90"/>
                  <a:gd name="T8" fmla="*/ 45 w 45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90"/>
                  <a:gd name="T17" fmla="*/ 45 w 45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90">
                    <a:moveTo>
                      <a:pt x="0" y="90"/>
                    </a:moveTo>
                    <a:lnTo>
                      <a:pt x="15" y="75"/>
                    </a:lnTo>
                    <a:lnTo>
                      <a:pt x="15" y="45"/>
                    </a:lnTo>
                    <a:lnTo>
                      <a:pt x="30" y="15"/>
                    </a:lnTo>
                    <a:lnTo>
                      <a:pt x="4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Freeform 209"/>
              <p:cNvSpPr>
                <a:spLocks/>
              </p:cNvSpPr>
              <p:nvPr/>
            </p:nvSpPr>
            <p:spPr bwMode="auto">
              <a:xfrm>
                <a:off x="9497" y="3909"/>
                <a:ext cx="60" cy="135"/>
              </a:xfrm>
              <a:custGeom>
                <a:avLst/>
                <a:gdLst>
                  <a:gd name="T0" fmla="*/ 0 w 60"/>
                  <a:gd name="T1" fmla="*/ 0 h 135"/>
                  <a:gd name="T2" fmla="*/ 15 w 60"/>
                  <a:gd name="T3" fmla="*/ 30 h 135"/>
                  <a:gd name="T4" fmla="*/ 30 w 60"/>
                  <a:gd name="T5" fmla="*/ 60 h 135"/>
                  <a:gd name="T6" fmla="*/ 45 w 60"/>
                  <a:gd name="T7" fmla="*/ 105 h 135"/>
                  <a:gd name="T8" fmla="*/ 60 w 60"/>
                  <a:gd name="T9" fmla="*/ 1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35"/>
                  <a:gd name="T17" fmla="*/ 60 w 60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35">
                    <a:moveTo>
                      <a:pt x="0" y="0"/>
                    </a:moveTo>
                    <a:lnTo>
                      <a:pt x="15" y="30"/>
                    </a:lnTo>
                    <a:lnTo>
                      <a:pt x="30" y="60"/>
                    </a:lnTo>
                    <a:lnTo>
                      <a:pt x="45" y="105"/>
                    </a:lnTo>
                    <a:lnTo>
                      <a:pt x="60" y="1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Freeform 210"/>
              <p:cNvSpPr>
                <a:spLocks/>
              </p:cNvSpPr>
              <p:nvPr/>
            </p:nvSpPr>
            <p:spPr bwMode="auto">
              <a:xfrm>
                <a:off x="9557" y="3984"/>
                <a:ext cx="46" cy="60"/>
              </a:xfrm>
              <a:custGeom>
                <a:avLst/>
                <a:gdLst>
                  <a:gd name="T0" fmla="*/ 0 w 46"/>
                  <a:gd name="T1" fmla="*/ 60 h 60"/>
                  <a:gd name="T2" fmla="*/ 15 w 46"/>
                  <a:gd name="T3" fmla="*/ 60 h 60"/>
                  <a:gd name="T4" fmla="*/ 15 w 46"/>
                  <a:gd name="T5" fmla="*/ 30 h 60"/>
                  <a:gd name="T6" fmla="*/ 30 w 46"/>
                  <a:gd name="T7" fmla="*/ 15 h 60"/>
                  <a:gd name="T8" fmla="*/ 46 w 46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0"/>
                  <a:gd name="T17" fmla="*/ 46 w 46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0">
                    <a:moveTo>
                      <a:pt x="0" y="60"/>
                    </a:moveTo>
                    <a:lnTo>
                      <a:pt x="15" y="60"/>
                    </a:lnTo>
                    <a:lnTo>
                      <a:pt x="15" y="30"/>
                    </a:lnTo>
                    <a:lnTo>
                      <a:pt x="30" y="15"/>
                    </a:lnTo>
                    <a:lnTo>
                      <a:pt x="4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Freeform 211"/>
              <p:cNvSpPr>
                <a:spLocks/>
              </p:cNvSpPr>
              <p:nvPr/>
            </p:nvSpPr>
            <p:spPr bwMode="auto">
              <a:xfrm>
                <a:off x="9603" y="3984"/>
                <a:ext cx="60" cy="60"/>
              </a:xfrm>
              <a:custGeom>
                <a:avLst/>
                <a:gdLst>
                  <a:gd name="T0" fmla="*/ 0 w 60"/>
                  <a:gd name="T1" fmla="*/ 0 h 60"/>
                  <a:gd name="T2" fmla="*/ 15 w 60"/>
                  <a:gd name="T3" fmla="*/ 15 h 60"/>
                  <a:gd name="T4" fmla="*/ 30 w 60"/>
                  <a:gd name="T5" fmla="*/ 30 h 60"/>
                  <a:gd name="T6" fmla="*/ 45 w 60"/>
                  <a:gd name="T7" fmla="*/ 45 h 60"/>
                  <a:gd name="T8" fmla="*/ 60 w 60"/>
                  <a:gd name="T9" fmla="*/ 6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0"/>
                  <a:gd name="T17" fmla="*/ 60 w 60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0">
                    <a:moveTo>
                      <a:pt x="0" y="0"/>
                    </a:moveTo>
                    <a:lnTo>
                      <a:pt x="15" y="15"/>
                    </a:lnTo>
                    <a:lnTo>
                      <a:pt x="30" y="30"/>
                    </a:lnTo>
                    <a:lnTo>
                      <a:pt x="45" y="45"/>
                    </a:lnTo>
                    <a:lnTo>
                      <a:pt x="60" y="6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4" name="Freeform 212"/>
              <p:cNvSpPr>
                <a:spLocks/>
              </p:cNvSpPr>
              <p:nvPr/>
            </p:nvSpPr>
            <p:spPr bwMode="auto">
              <a:xfrm>
                <a:off x="9663" y="4044"/>
                <a:ext cx="45" cy="15"/>
              </a:xfrm>
              <a:custGeom>
                <a:avLst/>
                <a:gdLst>
                  <a:gd name="T0" fmla="*/ 0 w 45"/>
                  <a:gd name="T1" fmla="*/ 0 h 15"/>
                  <a:gd name="T2" fmla="*/ 15 w 45"/>
                  <a:gd name="T3" fmla="*/ 15 h 15"/>
                  <a:gd name="T4" fmla="*/ 45 w 45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5"/>
                  <a:gd name="T11" fmla="*/ 45 w 4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5">
                    <a:moveTo>
                      <a:pt x="0" y="0"/>
                    </a:moveTo>
                    <a:lnTo>
                      <a:pt x="15" y="15"/>
                    </a:lnTo>
                    <a:lnTo>
                      <a:pt x="45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5" name="Freeform 213"/>
              <p:cNvSpPr>
                <a:spLocks/>
              </p:cNvSpPr>
              <p:nvPr/>
            </p:nvSpPr>
            <p:spPr bwMode="auto">
              <a:xfrm>
                <a:off x="9708" y="3999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5 w 60"/>
                  <a:gd name="T3" fmla="*/ 45 h 60"/>
                  <a:gd name="T4" fmla="*/ 30 w 60"/>
                  <a:gd name="T5" fmla="*/ 30 h 60"/>
                  <a:gd name="T6" fmla="*/ 45 w 60"/>
                  <a:gd name="T7" fmla="*/ 0 h 60"/>
                  <a:gd name="T8" fmla="*/ 60 w 60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60"/>
                  <a:gd name="T17" fmla="*/ 60 w 60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60">
                    <a:moveTo>
                      <a:pt x="0" y="60"/>
                    </a:moveTo>
                    <a:lnTo>
                      <a:pt x="15" y="45"/>
                    </a:lnTo>
                    <a:lnTo>
                      <a:pt x="30" y="30"/>
                    </a:lnTo>
                    <a:lnTo>
                      <a:pt x="45" y="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Freeform 214"/>
              <p:cNvSpPr>
                <a:spLocks/>
              </p:cNvSpPr>
              <p:nvPr/>
            </p:nvSpPr>
            <p:spPr bwMode="auto">
              <a:xfrm>
                <a:off x="9768" y="3999"/>
                <a:ext cx="45" cy="135"/>
              </a:xfrm>
              <a:custGeom>
                <a:avLst/>
                <a:gdLst>
                  <a:gd name="T0" fmla="*/ 0 w 45"/>
                  <a:gd name="T1" fmla="*/ 0 h 135"/>
                  <a:gd name="T2" fmla="*/ 15 w 45"/>
                  <a:gd name="T3" fmla="*/ 30 h 135"/>
                  <a:gd name="T4" fmla="*/ 15 w 45"/>
                  <a:gd name="T5" fmla="*/ 60 h 135"/>
                  <a:gd name="T6" fmla="*/ 30 w 45"/>
                  <a:gd name="T7" fmla="*/ 105 h 135"/>
                  <a:gd name="T8" fmla="*/ 45 w 45"/>
                  <a:gd name="T9" fmla="*/ 135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35"/>
                  <a:gd name="T17" fmla="*/ 45 w 4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35">
                    <a:moveTo>
                      <a:pt x="0" y="0"/>
                    </a:moveTo>
                    <a:lnTo>
                      <a:pt x="15" y="30"/>
                    </a:lnTo>
                    <a:lnTo>
                      <a:pt x="15" y="60"/>
                    </a:lnTo>
                    <a:lnTo>
                      <a:pt x="30" y="105"/>
                    </a:lnTo>
                    <a:lnTo>
                      <a:pt x="45" y="1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Rectangle 215"/>
              <p:cNvSpPr>
                <a:spLocks noChangeArrowheads="1"/>
              </p:cNvSpPr>
              <p:nvPr/>
            </p:nvSpPr>
            <p:spPr bwMode="auto">
              <a:xfrm>
                <a:off x="6653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48" name="Rectangle 216"/>
              <p:cNvSpPr>
                <a:spLocks noChangeArrowheads="1"/>
              </p:cNvSpPr>
              <p:nvPr/>
            </p:nvSpPr>
            <p:spPr bwMode="auto">
              <a:xfrm>
                <a:off x="6713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49" name="Rectangle 217"/>
              <p:cNvSpPr>
                <a:spLocks noChangeArrowheads="1"/>
              </p:cNvSpPr>
              <p:nvPr/>
            </p:nvSpPr>
            <p:spPr bwMode="auto">
              <a:xfrm>
                <a:off x="6758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0" name="Rectangle 218"/>
              <p:cNvSpPr>
                <a:spLocks noChangeArrowheads="1"/>
              </p:cNvSpPr>
              <p:nvPr/>
            </p:nvSpPr>
            <p:spPr bwMode="auto">
              <a:xfrm>
                <a:off x="6819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1" name="Rectangle 219"/>
              <p:cNvSpPr>
                <a:spLocks noChangeArrowheads="1"/>
              </p:cNvSpPr>
              <p:nvPr/>
            </p:nvSpPr>
            <p:spPr bwMode="auto">
              <a:xfrm>
                <a:off x="6864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2" name="Rectangle 220"/>
              <p:cNvSpPr>
                <a:spLocks noChangeArrowheads="1"/>
              </p:cNvSpPr>
              <p:nvPr/>
            </p:nvSpPr>
            <p:spPr bwMode="auto">
              <a:xfrm>
                <a:off x="6924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3" name="Rectangle 221"/>
              <p:cNvSpPr>
                <a:spLocks noChangeArrowheads="1"/>
              </p:cNvSpPr>
              <p:nvPr/>
            </p:nvSpPr>
            <p:spPr bwMode="auto">
              <a:xfrm>
                <a:off x="6969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4" name="Rectangle 222"/>
              <p:cNvSpPr>
                <a:spLocks noChangeArrowheads="1"/>
              </p:cNvSpPr>
              <p:nvPr/>
            </p:nvSpPr>
            <p:spPr bwMode="auto">
              <a:xfrm>
                <a:off x="7029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5" name="Rectangle 223"/>
              <p:cNvSpPr>
                <a:spLocks noChangeArrowheads="1"/>
              </p:cNvSpPr>
              <p:nvPr/>
            </p:nvSpPr>
            <p:spPr bwMode="auto">
              <a:xfrm>
                <a:off x="7074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6" name="Rectangle 224"/>
              <p:cNvSpPr>
                <a:spLocks noChangeArrowheads="1"/>
              </p:cNvSpPr>
              <p:nvPr/>
            </p:nvSpPr>
            <p:spPr bwMode="auto">
              <a:xfrm>
                <a:off x="7135" y="419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57" name="Freeform 225"/>
              <p:cNvSpPr>
                <a:spLocks/>
              </p:cNvSpPr>
              <p:nvPr/>
            </p:nvSpPr>
            <p:spPr bwMode="auto">
              <a:xfrm>
                <a:off x="7180" y="4179"/>
                <a:ext cx="30" cy="30"/>
              </a:xfrm>
              <a:custGeom>
                <a:avLst/>
                <a:gdLst>
                  <a:gd name="T0" fmla="*/ 0 w 30"/>
                  <a:gd name="T1" fmla="*/ 15 h 30"/>
                  <a:gd name="T2" fmla="*/ 30 w 30"/>
                  <a:gd name="T3" fmla="*/ 0 h 30"/>
                  <a:gd name="T4" fmla="*/ 30 w 30"/>
                  <a:gd name="T5" fmla="*/ 15 h 30"/>
                  <a:gd name="T6" fmla="*/ 0 w 30"/>
                  <a:gd name="T7" fmla="*/ 30 h 30"/>
                  <a:gd name="T8" fmla="*/ 0 w 30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15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0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8" name="Freeform 226"/>
              <p:cNvSpPr>
                <a:spLocks/>
              </p:cNvSpPr>
              <p:nvPr/>
            </p:nvSpPr>
            <p:spPr bwMode="auto">
              <a:xfrm>
                <a:off x="7225" y="4134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9" name="Rectangle 227"/>
              <p:cNvSpPr>
                <a:spLocks noChangeArrowheads="1"/>
              </p:cNvSpPr>
              <p:nvPr/>
            </p:nvSpPr>
            <p:spPr bwMode="auto">
              <a:xfrm>
                <a:off x="7255" y="404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0" name="Rectangle 228"/>
              <p:cNvSpPr>
                <a:spLocks noChangeArrowheads="1"/>
              </p:cNvSpPr>
              <p:nvPr/>
            </p:nvSpPr>
            <p:spPr bwMode="auto">
              <a:xfrm>
                <a:off x="7270" y="396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1" name="Freeform 229"/>
              <p:cNvSpPr>
                <a:spLocks/>
              </p:cNvSpPr>
              <p:nvPr/>
            </p:nvSpPr>
            <p:spPr bwMode="auto">
              <a:xfrm>
                <a:off x="7285" y="3879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2" name="Rectangle 230"/>
              <p:cNvSpPr>
                <a:spLocks noChangeArrowheads="1"/>
              </p:cNvSpPr>
              <p:nvPr/>
            </p:nvSpPr>
            <p:spPr bwMode="auto">
              <a:xfrm>
                <a:off x="7300" y="378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3" name="Rectangle 231"/>
              <p:cNvSpPr>
                <a:spLocks noChangeArrowheads="1"/>
              </p:cNvSpPr>
              <p:nvPr/>
            </p:nvSpPr>
            <p:spPr bwMode="auto">
              <a:xfrm>
                <a:off x="7315" y="369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4" name="Rectangle 232"/>
              <p:cNvSpPr>
                <a:spLocks noChangeArrowheads="1"/>
              </p:cNvSpPr>
              <p:nvPr/>
            </p:nvSpPr>
            <p:spPr bwMode="auto">
              <a:xfrm>
                <a:off x="7330" y="360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5" name="Rectangle 233"/>
              <p:cNvSpPr>
                <a:spLocks noChangeArrowheads="1"/>
              </p:cNvSpPr>
              <p:nvPr/>
            </p:nvSpPr>
            <p:spPr bwMode="auto">
              <a:xfrm>
                <a:off x="7330" y="357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6" name="Rectangle 234"/>
              <p:cNvSpPr>
                <a:spLocks noChangeArrowheads="1"/>
              </p:cNvSpPr>
              <p:nvPr/>
            </p:nvSpPr>
            <p:spPr bwMode="auto">
              <a:xfrm>
                <a:off x="7345" y="348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7" name="Rectangle 235"/>
              <p:cNvSpPr>
                <a:spLocks noChangeArrowheads="1"/>
              </p:cNvSpPr>
              <p:nvPr/>
            </p:nvSpPr>
            <p:spPr bwMode="auto">
              <a:xfrm>
                <a:off x="7345" y="339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8" name="Rectangle 236"/>
              <p:cNvSpPr>
                <a:spLocks noChangeArrowheads="1"/>
              </p:cNvSpPr>
              <p:nvPr/>
            </p:nvSpPr>
            <p:spPr bwMode="auto">
              <a:xfrm>
                <a:off x="7345" y="332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69" name="Rectangle 237"/>
              <p:cNvSpPr>
                <a:spLocks noChangeArrowheads="1"/>
              </p:cNvSpPr>
              <p:nvPr/>
            </p:nvSpPr>
            <p:spPr bwMode="auto">
              <a:xfrm>
                <a:off x="7360" y="321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0" name="Rectangle 238"/>
              <p:cNvSpPr>
                <a:spLocks noChangeArrowheads="1"/>
              </p:cNvSpPr>
              <p:nvPr/>
            </p:nvSpPr>
            <p:spPr bwMode="auto">
              <a:xfrm>
                <a:off x="7360" y="312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1" name="Rectangle 239"/>
              <p:cNvSpPr>
                <a:spLocks noChangeArrowheads="1"/>
              </p:cNvSpPr>
              <p:nvPr/>
            </p:nvSpPr>
            <p:spPr bwMode="auto">
              <a:xfrm>
                <a:off x="7375" y="303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2" name="Rectangle 240"/>
              <p:cNvSpPr>
                <a:spLocks noChangeArrowheads="1"/>
              </p:cNvSpPr>
              <p:nvPr/>
            </p:nvSpPr>
            <p:spPr bwMode="auto">
              <a:xfrm>
                <a:off x="7375" y="2994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3" name="Rectangle 241"/>
              <p:cNvSpPr>
                <a:spLocks noChangeArrowheads="1"/>
              </p:cNvSpPr>
              <p:nvPr/>
            </p:nvSpPr>
            <p:spPr bwMode="auto">
              <a:xfrm>
                <a:off x="7390" y="2904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4" name="Freeform 242"/>
              <p:cNvSpPr>
                <a:spLocks/>
              </p:cNvSpPr>
              <p:nvPr/>
            </p:nvSpPr>
            <p:spPr bwMode="auto">
              <a:xfrm>
                <a:off x="7390" y="2814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Rectangle 243"/>
              <p:cNvSpPr>
                <a:spLocks noChangeArrowheads="1"/>
              </p:cNvSpPr>
              <p:nvPr/>
            </p:nvSpPr>
            <p:spPr bwMode="auto">
              <a:xfrm>
                <a:off x="7405" y="272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6" name="Rectangle 244"/>
              <p:cNvSpPr>
                <a:spLocks noChangeArrowheads="1"/>
              </p:cNvSpPr>
              <p:nvPr/>
            </p:nvSpPr>
            <p:spPr bwMode="auto">
              <a:xfrm>
                <a:off x="7420" y="2634"/>
                <a:ext cx="16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77" name="Freeform 245"/>
              <p:cNvSpPr>
                <a:spLocks/>
              </p:cNvSpPr>
              <p:nvPr/>
            </p:nvSpPr>
            <p:spPr bwMode="auto">
              <a:xfrm>
                <a:off x="7420" y="2544"/>
                <a:ext cx="31" cy="30"/>
              </a:xfrm>
              <a:custGeom>
                <a:avLst/>
                <a:gdLst>
                  <a:gd name="T0" fmla="*/ 0 w 31"/>
                  <a:gd name="T1" fmla="*/ 30 h 30"/>
                  <a:gd name="T2" fmla="*/ 16 w 31"/>
                  <a:gd name="T3" fmla="*/ 0 h 30"/>
                  <a:gd name="T4" fmla="*/ 31 w 31"/>
                  <a:gd name="T5" fmla="*/ 0 h 30"/>
                  <a:gd name="T6" fmla="*/ 16 w 31"/>
                  <a:gd name="T7" fmla="*/ 30 h 30"/>
                  <a:gd name="T8" fmla="*/ 0 w 31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0"/>
                  <a:gd name="T17" fmla="*/ 31 w 31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0">
                    <a:moveTo>
                      <a:pt x="0" y="30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16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8" name="Freeform 246"/>
              <p:cNvSpPr>
                <a:spLocks/>
              </p:cNvSpPr>
              <p:nvPr/>
            </p:nvSpPr>
            <p:spPr bwMode="auto">
              <a:xfrm>
                <a:off x="7436" y="2484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9" name="Rectangle 247"/>
              <p:cNvSpPr>
                <a:spLocks noChangeArrowheads="1"/>
              </p:cNvSpPr>
              <p:nvPr/>
            </p:nvSpPr>
            <p:spPr bwMode="auto">
              <a:xfrm>
                <a:off x="7451" y="2409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0" name="Rectangle 248"/>
              <p:cNvSpPr>
                <a:spLocks noChangeArrowheads="1"/>
              </p:cNvSpPr>
              <p:nvPr/>
            </p:nvSpPr>
            <p:spPr bwMode="auto">
              <a:xfrm>
                <a:off x="7496" y="236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1" name="Freeform 249"/>
              <p:cNvSpPr>
                <a:spLocks/>
              </p:cNvSpPr>
              <p:nvPr/>
            </p:nvSpPr>
            <p:spPr bwMode="auto">
              <a:xfrm>
                <a:off x="7496" y="2364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15 h 30"/>
                  <a:gd name="T4" fmla="*/ 15 w 30"/>
                  <a:gd name="T5" fmla="*/ 30 h 30"/>
                  <a:gd name="T6" fmla="*/ 0 w 30"/>
                  <a:gd name="T7" fmla="*/ 15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15"/>
                    </a:lnTo>
                    <a:lnTo>
                      <a:pt x="15" y="30"/>
                    </a:lnTo>
                    <a:lnTo>
                      <a:pt x="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2" name="Rectangle 250"/>
              <p:cNvSpPr>
                <a:spLocks noChangeArrowheads="1"/>
              </p:cNvSpPr>
              <p:nvPr/>
            </p:nvSpPr>
            <p:spPr bwMode="auto">
              <a:xfrm>
                <a:off x="7526" y="245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3" name="Rectangle 251"/>
              <p:cNvSpPr>
                <a:spLocks noChangeArrowheads="1"/>
              </p:cNvSpPr>
              <p:nvPr/>
            </p:nvSpPr>
            <p:spPr bwMode="auto">
              <a:xfrm>
                <a:off x="7541" y="2559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4" name="Rectangle 252"/>
              <p:cNvSpPr>
                <a:spLocks noChangeArrowheads="1"/>
              </p:cNvSpPr>
              <p:nvPr/>
            </p:nvSpPr>
            <p:spPr bwMode="auto">
              <a:xfrm>
                <a:off x="7556" y="263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5" name="Rectangle 253"/>
              <p:cNvSpPr>
                <a:spLocks noChangeArrowheads="1"/>
              </p:cNvSpPr>
              <p:nvPr/>
            </p:nvSpPr>
            <p:spPr bwMode="auto">
              <a:xfrm>
                <a:off x="7556" y="264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6" name="Rectangle 254"/>
              <p:cNvSpPr>
                <a:spLocks noChangeArrowheads="1"/>
              </p:cNvSpPr>
              <p:nvPr/>
            </p:nvSpPr>
            <p:spPr bwMode="auto">
              <a:xfrm>
                <a:off x="7571" y="2739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7" name="Rectangle 255"/>
              <p:cNvSpPr>
                <a:spLocks noChangeArrowheads="1"/>
              </p:cNvSpPr>
              <p:nvPr/>
            </p:nvSpPr>
            <p:spPr bwMode="auto">
              <a:xfrm>
                <a:off x="7571" y="282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8" name="Rectangle 256"/>
              <p:cNvSpPr>
                <a:spLocks noChangeArrowheads="1"/>
              </p:cNvSpPr>
              <p:nvPr/>
            </p:nvSpPr>
            <p:spPr bwMode="auto">
              <a:xfrm>
                <a:off x="7586" y="291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89" name="Rectangle 257"/>
              <p:cNvSpPr>
                <a:spLocks noChangeArrowheads="1"/>
              </p:cNvSpPr>
              <p:nvPr/>
            </p:nvSpPr>
            <p:spPr bwMode="auto">
              <a:xfrm>
                <a:off x="7601" y="3009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90" name="Rectangle 258"/>
              <p:cNvSpPr>
                <a:spLocks noChangeArrowheads="1"/>
              </p:cNvSpPr>
              <p:nvPr/>
            </p:nvSpPr>
            <p:spPr bwMode="auto">
              <a:xfrm>
                <a:off x="7601" y="3009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91" name="Rectangle 259"/>
              <p:cNvSpPr>
                <a:spLocks noChangeArrowheads="1"/>
              </p:cNvSpPr>
              <p:nvPr/>
            </p:nvSpPr>
            <p:spPr bwMode="auto">
              <a:xfrm>
                <a:off x="7601" y="3009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92" name="Rectangle 260"/>
              <p:cNvSpPr>
                <a:spLocks noChangeArrowheads="1"/>
              </p:cNvSpPr>
              <p:nvPr/>
            </p:nvSpPr>
            <p:spPr bwMode="auto">
              <a:xfrm>
                <a:off x="7631" y="291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93" name="Rectangle 261"/>
              <p:cNvSpPr>
                <a:spLocks noChangeArrowheads="1"/>
              </p:cNvSpPr>
              <p:nvPr/>
            </p:nvSpPr>
            <p:spPr bwMode="auto">
              <a:xfrm>
                <a:off x="7646" y="2829"/>
                <a:ext cx="15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094" name="Freeform 262"/>
              <p:cNvSpPr>
                <a:spLocks/>
              </p:cNvSpPr>
              <p:nvPr/>
            </p:nvSpPr>
            <p:spPr bwMode="auto">
              <a:xfrm>
                <a:off x="7661" y="2739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5" name="Freeform 263"/>
              <p:cNvSpPr>
                <a:spLocks/>
              </p:cNvSpPr>
              <p:nvPr/>
            </p:nvSpPr>
            <p:spPr bwMode="auto">
              <a:xfrm>
                <a:off x="7691" y="2664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6" name="Freeform 264"/>
              <p:cNvSpPr>
                <a:spLocks/>
              </p:cNvSpPr>
              <p:nvPr/>
            </p:nvSpPr>
            <p:spPr bwMode="auto">
              <a:xfrm>
                <a:off x="7737" y="2574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7" name="Freeform 265"/>
              <p:cNvSpPr>
                <a:spLocks/>
              </p:cNvSpPr>
              <p:nvPr/>
            </p:nvSpPr>
            <p:spPr bwMode="auto">
              <a:xfrm>
                <a:off x="7752" y="2544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8" name="Freeform 266"/>
              <p:cNvSpPr>
                <a:spLocks/>
              </p:cNvSpPr>
              <p:nvPr/>
            </p:nvSpPr>
            <p:spPr bwMode="auto">
              <a:xfrm>
                <a:off x="7797" y="2439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9" name="Freeform 267"/>
              <p:cNvSpPr>
                <a:spLocks/>
              </p:cNvSpPr>
              <p:nvPr/>
            </p:nvSpPr>
            <p:spPr bwMode="auto">
              <a:xfrm>
                <a:off x="7857" y="2349"/>
                <a:ext cx="30" cy="30"/>
              </a:xfrm>
              <a:custGeom>
                <a:avLst/>
                <a:gdLst>
                  <a:gd name="T0" fmla="*/ 0 w 30"/>
                  <a:gd name="T1" fmla="*/ 30 h 30"/>
                  <a:gd name="T2" fmla="*/ 15 w 30"/>
                  <a:gd name="T3" fmla="*/ 0 h 30"/>
                  <a:gd name="T4" fmla="*/ 30 w 30"/>
                  <a:gd name="T5" fmla="*/ 0 h 30"/>
                  <a:gd name="T6" fmla="*/ 15 w 30"/>
                  <a:gd name="T7" fmla="*/ 30 h 30"/>
                  <a:gd name="T8" fmla="*/ 0 w 30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30"/>
                    </a:moveTo>
                    <a:lnTo>
                      <a:pt x="15" y="0"/>
                    </a:lnTo>
                    <a:lnTo>
                      <a:pt x="30" y="0"/>
                    </a:lnTo>
                    <a:lnTo>
                      <a:pt x="15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0" name="Freeform 268"/>
              <p:cNvSpPr>
                <a:spLocks/>
              </p:cNvSpPr>
              <p:nvPr/>
            </p:nvSpPr>
            <p:spPr bwMode="auto">
              <a:xfrm>
                <a:off x="7917" y="2304"/>
                <a:ext cx="30" cy="30"/>
              </a:xfrm>
              <a:custGeom>
                <a:avLst/>
                <a:gdLst>
                  <a:gd name="T0" fmla="*/ 0 w 30"/>
                  <a:gd name="T1" fmla="*/ 15 h 30"/>
                  <a:gd name="T2" fmla="*/ 30 w 30"/>
                  <a:gd name="T3" fmla="*/ 0 h 30"/>
                  <a:gd name="T4" fmla="*/ 30 w 30"/>
                  <a:gd name="T5" fmla="*/ 15 h 30"/>
                  <a:gd name="T6" fmla="*/ 0 w 30"/>
                  <a:gd name="T7" fmla="*/ 30 h 30"/>
                  <a:gd name="T8" fmla="*/ 0 w 30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15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0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1" name="Freeform 269"/>
              <p:cNvSpPr>
                <a:spLocks/>
              </p:cNvSpPr>
              <p:nvPr/>
            </p:nvSpPr>
            <p:spPr bwMode="auto">
              <a:xfrm>
                <a:off x="7977" y="2274"/>
                <a:ext cx="30" cy="30"/>
              </a:xfrm>
              <a:custGeom>
                <a:avLst/>
                <a:gdLst>
                  <a:gd name="T0" fmla="*/ 0 w 30"/>
                  <a:gd name="T1" fmla="*/ 15 h 30"/>
                  <a:gd name="T2" fmla="*/ 30 w 30"/>
                  <a:gd name="T3" fmla="*/ 0 h 30"/>
                  <a:gd name="T4" fmla="*/ 30 w 30"/>
                  <a:gd name="T5" fmla="*/ 15 h 30"/>
                  <a:gd name="T6" fmla="*/ 0 w 30"/>
                  <a:gd name="T7" fmla="*/ 30 h 30"/>
                  <a:gd name="T8" fmla="*/ 0 w 30"/>
                  <a:gd name="T9" fmla="*/ 1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15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0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2" name="Rectangle 270"/>
              <p:cNvSpPr>
                <a:spLocks noChangeArrowheads="1"/>
              </p:cNvSpPr>
              <p:nvPr/>
            </p:nvSpPr>
            <p:spPr bwMode="auto">
              <a:xfrm>
                <a:off x="8022" y="2274"/>
                <a:ext cx="31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3" name="Freeform 271"/>
              <p:cNvSpPr>
                <a:spLocks/>
              </p:cNvSpPr>
              <p:nvPr/>
            </p:nvSpPr>
            <p:spPr bwMode="auto">
              <a:xfrm>
                <a:off x="8083" y="2304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4" name="Freeform 272"/>
              <p:cNvSpPr>
                <a:spLocks/>
              </p:cNvSpPr>
              <p:nvPr/>
            </p:nvSpPr>
            <p:spPr bwMode="auto">
              <a:xfrm>
                <a:off x="8128" y="2364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5" name="Rectangle 273"/>
              <p:cNvSpPr>
                <a:spLocks noChangeArrowheads="1"/>
              </p:cNvSpPr>
              <p:nvPr/>
            </p:nvSpPr>
            <p:spPr bwMode="auto">
              <a:xfrm>
                <a:off x="8188" y="2454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6" name="Freeform 274"/>
              <p:cNvSpPr>
                <a:spLocks/>
              </p:cNvSpPr>
              <p:nvPr/>
            </p:nvSpPr>
            <p:spPr bwMode="auto">
              <a:xfrm>
                <a:off x="8188" y="2469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7" name="Rectangle 275"/>
              <p:cNvSpPr>
                <a:spLocks noChangeArrowheads="1"/>
              </p:cNvSpPr>
              <p:nvPr/>
            </p:nvSpPr>
            <p:spPr bwMode="auto">
              <a:xfrm>
                <a:off x="8233" y="2559"/>
                <a:ext cx="1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08" name="Freeform 276"/>
              <p:cNvSpPr>
                <a:spLocks/>
              </p:cNvSpPr>
              <p:nvPr/>
            </p:nvSpPr>
            <p:spPr bwMode="auto">
              <a:xfrm>
                <a:off x="8233" y="2574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9" name="Freeform 277"/>
              <p:cNvSpPr>
                <a:spLocks/>
              </p:cNvSpPr>
              <p:nvPr/>
            </p:nvSpPr>
            <p:spPr bwMode="auto">
              <a:xfrm>
                <a:off x="8278" y="2649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15 h 30"/>
                  <a:gd name="T4" fmla="*/ 15 w 30"/>
                  <a:gd name="T5" fmla="*/ 30 h 30"/>
                  <a:gd name="T6" fmla="*/ 0 w 30"/>
                  <a:gd name="T7" fmla="*/ 15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15"/>
                    </a:lnTo>
                    <a:lnTo>
                      <a:pt x="15" y="30"/>
                    </a:lnTo>
                    <a:lnTo>
                      <a:pt x="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278"/>
              <p:cNvSpPr>
                <a:spLocks/>
              </p:cNvSpPr>
              <p:nvPr/>
            </p:nvSpPr>
            <p:spPr bwMode="auto">
              <a:xfrm>
                <a:off x="8338" y="2769"/>
                <a:ext cx="31" cy="30"/>
              </a:xfrm>
              <a:custGeom>
                <a:avLst/>
                <a:gdLst>
                  <a:gd name="T0" fmla="*/ 15 w 31"/>
                  <a:gd name="T1" fmla="*/ 0 h 30"/>
                  <a:gd name="T2" fmla="*/ 31 w 31"/>
                  <a:gd name="T3" fmla="*/ 30 h 30"/>
                  <a:gd name="T4" fmla="*/ 15 w 31"/>
                  <a:gd name="T5" fmla="*/ 30 h 30"/>
                  <a:gd name="T6" fmla="*/ 0 w 31"/>
                  <a:gd name="T7" fmla="*/ 0 h 30"/>
                  <a:gd name="T8" fmla="*/ 15 w 31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0"/>
                  <a:gd name="T17" fmla="*/ 31 w 31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0">
                    <a:moveTo>
                      <a:pt x="15" y="0"/>
                    </a:moveTo>
                    <a:lnTo>
                      <a:pt x="31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Freeform 279"/>
              <p:cNvSpPr>
                <a:spLocks/>
              </p:cNvSpPr>
              <p:nvPr/>
            </p:nvSpPr>
            <p:spPr bwMode="auto">
              <a:xfrm>
                <a:off x="8399" y="2859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2" name="Freeform 280"/>
              <p:cNvSpPr>
                <a:spLocks/>
              </p:cNvSpPr>
              <p:nvPr/>
            </p:nvSpPr>
            <p:spPr bwMode="auto">
              <a:xfrm>
                <a:off x="8444" y="2949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Freeform 281"/>
              <p:cNvSpPr>
                <a:spLocks/>
              </p:cNvSpPr>
              <p:nvPr/>
            </p:nvSpPr>
            <p:spPr bwMode="auto">
              <a:xfrm>
                <a:off x="8504" y="3024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4" name="Freeform 282"/>
              <p:cNvSpPr>
                <a:spLocks/>
              </p:cNvSpPr>
              <p:nvPr/>
            </p:nvSpPr>
            <p:spPr bwMode="auto">
              <a:xfrm>
                <a:off x="8549" y="3099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5" name="Freeform 283"/>
              <p:cNvSpPr>
                <a:spLocks/>
              </p:cNvSpPr>
              <p:nvPr/>
            </p:nvSpPr>
            <p:spPr bwMode="auto">
              <a:xfrm>
                <a:off x="8609" y="3174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6" name="Freeform 284"/>
              <p:cNvSpPr>
                <a:spLocks/>
              </p:cNvSpPr>
              <p:nvPr/>
            </p:nvSpPr>
            <p:spPr bwMode="auto">
              <a:xfrm>
                <a:off x="8654" y="3219"/>
                <a:ext cx="46" cy="45"/>
              </a:xfrm>
              <a:custGeom>
                <a:avLst/>
                <a:gdLst>
                  <a:gd name="T0" fmla="*/ 16 w 46"/>
                  <a:gd name="T1" fmla="*/ 0 h 45"/>
                  <a:gd name="T2" fmla="*/ 46 w 46"/>
                  <a:gd name="T3" fmla="*/ 30 h 45"/>
                  <a:gd name="T4" fmla="*/ 31 w 46"/>
                  <a:gd name="T5" fmla="*/ 45 h 45"/>
                  <a:gd name="T6" fmla="*/ 0 w 46"/>
                  <a:gd name="T7" fmla="*/ 15 h 45"/>
                  <a:gd name="T8" fmla="*/ 16 w 46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5"/>
                  <a:gd name="T17" fmla="*/ 46 w 4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5">
                    <a:moveTo>
                      <a:pt x="16" y="0"/>
                    </a:moveTo>
                    <a:lnTo>
                      <a:pt x="46" y="30"/>
                    </a:lnTo>
                    <a:lnTo>
                      <a:pt x="31" y="45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Freeform 285"/>
              <p:cNvSpPr>
                <a:spLocks/>
              </p:cNvSpPr>
              <p:nvPr/>
            </p:nvSpPr>
            <p:spPr bwMode="auto">
              <a:xfrm>
                <a:off x="8715" y="3309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8" name="Freeform 286"/>
              <p:cNvSpPr>
                <a:spLocks/>
              </p:cNvSpPr>
              <p:nvPr/>
            </p:nvSpPr>
            <p:spPr bwMode="auto">
              <a:xfrm>
                <a:off x="8760" y="3369"/>
                <a:ext cx="45" cy="45"/>
              </a:xfrm>
              <a:custGeom>
                <a:avLst/>
                <a:gdLst>
                  <a:gd name="T0" fmla="*/ 15 w 45"/>
                  <a:gd name="T1" fmla="*/ 0 h 45"/>
                  <a:gd name="T2" fmla="*/ 45 w 45"/>
                  <a:gd name="T3" fmla="*/ 30 h 45"/>
                  <a:gd name="T4" fmla="*/ 30 w 45"/>
                  <a:gd name="T5" fmla="*/ 45 h 45"/>
                  <a:gd name="T6" fmla="*/ 0 w 45"/>
                  <a:gd name="T7" fmla="*/ 15 h 45"/>
                  <a:gd name="T8" fmla="*/ 15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5"/>
                  <a:gd name="T17" fmla="*/ 45 w 4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5">
                    <a:moveTo>
                      <a:pt x="15" y="0"/>
                    </a:moveTo>
                    <a:lnTo>
                      <a:pt x="45" y="30"/>
                    </a:lnTo>
                    <a:lnTo>
                      <a:pt x="30" y="45"/>
                    </a:lnTo>
                    <a:lnTo>
                      <a:pt x="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9" name="Freeform 287"/>
              <p:cNvSpPr>
                <a:spLocks/>
              </p:cNvSpPr>
              <p:nvPr/>
            </p:nvSpPr>
            <p:spPr bwMode="auto">
              <a:xfrm>
                <a:off x="8820" y="3444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288"/>
              <p:cNvSpPr>
                <a:spLocks/>
              </p:cNvSpPr>
              <p:nvPr/>
            </p:nvSpPr>
            <p:spPr bwMode="auto">
              <a:xfrm>
                <a:off x="8865" y="3504"/>
                <a:ext cx="45" cy="45"/>
              </a:xfrm>
              <a:custGeom>
                <a:avLst/>
                <a:gdLst>
                  <a:gd name="T0" fmla="*/ 15 w 45"/>
                  <a:gd name="T1" fmla="*/ 0 h 45"/>
                  <a:gd name="T2" fmla="*/ 45 w 45"/>
                  <a:gd name="T3" fmla="*/ 30 h 45"/>
                  <a:gd name="T4" fmla="*/ 30 w 45"/>
                  <a:gd name="T5" fmla="*/ 45 h 45"/>
                  <a:gd name="T6" fmla="*/ 0 w 45"/>
                  <a:gd name="T7" fmla="*/ 15 h 45"/>
                  <a:gd name="T8" fmla="*/ 15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5"/>
                  <a:gd name="T17" fmla="*/ 45 w 4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5">
                    <a:moveTo>
                      <a:pt x="15" y="0"/>
                    </a:moveTo>
                    <a:lnTo>
                      <a:pt x="45" y="30"/>
                    </a:lnTo>
                    <a:lnTo>
                      <a:pt x="30" y="45"/>
                    </a:lnTo>
                    <a:lnTo>
                      <a:pt x="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289"/>
              <p:cNvSpPr>
                <a:spLocks/>
              </p:cNvSpPr>
              <p:nvPr/>
            </p:nvSpPr>
            <p:spPr bwMode="auto">
              <a:xfrm>
                <a:off x="8925" y="3579"/>
                <a:ext cx="30" cy="30"/>
              </a:xfrm>
              <a:custGeom>
                <a:avLst/>
                <a:gdLst>
                  <a:gd name="T0" fmla="*/ 15 w 30"/>
                  <a:gd name="T1" fmla="*/ 0 h 30"/>
                  <a:gd name="T2" fmla="*/ 30 w 30"/>
                  <a:gd name="T3" fmla="*/ 30 h 30"/>
                  <a:gd name="T4" fmla="*/ 15 w 30"/>
                  <a:gd name="T5" fmla="*/ 30 h 30"/>
                  <a:gd name="T6" fmla="*/ 0 w 30"/>
                  <a:gd name="T7" fmla="*/ 0 h 30"/>
                  <a:gd name="T8" fmla="*/ 15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15" y="0"/>
                    </a:moveTo>
                    <a:lnTo>
                      <a:pt x="30" y="30"/>
                    </a:lnTo>
                    <a:lnTo>
                      <a:pt x="15" y="30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2" name="Freeform 290"/>
              <p:cNvSpPr>
                <a:spLocks/>
              </p:cNvSpPr>
              <p:nvPr/>
            </p:nvSpPr>
            <p:spPr bwMode="auto">
              <a:xfrm>
                <a:off x="8970" y="3624"/>
                <a:ext cx="46" cy="45"/>
              </a:xfrm>
              <a:custGeom>
                <a:avLst/>
                <a:gdLst>
                  <a:gd name="T0" fmla="*/ 16 w 46"/>
                  <a:gd name="T1" fmla="*/ 0 h 45"/>
                  <a:gd name="T2" fmla="*/ 46 w 46"/>
                  <a:gd name="T3" fmla="*/ 30 h 45"/>
                  <a:gd name="T4" fmla="*/ 31 w 46"/>
                  <a:gd name="T5" fmla="*/ 45 h 45"/>
                  <a:gd name="T6" fmla="*/ 0 w 46"/>
                  <a:gd name="T7" fmla="*/ 15 h 45"/>
                  <a:gd name="T8" fmla="*/ 16 w 46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5"/>
                  <a:gd name="T17" fmla="*/ 46 w 4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5">
                    <a:moveTo>
                      <a:pt x="16" y="0"/>
                    </a:moveTo>
                    <a:lnTo>
                      <a:pt x="46" y="30"/>
                    </a:lnTo>
                    <a:lnTo>
                      <a:pt x="31" y="45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3" name="Freeform 291"/>
              <p:cNvSpPr>
                <a:spLocks/>
              </p:cNvSpPr>
              <p:nvPr/>
            </p:nvSpPr>
            <p:spPr bwMode="auto">
              <a:xfrm>
                <a:off x="9031" y="3684"/>
                <a:ext cx="45" cy="45"/>
              </a:xfrm>
              <a:custGeom>
                <a:avLst/>
                <a:gdLst>
                  <a:gd name="T0" fmla="*/ 15 w 45"/>
                  <a:gd name="T1" fmla="*/ 0 h 45"/>
                  <a:gd name="T2" fmla="*/ 45 w 45"/>
                  <a:gd name="T3" fmla="*/ 30 h 45"/>
                  <a:gd name="T4" fmla="*/ 30 w 45"/>
                  <a:gd name="T5" fmla="*/ 45 h 45"/>
                  <a:gd name="T6" fmla="*/ 0 w 45"/>
                  <a:gd name="T7" fmla="*/ 15 h 45"/>
                  <a:gd name="T8" fmla="*/ 15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5"/>
                  <a:gd name="T17" fmla="*/ 45 w 4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5">
                    <a:moveTo>
                      <a:pt x="15" y="0"/>
                    </a:moveTo>
                    <a:lnTo>
                      <a:pt x="45" y="30"/>
                    </a:lnTo>
                    <a:lnTo>
                      <a:pt x="30" y="45"/>
                    </a:lnTo>
                    <a:lnTo>
                      <a:pt x="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4" name="Freeform 292"/>
              <p:cNvSpPr>
                <a:spLocks/>
              </p:cNvSpPr>
              <p:nvPr/>
            </p:nvSpPr>
            <p:spPr bwMode="auto">
              <a:xfrm>
                <a:off x="9076" y="3729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5" name="Freeform 293"/>
              <p:cNvSpPr>
                <a:spLocks/>
              </p:cNvSpPr>
              <p:nvPr/>
            </p:nvSpPr>
            <p:spPr bwMode="auto">
              <a:xfrm>
                <a:off x="9136" y="3774"/>
                <a:ext cx="45" cy="45"/>
              </a:xfrm>
              <a:custGeom>
                <a:avLst/>
                <a:gdLst>
                  <a:gd name="T0" fmla="*/ 15 w 45"/>
                  <a:gd name="T1" fmla="*/ 0 h 45"/>
                  <a:gd name="T2" fmla="*/ 45 w 45"/>
                  <a:gd name="T3" fmla="*/ 30 h 45"/>
                  <a:gd name="T4" fmla="*/ 30 w 45"/>
                  <a:gd name="T5" fmla="*/ 45 h 45"/>
                  <a:gd name="T6" fmla="*/ 0 w 45"/>
                  <a:gd name="T7" fmla="*/ 15 h 45"/>
                  <a:gd name="T8" fmla="*/ 15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5"/>
                  <a:gd name="T17" fmla="*/ 45 w 4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5">
                    <a:moveTo>
                      <a:pt x="15" y="0"/>
                    </a:moveTo>
                    <a:lnTo>
                      <a:pt x="45" y="30"/>
                    </a:lnTo>
                    <a:lnTo>
                      <a:pt x="30" y="45"/>
                    </a:lnTo>
                    <a:lnTo>
                      <a:pt x="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6" name="Freeform 294"/>
              <p:cNvSpPr>
                <a:spLocks/>
              </p:cNvSpPr>
              <p:nvPr/>
            </p:nvSpPr>
            <p:spPr bwMode="auto">
              <a:xfrm>
                <a:off x="9181" y="3819"/>
                <a:ext cx="45" cy="45"/>
              </a:xfrm>
              <a:custGeom>
                <a:avLst/>
                <a:gdLst>
                  <a:gd name="T0" fmla="*/ 15 w 45"/>
                  <a:gd name="T1" fmla="*/ 0 h 45"/>
                  <a:gd name="T2" fmla="*/ 45 w 45"/>
                  <a:gd name="T3" fmla="*/ 30 h 45"/>
                  <a:gd name="T4" fmla="*/ 30 w 45"/>
                  <a:gd name="T5" fmla="*/ 45 h 45"/>
                  <a:gd name="T6" fmla="*/ 0 w 45"/>
                  <a:gd name="T7" fmla="*/ 15 h 45"/>
                  <a:gd name="T8" fmla="*/ 15 w 4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5"/>
                  <a:gd name="T17" fmla="*/ 45 w 4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5">
                    <a:moveTo>
                      <a:pt x="15" y="0"/>
                    </a:moveTo>
                    <a:lnTo>
                      <a:pt x="45" y="30"/>
                    </a:lnTo>
                    <a:lnTo>
                      <a:pt x="30" y="45"/>
                    </a:lnTo>
                    <a:lnTo>
                      <a:pt x="0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7" name="Freeform 295"/>
              <p:cNvSpPr>
                <a:spLocks/>
              </p:cNvSpPr>
              <p:nvPr/>
            </p:nvSpPr>
            <p:spPr bwMode="auto">
              <a:xfrm>
                <a:off x="9241" y="386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8" name="Freeform 296"/>
              <p:cNvSpPr>
                <a:spLocks/>
              </p:cNvSpPr>
              <p:nvPr/>
            </p:nvSpPr>
            <p:spPr bwMode="auto">
              <a:xfrm>
                <a:off x="9286" y="3894"/>
                <a:ext cx="31" cy="30"/>
              </a:xfrm>
              <a:custGeom>
                <a:avLst/>
                <a:gdLst>
                  <a:gd name="T0" fmla="*/ 0 w 31"/>
                  <a:gd name="T1" fmla="*/ 0 h 30"/>
                  <a:gd name="T2" fmla="*/ 31 w 31"/>
                  <a:gd name="T3" fmla="*/ 15 h 30"/>
                  <a:gd name="T4" fmla="*/ 31 w 31"/>
                  <a:gd name="T5" fmla="*/ 30 h 30"/>
                  <a:gd name="T6" fmla="*/ 0 w 31"/>
                  <a:gd name="T7" fmla="*/ 15 h 30"/>
                  <a:gd name="T8" fmla="*/ 0 w 31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0"/>
                  <a:gd name="T17" fmla="*/ 31 w 31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0">
                    <a:moveTo>
                      <a:pt x="0" y="0"/>
                    </a:moveTo>
                    <a:lnTo>
                      <a:pt x="31" y="15"/>
                    </a:lnTo>
                    <a:lnTo>
                      <a:pt x="31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Freeform 297"/>
              <p:cNvSpPr>
                <a:spLocks/>
              </p:cNvSpPr>
              <p:nvPr/>
            </p:nvSpPr>
            <p:spPr bwMode="auto">
              <a:xfrm>
                <a:off x="9347" y="392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0" name="Freeform 298"/>
              <p:cNvSpPr>
                <a:spLocks/>
              </p:cNvSpPr>
              <p:nvPr/>
            </p:nvSpPr>
            <p:spPr bwMode="auto">
              <a:xfrm>
                <a:off x="9392" y="395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299"/>
              <p:cNvSpPr>
                <a:spLocks/>
              </p:cNvSpPr>
              <p:nvPr/>
            </p:nvSpPr>
            <p:spPr bwMode="auto">
              <a:xfrm>
                <a:off x="9452" y="398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Freeform 300"/>
              <p:cNvSpPr>
                <a:spLocks/>
              </p:cNvSpPr>
              <p:nvPr/>
            </p:nvSpPr>
            <p:spPr bwMode="auto">
              <a:xfrm>
                <a:off x="9497" y="4014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3" name="Freeform 301"/>
              <p:cNvSpPr>
                <a:spLocks/>
              </p:cNvSpPr>
              <p:nvPr/>
            </p:nvSpPr>
            <p:spPr bwMode="auto">
              <a:xfrm>
                <a:off x="9557" y="4029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4" name="Rectangle 302"/>
              <p:cNvSpPr>
                <a:spLocks noChangeArrowheads="1"/>
              </p:cNvSpPr>
              <p:nvPr/>
            </p:nvSpPr>
            <p:spPr bwMode="auto">
              <a:xfrm>
                <a:off x="9603" y="404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35" name="Freeform 303"/>
              <p:cNvSpPr>
                <a:spLocks/>
              </p:cNvSpPr>
              <p:nvPr/>
            </p:nvSpPr>
            <p:spPr bwMode="auto">
              <a:xfrm>
                <a:off x="9663" y="4059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6" name="Rectangle 304"/>
              <p:cNvSpPr>
                <a:spLocks noChangeArrowheads="1"/>
              </p:cNvSpPr>
              <p:nvPr/>
            </p:nvSpPr>
            <p:spPr bwMode="auto">
              <a:xfrm>
                <a:off x="9708" y="407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37" name="Freeform 305"/>
              <p:cNvSpPr>
                <a:spLocks/>
              </p:cNvSpPr>
              <p:nvPr/>
            </p:nvSpPr>
            <p:spPr bwMode="auto">
              <a:xfrm>
                <a:off x="9768" y="4089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30 w 30"/>
                  <a:gd name="T3" fmla="*/ 15 h 30"/>
                  <a:gd name="T4" fmla="*/ 30 w 30"/>
                  <a:gd name="T5" fmla="*/ 30 h 30"/>
                  <a:gd name="T6" fmla="*/ 0 w 30"/>
                  <a:gd name="T7" fmla="*/ 15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0" y="0"/>
                    </a:moveTo>
                    <a:lnTo>
                      <a:pt x="30" y="15"/>
                    </a:lnTo>
                    <a:lnTo>
                      <a:pt x="3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8" name="Line 306"/>
              <p:cNvSpPr>
                <a:spLocks noChangeShapeType="1"/>
              </p:cNvSpPr>
              <p:nvPr/>
            </p:nvSpPr>
            <p:spPr bwMode="auto">
              <a:xfrm>
                <a:off x="9813" y="1734"/>
                <a:ext cx="1" cy="24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9" name="Line 307"/>
              <p:cNvSpPr>
                <a:spLocks noChangeShapeType="1"/>
              </p:cNvSpPr>
              <p:nvPr/>
            </p:nvSpPr>
            <p:spPr bwMode="auto">
              <a:xfrm>
                <a:off x="6758" y="4209"/>
                <a:ext cx="6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0" name="Line 308"/>
              <p:cNvSpPr>
                <a:spLocks noChangeShapeType="1"/>
              </p:cNvSpPr>
              <p:nvPr/>
            </p:nvSpPr>
            <p:spPr bwMode="auto">
              <a:xfrm>
                <a:off x="6819" y="4209"/>
                <a:ext cx="4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1" name="Freeform 309"/>
              <p:cNvSpPr>
                <a:spLocks/>
              </p:cNvSpPr>
              <p:nvPr/>
            </p:nvSpPr>
            <p:spPr bwMode="auto">
              <a:xfrm>
                <a:off x="6864" y="4209"/>
                <a:ext cx="60" cy="1"/>
              </a:xfrm>
              <a:custGeom>
                <a:avLst/>
                <a:gdLst>
                  <a:gd name="T0" fmla="*/ 0 w 60"/>
                  <a:gd name="T1" fmla="*/ 0 h 1"/>
                  <a:gd name="T2" fmla="*/ 30 w 60"/>
                  <a:gd name="T3" fmla="*/ 0 h 1"/>
                  <a:gd name="T4" fmla="*/ 60 w 6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"/>
                  <a:gd name="T11" fmla="*/ 60 w 6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">
                    <a:moveTo>
                      <a:pt x="0" y="0"/>
                    </a:moveTo>
                    <a:lnTo>
                      <a:pt x="30" y="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2" name="Line 310"/>
              <p:cNvSpPr>
                <a:spLocks noChangeShapeType="1"/>
              </p:cNvSpPr>
              <p:nvPr/>
            </p:nvSpPr>
            <p:spPr bwMode="auto">
              <a:xfrm>
                <a:off x="6924" y="4209"/>
                <a:ext cx="4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11"/>
              <p:cNvSpPr>
                <a:spLocks/>
              </p:cNvSpPr>
              <p:nvPr/>
            </p:nvSpPr>
            <p:spPr bwMode="auto">
              <a:xfrm>
                <a:off x="6969" y="4209"/>
                <a:ext cx="60" cy="1"/>
              </a:xfrm>
              <a:custGeom>
                <a:avLst/>
                <a:gdLst>
                  <a:gd name="T0" fmla="*/ 0 w 60"/>
                  <a:gd name="T1" fmla="*/ 0 h 1"/>
                  <a:gd name="T2" fmla="*/ 30 w 60"/>
                  <a:gd name="T3" fmla="*/ 0 h 1"/>
                  <a:gd name="T4" fmla="*/ 60 w 6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"/>
                  <a:gd name="T11" fmla="*/ 60 w 6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">
                    <a:moveTo>
                      <a:pt x="0" y="0"/>
                    </a:moveTo>
                    <a:lnTo>
                      <a:pt x="30" y="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Line 312"/>
              <p:cNvSpPr>
                <a:spLocks noChangeShapeType="1"/>
              </p:cNvSpPr>
              <p:nvPr/>
            </p:nvSpPr>
            <p:spPr bwMode="auto">
              <a:xfrm>
                <a:off x="7029" y="4209"/>
                <a:ext cx="4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5" name="Freeform 313"/>
              <p:cNvSpPr>
                <a:spLocks/>
              </p:cNvSpPr>
              <p:nvPr/>
            </p:nvSpPr>
            <p:spPr bwMode="auto">
              <a:xfrm>
                <a:off x="7074" y="4209"/>
                <a:ext cx="61" cy="1"/>
              </a:xfrm>
              <a:custGeom>
                <a:avLst/>
                <a:gdLst>
                  <a:gd name="T0" fmla="*/ 0 w 61"/>
                  <a:gd name="T1" fmla="*/ 0 h 1"/>
                  <a:gd name="T2" fmla="*/ 30 w 61"/>
                  <a:gd name="T3" fmla="*/ 0 h 1"/>
                  <a:gd name="T4" fmla="*/ 61 w 6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"/>
                  <a:gd name="T11" fmla="*/ 61 w 6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">
                    <a:moveTo>
                      <a:pt x="0" y="0"/>
                    </a:moveTo>
                    <a:lnTo>
                      <a:pt x="30" y="0"/>
                    </a:lnTo>
                    <a:lnTo>
                      <a:pt x="6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6" name="Line 314"/>
              <p:cNvSpPr>
                <a:spLocks noChangeShapeType="1"/>
              </p:cNvSpPr>
              <p:nvPr/>
            </p:nvSpPr>
            <p:spPr bwMode="auto">
              <a:xfrm>
                <a:off x="7135" y="4209"/>
                <a:ext cx="4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7" name="Freeform 315"/>
              <p:cNvSpPr>
                <a:spLocks/>
              </p:cNvSpPr>
              <p:nvPr/>
            </p:nvSpPr>
            <p:spPr bwMode="auto">
              <a:xfrm>
                <a:off x="7180" y="4209"/>
                <a:ext cx="60" cy="1"/>
              </a:xfrm>
              <a:custGeom>
                <a:avLst/>
                <a:gdLst>
                  <a:gd name="T0" fmla="*/ 0 w 60"/>
                  <a:gd name="T1" fmla="*/ 0 h 1"/>
                  <a:gd name="T2" fmla="*/ 30 w 60"/>
                  <a:gd name="T3" fmla="*/ 0 h 1"/>
                  <a:gd name="T4" fmla="*/ 60 w 6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"/>
                  <a:gd name="T11" fmla="*/ 60 w 6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">
                    <a:moveTo>
                      <a:pt x="0" y="0"/>
                    </a:moveTo>
                    <a:lnTo>
                      <a:pt x="30" y="0"/>
                    </a:ln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8" name="Line 316"/>
              <p:cNvSpPr>
                <a:spLocks noChangeShapeType="1"/>
              </p:cNvSpPr>
              <p:nvPr/>
            </p:nvSpPr>
            <p:spPr bwMode="auto">
              <a:xfrm>
                <a:off x="7240" y="4209"/>
                <a:ext cx="4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9" name="Line 317"/>
              <p:cNvSpPr>
                <a:spLocks noChangeShapeType="1"/>
              </p:cNvSpPr>
              <p:nvPr/>
            </p:nvSpPr>
            <p:spPr bwMode="auto">
              <a:xfrm flipV="1">
                <a:off x="8227" y="2664"/>
                <a:ext cx="45" cy="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0" name="Rectangle 318"/>
              <p:cNvSpPr>
                <a:spLocks noChangeArrowheads="1"/>
              </p:cNvSpPr>
              <p:nvPr/>
            </p:nvSpPr>
            <p:spPr bwMode="auto">
              <a:xfrm>
                <a:off x="6653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1" name="Rectangle 319"/>
              <p:cNvSpPr>
                <a:spLocks noChangeArrowheads="1"/>
              </p:cNvSpPr>
              <p:nvPr/>
            </p:nvSpPr>
            <p:spPr bwMode="auto">
              <a:xfrm>
                <a:off x="6713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2" name="Rectangle 320"/>
              <p:cNvSpPr>
                <a:spLocks noChangeArrowheads="1"/>
              </p:cNvSpPr>
              <p:nvPr/>
            </p:nvSpPr>
            <p:spPr bwMode="auto">
              <a:xfrm>
                <a:off x="6758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3" name="Rectangle 321"/>
              <p:cNvSpPr>
                <a:spLocks noChangeArrowheads="1"/>
              </p:cNvSpPr>
              <p:nvPr/>
            </p:nvSpPr>
            <p:spPr bwMode="auto">
              <a:xfrm>
                <a:off x="6819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4" name="Rectangle 322"/>
              <p:cNvSpPr>
                <a:spLocks noChangeArrowheads="1"/>
              </p:cNvSpPr>
              <p:nvPr/>
            </p:nvSpPr>
            <p:spPr bwMode="auto">
              <a:xfrm>
                <a:off x="6864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5" name="Rectangle 323"/>
              <p:cNvSpPr>
                <a:spLocks noChangeArrowheads="1"/>
              </p:cNvSpPr>
              <p:nvPr/>
            </p:nvSpPr>
            <p:spPr bwMode="auto">
              <a:xfrm>
                <a:off x="6924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6" name="Rectangle 324"/>
              <p:cNvSpPr>
                <a:spLocks noChangeArrowheads="1"/>
              </p:cNvSpPr>
              <p:nvPr/>
            </p:nvSpPr>
            <p:spPr bwMode="auto">
              <a:xfrm>
                <a:off x="6969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7" name="Rectangle 325"/>
              <p:cNvSpPr>
                <a:spLocks noChangeArrowheads="1"/>
              </p:cNvSpPr>
              <p:nvPr/>
            </p:nvSpPr>
            <p:spPr bwMode="auto">
              <a:xfrm>
                <a:off x="7029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8" name="Rectangle 326"/>
              <p:cNvSpPr>
                <a:spLocks noChangeArrowheads="1"/>
              </p:cNvSpPr>
              <p:nvPr/>
            </p:nvSpPr>
            <p:spPr bwMode="auto">
              <a:xfrm>
                <a:off x="7074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59" name="Rectangle 327"/>
              <p:cNvSpPr>
                <a:spLocks noChangeArrowheads="1"/>
              </p:cNvSpPr>
              <p:nvPr/>
            </p:nvSpPr>
            <p:spPr bwMode="auto">
              <a:xfrm>
                <a:off x="7135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60" name="Rectangle 328"/>
              <p:cNvSpPr>
                <a:spLocks noChangeArrowheads="1"/>
              </p:cNvSpPr>
              <p:nvPr/>
            </p:nvSpPr>
            <p:spPr bwMode="auto">
              <a:xfrm>
                <a:off x="7180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61" name="Rectangle 329"/>
              <p:cNvSpPr>
                <a:spLocks noChangeArrowheads="1"/>
              </p:cNvSpPr>
              <p:nvPr/>
            </p:nvSpPr>
            <p:spPr bwMode="auto">
              <a:xfrm>
                <a:off x="7240" y="4194"/>
                <a:ext cx="3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41162" name="Group 330"/>
              <p:cNvGrpSpPr>
                <a:grpSpLocks/>
              </p:cNvGrpSpPr>
              <p:nvPr/>
            </p:nvGrpSpPr>
            <p:grpSpPr bwMode="auto">
              <a:xfrm>
                <a:off x="7218" y="4164"/>
                <a:ext cx="105" cy="46"/>
                <a:chOff x="7285" y="4164"/>
                <a:chExt cx="105" cy="46"/>
              </a:xfrm>
            </p:grpSpPr>
            <p:sp>
              <p:nvSpPr>
                <p:cNvPr id="41288" name="Freeform 331"/>
                <p:cNvSpPr>
                  <a:spLocks/>
                </p:cNvSpPr>
                <p:nvPr/>
              </p:nvSpPr>
              <p:spPr bwMode="auto">
                <a:xfrm>
                  <a:off x="7285" y="4209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30 w 60"/>
                    <a:gd name="T3" fmla="*/ 0 h 1"/>
                    <a:gd name="T4" fmla="*/ 60 w 6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"/>
                    <a:gd name="T11" fmla="*/ 60 w 6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9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7345" y="4179"/>
                  <a:ext cx="45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0" name="Rectangle 333"/>
                <p:cNvSpPr>
                  <a:spLocks noChangeArrowheads="1"/>
                </p:cNvSpPr>
                <p:nvPr/>
              </p:nvSpPr>
              <p:spPr bwMode="auto">
                <a:xfrm>
                  <a:off x="7285" y="4194"/>
                  <a:ext cx="30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91" name="Freeform 334"/>
                <p:cNvSpPr>
                  <a:spLocks/>
                </p:cNvSpPr>
                <p:nvPr/>
              </p:nvSpPr>
              <p:spPr bwMode="auto">
                <a:xfrm>
                  <a:off x="7345" y="416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3" name="Group 335"/>
              <p:cNvGrpSpPr>
                <a:grpSpLocks/>
              </p:cNvGrpSpPr>
              <p:nvPr/>
            </p:nvGrpSpPr>
            <p:grpSpPr bwMode="auto">
              <a:xfrm>
                <a:off x="7309" y="3279"/>
                <a:ext cx="602" cy="900"/>
                <a:chOff x="7375" y="3279"/>
                <a:chExt cx="602" cy="900"/>
              </a:xfrm>
            </p:grpSpPr>
            <p:sp>
              <p:nvSpPr>
                <p:cNvPr id="41265" name="Freeform 336"/>
                <p:cNvSpPr>
                  <a:spLocks/>
                </p:cNvSpPr>
                <p:nvPr/>
              </p:nvSpPr>
              <p:spPr bwMode="auto">
                <a:xfrm>
                  <a:off x="7390" y="4119"/>
                  <a:ext cx="61" cy="60"/>
                </a:xfrm>
                <a:custGeom>
                  <a:avLst/>
                  <a:gdLst>
                    <a:gd name="T0" fmla="*/ 0 w 61"/>
                    <a:gd name="T1" fmla="*/ 60 h 60"/>
                    <a:gd name="T2" fmla="*/ 30 w 61"/>
                    <a:gd name="T3" fmla="*/ 30 h 60"/>
                    <a:gd name="T4" fmla="*/ 61 w 61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60"/>
                    <a:gd name="T11" fmla="*/ 61 w 61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60">
                      <a:moveTo>
                        <a:pt x="0" y="60"/>
                      </a:moveTo>
                      <a:lnTo>
                        <a:pt x="30" y="30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6" name="Freeform 337"/>
                <p:cNvSpPr>
                  <a:spLocks/>
                </p:cNvSpPr>
                <p:nvPr/>
              </p:nvSpPr>
              <p:spPr bwMode="auto">
                <a:xfrm>
                  <a:off x="7451" y="4029"/>
                  <a:ext cx="45" cy="90"/>
                </a:xfrm>
                <a:custGeom>
                  <a:avLst/>
                  <a:gdLst>
                    <a:gd name="T0" fmla="*/ 0 w 45"/>
                    <a:gd name="T1" fmla="*/ 90 h 90"/>
                    <a:gd name="T2" fmla="*/ 15 w 45"/>
                    <a:gd name="T3" fmla="*/ 45 h 90"/>
                    <a:gd name="T4" fmla="*/ 45 w 45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90"/>
                    <a:gd name="T11" fmla="*/ 45 w 45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90">
                      <a:moveTo>
                        <a:pt x="0" y="90"/>
                      </a:moveTo>
                      <a:lnTo>
                        <a:pt x="15" y="45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7" name="Freeform 338"/>
                <p:cNvSpPr>
                  <a:spLocks/>
                </p:cNvSpPr>
                <p:nvPr/>
              </p:nvSpPr>
              <p:spPr bwMode="auto">
                <a:xfrm>
                  <a:off x="7496" y="3939"/>
                  <a:ext cx="60" cy="90"/>
                </a:xfrm>
                <a:custGeom>
                  <a:avLst/>
                  <a:gdLst>
                    <a:gd name="T0" fmla="*/ 0 w 60"/>
                    <a:gd name="T1" fmla="*/ 90 h 90"/>
                    <a:gd name="T2" fmla="*/ 30 w 60"/>
                    <a:gd name="T3" fmla="*/ 45 h 90"/>
                    <a:gd name="T4" fmla="*/ 60 w 60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90"/>
                    <a:gd name="T11" fmla="*/ 60 w 60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90">
                      <a:moveTo>
                        <a:pt x="0" y="90"/>
                      </a:moveTo>
                      <a:lnTo>
                        <a:pt x="30" y="4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8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7556" y="3864"/>
                  <a:ext cx="45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9" name="Freeform 340"/>
                <p:cNvSpPr>
                  <a:spLocks/>
                </p:cNvSpPr>
                <p:nvPr/>
              </p:nvSpPr>
              <p:spPr bwMode="auto">
                <a:xfrm>
                  <a:off x="7601" y="3789"/>
                  <a:ext cx="60" cy="75"/>
                </a:xfrm>
                <a:custGeom>
                  <a:avLst/>
                  <a:gdLst>
                    <a:gd name="T0" fmla="*/ 0 w 60"/>
                    <a:gd name="T1" fmla="*/ 75 h 75"/>
                    <a:gd name="T2" fmla="*/ 30 w 60"/>
                    <a:gd name="T3" fmla="*/ 30 h 75"/>
                    <a:gd name="T4" fmla="*/ 60 w 60"/>
                    <a:gd name="T5" fmla="*/ 0 h 7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75"/>
                    <a:gd name="T11" fmla="*/ 60 w 60"/>
                    <a:gd name="T12" fmla="*/ 75 h 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75">
                      <a:moveTo>
                        <a:pt x="0" y="75"/>
                      </a:moveTo>
                      <a:lnTo>
                        <a:pt x="30" y="3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0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7661" y="3729"/>
                  <a:ext cx="45" cy="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1" name="Freeform 342"/>
                <p:cNvSpPr>
                  <a:spLocks/>
                </p:cNvSpPr>
                <p:nvPr/>
              </p:nvSpPr>
              <p:spPr bwMode="auto">
                <a:xfrm>
                  <a:off x="7706" y="3654"/>
                  <a:ext cx="61" cy="75"/>
                </a:xfrm>
                <a:custGeom>
                  <a:avLst/>
                  <a:gdLst>
                    <a:gd name="T0" fmla="*/ 0 w 61"/>
                    <a:gd name="T1" fmla="*/ 75 h 75"/>
                    <a:gd name="T2" fmla="*/ 31 w 61"/>
                    <a:gd name="T3" fmla="*/ 45 h 75"/>
                    <a:gd name="T4" fmla="*/ 61 w 61"/>
                    <a:gd name="T5" fmla="*/ 0 h 75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75"/>
                    <a:gd name="T11" fmla="*/ 61 w 61"/>
                    <a:gd name="T12" fmla="*/ 75 h 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75">
                      <a:moveTo>
                        <a:pt x="0" y="75"/>
                      </a:moveTo>
                      <a:lnTo>
                        <a:pt x="31" y="4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2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7767" y="356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3" name="Freeform 344"/>
                <p:cNvSpPr>
                  <a:spLocks/>
                </p:cNvSpPr>
                <p:nvPr/>
              </p:nvSpPr>
              <p:spPr bwMode="auto">
                <a:xfrm>
                  <a:off x="7812" y="3474"/>
                  <a:ext cx="60" cy="90"/>
                </a:xfrm>
                <a:custGeom>
                  <a:avLst/>
                  <a:gdLst>
                    <a:gd name="T0" fmla="*/ 0 w 60"/>
                    <a:gd name="T1" fmla="*/ 90 h 90"/>
                    <a:gd name="T2" fmla="*/ 30 w 60"/>
                    <a:gd name="T3" fmla="*/ 45 h 90"/>
                    <a:gd name="T4" fmla="*/ 60 w 60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90"/>
                    <a:gd name="T11" fmla="*/ 60 w 60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90">
                      <a:moveTo>
                        <a:pt x="0" y="90"/>
                      </a:moveTo>
                      <a:lnTo>
                        <a:pt x="30" y="4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4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7872" y="3384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5" name="Freeform 346"/>
                <p:cNvSpPr>
                  <a:spLocks/>
                </p:cNvSpPr>
                <p:nvPr/>
              </p:nvSpPr>
              <p:spPr bwMode="auto">
                <a:xfrm>
                  <a:off x="7917" y="3279"/>
                  <a:ext cx="60" cy="105"/>
                </a:xfrm>
                <a:custGeom>
                  <a:avLst/>
                  <a:gdLst>
                    <a:gd name="T0" fmla="*/ 0 w 60"/>
                    <a:gd name="T1" fmla="*/ 105 h 105"/>
                    <a:gd name="T2" fmla="*/ 30 w 60"/>
                    <a:gd name="T3" fmla="*/ 45 h 105"/>
                    <a:gd name="T4" fmla="*/ 60 w 60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05"/>
                    <a:gd name="T11" fmla="*/ 60 w 60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05">
                      <a:moveTo>
                        <a:pt x="0" y="105"/>
                      </a:moveTo>
                      <a:lnTo>
                        <a:pt x="30" y="4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6" name="Freeform 347"/>
                <p:cNvSpPr>
                  <a:spLocks/>
                </p:cNvSpPr>
                <p:nvPr/>
              </p:nvSpPr>
              <p:spPr bwMode="auto">
                <a:xfrm>
                  <a:off x="7375" y="4119"/>
                  <a:ext cx="45" cy="45"/>
                </a:xfrm>
                <a:custGeom>
                  <a:avLst/>
                  <a:gdLst>
                    <a:gd name="T0" fmla="*/ 0 w 45"/>
                    <a:gd name="T1" fmla="*/ 30 h 45"/>
                    <a:gd name="T2" fmla="*/ 30 w 45"/>
                    <a:gd name="T3" fmla="*/ 0 h 45"/>
                    <a:gd name="T4" fmla="*/ 45 w 45"/>
                    <a:gd name="T5" fmla="*/ 15 h 45"/>
                    <a:gd name="T6" fmla="*/ 15 w 45"/>
                    <a:gd name="T7" fmla="*/ 45 h 45"/>
                    <a:gd name="T8" fmla="*/ 0 w 45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5"/>
                    <a:gd name="T17" fmla="*/ 45 w 4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5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7" name="Freeform 348"/>
                <p:cNvSpPr>
                  <a:spLocks/>
                </p:cNvSpPr>
                <p:nvPr/>
              </p:nvSpPr>
              <p:spPr bwMode="auto">
                <a:xfrm>
                  <a:off x="7436" y="407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8" name="Freeform 349"/>
                <p:cNvSpPr>
                  <a:spLocks/>
                </p:cNvSpPr>
                <p:nvPr/>
              </p:nvSpPr>
              <p:spPr bwMode="auto">
                <a:xfrm>
                  <a:off x="7481" y="3999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9" name="Freeform 350"/>
                <p:cNvSpPr>
                  <a:spLocks/>
                </p:cNvSpPr>
                <p:nvPr/>
              </p:nvSpPr>
              <p:spPr bwMode="auto">
                <a:xfrm>
                  <a:off x="7526" y="3909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15 w 30"/>
                    <a:gd name="T3" fmla="*/ 0 h 30"/>
                    <a:gd name="T4" fmla="*/ 30 w 30"/>
                    <a:gd name="T5" fmla="*/ 15 h 30"/>
                    <a:gd name="T6" fmla="*/ 15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15" y="0"/>
                      </a:lnTo>
                      <a:lnTo>
                        <a:pt x="30" y="15"/>
                      </a:lnTo>
                      <a:lnTo>
                        <a:pt x="15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0" name="Freeform 351"/>
                <p:cNvSpPr>
                  <a:spLocks/>
                </p:cNvSpPr>
                <p:nvPr/>
              </p:nvSpPr>
              <p:spPr bwMode="auto">
                <a:xfrm>
                  <a:off x="7541" y="389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1" name="Freeform 352"/>
                <p:cNvSpPr>
                  <a:spLocks/>
                </p:cNvSpPr>
                <p:nvPr/>
              </p:nvSpPr>
              <p:spPr bwMode="auto">
                <a:xfrm>
                  <a:off x="7586" y="3804"/>
                  <a:ext cx="45" cy="45"/>
                </a:xfrm>
                <a:custGeom>
                  <a:avLst/>
                  <a:gdLst>
                    <a:gd name="T0" fmla="*/ 0 w 45"/>
                    <a:gd name="T1" fmla="*/ 30 h 45"/>
                    <a:gd name="T2" fmla="*/ 30 w 45"/>
                    <a:gd name="T3" fmla="*/ 0 h 45"/>
                    <a:gd name="T4" fmla="*/ 45 w 45"/>
                    <a:gd name="T5" fmla="*/ 15 h 45"/>
                    <a:gd name="T6" fmla="*/ 15 w 45"/>
                    <a:gd name="T7" fmla="*/ 45 h 45"/>
                    <a:gd name="T8" fmla="*/ 0 w 45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5"/>
                    <a:gd name="T17" fmla="*/ 45 w 4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5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2" name="Freeform 353"/>
                <p:cNvSpPr>
                  <a:spLocks/>
                </p:cNvSpPr>
                <p:nvPr/>
              </p:nvSpPr>
              <p:spPr bwMode="auto">
                <a:xfrm>
                  <a:off x="7646" y="3759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3" name="Freeform 354"/>
                <p:cNvSpPr>
                  <a:spLocks/>
                </p:cNvSpPr>
                <p:nvPr/>
              </p:nvSpPr>
              <p:spPr bwMode="auto">
                <a:xfrm>
                  <a:off x="7691" y="3684"/>
                  <a:ext cx="46" cy="45"/>
                </a:xfrm>
                <a:custGeom>
                  <a:avLst/>
                  <a:gdLst>
                    <a:gd name="T0" fmla="*/ 0 w 46"/>
                    <a:gd name="T1" fmla="*/ 30 h 45"/>
                    <a:gd name="T2" fmla="*/ 30 w 46"/>
                    <a:gd name="T3" fmla="*/ 0 h 45"/>
                    <a:gd name="T4" fmla="*/ 46 w 46"/>
                    <a:gd name="T5" fmla="*/ 15 h 45"/>
                    <a:gd name="T6" fmla="*/ 15 w 46"/>
                    <a:gd name="T7" fmla="*/ 45 h 45"/>
                    <a:gd name="T8" fmla="*/ 0 w 46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5"/>
                    <a:gd name="T17" fmla="*/ 46 w 4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6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4" name="Freeform 355"/>
                <p:cNvSpPr>
                  <a:spLocks/>
                </p:cNvSpPr>
                <p:nvPr/>
              </p:nvSpPr>
              <p:spPr bwMode="auto">
                <a:xfrm>
                  <a:off x="7752" y="362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5" name="Freeform 356"/>
                <p:cNvSpPr>
                  <a:spLocks/>
                </p:cNvSpPr>
                <p:nvPr/>
              </p:nvSpPr>
              <p:spPr bwMode="auto">
                <a:xfrm>
                  <a:off x="7797" y="353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6" name="Freeform 357"/>
                <p:cNvSpPr>
                  <a:spLocks/>
                </p:cNvSpPr>
                <p:nvPr/>
              </p:nvSpPr>
              <p:spPr bwMode="auto">
                <a:xfrm>
                  <a:off x="7857" y="344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7" name="Freeform 358"/>
                <p:cNvSpPr>
                  <a:spLocks/>
                </p:cNvSpPr>
                <p:nvPr/>
              </p:nvSpPr>
              <p:spPr bwMode="auto">
                <a:xfrm>
                  <a:off x="7902" y="335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4" name="Group 359"/>
              <p:cNvGrpSpPr>
                <a:grpSpLocks/>
              </p:cNvGrpSpPr>
              <p:nvPr/>
            </p:nvGrpSpPr>
            <p:grpSpPr bwMode="auto">
              <a:xfrm>
                <a:off x="7893" y="2676"/>
                <a:ext cx="361" cy="615"/>
                <a:chOff x="7962" y="2679"/>
                <a:chExt cx="361" cy="615"/>
              </a:xfrm>
            </p:grpSpPr>
            <p:sp>
              <p:nvSpPr>
                <p:cNvPr id="41250" name="Freeform 360"/>
                <p:cNvSpPr>
                  <a:spLocks/>
                </p:cNvSpPr>
                <p:nvPr/>
              </p:nvSpPr>
              <p:spPr bwMode="auto">
                <a:xfrm>
                  <a:off x="8293" y="2679"/>
                  <a:ext cx="30" cy="30"/>
                </a:xfrm>
                <a:custGeom>
                  <a:avLst/>
                  <a:gdLst>
                    <a:gd name="T0" fmla="*/ 15 w 30"/>
                    <a:gd name="T1" fmla="*/ 0 h 30"/>
                    <a:gd name="T2" fmla="*/ 30 w 30"/>
                    <a:gd name="T3" fmla="*/ 30 h 30"/>
                    <a:gd name="T4" fmla="*/ 15 w 30"/>
                    <a:gd name="T5" fmla="*/ 30 h 30"/>
                    <a:gd name="T6" fmla="*/ 0 w 30"/>
                    <a:gd name="T7" fmla="*/ 0 h 30"/>
                    <a:gd name="T8" fmla="*/ 15 w 30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15" y="0"/>
                      </a:moveTo>
                      <a:lnTo>
                        <a:pt x="30" y="30"/>
                      </a:lnTo>
                      <a:lnTo>
                        <a:pt x="15" y="30"/>
                      </a:lnTo>
                      <a:lnTo>
                        <a:pt x="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7977" y="3189"/>
                  <a:ext cx="45" cy="9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2" name="Freeform 362"/>
                <p:cNvSpPr>
                  <a:spLocks/>
                </p:cNvSpPr>
                <p:nvPr/>
              </p:nvSpPr>
              <p:spPr bwMode="auto">
                <a:xfrm>
                  <a:off x="8022" y="3099"/>
                  <a:ext cx="61" cy="90"/>
                </a:xfrm>
                <a:custGeom>
                  <a:avLst/>
                  <a:gdLst>
                    <a:gd name="T0" fmla="*/ 0 w 61"/>
                    <a:gd name="T1" fmla="*/ 90 h 90"/>
                    <a:gd name="T2" fmla="*/ 31 w 61"/>
                    <a:gd name="T3" fmla="*/ 45 h 90"/>
                    <a:gd name="T4" fmla="*/ 61 w 61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90"/>
                    <a:gd name="T11" fmla="*/ 61 w 61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90">
                      <a:moveTo>
                        <a:pt x="0" y="90"/>
                      </a:moveTo>
                      <a:lnTo>
                        <a:pt x="31" y="4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3" name="Freeform 363"/>
                <p:cNvSpPr>
                  <a:spLocks/>
                </p:cNvSpPr>
                <p:nvPr/>
              </p:nvSpPr>
              <p:spPr bwMode="auto">
                <a:xfrm>
                  <a:off x="8083" y="2994"/>
                  <a:ext cx="45" cy="105"/>
                </a:xfrm>
                <a:custGeom>
                  <a:avLst/>
                  <a:gdLst>
                    <a:gd name="T0" fmla="*/ 0 w 45"/>
                    <a:gd name="T1" fmla="*/ 105 h 105"/>
                    <a:gd name="T2" fmla="*/ 15 w 45"/>
                    <a:gd name="T3" fmla="*/ 45 h 105"/>
                    <a:gd name="T4" fmla="*/ 45 w 45"/>
                    <a:gd name="T5" fmla="*/ 0 h 105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105"/>
                    <a:gd name="T11" fmla="*/ 45 w 45"/>
                    <a:gd name="T12" fmla="*/ 105 h 1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105">
                      <a:moveTo>
                        <a:pt x="0" y="105"/>
                      </a:moveTo>
                      <a:lnTo>
                        <a:pt x="15" y="45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4" name="Freeform 364"/>
                <p:cNvSpPr>
                  <a:spLocks/>
                </p:cNvSpPr>
                <p:nvPr/>
              </p:nvSpPr>
              <p:spPr bwMode="auto">
                <a:xfrm>
                  <a:off x="8128" y="2904"/>
                  <a:ext cx="60" cy="90"/>
                </a:xfrm>
                <a:custGeom>
                  <a:avLst/>
                  <a:gdLst>
                    <a:gd name="T0" fmla="*/ 0 w 60"/>
                    <a:gd name="T1" fmla="*/ 90 h 90"/>
                    <a:gd name="T2" fmla="*/ 30 w 60"/>
                    <a:gd name="T3" fmla="*/ 45 h 90"/>
                    <a:gd name="T4" fmla="*/ 60 w 60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90"/>
                    <a:gd name="T11" fmla="*/ 60 w 60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90">
                      <a:moveTo>
                        <a:pt x="0" y="90"/>
                      </a:moveTo>
                      <a:lnTo>
                        <a:pt x="30" y="4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5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8188" y="2829"/>
                  <a:ext cx="45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6" name="Freeform 366"/>
                <p:cNvSpPr>
                  <a:spLocks/>
                </p:cNvSpPr>
                <p:nvPr/>
              </p:nvSpPr>
              <p:spPr bwMode="auto">
                <a:xfrm>
                  <a:off x="8233" y="2739"/>
                  <a:ext cx="60" cy="90"/>
                </a:xfrm>
                <a:custGeom>
                  <a:avLst/>
                  <a:gdLst>
                    <a:gd name="T0" fmla="*/ 0 w 60"/>
                    <a:gd name="T1" fmla="*/ 90 h 90"/>
                    <a:gd name="T2" fmla="*/ 30 w 60"/>
                    <a:gd name="T3" fmla="*/ 45 h 90"/>
                    <a:gd name="T4" fmla="*/ 60 w 60"/>
                    <a:gd name="T5" fmla="*/ 0 h 90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90"/>
                    <a:gd name="T11" fmla="*/ 60 w 60"/>
                    <a:gd name="T12" fmla="*/ 90 h 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90">
                      <a:moveTo>
                        <a:pt x="0" y="90"/>
                      </a:moveTo>
                      <a:lnTo>
                        <a:pt x="30" y="4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7" name="Freeform 367"/>
                <p:cNvSpPr>
                  <a:spLocks/>
                </p:cNvSpPr>
                <p:nvPr/>
              </p:nvSpPr>
              <p:spPr bwMode="auto">
                <a:xfrm>
                  <a:off x="7962" y="326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8" name="Freeform 368"/>
                <p:cNvSpPr>
                  <a:spLocks/>
                </p:cNvSpPr>
                <p:nvPr/>
              </p:nvSpPr>
              <p:spPr bwMode="auto">
                <a:xfrm>
                  <a:off x="8007" y="317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9" name="Freeform 369"/>
                <p:cNvSpPr>
                  <a:spLocks/>
                </p:cNvSpPr>
                <p:nvPr/>
              </p:nvSpPr>
              <p:spPr bwMode="auto">
                <a:xfrm>
                  <a:off x="8053" y="308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15 w 30"/>
                    <a:gd name="T3" fmla="*/ 0 h 30"/>
                    <a:gd name="T4" fmla="*/ 30 w 30"/>
                    <a:gd name="T5" fmla="*/ 15 h 30"/>
                    <a:gd name="T6" fmla="*/ 15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15" y="0"/>
                      </a:lnTo>
                      <a:lnTo>
                        <a:pt x="30" y="15"/>
                      </a:lnTo>
                      <a:lnTo>
                        <a:pt x="15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0" name="Freeform 370"/>
                <p:cNvSpPr>
                  <a:spLocks/>
                </p:cNvSpPr>
                <p:nvPr/>
              </p:nvSpPr>
              <p:spPr bwMode="auto">
                <a:xfrm>
                  <a:off x="8068" y="3069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1" name="Freeform 371"/>
                <p:cNvSpPr>
                  <a:spLocks/>
                </p:cNvSpPr>
                <p:nvPr/>
              </p:nvSpPr>
              <p:spPr bwMode="auto">
                <a:xfrm>
                  <a:off x="8113" y="2979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2" name="Freeform 372"/>
                <p:cNvSpPr>
                  <a:spLocks/>
                </p:cNvSpPr>
                <p:nvPr/>
              </p:nvSpPr>
              <p:spPr bwMode="auto">
                <a:xfrm>
                  <a:off x="8173" y="2889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3" name="Freeform 373"/>
                <p:cNvSpPr>
                  <a:spLocks/>
                </p:cNvSpPr>
                <p:nvPr/>
              </p:nvSpPr>
              <p:spPr bwMode="auto">
                <a:xfrm>
                  <a:off x="8218" y="2799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4" name="Freeform 374"/>
                <p:cNvSpPr>
                  <a:spLocks/>
                </p:cNvSpPr>
                <p:nvPr/>
              </p:nvSpPr>
              <p:spPr bwMode="auto">
                <a:xfrm>
                  <a:off x="8278" y="272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65" name="Freeform 375"/>
              <p:cNvSpPr>
                <a:spLocks/>
              </p:cNvSpPr>
              <p:nvPr/>
            </p:nvSpPr>
            <p:spPr bwMode="auto">
              <a:xfrm>
                <a:off x="8323" y="2619"/>
                <a:ext cx="46" cy="45"/>
              </a:xfrm>
              <a:custGeom>
                <a:avLst/>
                <a:gdLst>
                  <a:gd name="T0" fmla="*/ 0 w 46"/>
                  <a:gd name="T1" fmla="*/ 30 h 45"/>
                  <a:gd name="T2" fmla="*/ 30 w 46"/>
                  <a:gd name="T3" fmla="*/ 0 h 45"/>
                  <a:gd name="T4" fmla="*/ 46 w 46"/>
                  <a:gd name="T5" fmla="*/ 15 h 45"/>
                  <a:gd name="T6" fmla="*/ 15 w 46"/>
                  <a:gd name="T7" fmla="*/ 45 h 45"/>
                  <a:gd name="T8" fmla="*/ 0 w 46"/>
                  <a:gd name="T9" fmla="*/ 3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5"/>
                  <a:gd name="T17" fmla="*/ 46 w 4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5">
                    <a:moveTo>
                      <a:pt x="0" y="30"/>
                    </a:moveTo>
                    <a:lnTo>
                      <a:pt x="30" y="0"/>
                    </a:lnTo>
                    <a:lnTo>
                      <a:pt x="46" y="15"/>
                    </a:lnTo>
                    <a:lnTo>
                      <a:pt x="15" y="4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66" name="Group 376"/>
              <p:cNvGrpSpPr>
                <a:grpSpLocks/>
              </p:cNvGrpSpPr>
              <p:nvPr/>
            </p:nvGrpSpPr>
            <p:grpSpPr bwMode="auto">
              <a:xfrm>
                <a:off x="9066" y="1809"/>
                <a:ext cx="737" cy="195"/>
                <a:chOff x="9136" y="1809"/>
                <a:chExt cx="737" cy="195"/>
              </a:xfrm>
            </p:grpSpPr>
            <p:sp>
              <p:nvSpPr>
                <p:cNvPr id="4122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9136" y="1974"/>
                  <a:ext cx="45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2" name="Freeform 378"/>
                <p:cNvSpPr>
                  <a:spLocks/>
                </p:cNvSpPr>
                <p:nvPr/>
              </p:nvSpPr>
              <p:spPr bwMode="auto">
                <a:xfrm>
                  <a:off x="9181" y="1959"/>
                  <a:ext cx="60" cy="15"/>
                </a:xfrm>
                <a:custGeom>
                  <a:avLst/>
                  <a:gdLst>
                    <a:gd name="T0" fmla="*/ 0 w 60"/>
                    <a:gd name="T1" fmla="*/ 15 h 15"/>
                    <a:gd name="T2" fmla="*/ 30 w 60"/>
                    <a:gd name="T3" fmla="*/ 0 h 15"/>
                    <a:gd name="T4" fmla="*/ 60 w 6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5"/>
                    <a:gd name="T11" fmla="*/ 60 w 6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5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9241" y="1944"/>
                  <a:ext cx="4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4" name="Freeform 380"/>
                <p:cNvSpPr>
                  <a:spLocks/>
                </p:cNvSpPr>
                <p:nvPr/>
              </p:nvSpPr>
              <p:spPr bwMode="auto">
                <a:xfrm>
                  <a:off x="9286" y="1929"/>
                  <a:ext cx="61" cy="15"/>
                </a:xfrm>
                <a:custGeom>
                  <a:avLst/>
                  <a:gdLst>
                    <a:gd name="T0" fmla="*/ 0 w 61"/>
                    <a:gd name="T1" fmla="*/ 15 h 15"/>
                    <a:gd name="T2" fmla="*/ 31 w 61"/>
                    <a:gd name="T3" fmla="*/ 0 h 15"/>
                    <a:gd name="T4" fmla="*/ 61 w 61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15"/>
                    <a:gd name="T11" fmla="*/ 61 w 61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9347" y="1914"/>
                  <a:ext cx="4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6" name="Freeform 382"/>
                <p:cNvSpPr>
                  <a:spLocks/>
                </p:cNvSpPr>
                <p:nvPr/>
              </p:nvSpPr>
              <p:spPr bwMode="auto">
                <a:xfrm>
                  <a:off x="9392" y="1899"/>
                  <a:ext cx="60" cy="15"/>
                </a:xfrm>
                <a:custGeom>
                  <a:avLst/>
                  <a:gdLst>
                    <a:gd name="T0" fmla="*/ 0 w 60"/>
                    <a:gd name="T1" fmla="*/ 15 h 15"/>
                    <a:gd name="T2" fmla="*/ 30 w 60"/>
                    <a:gd name="T3" fmla="*/ 0 h 15"/>
                    <a:gd name="T4" fmla="*/ 60 w 6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5"/>
                    <a:gd name="T11" fmla="*/ 60 w 6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5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9452" y="1884"/>
                  <a:ext cx="4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8" name="Freeform 384"/>
                <p:cNvSpPr>
                  <a:spLocks/>
                </p:cNvSpPr>
                <p:nvPr/>
              </p:nvSpPr>
              <p:spPr bwMode="auto">
                <a:xfrm>
                  <a:off x="9497" y="1869"/>
                  <a:ext cx="60" cy="15"/>
                </a:xfrm>
                <a:custGeom>
                  <a:avLst/>
                  <a:gdLst>
                    <a:gd name="T0" fmla="*/ 0 w 60"/>
                    <a:gd name="T1" fmla="*/ 15 h 15"/>
                    <a:gd name="T2" fmla="*/ 30 w 60"/>
                    <a:gd name="T3" fmla="*/ 0 h 15"/>
                    <a:gd name="T4" fmla="*/ 60 w 6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5"/>
                    <a:gd name="T11" fmla="*/ 60 w 6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5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9" name="Line 385"/>
                <p:cNvSpPr>
                  <a:spLocks noChangeShapeType="1"/>
                </p:cNvSpPr>
                <p:nvPr/>
              </p:nvSpPr>
              <p:spPr bwMode="auto">
                <a:xfrm>
                  <a:off x="9557" y="1869"/>
                  <a:ext cx="4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0" name="Freeform 386"/>
                <p:cNvSpPr>
                  <a:spLocks/>
                </p:cNvSpPr>
                <p:nvPr/>
              </p:nvSpPr>
              <p:spPr bwMode="auto">
                <a:xfrm>
                  <a:off x="9603" y="1854"/>
                  <a:ext cx="60" cy="15"/>
                </a:xfrm>
                <a:custGeom>
                  <a:avLst/>
                  <a:gdLst>
                    <a:gd name="T0" fmla="*/ 0 w 60"/>
                    <a:gd name="T1" fmla="*/ 15 h 15"/>
                    <a:gd name="T2" fmla="*/ 30 w 60"/>
                    <a:gd name="T3" fmla="*/ 15 h 15"/>
                    <a:gd name="T4" fmla="*/ 60 w 6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5"/>
                    <a:gd name="T11" fmla="*/ 60 w 6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5">
                      <a:moveTo>
                        <a:pt x="0" y="15"/>
                      </a:moveTo>
                      <a:lnTo>
                        <a:pt x="30" y="1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9663" y="1839"/>
                  <a:ext cx="45" cy="1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2" name="Freeform 388"/>
                <p:cNvSpPr>
                  <a:spLocks/>
                </p:cNvSpPr>
                <p:nvPr/>
              </p:nvSpPr>
              <p:spPr bwMode="auto">
                <a:xfrm>
                  <a:off x="9708" y="1839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30 w 60"/>
                    <a:gd name="T3" fmla="*/ 0 h 1"/>
                    <a:gd name="T4" fmla="*/ 60 w 6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"/>
                    <a:gd name="T11" fmla="*/ 60 w 6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3" name="Freeform 389"/>
                <p:cNvSpPr>
                  <a:spLocks/>
                </p:cNvSpPr>
                <p:nvPr/>
              </p:nvSpPr>
              <p:spPr bwMode="auto">
                <a:xfrm>
                  <a:off x="9768" y="1824"/>
                  <a:ext cx="45" cy="15"/>
                </a:xfrm>
                <a:custGeom>
                  <a:avLst/>
                  <a:gdLst>
                    <a:gd name="T0" fmla="*/ 0 w 45"/>
                    <a:gd name="T1" fmla="*/ 15 h 15"/>
                    <a:gd name="T2" fmla="*/ 15 w 45"/>
                    <a:gd name="T3" fmla="*/ 0 h 15"/>
                    <a:gd name="T4" fmla="*/ 45 w 45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15"/>
                    <a:gd name="T11" fmla="*/ 45 w 45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15">
                      <a:moveTo>
                        <a:pt x="0" y="15"/>
                      </a:moveTo>
                      <a:lnTo>
                        <a:pt x="15" y="0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4" name="Freeform 390"/>
                <p:cNvSpPr>
                  <a:spLocks/>
                </p:cNvSpPr>
                <p:nvPr/>
              </p:nvSpPr>
              <p:spPr bwMode="auto">
                <a:xfrm>
                  <a:off x="9813" y="1824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30 w 60"/>
                    <a:gd name="T3" fmla="*/ 0 h 1"/>
                    <a:gd name="T4" fmla="*/ 60 w 6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"/>
                    <a:gd name="T11" fmla="*/ 60 w 6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5" name="Freeform 391"/>
                <p:cNvSpPr>
                  <a:spLocks/>
                </p:cNvSpPr>
                <p:nvPr/>
              </p:nvSpPr>
              <p:spPr bwMode="auto">
                <a:xfrm>
                  <a:off x="9136" y="1959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6" name="Freeform 392"/>
                <p:cNvSpPr>
                  <a:spLocks/>
                </p:cNvSpPr>
                <p:nvPr/>
              </p:nvSpPr>
              <p:spPr bwMode="auto">
                <a:xfrm>
                  <a:off x="9181" y="1929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7" name="Freeform 393"/>
                <p:cNvSpPr>
                  <a:spLocks/>
                </p:cNvSpPr>
                <p:nvPr/>
              </p:nvSpPr>
              <p:spPr bwMode="auto">
                <a:xfrm>
                  <a:off x="9241" y="191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8" name="Freeform 394"/>
                <p:cNvSpPr>
                  <a:spLocks/>
                </p:cNvSpPr>
                <p:nvPr/>
              </p:nvSpPr>
              <p:spPr bwMode="auto">
                <a:xfrm>
                  <a:off x="9286" y="1899"/>
                  <a:ext cx="31" cy="30"/>
                </a:xfrm>
                <a:custGeom>
                  <a:avLst/>
                  <a:gdLst>
                    <a:gd name="T0" fmla="*/ 0 w 31"/>
                    <a:gd name="T1" fmla="*/ 15 h 30"/>
                    <a:gd name="T2" fmla="*/ 31 w 31"/>
                    <a:gd name="T3" fmla="*/ 0 h 30"/>
                    <a:gd name="T4" fmla="*/ 31 w 31"/>
                    <a:gd name="T5" fmla="*/ 15 h 30"/>
                    <a:gd name="T6" fmla="*/ 0 w 31"/>
                    <a:gd name="T7" fmla="*/ 30 h 30"/>
                    <a:gd name="T8" fmla="*/ 0 w 31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0"/>
                    <a:gd name="T17" fmla="*/ 31 w 3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0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31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9" name="Freeform 395"/>
                <p:cNvSpPr>
                  <a:spLocks/>
                </p:cNvSpPr>
                <p:nvPr/>
              </p:nvSpPr>
              <p:spPr bwMode="auto">
                <a:xfrm>
                  <a:off x="9347" y="188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0" name="Freeform 396"/>
                <p:cNvSpPr>
                  <a:spLocks/>
                </p:cNvSpPr>
                <p:nvPr/>
              </p:nvSpPr>
              <p:spPr bwMode="auto">
                <a:xfrm>
                  <a:off x="9392" y="1869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9452" y="1869"/>
                  <a:ext cx="30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9497" y="1869"/>
                  <a:ext cx="30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43" name="Freeform 399"/>
                <p:cNvSpPr>
                  <a:spLocks/>
                </p:cNvSpPr>
                <p:nvPr/>
              </p:nvSpPr>
              <p:spPr bwMode="auto">
                <a:xfrm>
                  <a:off x="9557" y="1839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4" name="Rectangle 400"/>
                <p:cNvSpPr>
                  <a:spLocks noChangeArrowheads="1"/>
                </p:cNvSpPr>
                <p:nvPr/>
              </p:nvSpPr>
              <p:spPr bwMode="auto">
                <a:xfrm>
                  <a:off x="9603" y="1839"/>
                  <a:ext cx="30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45" name="Freeform 401"/>
                <p:cNvSpPr>
                  <a:spLocks/>
                </p:cNvSpPr>
                <p:nvPr/>
              </p:nvSpPr>
              <p:spPr bwMode="auto">
                <a:xfrm>
                  <a:off x="9648" y="182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15 w 30"/>
                    <a:gd name="T3" fmla="*/ 0 h 30"/>
                    <a:gd name="T4" fmla="*/ 30 w 30"/>
                    <a:gd name="T5" fmla="*/ 15 h 30"/>
                    <a:gd name="T6" fmla="*/ 15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15" y="0"/>
                      </a:lnTo>
                      <a:lnTo>
                        <a:pt x="30" y="15"/>
                      </a:lnTo>
                      <a:lnTo>
                        <a:pt x="15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6" name="Rectangle 402"/>
                <p:cNvSpPr>
                  <a:spLocks noChangeArrowheads="1"/>
                </p:cNvSpPr>
                <p:nvPr/>
              </p:nvSpPr>
              <p:spPr bwMode="auto">
                <a:xfrm>
                  <a:off x="9678" y="1824"/>
                  <a:ext cx="1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47" name="Rectangle 403"/>
                <p:cNvSpPr>
                  <a:spLocks noChangeArrowheads="1"/>
                </p:cNvSpPr>
                <p:nvPr/>
              </p:nvSpPr>
              <p:spPr bwMode="auto">
                <a:xfrm>
                  <a:off x="9708" y="1824"/>
                  <a:ext cx="30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48" name="Rectangle 404"/>
                <p:cNvSpPr>
                  <a:spLocks noChangeArrowheads="1"/>
                </p:cNvSpPr>
                <p:nvPr/>
              </p:nvSpPr>
              <p:spPr bwMode="auto">
                <a:xfrm>
                  <a:off x="9768" y="1824"/>
                  <a:ext cx="30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1249" name="Freeform 405"/>
                <p:cNvSpPr>
                  <a:spLocks/>
                </p:cNvSpPr>
                <p:nvPr/>
              </p:nvSpPr>
              <p:spPr bwMode="auto">
                <a:xfrm>
                  <a:off x="9813" y="1809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67" name="Rectangle 406"/>
              <p:cNvSpPr>
                <a:spLocks noChangeArrowheads="1"/>
              </p:cNvSpPr>
              <p:nvPr/>
            </p:nvSpPr>
            <p:spPr bwMode="auto">
              <a:xfrm>
                <a:off x="6396" y="4088"/>
                <a:ext cx="1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</a:t>
                </a:r>
                <a:endParaRPr lang="ru-RU" altLang="en-US"/>
              </a:p>
            </p:txBody>
          </p:sp>
          <p:sp>
            <p:nvSpPr>
              <p:cNvPr id="41168" name="Rectangle 407"/>
              <p:cNvSpPr>
                <a:spLocks noChangeArrowheads="1"/>
              </p:cNvSpPr>
              <p:nvPr/>
            </p:nvSpPr>
            <p:spPr bwMode="auto">
              <a:xfrm>
                <a:off x="6127" y="3592"/>
                <a:ext cx="401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0,01</a:t>
                </a:r>
                <a:endParaRPr lang="ru-RU" altLang="en-US"/>
              </a:p>
            </p:txBody>
          </p:sp>
          <p:sp>
            <p:nvSpPr>
              <p:cNvPr id="41169" name="Rectangle 408"/>
              <p:cNvSpPr>
                <a:spLocks noChangeArrowheads="1"/>
              </p:cNvSpPr>
              <p:nvPr/>
            </p:nvSpPr>
            <p:spPr bwMode="auto">
              <a:xfrm>
                <a:off x="6127" y="3097"/>
                <a:ext cx="401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0,02</a:t>
                </a:r>
                <a:endParaRPr lang="ru-RU" altLang="en-US"/>
              </a:p>
            </p:txBody>
          </p:sp>
          <p:sp>
            <p:nvSpPr>
              <p:cNvPr id="41170" name="Rectangle 409"/>
              <p:cNvSpPr>
                <a:spLocks noChangeArrowheads="1"/>
              </p:cNvSpPr>
              <p:nvPr/>
            </p:nvSpPr>
            <p:spPr bwMode="auto">
              <a:xfrm>
                <a:off x="6127" y="2604"/>
                <a:ext cx="401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0,03</a:t>
                </a:r>
                <a:endParaRPr lang="ru-RU" altLang="en-US"/>
              </a:p>
            </p:txBody>
          </p:sp>
          <p:sp>
            <p:nvSpPr>
              <p:cNvPr id="41171" name="Rectangle 410"/>
              <p:cNvSpPr>
                <a:spLocks noChangeArrowheads="1"/>
              </p:cNvSpPr>
              <p:nvPr/>
            </p:nvSpPr>
            <p:spPr bwMode="auto">
              <a:xfrm>
                <a:off x="6127" y="2111"/>
                <a:ext cx="401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0,04</a:t>
                </a:r>
                <a:endParaRPr lang="ru-RU" altLang="en-US"/>
              </a:p>
            </p:txBody>
          </p:sp>
          <p:sp>
            <p:nvSpPr>
              <p:cNvPr id="41172" name="Rectangle 411"/>
              <p:cNvSpPr>
                <a:spLocks noChangeArrowheads="1"/>
              </p:cNvSpPr>
              <p:nvPr/>
            </p:nvSpPr>
            <p:spPr bwMode="auto">
              <a:xfrm>
                <a:off x="6504" y="4372"/>
                <a:ext cx="343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340</a:t>
                </a:r>
                <a:endParaRPr lang="ru-RU" altLang="en-US"/>
              </a:p>
            </p:txBody>
          </p:sp>
          <p:sp>
            <p:nvSpPr>
              <p:cNvPr id="41173" name="Rectangle 412"/>
              <p:cNvSpPr>
                <a:spLocks noChangeArrowheads="1"/>
              </p:cNvSpPr>
              <p:nvPr/>
            </p:nvSpPr>
            <p:spPr bwMode="auto">
              <a:xfrm>
                <a:off x="7028" y="4372"/>
                <a:ext cx="343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350</a:t>
                </a:r>
                <a:endParaRPr lang="ru-RU" altLang="en-US"/>
              </a:p>
            </p:txBody>
          </p:sp>
          <p:sp>
            <p:nvSpPr>
              <p:cNvPr id="41174" name="Rectangle 413"/>
              <p:cNvSpPr>
                <a:spLocks noChangeArrowheads="1"/>
              </p:cNvSpPr>
              <p:nvPr/>
            </p:nvSpPr>
            <p:spPr bwMode="auto">
              <a:xfrm>
                <a:off x="7557" y="4372"/>
                <a:ext cx="343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360</a:t>
                </a:r>
                <a:endParaRPr lang="ru-RU" altLang="en-US"/>
              </a:p>
            </p:txBody>
          </p:sp>
          <p:sp>
            <p:nvSpPr>
              <p:cNvPr id="41175" name="Rectangle 414"/>
              <p:cNvSpPr>
                <a:spLocks noChangeArrowheads="1"/>
              </p:cNvSpPr>
              <p:nvPr/>
            </p:nvSpPr>
            <p:spPr bwMode="auto">
              <a:xfrm>
                <a:off x="8083" y="4372"/>
                <a:ext cx="343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370</a:t>
                </a:r>
                <a:endParaRPr lang="ru-RU" altLang="en-US"/>
              </a:p>
            </p:txBody>
          </p:sp>
          <p:sp>
            <p:nvSpPr>
              <p:cNvPr id="41176" name="Rectangle 415"/>
              <p:cNvSpPr>
                <a:spLocks noChangeArrowheads="1"/>
              </p:cNvSpPr>
              <p:nvPr/>
            </p:nvSpPr>
            <p:spPr bwMode="auto">
              <a:xfrm>
                <a:off x="8610" y="4372"/>
                <a:ext cx="343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380</a:t>
                </a:r>
                <a:endParaRPr lang="ru-RU" altLang="en-US"/>
              </a:p>
            </p:txBody>
          </p:sp>
          <p:sp>
            <p:nvSpPr>
              <p:cNvPr id="41177" name="Rectangle 416"/>
              <p:cNvSpPr>
                <a:spLocks noChangeArrowheads="1"/>
              </p:cNvSpPr>
              <p:nvPr/>
            </p:nvSpPr>
            <p:spPr bwMode="auto">
              <a:xfrm>
                <a:off x="9136" y="4372"/>
                <a:ext cx="343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390</a:t>
                </a:r>
                <a:endParaRPr lang="ru-RU" altLang="en-US"/>
              </a:p>
            </p:txBody>
          </p:sp>
          <p:sp>
            <p:nvSpPr>
              <p:cNvPr id="41178" name="Rectangle 417"/>
              <p:cNvSpPr>
                <a:spLocks noChangeArrowheads="1"/>
              </p:cNvSpPr>
              <p:nvPr/>
            </p:nvSpPr>
            <p:spPr bwMode="auto">
              <a:xfrm>
                <a:off x="6021" y="1134"/>
                <a:ext cx="1" cy="3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79" name="Rectangle 418"/>
              <p:cNvSpPr>
                <a:spLocks noChangeArrowheads="1"/>
              </p:cNvSpPr>
              <p:nvPr/>
            </p:nvSpPr>
            <p:spPr bwMode="auto">
              <a:xfrm>
                <a:off x="9964" y="3592"/>
                <a:ext cx="287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0,2</a:t>
                </a:r>
                <a:endParaRPr lang="ru-RU" altLang="en-US"/>
              </a:p>
            </p:txBody>
          </p:sp>
          <p:sp>
            <p:nvSpPr>
              <p:cNvPr id="41180" name="Rectangle 419"/>
              <p:cNvSpPr>
                <a:spLocks noChangeArrowheads="1"/>
              </p:cNvSpPr>
              <p:nvPr/>
            </p:nvSpPr>
            <p:spPr bwMode="auto">
              <a:xfrm>
                <a:off x="9964" y="3099"/>
                <a:ext cx="287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0,4</a:t>
                </a:r>
                <a:endParaRPr lang="ru-RU" altLang="en-US"/>
              </a:p>
            </p:txBody>
          </p:sp>
          <p:sp>
            <p:nvSpPr>
              <p:cNvPr id="41181" name="Rectangle 420"/>
              <p:cNvSpPr>
                <a:spLocks noChangeArrowheads="1"/>
              </p:cNvSpPr>
              <p:nvPr/>
            </p:nvSpPr>
            <p:spPr bwMode="auto">
              <a:xfrm>
                <a:off x="9964" y="2604"/>
                <a:ext cx="287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0,6</a:t>
                </a:r>
                <a:endParaRPr lang="ru-RU" altLang="en-US"/>
              </a:p>
            </p:txBody>
          </p:sp>
          <p:sp>
            <p:nvSpPr>
              <p:cNvPr id="41182" name="Rectangle 421"/>
              <p:cNvSpPr>
                <a:spLocks noChangeArrowheads="1"/>
              </p:cNvSpPr>
              <p:nvPr/>
            </p:nvSpPr>
            <p:spPr bwMode="auto">
              <a:xfrm>
                <a:off x="9964" y="2111"/>
                <a:ext cx="287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0,8</a:t>
                </a:r>
                <a:endParaRPr lang="ru-RU" altLang="en-US"/>
              </a:p>
            </p:txBody>
          </p:sp>
          <p:sp>
            <p:nvSpPr>
              <p:cNvPr id="41183" name="Rectangle 422"/>
              <p:cNvSpPr>
                <a:spLocks noChangeArrowheads="1"/>
              </p:cNvSpPr>
              <p:nvPr/>
            </p:nvSpPr>
            <p:spPr bwMode="auto">
              <a:xfrm>
                <a:off x="6021" y="1134"/>
                <a:ext cx="1" cy="3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184" name="Rectangle 423"/>
              <p:cNvSpPr>
                <a:spLocks noChangeArrowheads="1"/>
              </p:cNvSpPr>
              <p:nvPr/>
            </p:nvSpPr>
            <p:spPr bwMode="auto">
              <a:xfrm>
                <a:off x="9982" y="1673"/>
                <a:ext cx="138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>
                    <a:solidFill>
                      <a:srgbClr val="000000"/>
                    </a:solidFill>
                  </a:rPr>
                  <a:t>Х</a:t>
                </a:r>
                <a:endParaRPr lang="ru-RU" altLang="en-US"/>
              </a:p>
            </p:txBody>
          </p:sp>
          <p:sp>
            <p:nvSpPr>
              <p:cNvPr id="41185" name="Rectangle 424"/>
              <p:cNvSpPr>
                <a:spLocks noChangeArrowheads="1"/>
              </p:cNvSpPr>
              <p:nvPr/>
            </p:nvSpPr>
            <p:spPr bwMode="auto">
              <a:xfrm>
                <a:off x="6742" y="1854"/>
                <a:ext cx="79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>
                    <a:solidFill>
                      <a:srgbClr val="000000"/>
                    </a:solidFill>
                  </a:rPr>
                  <a:t>dx/dφ</a:t>
                </a:r>
                <a:endParaRPr lang="ru-RU" altLang="en-US"/>
              </a:p>
            </p:txBody>
          </p:sp>
          <p:sp>
            <p:nvSpPr>
              <p:cNvPr id="41186" name="Rectangle 425"/>
              <p:cNvSpPr>
                <a:spLocks noChangeArrowheads="1"/>
              </p:cNvSpPr>
              <p:nvPr/>
            </p:nvSpPr>
            <p:spPr bwMode="auto">
              <a:xfrm>
                <a:off x="9080" y="2215"/>
                <a:ext cx="138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>
                    <a:solidFill>
                      <a:srgbClr val="000000"/>
                    </a:solidFill>
                  </a:rPr>
                  <a:t>Х</a:t>
                </a:r>
                <a:endParaRPr lang="ru-RU" altLang="en-US"/>
              </a:p>
            </p:txBody>
          </p:sp>
          <p:grpSp>
            <p:nvGrpSpPr>
              <p:cNvPr id="41187" name="Group 426"/>
              <p:cNvGrpSpPr>
                <a:grpSpLocks/>
              </p:cNvGrpSpPr>
              <p:nvPr/>
            </p:nvGrpSpPr>
            <p:grpSpPr bwMode="auto">
              <a:xfrm>
                <a:off x="8273" y="1974"/>
                <a:ext cx="798" cy="690"/>
                <a:chOff x="8338" y="1974"/>
                <a:chExt cx="798" cy="690"/>
              </a:xfrm>
            </p:grpSpPr>
            <p:sp>
              <p:nvSpPr>
                <p:cNvPr id="41191" name="Freeform 427"/>
                <p:cNvSpPr>
                  <a:spLocks/>
                </p:cNvSpPr>
                <p:nvPr/>
              </p:nvSpPr>
              <p:spPr bwMode="auto">
                <a:xfrm>
                  <a:off x="8338" y="2589"/>
                  <a:ext cx="61" cy="75"/>
                </a:xfrm>
                <a:custGeom>
                  <a:avLst/>
                  <a:gdLst>
                    <a:gd name="T0" fmla="*/ 0 w 61"/>
                    <a:gd name="T1" fmla="*/ 75 h 75"/>
                    <a:gd name="T2" fmla="*/ 31 w 61"/>
                    <a:gd name="T3" fmla="*/ 30 h 75"/>
                    <a:gd name="T4" fmla="*/ 61 w 61"/>
                    <a:gd name="T5" fmla="*/ 0 h 75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75"/>
                    <a:gd name="T11" fmla="*/ 61 w 61"/>
                    <a:gd name="T12" fmla="*/ 75 h 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75">
                      <a:moveTo>
                        <a:pt x="0" y="75"/>
                      </a:moveTo>
                      <a:lnTo>
                        <a:pt x="31" y="30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2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8399" y="2514"/>
                  <a:ext cx="45" cy="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3" name="Freeform 429"/>
                <p:cNvSpPr>
                  <a:spLocks/>
                </p:cNvSpPr>
                <p:nvPr/>
              </p:nvSpPr>
              <p:spPr bwMode="auto">
                <a:xfrm>
                  <a:off x="8444" y="2454"/>
                  <a:ext cx="60" cy="60"/>
                </a:xfrm>
                <a:custGeom>
                  <a:avLst/>
                  <a:gdLst>
                    <a:gd name="T0" fmla="*/ 0 w 60"/>
                    <a:gd name="T1" fmla="*/ 60 h 60"/>
                    <a:gd name="T2" fmla="*/ 30 w 60"/>
                    <a:gd name="T3" fmla="*/ 30 h 60"/>
                    <a:gd name="T4" fmla="*/ 60 w 60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60"/>
                    <a:gd name="T11" fmla="*/ 60 w 60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60">
                      <a:moveTo>
                        <a:pt x="0" y="60"/>
                      </a:moveTo>
                      <a:lnTo>
                        <a:pt x="30" y="3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4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8504" y="2394"/>
                  <a:ext cx="45" cy="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5" name="Freeform 431"/>
                <p:cNvSpPr>
                  <a:spLocks/>
                </p:cNvSpPr>
                <p:nvPr/>
              </p:nvSpPr>
              <p:spPr bwMode="auto">
                <a:xfrm>
                  <a:off x="8549" y="2349"/>
                  <a:ext cx="60" cy="45"/>
                </a:xfrm>
                <a:custGeom>
                  <a:avLst/>
                  <a:gdLst>
                    <a:gd name="T0" fmla="*/ 0 w 60"/>
                    <a:gd name="T1" fmla="*/ 45 h 45"/>
                    <a:gd name="T2" fmla="*/ 30 w 60"/>
                    <a:gd name="T3" fmla="*/ 15 h 45"/>
                    <a:gd name="T4" fmla="*/ 60 w 60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45"/>
                    <a:gd name="T11" fmla="*/ 60 w 60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45">
                      <a:moveTo>
                        <a:pt x="0" y="45"/>
                      </a:moveTo>
                      <a:lnTo>
                        <a:pt x="30" y="1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6" name="Freeform 432"/>
                <p:cNvSpPr>
                  <a:spLocks/>
                </p:cNvSpPr>
                <p:nvPr/>
              </p:nvSpPr>
              <p:spPr bwMode="auto">
                <a:xfrm>
                  <a:off x="8609" y="2289"/>
                  <a:ext cx="45" cy="60"/>
                </a:xfrm>
                <a:custGeom>
                  <a:avLst/>
                  <a:gdLst>
                    <a:gd name="T0" fmla="*/ 0 w 45"/>
                    <a:gd name="T1" fmla="*/ 60 h 60"/>
                    <a:gd name="T2" fmla="*/ 15 w 45"/>
                    <a:gd name="T3" fmla="*/ 30 h 60"/>
                    <a:gd name="T4" fmla="*/ 45 w 45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45"/>
                    <a:gd name="T10" fmla="*/ 0 h 60"/>
                    <a:gd name="T11" fmla="*/ 45 w 45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5" h="60">
                      <a:moveTo>
                        <a:pt x="0" y="60"/>
                      </a:moveTo>
                      <a:lnTo>
                        <a:pt x="15" y="30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7" name="Freeform 433"/>
                <p:cNvSpPr>
                  <a:spLocks/>
                </p:cNvSpPr>
                <p:nvPr/>
              </p:nvSpPr>
              <p:spPr bwMode="auto">
                <a:xfrm>
                  <a:off x="8654" y="2244"/>
                  <a:ext cx="61" cy="45"/>
                </a:xfrm>
                <a:custGeom>
                  <a:avLst/>
                  <a:gdLst>
                    <a:gd name="T0" fmla="*/ 0 w 61"/>
                    <a:gd name="T1" fmla="*/ 45 h 45"/>
                    <a:gd name="T2" fmla="*/ 31 w 61"/>
                    <a:gd name="T3" fmla="*/ 15 h 45"/>
                    <a:gd name="T4" fmla="*/ 61 w 61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45"/>
                    <a:gd name="T11" fmla="*/ 61 w 61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45">
                      <a:moveTo>
                        <a:pt x="0" y="45"/>
                      </a:moveTo>
                      <a:lnTo>
                        <a:pt x="31" y="1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8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8715" y="2214"/>
                  <a:ext cx="45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9" name="Freeform 435"/>
                <p:cNvSpPr>
                  <a:spLocks/>
                </p:cNvSpPr>
                <p:nvPr/>
              </p:nvSpPr>
              <p:spPr bwMode="auto">
                <a:xfrm>
                  <a:off x="8760" y="2169"/>
                  <a:ext cx="60" cy="45"/>
                </a:xfrm>
                <a:custGeom>
                  <a:avLst/>
                  <a:gdLst>
                    <a:gd name="T0" fmla="*/ 0 w 60"/>
                    <a:gd name="T1" fmla="*/ 45 h 45"/>
                    <a:gd name="T2" fmla="*/ 30 w 60"/>
                    <a:gd name="T3" fmla="*/ 15 h 45"/>
                    <a:gd name="T4" fmla="*/ 60 w 60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45"/>
                    <a:gd name="T11" fmla="*/ 60 w 60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45">
                      <a:moveTo>
                        <a:pt x="0" y="45"/>
                      </a:moveTo>
                      <a:lnTo>
                        <a:pt x="30" y="1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0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8820" y="2139"/>
                  <a:ext cx="45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1" name="Freeform 437"/>
                <p:cNvSpPr>
                  <a:spLocks/>
                </p:cNvSpPr>
                <p:nvPr/>
              </p:nvSpPr>
              <p:spPr bwMode="auto">
                <a:xfrm>
                  <a:off x="8865" y="2109"/>
                  <a:ext cx="60" cy="30"/>
                </a:xfrm>
                <a:custGeom>
                  <a:avLst/>
                  <a:gdLst>
                    <a:gd name="T0" fmla="*/ 0 w 60"/>
                    <a:gd name="T1" fmla="*/ 30 h 30"/>
                    <a:gd name="T2" fmla="*/ 30 w 60"/>
                    <a:gd name="T3" fmla="*/ 15 h 30"/>
                    <a:gd name="T4" fmla="*/ 60 w 60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30"/>
                    <a:gd name="T11" fmla="*/ 60 w 60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30">
                      <a:moveTo>
                        <a:pt x="0" y="30"/>
                      </a:moveTo>
                      <a:lnTo>
                        <a:pt x="30" y="1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2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8925" y="2079"/>
                  <a:ext cx="45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3" name="Freeform 439"/>
                <p:cNvSpPr>
                  <a:spLocks/>
                </p:cNvSpPr>
                <p:nvPr/>
              </p:nvSpPr>
              <p:spPr bwMode="auto">
                <a:xfrm>
                  <a:off x="8970" y="2049"/>
                  <a:ext cx="61" cy="30"/>
                </a:xfrm>
                <a:custGeom>
                  <a:avLst/>
                  <a:gdLst>
                    <a:gd name="T0" fmla="*/ 0 w 61"/>
                    <a:gd name="T1" fmla="*/ 30 h 30"/>
                    <a:gd name="T2" fmla="*/ 31 w 61"/>
                    <a:gd name="T3" fmla="*/ 15 h 30"/>
                    <a:gd name="T4" fmla="*/ 61 w 61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30"/>
                    <a:gd name="T11" fmla="*/ 61 w 6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30">
                      <a:moveTo>
                        <a:pt x="0" y="30"/>
                      </a:moveTo>
                      <a:lnTo>
                        <a:pt x="31" y="1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9031" y="2019"/>
                  <a:ext cx="45" cy="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5" name="Freeform 441"/>
                <p:cNvSpPr>
                  <a:spLocks/>
                </p:cNvSpPr>
                <p:nvPr/>
              </p:nvSpPr>
              <p:spPr bwMode="auto">
                <a:xfrm>
                  <a:off x="9076" y="2004"/>
                  <a:ext cx="60" cy="15"/>
                </a:xfrm>
                <a:custGeom>
                  <a:avLst/>
                  <a:gdLst>
                    <a:gd name="T0" fmla="*/ 0 w 60"/>
                    <a:gd name="T1" fmla="*/ 15 h 15"/>
                    <a:gd name="T2" fmla="*/ 30 w 60"/>
                    <a:gd name="T3" fmla="*/ 0 h 15"/>
                    <a:gd name="T4" fmla="*/ 60 w 6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5"/>
                    <a:gd name="T11" fmla="*/ 60 w 6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5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6" name="Freeform 442"/>
                <p:cNvSpPr>
                  <a:spLocks/>
                </p:cNvSpPr>
                <p:nvPr/>
              </p:nvSpPr>
              <p:spPr bwMode="auto">
                <a:xfrm>
                  <a:off x="8384" y="2574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7" name="Freeform 443"/>
                <p:cNvSpPr>
                  <a:spLocks/>
                </p:cNvSpPr>
                <p:nvPr/>
              </p:nvSpPr>
              <p:spPr bwMode="auto">
                <a:xfrm>
                  <a:off x="8429" y="2484"/>
                  <a:ext cx="45" cy="45"/>
                </a:xfrm>
                <a:custGeom>
                  <a:avLst/>
                  <a:gdLst>
                    <a:gd name="T0" fmla="*/ 0 w 45"/>
                    <a:gd name="T1" fmla="*/ 30 h 45"/>
                    <a:gd name="T2" fmla="*/ 30 w 45"/>
                    <a:gd name="T3" fmla="*/ 0 h 45"/>
                    <a:gd name="T4" fmla="*/ 45 w 45"/>
                    <a:gd name="T5" fmla="*/ 15 h 45"/>
                    <a:gd name="T6" fmla="*/ 15 w 45"/>
                    <a:gd name="T7" fmla="*/ 45 h 45"/>
                    <a:gd name="T8" fmla="*/ 0 w 45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5"/>
                    <a:gd name="T17" fmla="*/ 45 w 4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5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8" name="Freeform 444"/>
                <p:cNvSpPr>
                  <a:spLocks/>
                </p:cNvSpPr>
                <p:nvPr/>
              </p:nvSpPr>
              <p:spPr bwMode="auto">
                <a:xfrm>
                  <a:off x="8489" y="2439"/>
                  <a:ext cx="30" cy="30"/>
                </a:xfrm>
                <a:custGeom>
                  <a:avLst/>
                  <a:gdLst>
                    <a:gd name="T0" fmla="*/ 0 w 30"/>
                    <a:gd name="T1" fmla="*/ 30 h 30"/>
                    <a:gd name="T2" fmla="*/ 15 w 30"/>
                    <a:gd name="T3" fmla="*/ 0 h 30"/>
                    <a:gd name="T4" fmla="*/ 30 w 30"/>
                    <a:gd name="T5" fmla="*/ 0 h 30"/>
                    <a:gd name="T6" fmla="*/ 15 w 30"/>
                    <a:gd name="T7" fmla="*/ 30 h 30"/>
                    <a:gd name="T8" fmla="*/ 0 w 30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30"/>
                      </a:moveTo>
                      <a:lnTo>
                        <a:pt x="15" y="0"/>
                      </a:lnTo>
                      <a:lnTo>
                        <a:pt x="30" y="0"/>
                      </a:lnTo>
                      <a:lnTo>
                        <a:pt x="15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9" name="Freeform 445"/>
                <p:cNvSpPr>
                  <a:spLocks/>
                </p:cNvSpPr>
                <p:nvPr/>
              </p:nvSpPr>
              <p:spPr bwMode="auto">
                <a:xfrm>
                  <a:off x="8534" y="2364"/>
                  <a:ext cx="45" cy="45"/>
                </a:xfrm>
                <a:custGeom>
                  <a:avLst/>
                  <a:gdLst>
                    <a:gd name="T0" fmla="*/ 0 w 45"/>
                    <a:gd name="T1" fmla="*/ 30 h 45"/>
                    <a:gd name="T2" fmla="*/ 30 w 45"/>
                    <a:gd name="T3" fmla="*/ 0 h 45"/>
                    <a:gd name="T4" fmla="*/ 45 w 45"/>
                    <a:gd name="T5" fmla="*/ 15 h 45"/>
                    <a:gd name="T6" fmla="*/ 15 w 45"/>
                    <a:gd name="T7" fmla="*/ 45 h 45"/>
                    <a:gd name="T8" fmla="*/ 0 w 45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5"/>
                    <a:gd name="T17" fmla="*/ 45 w 4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5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0" name="Freeform 446"/>
                <p:cNvSpPr>
                  <a:spLocks/>
                </p:cNvSpPr>
                <p:nvPr/>
              </p:nvSpPr>
              <p:spPr bwMode="auto">
                <a:xfrm>
                  <a:off x="8594" y="2304"/>
                  <a:ext cx="45" cy="45"/>
                </a:xfrm>
                <a:custGeom>
                  <a:avLst/>
                  <a:gdLst>
                    <a:gd name="T0" fmla="*/ 0 w 45"/>
                    <a:gd name="T1" fmla="*/ 30 h 45"/>
                    <a:gd name="T2" fmla="*/ 30 w 45"/>
                    <a:gd name="T3" fmla="*/ 0 h 45"/>
                    <a:gd name="T4" fmla="*/ 45 w 45"/>
                    <a:gd name="T5" fmla="*/ 15 h 45"/>
                    <a:gd name="T6" fmla="*/ 15 w 45"/>
                    <a:gd name="T7" fmla="*/ 45 h 45"/>
                    <a:gd name="T8" fmla="*/ 0 w 45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5"/>
                    <a:gd name="T17" fmla="*/ 45 w 4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5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1" name="Freeform 447"/>
                <p:cNvSpPr>
                  <a:spLocks/>
                </p:cNvSpPr>
                <p:nvPr/>
              </p:nvSpPr>
              <p:spPr bwMode="auto">
                <a:xfrm>
                  <a:off x="8639" y="2259"/>
                  <a:ext cx="46" cy="45"/>
                </a:xfrm>
                <a:custGeom>
                  <a:avLst/>
                  <a:gdLst>
                    <a:gd name="T0" fmla="*/ 0 w 46"/>
                    <a:gd name="T1" fmla="*/ 30 h 45"/>
                    <a:gd name="T2" fmla="*/ 31 w 46"/>
                    <a:gd name="T3" fmla="*/ 0 h 45"/>
                    <a:gd name="T4" fmla="*/ 46 w 46"/>
                    <a:gd name="T5" fmla="*/ 15 h 45"/>
                    <a:gd name="T6" fmla="*/ 15 w 46"/>
                    <a:gd name="T7" fmla="*/ 45 h 45"/>
                    <a:gd name="T8" fmla="*/ 0 w 46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45"/>
                    <a:gd name="T17" fmla="*/ 46 w 4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45">
                      <a:moveTo>
                        <a:pt x="0" y="30"/>
                      </a:moveTo>
                      <a:lnTo>
                        <a:pt x="31" y="0"/>
                      </a:lnTo>
                      <a:lnTo>
                        <a:pt x="46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2" name="Freeform 448"/>
                <p:cNvSpPr>
                  <a:spLocks/>
                </p:cNvSpPr>
                <p:nvPr/>
              </p:nvSpPr>
              <p:spPr bwMode="auto">
                <a:xfrm>
                  <a:off x="8700" y="2214"/>
                  <a:ext cx="45" cy="45"/>
                </a:xfrm>
                <a:custGeom>
                  <a:avLst/>
                  <a:gdLst>
                    <a:gd name="T0" fmla="*/ 0 w 45"/>
                    <a:gd name="T1" fmla="*/ 30 h 45"/>
                    <a:gd name="T2" fmla="*/ 30 w 45"/>
                    <a:gd name="T3" fmla="*/ 0 h 45"/>
                    <a:gd name="T4" fmla="*/ 45 w 45"/>
                    <a:gd name="T5" fmla="*/ 15 h 45"/>
                    <a:gd name="T6" fmla="*/ 15 w 45"/>
                    <a:gd name="T7" fmla="*/ 45 h 45"/>
                    <a:gd name="T8" fmla="*/ 0 w 45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5"/>
                    <a:gd name="T17" fmla="*/ 45 w 4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5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3" name="Freeform 449"/>
                <p:cNvSpPr>
                  <a:spLocks/>
                </p:cNvSpPr>
                <p:nvPr/>
              </p:nvSpPr>
              <p:spPr bwMode="auto">
                <a:xfrm>
                  <a:off x="8745" y="2169"/>
                  <a:ext cx="45" cy="45"/>
                </a:xfrm>
                <a:custGeom>
                  <a:avLst/>
                  <a:gdLst>
                    <a:gd name="T0" fmla="*/ 0 w 45"/>
                    <a:gd name="T1" fmla="*/ 30 h 45"/>
                    <a:gd name="T2" fmla="*/ 30 w 45"/>
                    <a:gd name="T3" fmla="*/ 0 h 45"/>
                    <a:gd name="T4" fmla="*/ 45 w 45"/>
                    <a:gd name="T5" fmla="*/ 15 h 45"/>
                    <a:gd name="T6" fmla="*/ 15 w 45"/>
                    <a:gd name="T7" fmla="*/ 45 h 45"/>
                    <a:gd name="T8" fmla="*/ 0 w 45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5"/>
                    <a:gd name="T17" fmla="*/ 45 w 4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5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4" name="Freeform 450"/>
                <p:cNvSpPr>
                  <a:spLocks/>
                </p:cNvSpPr>
                <p:nvPr/>
              </p:nvSpPr>
              <p:spPr bwMode="auto">
                <a:xfrm>
                  <a:off x="8805" y="2124"/>
                  <a:ext cx="45" cy="45"/>
                </a:xfrm>
                <a:custGeom>
                  <a:avLst/>
                  <a:gdLst>
                    <a:gd name="T0" fmla="*/ 0 w 45"/>
                    <a:gd name="T1" fmla="*/ 30 h 45"/>
                    <a:gd name="T2" fmla="*/ 30 w 45"/>
                    <a:gd name="T3" fmla="*/ 0 h 45"/>
                    <a:gd name="T4" fmla="*/ 45 w 45"/>
                    <a:gd name="T5" fmla="*/ 15 h 45"/>
                    <a:gd name="T6" fmla="*/ 15 w 45"/>
                    <a:gd name="T7" fmla="*/ 45 h 45"/>
                    <a:gd name="T8" fmla="*/ 0 w 45"/>
                    <a:gd name="T9" fmla="*/ 3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45"/>
                    <a:gd name="T17" fmla="*/ 45 w 4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45">
                      <a:moveTo>
                        <a:pt x="0" y="30"/>
                      </a:moveTo>
                      <a:lnTo>
                        <a:pt x="30" y="0"/>
                      </a:lnTo>
                      <a:lnTo>
                        <a:pt x="45" y="15"/>
                      </a:lnTo>
                      <a:lnTo>
                        <a:pt x="15" y="4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5" name="Freeform 451"/>
                <p:cNvSpPr>
                  <a:spLocks/>
                </p:cNvSpPr>
                <p:nvPr/>
              </p:nvSpPr>
              <p:spPr bwMode="auto">
                <a:xfrm>
                  <a:off x="8865" y="209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6" name="Freeform 452"/>
                <p:cNvSpPr>
                  <a:spLocks/>
                </p:cNvSpPr>
                <p:nvPr/>
              </p:nvSpPr>
              <p:spPr bwMode="auto">
                <a:xfrm>
                  <a:off x="8925" y="206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7" name="Freeform 453"/>
                <p:cNvSpPr>
                  <a:spLocks/>
                </p:cNvSpPr>
                <p:nvPr/>
              </p:nvSpPr>
              <p:spPr bwMode="auto">
                <a:xfrm>
                  <a:off x="8970" y="2034"/>
                  <a:ext cx="31" cy="30"/>
                </a:xfrm>
                <a:custGeom>
                  <a:avLst/>
                  <a:gdLst>
                    <a:gd name="T0" fmla="*/ 0 w 31"/>
                    <a:gd name="T1" fmla="*/ 15 h 30"/>
                    <a:gd name="T2" fmla="*/ 31 w 31"/>
                    <a:gd name="T3" fmla="*/ 0 h 30"/>
                    <a:gd name="T4" fmla="*/ 31 w 31"/>
                    <a:gd name="T5" fmla="*/ 15 h 30"/>
                    <a:gd name="T6" fmla="*/ 0 w 31"/>
                    <a:gd name="T7" fmla="*/ 30 h 30"/>
                    <a:gd name="T8" fmla="*/ 0 w 31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0"/>
                    <a:gd name="T17" fmla="*/ 31 w 31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0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31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8" name="Freeform 454"/>
                <p:cNvSpPr>
                  <a:spLocks/>
                </p:cNvSpPr>
                <p:nvPr/>
              </p:nvSpPr>
              <p:spPr bwMode="auto">
                <a:xfrm>
                  <a:off x="9031" y="200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9" name="Freeform 455"/>
                <p:cNvSpPr>
                  <a:spLocks/>
                </p:cNvSpPr>
                <p:nvPr/>
              </p:nvSpPr>
              <p:spPr bwMode="auto">
                <a:xfrm>
                  <a:off x="9076" y="1974"/>
                  <a:ext cx="30" cy="30"/>
                </a:xfrm>
                <a:custGeom>
                  <a:avLst/>
                  <a:gdLst>
                    <a:gd name="T0" fmla="*/ 0 w 30"/>
                    <a:gd name="T1" fmla="*/ 15 h 30"/>
                    <a:gd name="T2" fmla="*/ 30 w 30"/>
                    <a:gd name="T3" fmla="*/ 0 h 30"/>
                    <a:gd name="T4" fmla="*/ 30 w 30"/>
                    <a:gd name="T5" fmla="*/ 15 h 30"/>
                    <a:gd name="T6" fmla="*/ 0 w 30"/>
                    <a:gd name="T7" fmla="*/ 30 h 30"/>
                    <a:gd name="T8" fmla="*/ 0 w 30"/>
                    <a:gd name="T9" fmla="*/ 15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30"/>
                    <a:gd name="T17" fmla="*/ 30 w 3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30">
                      <a:moveTo>
                        <a:pt x="0" y="15"/>
                      </a:moveTo>
                      <a:lnTo>
                        <a:pt x="30" y="0"/>
                      </a:lnTo>
                      <a:lnTo>
                        <a:pt x="30" y="15"/>
                      </a:lnTo>
                      <a:lnTo>
                        <a:pt x="0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0" name="Freeform 456"/>
                <p:cNvSpPr>
                  <a:spLocks/>
                </p:cNvSpPr>
                <p:nvPr/>
              </p:nvSpPr>
              <p:spPr bwMode="auto">
                <a:xfrm>
                  <a:off x="8800" y="2180"/>
                  <a:ext cx="241" cy="114"/>
                </a:xfrm>
                <a:custGeom>
                  <a:avLst/>
                  <a:gdLst>
                    <a:gd name="T0" fmla="*/ 0 w 241"/>
                    <a:gd name="T1" fmla="*/ 0 h 114"/>
                    <a:gd name="T2" fmla="*/ 241 w 241"/>
                    <a:gd name="T3" fmla="*/ 114 h 114"/>
                    <a:gd name="T4" fmla="*/ 0 60000 65536"/>
                    <a:gd name="T5" fmla="*/ 0 60000 65536"/>
                    <a:gd name="T6" fmla="*/ 0 w 241"/>
                    <a:gd name="T7" fmla="*/ 0 h 114"/>
                    <a:gd name="T8" fmla="*/ 241 w 241"/>
                    <a:gd name="T9" fmla="*/ 114 h 1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1" h="114">
                      <a:moveTo>
                        <a:pt x="0" y="0"/>
                      </a:moveTo>
                      <a:lnTo>
                        <a:pt x="241" y="11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88" name="Freeform 457"/>
              <p:cNvSpPr>
                <a:spLocks/>
              </p:cNvSpPr>
              <p:nvPr/>
            </p:nvSpPr>
            <p:spPr bwMode="auto">
              <a:xfrm>
                <a:off x="7380" y="2180"/>
                <a:ext cx="440" cy="200"/>
              </a:xfrm>
              <a:custGeom>
                <a:avLst/>
                <a:gdLst>
                  <a:gd name="T0" fmla="*/ 0 w 440"/>
                  <a:gd name="T1" fmla="*/ 0 h 200"/>
                  <a:gd name="T2" fmla="*/ 440 w 440"/>
                  <a:gd name="T3" fmla="*/ 200 h 200"/>
                  <a:gd name="T4" fmla="*/ 0 60000 65536"/>
                  <a:gd name="T5" fmla="*/ 0 60000 65536"/>
                  <a:gd name="T6" fmla="*/ 0 w 440"/>
                  <a:gd name="T7" fmla="*/ 0 h 200"/>
                  <a:gd name="T8" fmla="*/ 440 w 440"/>
                  <a:gd name="T9" fmla="*/ 200 h 2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40" h="200">
                    <a:moveTo>
                      <a:pt x="0" y="0"/>
                    </a:moveTo>
                    <a:lnTo>
                      <a:pt x="440" y="2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9" name="Rectangle 458"/>
              <p:cNvSpPr>
                <a:spLocks noChangeArrowheads="1"/>
              </p:cNvSpPr>
              <p:nvPr/>
            </p:nvSpPr>
            <p:spPr bwMode="auto">
              <a:xfrm>
                <a:off x="9081" y="4374"/>
                <a:ext cx="1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en-US" sz="1200" i="1">
                    <a:solidFill>
                      <a:srgbClr val="000000"/>
                    </a:solidFill>
                  </a:rPr>
                  <a:t>         </a:t>
                </a:r>
                <a:r>
                  <a:rPr lang="en-US" altLang="en-US" sz="1200" i="1">
                    <a:solidFill>
                      <a:srgbClr val="000000"/>
                    </a:solidFill>
                  </a:rPr>
                  <a:t>φ</a:t>
                </a:r>
                <a:r>
                  <a:rPr lang="ru-RU" altLang="en-US" sz="1200" i="1">
                    <a:solidFill>
                      <a:srgbClr val="000000"/>
                    </a:solidFill>
                  </a:rPr>
                  <a:t>, град.</a:t>
                </a:r>
                <a:r>
                  <a:rPr lang="en-US" altLang="en-US" sz="1200" i="1">
                    <a:solidFill>
                      <a:srgbClr val="000000"/>
                    </a:solidFill>
                  </a:rPr>
                  <a:t>п</a:t>
                </a:r>
                <a:r>
                  <a:rPr lang="ru-RU" altLang="en-US" sz="1200" i="1">
                    <a:solidFill>
                      <a:srgbClr val="000000"/>
                    </a:solidFill>
                  </a:rPr>
                  <a:t>.</a:t>
                </a:r>
                <a:r>
                  <a:rPr lang="en-US" altLang="en-US" sz="1200" i="1">
                    <a:solidFill>
                      <a:srgbClr val="000000"/>
                    </a:solidFill>
                  </a:rPr>
                  <a:t>к</a:t>
                </a:r>
                <a:r>
                  <a:rPr lang="ru-RU" altLang="en-US" sz="1200" i="1">
                    <a:solidFill>
                      <a:srgbClr val="000000"/>
                    </a:solidFill>
                  </a:rPr>
                  <a:t>.</a:t>
                </a:r>
                <a:r>
                  <a:rPr lang="en-US" altLang="en-US" sz="1200" i="1">
                    <a:solidFill>
                      <a:srgbClr val="000000"/>
                    </a:solidFill>
                  </a:rPr>
                  <a:t>в</a:t>
                </a:r>
                <a:r>
                  <a:rPr lang="ru-RU" altLang="en-US" sz="1200" i="1">
                    <a:solidFill>
                      <a:srgbClr val="000000"/>
                    </a:solidFill>
                  </a:rPr>
                  <a:t>.</a:t>
                </a:r>
                <a:endParaRPr lang="ru-RU" altLang="en-US" sz="1200" i="1"/>
              </a:p>
              <a:p>
                <a:pPr eaLnBrk="1" hangingPunct="1"/>
                <a:endParaRPr lang="ru-RU" altLang="en-US"/>
              </a:p>
            </p:txBody>
          </p:sp>
          <p:sp>
            <p:nvSpPr>
              <p:cNvPr id="41190" name="Rectangle 459"/>
              <p:cNvSpPr>
                <a:spLocks noChangeArrowheads="1"/>
              </p:cNvSpPr>
              <p:nvPr/>
            </p:nvSpPr>
            <p:spPr bwMode="auto">
              <a:xfrm>
                <a:off x="6201" y="1134"/>
                <a:ext cx="14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i="1">
                    <a:solidFill>
                      <a:srgbClr val="000000"/>
                    </a:solidFill>
                  </a:rPr>
                  <a:t>dx/dφ, </a:t>
                </a:r>
                <a:endParaRPr lang="ru-RU" altLang="en-US" sz="1200" i="1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ru-RU" altLang="en-US" sz="1200" i="1">
                    <a:solidFill>
                      <a:srgbClr val="000000"/>
                    </a:solidFill>
                  </a:rPr>
                  <a:t>1/ град.п.к.в.</a:t>
                </a:r>
                <a:endParaRPr lang="ru-RU" altLang="en-US"/>
              </a:p>
            </p:txBody>
          </p:sp>
        </p:grpSp>
      </p:grpSp>
      <p:pic>
        <p:nvPicPr>
          <p:cNvPr id="40969" name="Picture 5" descr="castl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042988" y="1484313"/>
            <a:ext cx="7345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 b="1"/>
              <a:t>Изменения, предложенные на кафедре ДВС НТУ «ХПИ»: </a:t>
            </a:r>
          </a:p>
        </p:txBody>
      </p:sp>
      <p:graphicFrame>
        <p:nvGraphicFramePr>
          <p:cNvPr id="41987" name="Object 347"/>
          <p:cNvGraphicFramePr>
            <a:graphicFrameLocks noChangeAspect="1"/>
          </p:cNvGraphicFramePr>
          <p:nvPr/>
        </p:nvGraphicFramePr>
        <p:xfrm>
          <a:off x="4284663" y="3068638"/>
          <a:ext cx="1809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Формула" r:id="rId3" imgW="1803400" imgH="495300" progId="Equation.3">
                  <p:embed/>
                </p:oleObj>
              </mc:Choice>
              <mc:Fallback>
                <p:oleObj name="Формула" r:id="rId3" imgW="1803400" imgH="495300" progId="Equation.3">
                  <p:embed/>
                  <p:pic>
                    <p:nvPicPr>
                      <p:cNvPr id="0" name="Object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068638"/>
                        <a:ext cx="18097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348"/>
          <p:cNvGraphicFramePr>
            <a:graphicFrameLocks noChangeAspect="1"/>
          </p:cNvGraphicFramePr>
          <p:nvPr/>
        </p:nvGraphicFramePr>
        <p:xfrm>
          <a:off x="6659563" y="3068638"/>
          <a:ext cx="2058987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Формула" r:id="rId5" imgW="1916868" imgH="495085" progId="Equation.3">
                  <p:embed/>
                </p:oleObj>
              </mc:Choice>
              <mc:Fallback>
                <p:oleObj name="Формула" r:id="rId5" imgW="1916868" imgH="495085" progId="Equation.3">
                  <p:embed/>
                  <p:pic>
                    <p:nvPicPr>
                      <p:cNvPr id="0" name="Object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068638"/>
                        <a:ext cx="2058987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49"/>
          <p:cNvGraphicFramePr>
            <a:graphicFrameLocks noChangeAspect="1"/>
          </p:cNvGraphicFramePr>
          <p:nvPr/>
        </p:nvGraphicFramePr>
        <p:xfrm>
          <a:off x="468313" y="2133600"/>
          <a:ext cx="2676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Формула" r:id="rId7" imgW="2679700" imgH="546100" progId="Equation.3">
                  <p:embed/>
                </p:oleObj>
              </mc:Choice>
              <mc:Fallback>
                <p:oleObj name="Формула" r:id="rId7" imgW="2679700" imgH="546100" progId="Equation.3">
                  <p:embed/>
                  <p:pic>
                    <p:nvPicPr>
                      <p:cNvPr id="0" name="Object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2676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350"/>
          <p:cNvGraphicFramePr>
            <a:graphicFrameLocks noChangeAspect="1"/>
          </p:cNvGraphicFramePr>
          <p:nvPr/>
        </p:nvGraphicFramePr>
        <p:xfrm>
          <a:off x="3851275" y="2133600"/>
          <a:ext cx="2857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Формула" r:id="rId9" imgW="3251200" imgH="558800" progId="Equation.3">
                  <p:embed/>
                </p:oleObj>
              </mc:Choice>
              <mc:Fallback>
                <p:oleObj name="Формула" r:id="rId9" imgW="3251200" imgH="558800" progId="Equation.3">
                  <p:embed/>
                  <p:pic>
                    <p:nvPicPr>
                      <p:cNvPr id="0" name="Object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133600"/>
                        <a:ext cx="2857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351"/>
          <p:cNvGraphicFramePr>
            <a:graphicFrameLocks noChangeAspect="1"/>
          </p:cNvGraphicFramePr>
          <p:nvPr/>
        </p:nvGraphicFramePr>
        <p:xfrm>
          <a:off x="2195513" y="3141663"/>
          <a:ext cx="15843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Формула" r:id="rId11" imgW="1409700" imgH="279400" progId="Equation.3">
                  <p:embed/>
                </p:oleObj>
              </mc:Choice>
              <mc:Fallback>
                <p:oleObj name="Формула" r:id="rId11" imgW="1409700" imgH="279400" progId="Equation.3">
                  <p:embed/>
                  <p:pic>
                    <p:nvPicPr>
                      <p:cNvPr id="0" name="Object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141663"/>
                        <a:ext cx="15843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352"/>
          <p:cNvGraphicFramePr>
            <a:graphicFrameLocks noChangeAspect="1"/>
          </p:cNvGraphicFramePr>
          <p:nvPr/>
        </p:nvGraphicFramePr>
        <p:xfrm>
          <a:off x="827088" y="4437063"/>
          <a:ext cx="27352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Формула" r:id="rId13" imgW="2222500" imgH="241300" progId="Equation.3">
                  <p:embed/>
                </p:oleObj>
              </mc:Choice>
              <mc:Fallback>
                <p:oleObj name="Формула" r:id="rId13" imgW="2222500" imgH="241300" progId="Equation.3">
                  <p:embed/>
                  <p:pic>
                    <p:nvPicPr>
                      <p:cNvPr id="0" name="Object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437063"/>
                        <a:ext cx="273526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353"/>
          <p:cNvGraphicFramePr>
            <a:graphicFrameLocks noChangeAspect="1"/>
          </p:cNvGraphicFramePr>
          <p:nvPr/>
        </p:nvGraphicFramePr>
        <p:xfrm>
          <a:off x="4572000" y="4149725"/>
          <a:ext cx="19431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Формула" r:id="rId15" imgW="1943100" imgH="469900" progId="Equation.3">
                  <p:embed/>
                </p:oleObj>
              </mc:Choice>
              <mc:Fallback>
                <p:oleObj name="Формула" r:id="rId15" imgW="1943100" imgH="469900" progId="Equation.3">
                  <p:embed/>
                  <p:pic>
                    <p:nvPicPr>
                      <p:cNvPr id="0" name="Object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49725"/>
                        <a:ext cx="19431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4" name="Object 354"/>
          <p:cNvGraphicFramePr>
            <a:graphicFrameLocks noChangeAspect="1"/>
          </p:cNvGraphicFramePr>
          <p:nvPr/>
        </p:nvGraphicFramePr>
        <p:xfrm>
          <a:off x="6804025" y="4149725"/>
          <a:ext cx="21050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Формула" r:id="rId17" imgW="2108200" imgH="469900" progId="Equation.3">
                  <p:embed/>
                </p:oleObj>
              </mc:Choice>
              <mc:Fallback>
                <p:oleObj name="Формула" r:id="rId17" imgW="2108200" imgH="469900" progId="Equation.3">
                  <p:embed/>
                  <p:pic>
                    <p:nvPicPr>
                      <p:cNvPr id="0" name="Object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149725"/>
                        <a:ext cx="21050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1996" name="Object 355"/>
          <p:cNvGraphicFramePr>
            <a:graphicFrameLocks noChangeAspect="1"/>
          </p:cNvGraphicFramePr>
          <p:nvPr/>
        </p:nvGraphicFramePr>
        <p:xfrm>
          <a:off x="7308850" y="2060575"/>
          <a:ext cx="10810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Формула" r:id="rId19" imgW="914400" imgH="584200" progId="Equation.3">
                  <p:embed/>
                </p:oleObj>
              </mc:Choice>
              <mc:Fallback>
                <p:oleObj name="Формула" r:id="rId19" imgW="914400" imgH="584200" progId="Equation.3">
                  <p:embed/>
                  <p:pic>
                    <p:nvPicPr>
                      <p:cNvPr id="0" name="Object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060575"/>
                        <a:ext cx="108108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356"/>
          <p:cNvGraphicFramePr>
            <a:graphicFrameLocks noChangeAspect="1"/>
          </p:cNvGraphicFramePr>
          <p:nvPr/>
        </p:nvGraphicFramePr>
        <p:xfrm>
          <a:off x="323850" y="3141663"/>
          <a:ext cx="1295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Формула" r:id="rId21" imgW="1002865" imgH="241195" progId="Equation.3">
                  <p:embed/>
                </p:oleObj>
              </mc:Choice>
              <mc:Fallback>
                <p:oleObj name="Формула" r:id="rId21" imgW="1002865" imgH="241195" progId="Equation.3">
                  <p:embed/>
                  <p:pic>
                    <p:nvPicPr>
                      <p:cNvPr id="0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41663"/>
                        <a:ext cx="1295400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357"/>
          <p:cNvGraphicFramePr>
            <a:graphicFrameLocks noChangeAspect="1"/>
          </p:cNvGraphicFramePr>
          <p:nvPr/>
        </p:nvGraphicFramePr>
        <p:xfrm>
          <a:off x="250825" y="3644900"/>
          <a:ext cx="39417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Формула" r:id="rId23" imgW="3937000" imgH="596900" progId="Equation.3">
                  <p:embed/>
                </p:oleObj>
              </mc:Choice>
              <mc:Fallback>
                <p:oleObj name="Формула" r:id="rId23" imgW="3937000" imgH="596900" progId="Equation.3">
                  <p:embed/>
                  <p:pic>
                    <p:nvPicPr>
                      <p:cNvPr id="0" name="Object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644900"/>
                        <a:ext cx="39417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358"/>
          <p:cNvGraphicFramePr>
            <a:graphicFrameLocks noChangeAspect="1"/>
          </p:cNvGraphicFramePr>
          <p:nvPr/>
        </p:nvGraphicFramePr>
        <p:xfrm>
          <a:off x="323850" y="4941888"/>
          <a:ext cx="3771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Формула" r:id="rId25" imgW="3492500" imgH="482600" progId="Equation.3">
                  <p:embed/>
                </p:oleObj>
              </mc:Choice>
              <mc:Fallback>
                <p:oleObj name="Формула" r:id="rId25" imgW="3492500" imgH="482600" progId="Equation.3">
                  <p:embed/>
                  <p:pic>
                    <p:nvPicPr>
                      <p:cNvPr id="0" name="Object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37719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2001" name="Object 359"/>
          <p:cNvGraphicFramePr>
            <a:graphicFrameLocks noChangeAspect="1"/>
          </p:cNvGraphicFramePr>
          <p:nvPr/>
        </p:nvGraphicFramePr>
        <p:xfrm>
          <a:off x="5795963" y="4868863"/>
          <a:ext cx="16859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Формула" r:id="rId27" imgW="1688367" imgH="266584" progId="Equation.3">
                  <p:embed/>
                </p:oleObj>
              </mc:Choice>
              <mc:Fallback>
                <p:oleObj name="Формула" r:id="rId27" imgW="1688367" imgH="266584" progId="Equation.3">
                  <p:embed/>
                  <p:pic>
                    <p:nvPicPr>
                      <p:cNvPr id="0" name="Object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868863"/>
                        <a:ext cx="16859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2" name="Rectangle 26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2003" name="Object 360"/>
          <p:cNvGraphicFramePr>
            <a:graphicFrameLocks noChangeAspect="1"/>
          </p:cNvGraphicFramePr>
          <p:nvPr/>
        </p:nvGraphicFramePr>
        <p:xfrm>
          <a:off x="971550" y="5661025"/>
          <a:ext cx="3076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Формула" r:id="rId29" imgW="3073400" imgH="571500" progId="Equation.3">
                  <p:embed/>
                </p:oleObj>
              </mc:Choice>
              <mc:Fallback>
                <p:oleObj name="Формула" r:id="rId29" imgW="3073400" imgH="571500" progId="Equation.3">
                  <p:embed/>
                  <p:pic>
                    <p:nvPicPr>
                      <p:cNvPr id="0" name="Object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661025"/>
                        <a:ext cx="30765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Rectangle 28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2005" name="Object 361"/>
          <p:cNvGraphicFramePr>
            <a:graphicFrameLocks noChangeAspect="1"/>
          </p:cNvGraphicFramePr>
          <p:nvPr/>
        </p:nvGraphicFramePr>
        <p:xfrm>
          <a:off x="5148263" y="5589588"/>
          <a:ext cx="3419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Формула" r:id="rId31" imgW="3416300" imgH="571500" progId="Equation.3">
                  <p:embed/>
                </p:oleObj>
              </mc:Choice>
              <mc:Fallback>
                <p:oleObj name="Формула" r:id="rId31" imgW="3416300" imgH="571500" progId="Equation.3">
                  <p:embed/>
                  <p:pic>
                    <p:nvPicPr>
                      <p:cNvPr id="0" name="Object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589588"/>
                        <a:ext cx="34194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006" name="Picture 5" descr="castle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7" name="Rectangle 2"/>
          <p:cNvSpPr>
            <a:spLocks noChangeArrowheads="1"/>
          </p:cNvSpPr>
          <p:nvPr/>
        </p:nvSpPr>
        <p:spPr bwMode="auto">
          <a:xfrm>
            <a:off x="1220788" y="346075"/>
            <a:ext cx="74152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ru-RU" altLang="en-US" sz="2800" b="1">
                <a:solidFill>
                  <a:schemeClr val="tx2"/>
                </a:solidFill>
              </a:rPr>
              <a:t>Модель сгорания топлива в дизельном двигателе</a:t>
            </a:r>
            <a:endParaRPr kumimoji="1" lang="en-US" altLang="en-US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400" b="1" smtClean="0"/>
              <a:t>Уменьшение выбросов оксидов азота путем использования импульсного коронного разряда</a:t>
            </a:r>
            <a:endParaRPr lang="en-US" altLang="en-US" sz="2400" b="1" smtClean="0"/>
          </a:p>
        </p:txBody>
      </p:sp>
      <p:pic>
        <p:nvPicPr>
          <p:cNvPr id="43011" name="Picture 5" descr="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250825" y="1125538"/>
            <a:ext cx="467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en-US" sz="2000" b="1"/>
              <a:t>Экспериментальный стенд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400" b="1"/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5076825" y="5949950"/>
            <a:ext cx="38877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000">
                <a:solidFill>
                  <a:schemeClr val="tx2"/>
                </a:solidFill>
              </a:rPr>
              <a:t>              </a:t>
            </a:r>
            <a:r>
              <a:rPr lang="ru-RU" altLang="en-US">
                <a:solidFill>
                  <a:schemeClr val="tx2"/>
                </a:solidFill>
              </a:rPr>
              <a:t>- реактор ИКР выключен</a:t>
            </a:r>
          </a:p>
          <a:p>
            <a:pPr eaLnBrk="1" hangingPunct="1"/>
            <a:r>
              <a:rPr lang="ru-RU" altLang="en-US">
                <a:solidFill>
                  <a:schemeClr val="tx2"/>
                </a:solidFill>
              </a:rPr>
              <a:t>                - реактор ИКР включен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43014" name="Group 26"/>
          <p:cNvGrpSpPr>
            <a:grpSpLocks/>
          </p:cNvGrpSpPr>
          <p:nvPr/>
        </p:nvGrpSpPr>
        <p:grpSpPr bwMode="auto">
          <a:xfrm>
            <a:off x="5364163" y="1557338"/>
            <a:ext cx="3179762" cy="4800600"/>
            <a:chOff x="3379" y="981"/>
            <a:chExt cx="2003" cy="3024"/>
          </a:xfrm>
        </p:grpSpPr>
        <p:pic>
          <p:nvPicPr>
            <p:cNvPr id="43023" name="Picture 5" descr="графики_18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981"/>
              <a:ext cx="2003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6" descr="графики_18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341"/>
              <a:ext cx="1980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25" name="Group 11"/>
            <p:cNvGrpSpPr>
              <a:grpSpLocks/>
            </p:cNvGrpSpPr>
            <p:nvPr/>
          </p:nvGrpSpPr>
          <p:grpSpPr bwMode="auto">
            <a:xfrm>
              <a:off x="3560" y="3793"/>
              <a:ext cx="211" cy="36"/>
              <a:chOff x="3225" y="3419"/>
              <a:chExt cx="527" cy="90"/>
            </a:xfrm>
          </p:grpSpPr>
          <p:grpSp>
            <p:nvGrpSpPr>
              <p:cNvPr id="43029" name="Group 12"/>
              <p:cNvGrpSpPr>
                <a:grpSpLocks/>
              </p:cNvGrpSpPr>
              <p:nvPr/>
            </p:nvGrpSpPr>
            <p:grpSpPr bwMode="auto">
              <a:xfrm>
                <a:off x="3225" y="3465"/>
                <a:ext cx="527" cy="30"/>
                <a:chOff x="3225" y="3465"/>
                <a:chExt cx="870" cy="30"/>
              </a:xfrm>
            </p:grpSpPr>
            <p:sp>
              <p:nvSpPr>
                <p:cNvPr id="43031" name="Rectangle 13"/>
                <p:cNvSpPr>
                  <a:spLocks noChangeArrowheads="1"/>
                </p:cNvSpPr>
                <p:nvPr/>
              </p:nvSpPr>
              <p:spPr bwMode="auto">
                <a:xfrm>
                  <a:off x="3225" y="3465"/>
                  <a:ext cx="210" cy="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32" name="Rectangle 14"/>
                <p:cNvSpPr>
                  <a:spLocks noChangeArrowheads="1"/>
                </p:cNvSpPr>
                <p:nvPr/>
              </p:nvSpPr>
              <p:spPr bwMode="auto">
                <a:xfrm>
                  <a:off x="3555" y="3465"/>
                  <a:ext cx="210" cy="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3033" name="Rectangle 15"/>
                <p:cNvSpPr>
                  <a:spLocks noChangeArrowheads="1"/>
                </p:cNvSpPr>
                <p:nvPr/>
              </p:nvSpPr>
              <p:spPr bwMode="auto">
                <a:xfrm>
                  <a:off x="3885" y="3465"/>
                  <a:ext cx="210" cy="3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3030" name="Freeform 16"/>
              <p:cNvSpPr>
                <a:spLocks/>
              </p:cNvSpPr>
              <p:nvPr/>
            </p:nvSpPr>
            <p:spPr bwMode="auto">
              <a:xfrm>
                <a:off x="3446" y="3419"/>
                <a:ext cx="90" cy="90"/>
              </a:xfrm>
              <a:custGeom>
                <a:avLst/>
                <a:gdLst>
                  <a:gd name="T0" fmla="*/ 45 w 90"/>
                  <a:gd name="T1" fmla="*/ 0 h 90"/>
                  <a:gd name="T2" fmla="*/ 90 w 90"/>
                  <a:gd name="T3" fmla="*/ 90 h 90"/>
                  <a:gd name="T4" fmla="*/ 0 w 90"/>
                  <a:gd name="T5" fmla="*/ 90 h 90"/>
                  <a:gd name="T6" fmla="*/ 45 w 90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"/>
                  <a:gd name="T13" fmla="*/ 0 h 90"/>
                  <a:gd name="T14" fmla="*/ 90 w 90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" h="90">
                    <a:moveTo>
                      <a:pt x="45" y="0"/>
                    </a:moveTo>
                    <a:lnTo>
                      <a:pt x="90" y="90"/>
                    </a:lnTo>
                    <a:lnTo>
                      <a:pt x="0" y="9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26" name="Group 8"/>
            <p:cNvGrpSpPr>
              <a:grpSpLocks/>
            </p:cNvGrpSpPr>
            <p:nvPr/>
          </p:nvGrpSpPr>
          <p:grpSpPr bwMode="auto">
            <a:xfrm>
              <a:off x="3515" y="3974"/>
              <a:ext cx="284" cy="31"/>
              <a:chOff x="4590" y="6492"/>
              <a:chExt cx="710" cy="76"/>
            </a:xfrm>
          </p:grpSpPr>
          <p:sp>
            <p:nvSpPr>
              <p:cNvPr id="43027" name="Freeform 9"/>
              <p:cNvSpPr>
                <a:spLocks/>
              </p:cNvSpPr>
              <p:nvPr/>
            </p:nvSpPr>
            <p:spPr bwMode="auto">
              <a:xfrm>
                <a:off x="4590" y="6530"/>
                <a:ext cx="710" cy="1"/>
              </a:xfrm>
              <a:custGeom>
                <a:avLst/>
                <a:gdLst>
                  <a:gd name="T0" fmla="*/ 0 w 710"/>
                  <a:gd name="T1" fmla="*/ 0 h 1"/>
                  <a:gd name="T2" fmla="*/ 710 w 710"/>
                  <a:gd name="T3" fmla="*/ 0 h 1"/>
                  <a:gd name="T4" fmla="*/ 0 60000 65536"/>
                  <a:gd name="T5" fmla="*/ 0 60000 65536"/>
                  <a:gd name="T6" fmla="*/ 0 w 710"/>
                  <a:gd name="T7" fmla="*/ 0 h 1"/>
                  <a:gd name="T8" fmla="*/ 710 w 710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0" h="1">
                    <a:moveTo>
                      <a:pt x="0" y="0"/>
                    </a:moveTo>
                    <a:lnTo>
                      <a:pt x="71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Oval 10"/>
              <p:cNvSpPr>
                <a:spLocks noChangeArrowheads="1"/>
              </p:cNvSpPr>
              <p:nvPr/>
            </p:nvSpPr>
            <p:spPr bwMode="auto">
              <a:xfrm>
                <a:off x="4941" y="6492"/>
                <a:ext cx="75" cy="7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43015" name="Group 24"/>
          <p:cNvGrpSpPr>
            <a:grpSpLocks/>
          </p:cNvGrpSpPr>
          <p:nvPr/>
        </p:nvGrpSpPr>
        <p:grpSpPr bwMode="auto">
          <a:xfrm>
            <a:off x="323850" y="1484313"/>
            <a:ext cx="4814888" cy="5157787"/>
            <a:chOff x="204" y="935"/>
            <a:chExt cx="3033" cy="3249"/>
          </a:xfrm>
        </p:grpSpPr>
        <p:grpSp>
          <p:nvGrpSpPr>
            <p:cNvPr id="43017" name="Group 23"/>
            <p:cNvGrpSpPr>
              <a:grpSpLocks/>
            </p:cNvGrpSpPr>
            <p:nvPr/>
          </p:nvGrpSpPr>
          <p:grpSpPr bwMode="auto">
            <a:xfrm>
              <a:off x="204" y="935"/>
              <a:ext cx="3033" cy="3249"/>
              <a:chOff x="204" y="935"/>
              <a:chExt cx="3033" cy="3249"/>
            </a:xfrm>
          </p:grpSpPr>
          <p:grpSp>
            <p:nvGrpSpPr>
              <p:cNvPr id="43019" name="Group 8"/>
              <p:cNvGrpSpPr>
                <a:grpSpLocks/>
              </p:cNvGrpSpPr>
              <p:nvPr/>
            </p:nvGrpSpPr>
            <p:grpSpPr bwMode="auto">
              <a:xfrm>
                <a:off x="204" y="935"/>
                <a:ext cx="3033" cy="3249"/>
                <a:chOff x="2381" y="935"/>
                <a:chExt cx="3033" cy="3249"/>
              </a:xfrm>
            </p:grpSpPr>
            <p:pic>
              <p:nvPicPr>
                <p:cNvPr id="43021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-24000" contrast="4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1" y="935"/>
                  <a:ext cx="3033" cy="3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3022" name="Rectangle 7"/>
                <p:cNvSpPr>
                  <a:spLocks noChangeArrowheads="1"/>
                </p:cNvSpPr>
                <p:nvPr/>
              </p:nvSpPr>
              <p:spPr bwMode="auto">
                <a:xfrm>
                  <a:off x="3651" y="3612"/>
                  <a:ext cx="227" cy="3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3020" name="Rectangle 22"/>
              <p:cNvSpPr>
                <a:spLocks noChangeArrowheads="1"/>
              </p:cNvSpPr>
              <p:nvPr/>
            </p:nvSpPr>
            <p:spPr bwMode="auto">
              <a:xfrm>
                <a:off x="1882" y="1570"/>
                <a:ext cx="136" cy="1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3018" name="Rectangle 21"/>
            <p:cNvSpPr>
              <a:spLocks noChangeArrowheads="1"/>
            </p:cNvSpPr>
            <p:nvPr/>
          </p:nvSpPr>
          <p:spPr bwMode="auto">
            <a:xfrm>
              <a:off x="975" y="1661"/>
              <a:ext cx="136" cy="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3016" name="Rectangle 4"/>
          <p:cNvSpPr>
            <a:spLocks noChangeArrowheads="1"/>
          </p:cNvSpPr>
          <p:nvPr/>
        </p:nvSpPr>
        <p:spPr bwMode="auto">
          <a:xfrm>
            <a:off x="5148263" y="1125538"/>
            <a:ext cx="38877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chemeClr val="bg2"/>
                </a:solidFill>
              </a:rPr>
              <a:t>Результаты исследования</a:t>
            </a:r>
            <a:r>
              <a:rPr lang="en-US" altLang="en-US" sz="24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400" b="1" smtClean="0"/>
              <a:t>СПОСОБ РЕГУЛИРОВАНИЯ ЦЕНТРОСТРЕМИТЕЛЬНОЙ ТУРБИНЫ С БЕЗЛОПАТОЧНЫМ НАПРАВЛЯЮЩИМ АППАРАТОМ</a:t>
            </a:r>
            <a:endParaRPr lang="ru-RU" altLang="en-US" sz="2400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6962775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SWScan0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9725"/>
            <a:ext cx="16875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Pat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557338"/>
            <a:ext cx="1766888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24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400">
                <a:cs typeface="Times New Roman" panose="02020603050405020304" pitchFamily="18" charset="0"/>
              </a:rPr>
              <a:t>      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44040" name="Picture 5" descr="castl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8220075" cy="4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23"/>
          <p:cNvSpPr>
            <a:spLocks noChangeArrowheads="1" noChangeShapeType="1" noTextEdit="1"/>
          </p:cNvSpPr>
          <p:nvPr/>
        </p:nvSpPr>
        <p:spPr bwMode="auto">
          <a:xfrm>
            <a:off x="1258888" y="1700213"/>
            <a:ext cx="6626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8313" y="2997200"/>
            <a:ext cx="8291512" cy="5762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Учебник в 6-ти томах</a:t>
            </a: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7" name="WordArt 30"/>
          <p:cNvSpPr>
            <a:spLocks noChangeArrowheads="1" noChangeShapeType="1" noTextEdit="1"/>
          </p:cNvSpPr>
          <p:nvPr/>
        </p:nvSpPr>
        <p:spPr bwMode="auto">
          <a:xfrm>
            <a:off x="179388" y="3644900"/>
            <a:ext cx="87725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4800" kern="10">
                <a:ln w="6350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Двигатели внутреннего сгорания</a:t>
            </a:r>
            <a:endParaRPr lang="en-US" sz="4800" kern="10">
              <a:ln w="6350">
                <a:solidFill>
                  <a:schemeClr val="bg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8198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1331913" y="166688"/>
            <a:ext cx="70929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 b="1">
                <a:solidFill>
                  <a:srgbClr val="FF0000"/>
                </a:solidFill>
              </a:rPr>
              <a:t>Национальный технический университет «Харьковский политехнический институт»</a:t>
            </a:r>
          </a:p>
          <a:p>
            <a:pPr algn="ctr" eaLnBrk="1" hangingPunct="1"/>
            <a:r>
              <a:rPr lang="ru-RU" altLang="en-US" sz="2000" b="1">
                <a:solidFill>
                  <a:srgbClr val="FF0000"/>
                </a:solidFill>
              </a:rPr>
              <a:t>Кафедра «Двигатели внутреннего сгорания»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400" b="1" smtClean="0"/>
              <a:t>СПОСОБ РЕГУЛИРОВАНИЯ ЦЕНТРОСТРЕМИТЕЛЬНОЙ ТУРБИНЫ</a:t>
            </a:r>
            <a:r>
              <a:rPr lang="en-US" altLang="en-US" sz="2400" b="1" smtClean="0"/>
              <a:t> </a:t>
            </a:r>
            <a:r>
              <a:rPr lang="ru-RU" altLang="en-US" sz="2400" b="1" smtClean="0"/>
              <a:t>С БЕЗЛОПАТОЧНЫМ НАПРАВЛЯЮЩИМ АППАРАТОМ</a:t>
            </a:r>
            <a:r>
              <a:rPr lang="ru-RU" altLang="en-US" sz="2400" smtClean="0"/>
              <a:t/>
            </a:r>
            <a:br>
              <a:rPr lang="ru-RU" altLang="en-US" sz="2400" smtClean="0"/>
            </a:br>
            <a:endParaRPr lang="ru-RU" altLang="en-US" sz="2400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501775"/>
            <a:ext cx="3436937" cy="267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Me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2227263"/>
            <a:ext cx="25257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Ge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27263"/>
            <a:ext cx="27368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Pk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4178300"/>
            <a:ext cx="264636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 descr="Tt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13225"/>
            <a:ext cx="25923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636713"/>
            <a:ext cx="2924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5" descr="castl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97350"/>
            <a:ext cx="1714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DSC05189"/>
          <p:cNvPicPr>
            <a:picLocks noChangeAspect="1" noChangeArrowheads="1"/>
          </p:cNvPicPr>
          <p:nvPr/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77825"/>
            <a:ext cx="7993063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16238" y="2568575"/>
            <a:ext cx="5113337" cy="1076325"/>
          </a:xfrm>
          <a:prstGeom prst="rect">
            <a:avLst/>
          </a:prstGeom>
          <a:gradFill rotWithShape="1">
            <a:gsLst>
              <a:gs pos="0">
                <a:schemeClr val="bg1">
                  <a:alpha val="72000"/>
                </a:schemeClr>
              </a:gs>
              <a:gs pos="50000">
                <a:srgbClr val="FFFFFF"/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8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СПАСИБО ЗА ВНИМАНИЕ !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uk-UA" sz="8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mtClean="0"/>
              <a:t>Наименования томов учебника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2736850" cy="1603375"/>
          </a:xfrm>
          <a:noFill/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736850" cy="2106612"/>
          </a:xfrm>
          <a:noFill/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3203575" y="2060575"/>
            <a:ext cx="5783263" cy="3887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Том 1. Разработка конструкций форсированных двигателей наземных транспортных машин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Том 2. Доводка конструкций форсированных двигателей наземных транспортных машин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Том 3. Компьютерные системы 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управления ДВС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Том 4. Основы САПР ДВС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Том 5. Экологизация ДВС</a:t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Том 6. Надежность ДВС</a:t>
            </a:r>
          </a:p>
        </p:txBody>
      </p:sp>
      <p:pic>
        <p:nvPicPr>
          <p:cNvPr id="9222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274638"/>
            <a:ext cx="73548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z="2000" b="1" smtClean="0"/>
              <a:t>ПОСТАНОВКА ЗАДАЧИ</a:t>
            </a:r>
            <a:r>
              <a:rPr lang="en-US" altLang="en-US" sz="2000" b="1" smtClean="0"/>
              <a:t> </a:t>
            </a:r>
            <a:r>
              <a:rPr lang="ru-RU" altLang="en-US" sz="2000" b="1" smtClean="0"/>
              <a:t>РАЗРАБОТКИ НАУЧНЫХ ОСНОВ КОНСТРУКТОРСКО-ТЕХНОЛОГИЧЕСКОГО ПРОЕКТИРОВАНИЯ ЛИТЫХ ДЕТАЛЕЙ ДВС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484313"/>
          <a:ext cx="8424862" cy="5040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39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корпусных деталей ДВС: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Идентификация брака </a:t>
                      </a:r>
                      <a:r>
                        <a:rPr lang="ru-RU" sz="1400" dirty="0" smtClean="0">
                          <a:effectLst/>
                        </a:rPr>
                        <a:t>литых деталей ДВС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Выявление «узких» мест в конструкции </a:t>
                      </a:r>
                      <a:r>
                        <a:rPr lang="ru-RU" sz="1400" dirty="0" smtClean="0">
                          <a:effectLst/>
                        </a:rPr>
                        <a:t>детали ДВС </a:t>
                      </a:r>
                      <a:r>
                        <a:rPr lang="ru-RU" sz="1400" dirty="0">
                          <a:effectLst/>
                        </a:rPr>
                        <a:t>с технологической точки </a:t>
                      </a:r>
                      <a:r>
                        <a:rPr lang="ru-RU" sz="1400" dirty="0" smtClean="0">
                          <a:effectLst/>
                        </a:rPr>
                        <a:t>зрения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Моделирование напряженного состояния </a:t>
                      </a:r>
                      <a:r>
                        <a:rPr lang="ru-RU" sz="1400" dirty="0" smtClean="0">
                          <a:effectLst/>
                        </a:rPr>
                        <a:t>детали ДВС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Моделирование процессов </a:t>
                      </a:r>
                      <a:r>
                        <a:rPr lang="ru-RU" sz="1400" dirty="0" smtClean="0">
                          <a:effectLst/>
                        </a:rPr>
                        <a:t>кристаллизации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Выявление факторов формирования остаточных напряжений </a:t>
                      </a:r>
                      <a:r>
                        <a:rPr lang="ru-RU" sz="1400" dirty="0" smtClean="0">
                          <a:effectLst/>
                        </a:rPr>
                        <a:t>в литых деталях ДВС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Для </a:t>
                      </a:r>
                      <a:r>
                        <a:rPr lang="ru-RU" sz="1400" dirty="0" smtClean="0">
                          <a:effectLst/>
                        </a:rPr>
                        <a:t>деталей ДВС, </a:t>
                      </a:r>
                      <a:r>
                        <a:rPr lang="ru-RU" sz="1400" dirty="0">
                          <a:effectLst/>
                        </a:rPr>
                        <a:t>детерминирующих эксплуатационные характеристики: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Исследование влияния геометрии литых деталей ДВС на их эксплуатационные </a:t>
                      </a:r>
                      <a:r>
                        <a:rPr lang="ru-RU" sz="1400" dirty="0" smtClean="0">
                          <a:effectLst/>
                        </a:rPr>
                        <a:t>характеристики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Идентификация возможных отклонений геометрии литых </a:t>
                      </a:r>
                      <a:r>
                        <a:rPr lang="ru-RU" sz="1400" dirty="0" smtClean="0">
                          <a:effectLst/>
                        </a:rPr>
                        <a:t>деталей ДВС </a:t>
                      </a:r>
                      <a:r>
                        <a:rPr lang="ru-RU" sz="1400" dirty="0">
                          <a:effectLst/>
                        </a:rPr>
                        <a:t>на этапах технологического процесса их </a:t>
                      </a:r>
                      <a:r>
                        <a:rPr lang="ru-RU" sz="1400" dirty="0" smtClean="0">
                          <a:effectLst/>
                        </a:rPr>
                        <a:t>изготовления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Моделирование фазовых переходов при изготовлении литых </a:t>
                      </a:r>
                      <a:r>
                        <a:rPr lang="ru-RU" sz="1400" dirty="0" smtClean="0">
                          <a:effectLst/>
                        </a:rPr>
                        <a:t>деталей ДВС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Исследование НДС и его влияния на геометрию литых </a:t>
                      </a:r>
                      <a:r>
                        <a:rPr lang="ru-RU" sz="1400" dirty="0" smtClean="0">
                          <a:effectLst/>
                        </a:rPr>
                        <a:t>деталей ДВС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54" name="Picture 5" descr="cast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cap="all" dirty="0"/>
              <a:t>Факторы технологического характера, влияющие на показатели надежности и эксплуатационные характеристики ДВС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US" sz="1800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1800" dirty="0"/>
          </a:p>
          <a:p>
            <a:pPr marL="0" indent="0" algn="ctr" eaLnBrk="1" hangingPunct="1">
              <a:buFontTx/>
              <a:buNone/>
              <a:defRPr/>
            </a:pPr>
            <a:endParaRPr lang="en-US" sz="1800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1800" dirty="0"/>
          </a:p>
          <a:p>
            <a:pPr marL="0" indent="0" algn="ctr" eaLnBrk="1" hangingPunct="1">
              <a:buFontTx/>
              <a:buNone/>
              <a:defRPr/>
            </a:pPr>
            <a:endParaRPr lang="en-US" sz="1800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1800" dirty="0"/>
          </a:p>
          <a:p>
            <a:pPr marL="0" indent="0" algn="ctr" eaLnBrk="1" hangingPunct="1">
              <a:buFontTx/>
              <a:buNone/>
              <a:defRPr/>
            </a:pPr>
            <a:endParaRPr lang="en-US" sz="1800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1800" dirty="0"/>
          </a:p>
          <a:p>
            <a:pPr marL="0" indent="0" algn="ctr" eaLnBrk="1" hangingPunct="1">
              <a:buFontTx/>
              <a:buNone/>
              <a:defRPr/>
            </a:pPr>
            <a:endParaRPr lang="en-US" sz="1800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1800" dirty="0" smtClean="0"/>
          </a:p>
          <a:p>
            <a:pPr marL="0" indent="0" algn="ctr" eaLnBrk="1" hangingPunct="1">
              <a:buFontTx/>
              <a:buNone/>
              <a:defRPr/>
            </a:pPr>
            <a:endParaRPr lang="en-US" sz="1800" dirty="0"/>
          </a:p>
          <a:p>
            <a:pPr marL="0" indent="0" algn="ctr" eaLnBrk="1" hangingPunct="1">
              <a:buFontTx/>
              <a:buNone/>
              <a:defRPr/>
            </a:pPr>
            <a:r>
              <a:rPr lang="ru-RU" sz="1800" dirty="0" smtClean="0"/>
              <a:t>1 </a:t>
            </a:r>
            <a:r>
              <a:rPr lang="ru-RU" sz="1800" dirty="0"/>
              <a:t>– несоответствия формы, размеров и массы, 2 – дефекты на поверхности; 3 – дефекты от включений; 4 – дефекты, связанные с усадкой металла; 5 – напряжения и трещины; 6 – несоответствие по структуре и механическим свойствам и химическому составу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8405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/>
              <a:t>Исследование фазового перехода базовой отливки </a:t>
            </a:r>
            <a:r>
              <a:rPr lang="ru-RU" sz="2400" b="1" cap="all" dirty="0" err="1" smtClean="0"/>
              <a:t>блок-картера</a:t>
            </a:r>
            <a:r>
              <a:rPr lang="ru-RU" sz="2400" b="1" cap="all" dirty="0" smtClean="0"/>
              <a:t> </a:t>
            </a:r>
            <a:r>
              <a:rPr lang="ru-RU" sz="2400" b="1" cap="all" dirty="0" err="1" smtClean="0"/>
              <a:t>двс</a:t>
            </a:r>
            <a:endParaRPr lang="ru-RU" sz="2400" dirty="0" smtClean="0"/>
          </a:p>
        </p:txBody>
      </p:sp>
      <p:pic>
        <p:nvPicPr>
          <p:cNvPr id="5" name="BM_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600200"/>
            <a:ext cx="712946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/>
              <a:t>Исследование фазового перехода базовой отливки </a:t>
            </a:r>
            <a:r>
              <a:rPr lang="ru-RU" sz="2400" b="1" cap="all" dirty="0" err="1" smtClean="0"/>
              <a:t>блок-картера</a:t>
            </a:r>
            <a:r>
              <a:rPr lang="ru-RU" sz="2400" b="1" cap="all" dirty="0" smtClean="0"/>
              <a:t> </a:t>
            </a:r>
            <a:r>
              <a:rPr lang="ru-RU" sz="2400" b="1" cap="all" dirty="0" err="1" smtClean="0"/>
              <a:t>двс</a:t>
            </a:r>
            <a:endParaRPr lang="ru-RU" sz="2400" dirty="0" smtClean="0"/>
          </a:p>
        </p:txBody>
      </p:sp>
      <p:pic>
        <p:nvPicPr>
          <p:cNvPr id="5" name="BM_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600200"/>
            <a:ext cx="748823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25"/>
            <a:ext cx="936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hpi">
  <a:themeElements>
    <a:clrScheme name="4_INTL 4">
      <a:dk1>
        <a:srgbClr val="003399"/>
      </a:dk1>
      <a:lt1>
        <a:srgbClr val="FFFFCC"/>
      </a:lt1>
      <a:dk2>
        <a:srgbClr val="CC3300"/>
      </a:dk2>
      <a:lt2>
        <a:srgbClr val="33CCFF"/>
      </a:lt2>
      <a:accent1>
        <a:srgbClr val="CC00CC"/>
      </a:accent1>
      <a:accent2>
        <a:srgbClr val="00FFFF"/>
      </a:accent2>
      <a:accent3>
        <a:srgbClr val="FFFFE2"/>
      </a:accent3>
      <a:accent4>
        <a:srgbClr val="002A82"/>
      </a:accent4>
      <a:accent5>
        <a:srgbClr val="E2AAE2"/>
      </a:accent5>
      <a:accent6>
        <a:srgbClr val="00E7E7"/>
      </a:accent6>
      <a:hlink>
        <a:srgbClr val="9933FF"/>
      </a:hlink>
      <a:folHlink>
        <a:srgbClr val="6699FF"/>
      </a:folHlink>
    </a:clrScheme>
    <a:fontScheme name="4_INT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INT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NT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NT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NTL 4">
        <a:dk1>
          <a:srgbClr val="003399"/>
        </a:dk1>
        <a:lt1>
          <a:srgbClr val="FFFFCC"/>
        </a:lt1>
        <a:dk2>
          <a:srgbClr val="CC3300"/>
        </a:dk2>
        <a:lt2>
          <a:srgbClr val="33CCFF"/>
        </a:lt2>
        <a:accent1>
          <a:srgbClr val="CC00CC"/>
        </a:accent1>
        <a:accent2>
          <a:srgbClr val="00FFFF"/>
        </a:accent2>
        <a:accent3>
          <a:srgbClr val="FFFFE2"/>
        </a:accent3>
        <a:accent4>
          <a:srgbClr val="002A82"/>
        </a:accent4>
        <a:accent5>
          <a:srgbClr val="E2AAE2"/>
        </a:accent5>
        <a:accent6>
          <a:srgbClr val="00E7E7"/>
        </a:accent6>
        <a:hlink>
          <a:srgbClr val="9933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INTL">
  <a:themeElements>
    <a:clrScheme name="3_INTL 8">
      <a:dk1>
        <a:srgbClr val="000080"/>
      </a:dk1>
      <a:lt1>
        <a:srgbClr val="FFFFCC"/>
      </a:lt1>
      <a:dk2>
        <a:srgbClr val="CC0000"/>
      </a:dk2>
      <a:lt2>
        <a:srgbClr val="003399"/>
      </a:lt2>
      <a:accent1>
        <a:srgbClr val="9999FF"/>
      </a:accent1>
      <a:accent2>
        <a:srgbClr val="FF99FF"/>
      </a:accent2>
      <a:accent3>
        <a:srgbClr val="FFFFE2"/>
      </a:accent3>
      <a:accent4>
        <a:srgbClr val="00006C"/>
      </a:accent4>
      <a:accent5>
        <a:srgbClr val="CACAFF"/>
      </a:accent5>
      <a:accent6>
        <a:srgbClr val="E78AE7"/>
      </a:accent6>
      <a:hlink>
        <a:srgbClr val="85ADFF"/>
      </a:hlink>
      <a:folHlink>
        <a:srgbClr val="00CCCC"/>
      </a:folHlink>
    </a:clrScheme>
    <a:fontScheme name="3_INT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INT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NT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L 4">
        <a:dk1>
          <a:srgbClr val="003399"/>
        </a:dk1>
        <a:lt1>
          <a:srgbClr val="FFFFCC"/>
        </a:lt1>
        <a:dk2>
          <a:srgbClr val="CC3300"/>
        </a:dk2>
        <a:lt2>
          <a:srgbClr val="33CCFF"/>
        </a:lt2>
        <a:accent1>
          <a:srgbClr val="CC00CC"/>
        </a:accent1>
        <a:accent2>
          <a:srgbClr val="00FFFF"/>
        </a:accent2>
        <a:accent3>
          <a:srgbClr val="FFFFE2"/>
        </a:accent3>
        <a:accent4>
          <a:srgbClr val="002A82"/>
        </a:accent4>
        <a:accent5>
          <a:srgbClr val="E2AAE2"/>
        </a:accent5>
        <a:accent6>
          <a:srgbClr val="00E7E7"/>
        </a:accent6>
        <a:hlink>
          <a:srgbClr val="9933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L 5">
        <a:dk1>
          <a:srgbClr val="000000"/>
        </a:dk1>
        <a:lt1>
          <a:srgbClr val="FFFFCC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E2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L 6">
        <a:dk1>
          <a:srgbClr val="0066FF"/>
        </a:dk1>
        <a:lt1>
          <a:srgbClr val="FFFFCC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E2"/>
        </a:accent3>
        <a:accent4>
          <a:srgbClr val="0056DA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L 7">
        <a:dk1>
          <a:srgbClr val="660033"/>
        </a:dk1>
        <a:lt1>
          <a:srgbClr val="FFFFCC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E2"/>
        </a:accent3>
        <a:accent4>
          <a:srgbClr val="56002A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NTL 8">
        <a:dk1>
          <a:srgbClr val="000080"/>
        </a:dk1>
        <a:lt1>
          <a:srgbClr val="FFFFCC"/>
        </a:lt1>
        <a:dk2>
          <a:srgbClr val="CC000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E2"/>
        </a:accent3>
        <a:accent4>
          <a:srgbClr val="00006C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NTL">
  <a:themeElements>
    <a:clrScheme name="2_INTL 5">
      <a:dk1>
        <a:srgbClr val="000000"/>
      </a:dk1>
      <a:lt1>
        <a:srgbClr val="FFFFCC"/>
      </a:lt1>
      <a:dk2>
        <a:srgbClr val="000080"/>
      </a:dk2>
      <a:lt2>
        <a:srgbClr val="003399"/>
      </a:lt2>
      <a:accent1>
        <a:srgbClr val="9999FF"/>
      </a:accent1>
      <a:accent2>
        <a:srgbClr val="FF99FF"/>
      </a:accent2>
      <a:accent3>
        <a:srgbClr val="FFFFE2"/>
      </a:accent3>
      <a:accent4>
        <a:srgbClr val="000000"/>
      </a:accent4>
      <a:accent5>
        <a:srgbClr val="CACAFF"/>
      </a:accent5>
      <a:accent6>
        <a:srgbClr val="E78AE7"/>
      </a:accent6>
      <a:hlink>
        <a:srgbClr val="85ADFF"/>
      </a:hlink>
      <a:folHlink>
        <a:srgbClr val="00CCCC"/>
      </a:folHlink>
    </a:clrScheme>
    <a:fontScheme name="2_INT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NT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L 4">
        <a:dk1>
          <a:srgbClr val="003399"/>
        </a:dk1>
        <a:lt1>
          <a:srgbClr val="FFFFCC"/>
        </a:lt1>
        <a:dk2>
          <a:srgbClr val="CC3300"/>
        </a:dk2>
        <a:lt2>
          <a:srgbClr val="33CCFF"/>
        </a:lt2>
        <a:accent1>
          <a:srgbClr val="CC00CC"/>
        </a:accent1>
        <a:accent2>
          <a:srgbClr val="00FFFF"/>
        </a:accent2>
        <a:accent3>
          <a:srgbClr val="FFFFE2"/>
        </a:accent3>
        <a:accent4>
          <a:srgbClr val="002A82"/>
        </a:accent4>
        <a:accent5>
          <a:srgbClr val="E2AAE2"/>
        </a:accent5>
        <a:accent6>
          <a:srgbClr val="00E7E7"/>
        </a:accent6>
        <a:hlink>
          <a:srgbClr val="9933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L 5">
        <a:dk1>
          <a:srgbClr val="000000"/>
        </a:dk1>
        <a:lt1>
          <a:srgbClr val="FFFFCC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E2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3_INTL 8">
    <a:dk1>
      <a:srgbClr val="000080"/>
    </a:dk1>
    <a:lt1>
      <a:srgbClr val="FFFFCC"/>
    </a:lt1>
    <a:dk2>
      <a:srgbClr val="CC0000"/>
    </a:dk2>
    <a:lt2>
      <a:srgbClr val="003399"/>
    </a:lt2>
    <a:accent1>
      <a:srgbClr val="9999FF"/>
    </a:accent1>
    <a:accent2>
      <a:srgbClr val="FF99FF"/>
    </a:accent2>
    <a:accent3>
      <a:srgbClr val="FFFFE2"/>
    </a:accent3>
    <a:accent4>
      <a:srgbClr val="00006C"/>
    </a:accent4>
    <a:accent5>
      <a:srgbClr val="CACAFF"/>
    </a:accent5>
    <a:accent6>
      <a:srgbClr val="E78AE7"/>
    </a:accent6>
    <a:hlink>
      <a:srgbClr val="85ADFF"/>
    </a:hlink>
    <a:folHlink>
      <a:srgbClr val="00CCCC"/>
    </a:folHlink>
  </a:clrScheme>
  <a:fontScheme name="3_INT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3_INTL 8">
    <a:dk1>
      <a:srgbClr val="000080"/>
    </a:dk1>
    <a:lt1>
      <a:srgbClr val="FFFFCC"/>
    </a:lt1>
    <a:dk2>
      <a:srgbClr val="CC0000"/>
    </a:dk2>
    <a:lt2>
      <a:srgbClr val="003399"/>
    </a:lt2>
    <a:accent1>
      <a:srgbClr val="9999FF"/>
    </a:accent1>
    <a:accent2>
      <a:srgbClr val="FF99FF"/>
    </a:accent2>
    <a:accent3>
      <a:srgbClr val="FFFFE2"/>
    </a:accent3>
    <a:accent4>
      <a:srgbClr val="00006C"/>
    </a:accent4>
    <a:accent5>
      <a:srgbClr val="CACAFF"/>
    </a:accent5>
    <a:accent6>
      <a:srgbClr val="E78AE7"/>
    </a:accent6>
    <a:hlink>
      <a:srgbClr val="85ADFF"/>
    </a:hlink>
    <a:folHlink>
      <a:srgbClr val="00CCCC"/>
    </a:folHlink>
  </a:clrScheme>
  <a:fontScheme name="3_INT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3_INTL 8">
    <a:dk1>
      <a:srgbClr val="000080"/>
    </a:dk1>
    <a:lt1>
      <a:srgbClr val="FFFFCC"/>
    </a:lt1>
    <a:dk2>
      <a:srgbClr val="CC0000"/>
    </a:dk2>
    <a:lt2>
      <a:srgbClr val="003399"/>
    </a:lt2>
    <a:accent1>
      <a:srgbClr val="9999FF"/>
    </a:accent1>
    <a:accent2>
      <a:srgbClr val="FF99FF"/>
    </a:accent2>
    <a:accent3>
      <a:srgbClr val="FFFFE2"/>
    </a:accent3>
    <a:accent4>
      <a:srgbClr val="00006C"/>
    </a:accent4>
    <a:accent5>
      <a:srgbClr val="CACAFF"/>
    </a:accent5>
    <a:accent6>
      <a:srgbClr val="E78AE7"/>
    </a:accent6>
    <a:hlink>
      <a:srgbClr val="85ADFF"/>
    </a:hlink>
    <a:folHlink>
      <a:srgbClr val="00CCCC"/>
    </a:folHlink>
  </a:clrScheme>
  <a:fontScheme name="3_INT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3_INTL 8">
    <a:dk1>
      <a:srgbClr val="000080"/>
    </a:dk1>
    <a:lt1>
      <a:srgbClr val="FFFFCC"/>
    </a:lt1>
    <a:dk2>
      <a:srgbClr val="CC0000"/>
    </a:dk2>
    <a:lt2>
      <a:srgbClr val="003399"/>
    </a:lt2>
    <a:accent1>
      <a:srgbClr val="9999FF"/>
    </a:accent1>
    <a:accent2>
      <a:srgbClr val="FF99FF"/>
    </a:accent2>
    <a:accent3>
      <a:srgbClr val="FFFFE2"/>
    </a:accent3>
    <a:accent4>
      <a:srgbClr val="00006C"/>
    </a:accent4>
    <a:accent5>
      <a:srgbClr val="CACAFF"/>
    </a:accent5>
    <a:accent6>
      <a:srgbClr val="E78AE7"/>
    </a:accent6>
    <a:hlink>
      <a:srgbClr val="85ADFF"/>
    </a:hlink>
    <a:folHlink>
      <a:srgbClr val="00CCCC"/>
    </a:folHlink>
  </a:clrScheme>
  <a:fontScheme name="3_INT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3_INTL 8">
    <a:dk1>
      <a:srgbClr val="000080"/>
    </a:dk1>
    <a:lt1>
      <a:srgbClr val="FFFFCC"/>
    </a:lt1>
    <a:dk2>
      <a:srgbClr val="CC0000"/>
    </a:dk2>
    <a:lt2>
      <a:srgbClr val="003399"/>
    </a:lt2>
    <a:accent1>
      <a:srgbClr val="9999FF"/>
    </a:accent1>
    <a:accent2>
      <a:srgbClr val="FF99FF"/>
    </a:accent2>
    <a:accent3>
      <a:srgbClr val="FFFFE2"/>
    </a:accent3>
    <a:accent4>
      <a:srgbClr val="00006C"/>
    </a:accent4>
    <a:accent5>
      <a:srgbClr val="CACAFF"/>
    </a:accent5>
    <a:accent6>
      <a:srgbClr val="E78AE7"/>
    </a:accent6>
    <a:hlink>
      <a:srgbClr val="85ADFF"/>
    </a:hlink>
    <a:folHlink>
      <a:srgbClr val="00CCCC"/>
    </a:folHlink>
  </a:clrScheme>
  <a:fontScheme name="3_INT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3_INTL 8">
    <a:dk1>
      <a:srgbClr val="000080"/>
    </a:dk1>
    <a:lt1>
      <a:srgbClr val="FFFFCC"/>
    </a:lt1>
    <a:dk2>
      <a:srgbClr val="CC0000"/>
    </a:dk2>
    <a:lt2>
      <a:srgbClr val="003399"/>
    </a:lt2>
    <a:accent1>
      <a:srgbClr val="9999FF"/>
    </a:accent1>
    <a:accent2>
      <a:srgbClr val="FF99FF"/>
    </a:accent2>
    <a:accent3>
      <a:srgbClr val="FFFFE2"/>
    </a:accent3>
    <a:accent4>
      <a:srgbClr val="00006C"/>
    </a:accent4>
    <a:accent5>
      <a:srgbClr val="CACAFF"/>
    </a:accent5>
    <a:accent6>
      <a:srgbClr val="E78AE7"/>
    </a:accent6>
    <a:hlink>
      <a:srgbClr val="85ADFF"/>
    </a:hlink>
    <a:folHlink>
      <a:srgbClr val="00CCCC"/>
    </a:folHlink>
  </a:clrScheme>
  <a:fontScheme name="3_INT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3_INTL 8">
    <a:dk1>
      <a:srgbClr val="000080"/>
    </a:dk1>
    <a:lt1>
      <a:srgbClr val="FFFFCC"/>
    </a:lt1>
    <a:dk2>
      <a:srgbClr val="CC0000"/>
    </a:dk2>
    <a:lt2>
      <a:srgbClr val="003399"/>
    </a:lt2>
    <a:accent1>
      <a:srgbClr val="9999FF"/>
    </a:accent1>
    <a:accent2>
      <a:srgbClr val="FF99FF"/>
    </a:accent2>
    <a:accent3>
      <a:srgbClr val="FFFFE2"/>
    </a:accent3>
    <a:accent4>
      <a:srgbClr val="00006C"/>
    </a:accent4>
    <a:accent5>
      <a:srgbClr val="CACAFF"/>
    </a:accent5>
    <a:accent6>
      <a:srgbClr val="E78AE7"/>
    </a:accent6>
    <a:hlink>
      <a:srgbClr val="85ADFF"/>
    </a:hlink>
    <a:folHlink>
      <a:srgbClr val="00CCCC"/>
    </a:folHlink>
  </a:clrScheme>
  <a:fontScheme name="3_INT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3_INTL 8">
    <a:dk1>
      <a:srgbClr val="000080"/>
    </a:dk1>
    <a:lt1>
      <a:srgbClr val="FFFFCC"/>
    </a:lt1>
    <a:dk2>
      <a:srgbClr val="CC0000"/>
    </a:dk2>
    <a:lt2>
      <a:srgbClr val="003399"/>
    </a:lt2>
    <a:accent1>
      <a:srgbClr val="9999FF"/>
    </a:accent1>
    <a:accent2>
      <a:srgbClr val="FF99FF"/>
    </a:accent2>
    <a:accent3>
      <a:srgbClr val="FFFFE2"/>
    </a:accent3>
    <a:accent4>
      <a:srgbClr val="00006C"/>
    </a:accent4>
    <a:accent5>
      <a:srgbClr val="CACAFF"/>
    </a:accent5>
    <a:accent6>
      <a:srgbClr val="E78AE7"/>
    </a:accent6>
    <a:hlink>
      <a:srgbClr val="85ADFF"/>
    </a:hlink>
    <a:folHlink>
      <a:srgbClr val="00CCCC"/>
    </a:folHlink>
  </a:clrScheme>
  <a:fontScheme name="3_INT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khpi</Template>
  <TotalTime>704</TotalTime>
  <Words>1113</Words>
  <Application>Microsoft Office PowerPoint</Application>
  <PresentationFormat>Екран (4:3)</PresentationFormat>
  <Paragraphs>258</Paragraphs>
  <Slides>41</Slides>
  <Notes>0</Notes>
  <HiddenSlides>0</HiddenSlides>
  <MMClips>4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4</vt:i4>
      </vt:variant>
      <vt:variant>
        <vt:lpstr>Вбудовані сервери OLE</vt:lpstr>
      </vt:variant>
      <vt:variant>
        <vt:i4>3</vt:i4>
      </vt:variant>
      <vt:variant>
        <vt:lpstr>Заголовки слайдів</vt:lpstr>
      </vt:variant>
      <vt:variant>
        <vt:i4>41</vt:i4>
      </vt:variant>
    </vt:vector>
  </HeadingPairs>
  <TitlesOfParts>
    <vt:vector size="54" baseType="lpstr">
      <vt:lpstr>Arial</vt:lpstr>
      <vt:lpstr>Times New Roman</vt:lpstr>
      <vt:lpstr>Calibri</vt:lpstr>
      <vt:lpstr>Tahoma</vt:lpstr>
      <vt:lpstr>Wingdings</vt:lpstr>
      <vt:lpstr>Symbol</vt:lpstr>
      <vt:lpstr>khpi</vt:lpstr>
      <vt:lpstr>3_INTL</vt:lpstr>
      <vt:lpstr>2_INTL</vt:lpstr>
      <vt:lpstr>2_Оформление по умолчанию</vt:lpstr>
      <vt:lpstr>Picture</vt:lpstr>
      <vt:lpstr>Microsoft Equation 3.0</vt:lpstr>
      <vt:lpstr>Формула</vt:lpstr>
      <vt:lpstr>Презентація PowerPoint</vt:lpstr>
      <vt:lpstr>Презентація PowerPoint</vt:lpstr>
      <vt:lpstr>Презентація PowerPoint</vt:lpstr>
      <vt:lpstr>Презентація PowerPoint</vt:lpstr>
      <vt:lpstr>Наименования томов учебника</vt:lpstr>
      <vt:lpstr>ПОСТАНОВКА ЗАДАЧИ РАЗРАБОТКИ НАУЧНЫХ ОСНОВ КОНСТРУКТОРСКО-ТЕХНОЛОГИЧЕСКОГО ПРОЕКТИРОВАНИЯ ЛИТЫХ ДЕТАЛЕЙ ДВС </vt:lpstr>
      <vt:lpstr>Факторы технологического характера, влияющие на показатели надежности и эксплуатационные характеристики ДВС</vt:lpstr>
      <vt:lpstr>Исследование фазового перехода базовой отливки блок-картера двс</vt:lpstr>
      <vt:lpstr>Исследование фазового перехода базовой отливки блок-картера двс</vt:lpstr>
      <vt:lpstr>РЕЗУЛЬТАТЫ МОДЕРНИЗАЦИИ ТЕХНОЛОГИИ ИЗГОТОВЛЕНИЯ И ГЕОМЕТРИЧЕСКИХ ПАРАМЕТРОВ БЛОК-КАРТЕРА ДВС </vt:lpstr>
      <vt:lpstr>АНАЛИЗ ПОГРЕШНОСТЕЙ ФОРМООБРАЗОВАНИЯ ОТЛИВОК КОЛЕС ТУРБИН НА ЭТАПЕ ИЗГОТОВЛЕНИЯ ИХ ВОСКОВЫХ МОДЕЛЕЙ</vt:lpstr>
      <vt:lpstr>решение  задачи ПОЛУЧЕНИЯ НЕОБХОДИМЫХ ГЕОМЕТРИЧЕСКИХ ПАРАМЕТРОВ ТУРБИНЫ</vt:lpstr>
      <vt:lpstr>СНИЖЕНИЕ ИНТЕНСИВНОСТИ ОСТАТОЧНЫХ ТЕМПЕРАТУРНЫХ НАПРЯЖЕНИЙ В ЛОПАТКЕ ТУРБИНЫ </vt:lpstr>
      <vt:lpstr>УПРАВЛЕНИЕ ДИСЛОЦИРОВАННЫМИ ДЕФЕКТАМИ В ПОРШНЕ БЕНЗИНОВОГО ДВС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Современные представления о жизненном цикле ДВС как изделия машиностроения</vt:lpstr>
      <vt:lpstr>Современные представления о жизненном цикле ДВС как изделия машиностроения</vt:lpstr>
      <vt:lpstr>Структура интеграции между компьютерными системами на различных этапах жизненного цикла изделия ДВС</vt:lpstr>
      <vt:lpstr>Презентація PowerPoint</vt:lpstr>
      <vt:lpstr>Исследования теплоизоляции камеры сгорания ДВС</vt:lpstr>
      <vt:lpstr>ГАЛЬВАНОПЛАЗМЕННАЯ ОБРАБОТКА ПОВЕРХНОСТЕЙ ПОРШНЯ НА УСТАНОВКЕ «КОРУНД»</vt:lpstr>
      <vt:lpstr>ТЕМПЕРАТУРНЫЕ ВОЛНЫ НА ПОВЕРХНОСТИ  И В ТЕЛЕ ПОРШНЯ</vt:lpstr>
      <vt:lpstr>ОТЛИЧИЯ ТЕМПЕРАТУРНОГО СОСТОЯНИЯ КОРУНДОВОЙ И ПОВЕРХНОСТИ БЕЗ ТЕПЛОИЗОЛЯЦИИ</vt:lpstr>
      <vt:lpstr>СЕРИЙНЫЕ ПОРШНИ  ДИЗЕЛЯ ТЕПЛОВОЗА ЧМЭ-3  СО СЛОЕМ НАГАРА В КАМЕРЕ СГОРАНИЯ</vt:lpstr>
      <vt:lpstr>ПОРШНИ ДИЗЕЛЯ ТЕПЛОВОЗА ЧМЭ-3  С КОРУНДОВЫМ ПОВЕРХНОСТНЫМ СЛОЕМ В КАМЕРЕ СГОРАНИЯ</vt:lpstr>
      <vt:lpstr>ИЗНОС ГИЛЬЗ СЕРИЙНОГО И  ОПЫТНОГО ДИЗЕЛЯ ТЕПЛОВОЗА  ЧМЭ-3</vt:lpstr>
      <vt:lpstr>Презентація PowerPoint</vt:lpstr>
      <vt:lpstr>ХАРАКТЕРИСТИКА СГОРАНИЯ ТОПЛИВА ДИЗЕЛЯ 4ЧН12/14</vt:lpstr>
      <vt:lpstr>Модель сгорания топлива в дизельном двигателе</vt:lpstr>
      <vt:lpstr>Презентація PowerPoint</vt:lpstr>
      <vt:lpstr>Уменьшение выбросов оксидов азота путем использования импульсного коронного разряда</vt:lpstr>
      <vt:lpstr>СПОСОБ РЕГУЛИРОВАНИЯ ЦЕНТРОСТРЕМИТЕЛЬНОЙ ТУРБИНЫ С БЕЗЛОПАТОЧНЫМ НАПРАВЛЯЮЩИМ АППАРАТОМ</vt:lpstr>
      <vt:lpstr>СПОСОБ РЕГУЛИРОВАНИЯ ЦЕНТРОСТРЕМИТЕЛЬНОЙ ТУРБИНЫ С БЕЗЛОПАТОЧНЫМ НАПРАВЛЯЮЩИМ АППАРАТОМ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основы компьютерно-интегрированного реcурсного проектирования литых деталей ДВС</dc:title>
  <dc:creator>olak</dc:creator>
  <cp:lastModifiedBy>Пользователь Windows</cp:lastModifiedBy>
  <cp:revision>125</cp:revision>
  <dcterms:created xsi:type="dcterms:W3CDTF">2008-09-08T18:04:00Z</dcterms:created>
  <dcterms:modified xsi:type="dcterms:W3CDTF">2018-04-03T12:55:31Z</dcterms:modified>
</cp:coreProperties>
</file>