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 id="2147483671" r:id="rId5"/>
  </p:sldMasterIdLst>
  <p:notesMasterIdLst>
    <p:notesMasterId r:id="rId21"/>
  </p:notesMasterIdLst>
  <p:handoutMasterIdLst>
    <p:handoutMasterId r:id="rId22"/>
  </p:handoutMasterIdLst>
  <p:sldIdLst>
    <p:sldId id="25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3" r:id="rId19"/>
    <p:sldId id="272" r:id="rId20"/>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354" y="114"/>
      </p:cViewPr>
      <p:guideLst>
        <p:guide orient="horz" pos="2160"/>
        <p:guide pos="3840"/>
      </p:guideLst>
    </p:cSldViewPr>
  </p:slideViewPr>
  <p:notesTextViewPr>
    <p:cViewPr>
      <p:scale>
        <a:sx n="1" d="1"/>
        <a:sy n="1" d="1"/>
      </p:scale>
      <p:origin x="0" y="0"/>
    </p:cViewPr>
  </p:notesText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B1C6277-A1F0-4141-B044-524345F3FB2E}" type="datetime1">
              <a:rPr lang="ru-RU" noProof="1" smtClean="0"/>
              <a:pPr rtl="0"/>
              <a:t>27.06.2022</a:t>
            </a:fld>
            <a:endParaRPr lang="ru-RU" noProof="1"/>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5AC5364-3771-4DA5-94A1-0BCFA494FEF0}" type="slidenum">
              <a:rPr lang="ru-RU" noProof="1" smtClean="0"/>
              <a:pPr rtl="0"/>
              <a:t>‹#›</a:t>
            </a:fld>
            <a:endParaRPr lang="ru-RU" noProof="1"/>
          </a:p>
        </p:txBody>
      </p:sp>
    </p:spTree>
    <p:extLst>
      <p:ext uri="{BB962C8B-B14F-4D97-AF65-F5344CB8AC3E}">
        <p14:creationId xmlns:p14="http://schemas.microsoft.com/office/powerpoint/2010/main" val="11969308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E5C4D02-FF1E-4424-9238-A06A97584C36}" type="datetime1">
              <a:rPr lang="ru-RU" noProof="1" smtClean="0"/>
              <a:pPr rtl="0"/>
              <a:t>27.06.2022</a:t>
            </a:fld>
            <a:endParaRPr lang="ru-RU" noProof="1"/>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1"/>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CADD3C7-09A3-4FAE-BEB8-19FEF1926070}" type="slidenum">
              <a:rPr lang="ru-RU" noProof="1" dirty="0" smtClean="0"/>
              <a:pPr rtl="0"/>
              <a:t>‹#›</a:t>
            </a:fld>
            <a:endParaRPr lang="ru-RU" noProof="1"/>
          </a:p>
        </p:txBody>
      </p:sp>
    </p:spTree>
    <p:extLst>
      <p:ext uri="{BB962C8B-B14F-4D97-AF65-F5344CB8AC3E}">
        <p14:creationId xmlns:p14="http://schemas.microsoft.com/office/powerpoint/2010/main" val="19342637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447800"/>
            <a:ext cx="8825658" cy="3329581"/>
          </a:xfrm>
        </p:spPr>
        <p:txBody>
          <a:bodyPr rtlCol="0" anchor="b"/>
          <a:lstStyle>
            <a:lvl1pPr>
              <a:defRPr sz="7200"/>
            </a:lvl1pPr>
          </a:lstStyle>
          <a:p>
            <a:pPr rtl="0"/>
            <a:r>
              <a:rPr lang="ru-RU" noProof="1"/>
              <a:t>Образец заголовка</a:t>
            </a:r>
          </a:p>
        </p:txBody>
      </p:sp>
      <p:sp>
        <p:nvSpPr>
          <p:cNvPr id="3" name="Подзаголовок 2"/>
          <p:cNvSpPr>
            <a:spLocks noGrp="1"/>
          </p:cNvSpPr>
          <p:nvPr>
            <p:ph type="subTitle" idx="1"/>
          </p:nvPr>
        </p:nvSpPr>
        <p:spPr>
          <a:xfrm>
            <a:off x="1154955" y="4777380"/>
            <a:ext cx="8825658" cy="861420"/>
          </a:xfrm>
        </p:spPr>
        <p:txBody>
          <a:bodyPr rtlCol="0"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1"/>
              <a:t>Образец подзаголовка</a:t>
            </a:r>
          </a:p>
        </p:txBody>
      </p:sp>
      <p:sp>
        <p:nvSpPr>
          <p:cNvPr id="4" name="Дата 3"/>
          <p:cNvSpPr>
            <a:spLocks noGrp="1"/>
          </p:cNvSpPr>
          <p:nvPr>
            <p:ph type="dt" sz="half" idx="10"/>
          </p:nvPr>
        </p:nvSpPr>
        <p:spPr/>
        <p:txBody>
          <a:bodyPr rtlCol="0"/>
          <a:lstStyle/>
          <a:p>
            <a:pPr rtl="0"/>
            <a:fld id="{B98FF151-C244-4002-BBF2-2C16B5366CCD}" type="datetime1">
              <a:rPr lang="ru-RU" noProof="1" smtClean="0"/>
              <a:pPr rtl="0"/>
              <a:t>27.06.2022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ый 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6" y="4800587"/>
            <a:ext cx="8825657" cy="566738"/>
          </a:xfrm>
        </p:spPr>
        <p:txBody>
          <a:bodyPr rtlCol="0" anchor="b">
            <a:normAutofit/>
          </a:bodyPr>
          <a:lstStyle>
            <a:lvl1pPr algn="l">
              <a:defRPr sz="2400" b="0"/>
            </a:lvl1pPr>
          </a:lstStyle>
          <a:p>
            <a:pPr rtl="0"/>
            <a:r>
              <a:rPr lang="ru-RU" noProof="1"/>
              <a:t>Образец заголовка</a:t>
            </a:r>
          </a:p>
        </p:txBody>
      </p:sp>
      <p:sp>
        <p:nvSpPr>
          <p:cNvPr id="3" name="Рисунок 2"/>
          <p:cNvSpPr>
            <a:spLocks noGrp="1" noChangeAspect="1"/>
          </p:cNvSpPr>
          <p:nvPr>
            <p:ph type="pic" idx="1" hasCustomPrompt="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1"/>
              <a:t>Щелкните значок, чтобы добавить изображение</a:t>
            </a:r>
          </a:p>
        </p:txBody>
      </p:sp>
      <p:sp>
        <p:nvSpPr>
          <p:cNvPr id="4" name="Текст 3"/>
          <p:cNvSpPr>
            <a:spLocks noGrp="1"/>
          </p:cNvSpPr>
          <p:nvPr>
            <p:ph type="body" sz="half" idx="2" hasCustomPrompt="1"/>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5C2B1E2A-53F8-47AE-BA33-398D1F79B260}" type="datetime1">
              <a:rPr lang="ru-RU" noProof="1" smtClean="0"/>
              <a:pPr rtl="0"/>
              <a:t>27.06.2022</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1447800"/>
            <a:ext cx="8825659" cy="1981200"/>
          </a:xfrm>
        </p:spPr>
        <p:txBody>
          <a:bodyPr rtlCol="0"/>
          <a:lstStyle>
            <a:lvl1pPr>
              <a:defRPr sz="4800"/>
            </a:lvl1pPr>
          </a:lstStyle>
          <a:p>
            <a:pPr rtl="0"/>
            <a:r>
              <a:rPr lang="ru-RU" noProof="1"/>
              <a:t>Образец заголовка</a:t>
            </a:r>
          </a:p>
        </p:txBody>
      </p:sp>
      <p:sp>
        <p:nvSpPr>
          <p:cNvPr id="8" name="Текст 3"/>
          <p:cNvSpPr>
            <a:spLocks noGrp="1"/>
          </p:cNvSpPr>
          <p:nvPr>
            <p:ph type="body" sz="half" idx="2" hasCustomPrompt="1"/>
          </p:nvPr>
        </p:nvSpPr>
        <p:spPr>
          <a:xfrm>
            <a:off x="1154954" y="3657600"/>
            <a:ext cx="8825659" cy="23622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24FF4EAB-1780-4A6B-99BB-200AD653FA73}" type="datetime1">
              <a:rPr lang="ru-RU" noProof="1" smtClean="0"/>
              <a:pPr rtl="0"/>
              <a:t>27.06.2022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801" y="1447800"/>
            <a:ext cx="7999315" cy="2323374"/>
          </a:xfrm>
        </p:spPr>
        <p:txBody>
          <a:bodyPr rtlCol="0"/>
          <a:lstStyle>
            <a:lvl1pPr>
              <a:defRPr sz="4800"/>
            </a:lvl1pPr>
          </a:lstStyle>
          <a:p>
            <a:pPr rtl="0"/>
            <a:r>
              <a:rPr lang="ru-RU" noProof="1"/>
              <a:t>Образец заголовка</a:t>
            </a:r>
          </a:p>
        </p:txBody>
      </p:sp>
      <p:sp>
        <p:nvSpPr>
          <p:cNvPr id="11" name="Текст 3"/>
          <p:cNvSpPr>
            <a:spLocks noGrp="1"/>
          </p:cNvSpPr>
          <p:nvPr>
            <p:ph type="body" sz="half" idx="14" hasCustomPrompt="1"/>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10" name="Текст 3"/>
          <p:cNvSpPr>
            <a:spLocks noGrp="1"/>
          </p:cNvSpPr>
          <p:nvPr>
            <p:ph type="body" sz="half" idx="2" hasCustomPrompt="1"/>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EAC910B6-6CBB-4D71-B62D-1ABBC2A58073}" type="datetime1">
              <a:rPr lang="ru-RU" noProof="1" smtClean="0"/>
              <a:pPr rtl="0"/>
              <a:t>27.06.2022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
        <p:nvSpPr>
          <p:cNvPr id="12" name="Надпись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ru-RU" noProof="1"/>
              <a:t>«</a:t>
            </a:r>
          </a:p>
        </p:txBody>
      </p:sp>
      <p:sp>
        <p:nvSpPr>
          <p:cNvPr id="15" name="Надпись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ru-RU" noProof="1"/>
              <a:t>»</a:t>
            </a:r>
          </a:p>
        </p:txBody>
      </p:sp>
    </p:spTree>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3124201"/>
            <a:ext cx="8825660" cy="1653180"/>
          </a:xfrm>
        </p:spPr>
        <p:txBody>
          <a:bodyPr rtlCol="0" anchor="b"/>
          <a:lstStyle>
            <a:lvl1pPr algn="l">
              <a:defRPr sz="4000" b="0" cap="none"/>
            </a:lvl1pPr>
          </a:lstStyle>
          <a:p>
            <a:pPr rtl="0"/>
            <a:r>
              <a:rPr lang="ru-RU" noProof="1"/>
              <a:t>Образец заголовка</a:t>
            </a:r>
          </a:p>
        </p:txBody>
      </p:sp>
      <p:sp>
        <p:nvSpPr>
          <p:cNvPr id="3" name="Текст 2"/>
          <p:cNvSpPr>
            <a:spLocks noGrp="1"/>
          </p:cNvSpPr>
          <p:nvPr>
            <p:ph type="body" idx="1" hasCustomPrompt="1"/>
          </p:nvPr>
        </p:nvSpPr>
        <p:spPr>
          <a:xfrm>
            <a:off x="1154954" y="4777381"/>
            <a:ext cx="8825659" cy="860400"/>
          </a:xfrm>
        </p:spPr>
        <p:txBody>
          <a:bodyPr rtlCol="0"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1"/>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23F878BE-1803-465E-84E7-7C9130D675C2}" type="datetime1">
              <a:rPr lang="ru-RU" noProof="1" smtClean="0"/>
              <a:pPr rtl="0"/>
              <a:t>27.06.2022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ойной столбец">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sz="4200"/>
            </a:lvl1pPr>
          </a:lstStyle>
          <a:p>
            <a:pPr rtl="0"/>
            <a:r>
              <a:rPr lang="ru-RU" noProof="1"/>
              <a:t>Образец заголовка</a:t>
            </a:r>
          </a:p>
        </p:txBody>
      </p:sp>
      <p:sp>
        <p:nvSpPr>
          <p:cNvPr id="3" name="Текст 2"/>
          <p:cNvSpPr>
            <a:spLocks noGrp="1"/>
          </p:cNvSpPr>
          <p:nvPr>
            <p:ph type="body" idx="1" hasCustomPrompt="1"/>
          </p:nvPr>
        </p:nvSpPr>
        <p:spPr>
          <a:xfrm>
            <a:off x="632947" y="1981200"/>
            <a:ext cx="2946866"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16" name="Текст 3"/>
          <p:cNvSpPr>
            <a:spLocks noGrp="1"/>
          </p:cNvSpPr>
          <p:nvPr>
            <p:ph type="body" sz="half" idx="15" hasCustomPrompt="1"/>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5" name="Текст 4"/>
          <p:cNvSpPr>
            <a:spLocks noGrp="1"/>
          </p:cNvSpPr>
          <p:nvPr>
            <p:ph type="body" sz="quarter" idx="3" hasCustomPrompt="1"/>
          </p:nvPr>
        </p:nvSpPr>
        <p:spPr>
          <a:xfrm>
            <a:off x="3883659" y="1981200"/>
            <a:ext cx="2936241"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19" name="Текст 3"/>
          <p:cNvSpPr>
            <a:spLocks noGrp="1"/>
          </p:cNvSpPr>
          <p:nvPr>
            <p:ph type="body" sz="half" idx="16" hasCustomPrompt="1"/>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14" name="Текст 4"/>
          <p:cNvSpPr>
            <a:spLocks noGrp="1"/>
          </p:cNvSpPr>
          <p:nvPr>
            <p:ph type="body" sz="quarter" idx="13" hasCustomPrompt="1"/>
          </p:nvPr>
        </p:nvSpPr>
        <p:spPr>
          <a:xfrm>
            <a:off x="7124700" y="1981200"/>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20" name="Текст 3"/>
          <p:cNvSpPr>
            <a:spLocks noGrp="1"/>
          </p:cNvSpPr>
          <p:nvPr>
            <p:ph type="body" sz="half" idx="17" hasCustomPrompt="1"/>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cxnSp>
        <p:nvCxnSpPr>
          <p:cNvPr id="17" name="Прямая соединительная линия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Дата 3"/>
          <p:cNvSpPr>
            <a:spLocks noGrp="1"/>
          </p:cNvSpPr>
          <p:nvPr>
            <p:ph type="dt" sz="half" idx="10"/>
          </p:nvPr>
        </p:nvSpPr>
        <p:spPr/>
        <p:txBody>
          <a:bodyPr rtlCol="0"/>
          <a:lstStyle/>
          <a:p>
            <a:pPr rtl="0"/>
            <a:fld id="{73EA3D1B-E0CB-4449-8A7F-BA38DD5C4730}" type="datetime1">
              <a:rPr lang="ru-RU" noProof="1" smtClean="0"/>
              <a:pPr rtl="0"/>
              <a:t>27.06.2022</a:t>
            </a:fld>
            <a:endParaRPr lang="ru-RU" noProof="1"/>
          </a:p>
        </p:txBody>
      </p:sp>
      <p:sp>
        <p:nvSpPr>
          <p:cNvPr id="4"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sz="4200"/>
            </a:lvl1pPr>
          </a:lstStyle>
          <a:p>
            <a:pPr rtl="0"/>
            <a:r>
              <a:rPr lang="ru-RU" noProof="1"/>
              <a:t>Образец заголовка</a:t>
            </a:r>
          </a:p>
        </p:txBody>
      </p:sp>
      <p:sp>
        <p:nvSpPr>
          <p:cNvPr id="3" name="Текст 2"/>
          <p:cNvSpPr>
            <a:spLocks noGrp="1"/>
          </p:cNvSpPr>
          <p:nvPr>
            <p:ph type="body" idx="1" hasCustomPrompt="1"/>
          </p:nvPr>
        </p:nvSpPr>
        <p:spPr>
          <a:xfrm>
            <a:off x="652463" y="4250949"/>
            <a:ext cx="2940050"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29" name="Рисунок 2"/>
          <p:cNvSpPr>
            <a:spLocks noGrp="1" noChangeAspect="1"/>
          </p:cNvSpPr>
          <p:nvPr>
            <p:ph type="pic" idx="15" hasCustomPrompt="1"/>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1"/>
              <a:t>Щелкните значок, чтобы добавить изображение</a:t>
            </a:r>
          </a:p>
        </p:txBody>
      </p:sp>
      <p:sp>
        <p:nvSpPr>
          <p:cNvPr id="22" name="Текст 3"/>
          <p:cNvSpPr>
            <a:spLocks noGrp="1"/>
          </p:cNvSpPr>
          <p:nvPr>
            <p:ph type="body" sz="half" idx="18" hasCustomPrompt="1"/>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5" name="Текст 4"/>
          <p:cNvSpPr>
            <a:spLocks noGrp="1"/>
          </p:cNvSpPr>
          <p:nvPr>
            <p:ph type="body" sz="quarter" idx="3" hasCustomPrompt="1"/>
          </p:nvPr>
        </p:nvSpPr>
        <p:spPr>
          <a:xfrm>
            <a:off x="3889375" y="4250949"/>
            <a:ext cx="2930525"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30" name="Рисунок 2"/>
          <p:cNvSpPr>
            <a:spLocks noGrp="1" noChangeAspect="1"/>
          </p:cNvSpPr>
          <p:nvPr>
            <p:ph type="pic" idx="21" hasCustomPrompt="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1"/>
              <a:t>Щелкните значок, чтобы добавить изображение</a:t>
            </a:r>
          </a:p>
        </p:txBody>
      </p:sp>
      <p:sp>
        <p:nvSpPr>
          <p:cNvPr id="23" name="Текст 3"/>
          <p:cNvSpPr>
            <a:spLocks noGrp="1"/>
          </p:cNvSpPr>
          <p:nvPr>
            <p:ph type="body" sz="half" idx="19" hasCustomPrompt="1"/>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14" name="Текст 4"/>
          <p:cNvSpPr>
            <a:spLocks noGrp="1"/>
          </p:cNvSpPr>
          <p:nvPr>
            <p:ph type="body" sz="quarter" idx="13" hasCustomPrompt="1"/>
          </p:nvPr>
        </p:nvSpPr>
        <p:spPr>
          <a:xfrm>
            <a:off x="7124700" y="4250949"/>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31" name="Рисунок 2"/>
          <p:cNvSpPr>
            <a:spLocks noGrp="1" noChangeAspect="1"/>
          </p:cNvSpPr>
          <p:nvPr>
            <p:ph type="pic" idx="22" hasCustomPrompt="1"/>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1"/>
              <a:t>Щелкните значок, чтобы добавить изображение</a:t>
            </a:r>
          </a:p>
        </p:txBody>
      </p:sp>
      <p:sp>
        <p:nvSpPr>
          <p:cNvPr id="24" name="Текст 3"/>
          <p:cNvSpPr>
            <a:spLocks noGrp="1"/>
          </p:cNvSpPr>
          <p:nvPr>
            <p:ph type="body" sz="half" idx="20" hasCustomPrompt="1"/>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cxnSp>
        <p:nvCxnSpPr>
          <p:cNvPr id="19" name="Прямая соединительная линия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Дата 3"/>
          <p:cNvSpPr>
            <a:spLocks noGrp="1"/>
          </p:cNvSpPr>
          <p:nvPr>
            <p:ph type="dt" sz="half" idx="10"/>
          </p:nvPr>
        </p:nvSpPr>
        <p:spPr/>
        <p:txBody>
          <a:bodyPr rtlCol="0"/>
          <a:lstStyle/>
          <a:p>
            <a:pPr rtl="0"/>
            <a:fld id="{7B71E7D8-E921-4C6E-9AD8-94ECF69EF1A1}" type="datetime1">
              <a:rPr lang="ru-RU" noProof="1" smtClean="0"/>
              <a:pPr rtl="0"/>
              <a:t>27.06.2022</a:t>
            </a:fld>
            <a:endParaRPr lang="ru-RU" noProof="1"/>
          </a:p>
        </p:txBody>
      </p:sp>
      <p:sp>
        <p:nvSpPr>
          <p:cNvPr id="4"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a:t>Образец заголовка</a:t>
            </a:r>
          </a:p>
        </p:txBody>
      </p:sp>
      <p:sp>
        <p:nvSpPr>
          <p:cNvPr id="3" name="Вертикальный текст 2"/>
          <p:cNvSpPr>
            <a:spLocks noGrp="1"/>
          </p:cNvSpPr>
          <p:nvPr>
            <p:ph type="body" orient="vert" idx="1" hasCustomPrompt="1"/>
          </p:nvPr>
        </p:nvSpPr>
        <p:spPr/>
        <p:txBody>
          <a:bodyPr vert="eaVert" rtlCol="0" anchor="t" anchorCtr="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D03D02C9-0F34-4289-9115-DC16AE64948D}" type="datetime1">
              <a:rPr lang="ru-RU" noProof="1" smtClean="0"/>
              <a:pPr rtl="0"/>
              <a:t>27.06.2022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04212" y="430213"/>
            <a:ext cx="1752601" cy="5826125"/>
          </a:xfrm>
        </p:spPr>
        <p:txBody>
          <a:bodyPr vert="eaVert" rtlCol="0" anchor="b" anchorCtr="0"/>
          <a:lstStyle/>
          <a:p>
            <a:pPr rtl="0"/>
            <a:r>
              <a:rPr lang="ru-RU" noProof="1"/>
              <a:t>Образец заголовка</a:t>
            </a:r>
          </a:p>
        </p:txBody>
      </p:sp>
      <p:sp>
        <p:nvSpPr>
          <p:cNvPr id="3" name="Вертикальный текст 2"/>
          <p:cNvSpPr>
            <a:spLocks noGrp="1"/>
          </p:cNvSpPr>
          <p:nvPr>
            <p:ph type="body" orient="vert" idx="1" hasCustomPrompt="1"/>
          </p:nvPr>
        </p:nvSpPr>
        <p:spPr>
          <a:xfrm>
            <a:off x="652463" y="887414"/>
            <a:ext cx="7423149" cy="5368924"/>
          </a:xfrm>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9B470D47-015E-43A7-9309-519C148563F4}" type="datetime1">
              <a:rPr lang="ru-RU" noProof="1" smtClean="0"/>
              <a:pPr rtl="0"/>
              <a:t>27.06.2022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78612402"/>
      </p:ext>
    </p:extLst>
  </p:cSld>
  <p:clrMapOvr>
    <a:masterClrMapping/>
  </p:clrMapOvr>
  <p:transition spd="slow">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350996387"/>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a:t>Образец заголовка</a:t>
            </a:r>
          </a:p>
        </p:txBody>
      </p:sp>
      <p:sp>
        <p:nvSpPr>
          <p:cNvPr id="3" name="Объект 2"/>
          <p:cNvSpPr>
            <a:spLocks noGrp="1"/>
          </p:cNvSpPr>
          <p:nvPr>
            <p:ph idx="1" hasCustomPrompt="1"/>
          </p:nvPr>
        </p:nvSpPr>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7" name="Дата 3"/>
          <p:cNvSpPr>
            <a:spLocks noGrp="1"/>
          </p:cNvSpPr>
          <p:nvPr>
            <p:ph type="dt" sz="half" idx="10"/>
          </p:nvPr>
        </p:nvSpPr>
        <p:spPr/>
        <p:txBody>
          <a:bodyPr rtlCol="0"/>
          <a:lstStyle/>
          <a:p>
            <a:pPr rtl="0"/>
            <a:fld id="{286ACEBB-7B4C-45A7-B3BC-AFC40725712D}" type="datetime1">
              <a:rPr lang="ru-RU" noProof="1" smtClean="0"/>
              <a:pPr rtl="0"/>
              <a:t>27.06.2022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732087322"/>
      </p:ext>
    </p:extLst>
  </p:cSld>
  <p:clrMapOvr>
    <a:masterClrMapping/>
  </p:clrMapOvr>
  <p:transition spd="slow">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425205026"/>
      </p:ext>
    </p:extLst>
  </p:cSld>
  <p:clrMapOvr>
    <a:masterClrMapping/>
  </p:clrMapOvr>
  <p:transition spd="slow">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406664080"/>
      </p:ext>
    </p:extLst>
  </p:cSld>
  <p:clrMapOvr>
    <a:masterClrMapping/>
  </p:clrMapOvr>
  <p:transition spd="slow">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06541971"/>
      </p:ext>
    </p:extLst>
  </p:cSld>
  <p:clrMapOvr>
    <a:masterClrMapping/>
  </p:clrMapOvr>
  <p:transition spd="slow">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521471407"/>
      </p:ext>
    </p:extLst>
  </p:cSld>
  <p:clrMapOvr>
    <a:masterClrMapping/>
  </p:clrMapOvr>
  <p:transition spd="slow">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620730234"/>
      </p:ext>
    </p:extLst>
  </p:cSld>
  <p:clrMapOvr>
    <a:masterClrMapping/>
  </p:clrMapOvr>
  <p:transition spd="slow">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62219922"/>
      </p:ext>
    </p:extLst>
  </p:cSld>
  <p:clrMapOvr>
    <a:masterClrMapping/>
  </p:clrMapOvr>
  <p:transition spd="slow">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795306975"/>
      </p:ext>
    </p:extLst>
  </p:cSld>
  <p:clrMapOvr>
    <a:masterClrMapping/>
  </p:clrMapOvr>
  <p:transition spd="slow">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660537703"/>
      </p:ext>
    </p:extLst>
  </p:cSld>
  <p:clrMapOvr>
    <a:masterClrMapping/>
  </p:clrMapOvr>
  <p:transition spd="slow">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570393332"/>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6" y="2861733"/>
            <a:ext cx="8825657" cy="1915647"/>
          </a:xfrm>
        </p:spPr>
        <p:txBody>
          <a:bodyPr rtlCol="0" anchor="b"/>
          <a:lstStyle>
            <a:lvl1pPr algn="l">
              <a:defRPr sz="4000" b="0" cap="none"/>
            </a:lvl1pPr>
          </a:lstStyle>
          <a:p>
            <a:pPr rtl="0"/>
            <a:r>
              <a:rPr lang="ru-RU" noProof="1"/>
              <a:t>Образец заголовка</a:t>
            </a:r>
          </a:p>
        </p:txBody>
      </p:sp>
      <p:sp>
        <p:nvSpPr>
          <p:cNvPr id="3" name="Текст 2"/>
          <p:cNvSpPr>
            <a:spLocks noGrp="1"/>
          </p:cNvSpPr>
          <p:nvPr>
            <p:ph type="body" idx="1" hasCustomPrompt="1"/>
          </p:nvPr>
        </p:nvSpPr>
        <p:spPr>
          <a:xfrm>
            <a:off x="1154955" y="4777381"/>
            <a:ext cx="8825658" cy="860400"/>
          </a:xfrm>
        </p:spPr>
        <p:txBody>
          <a:bodyPr rtlCol="0"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1"/>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B7236B78-9423-4471-B841-EA09B0A9FFF0}" type="datetime1">
              <a:rPr lang="ru-RU" noProof="1" smtClean="0"/>
              <a:pPr rtl="0"/>
              <a:t>27.06.2022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505784904"/>
      </p:ext>
    </p:extLst>
  </p:cSld>
  <p:clrMapOvr>
    <a:masterClrMapping/>
  </p:clrMapOvr>
  <p:transition spd="slow">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95739698"/>
      </p:ext>
    </p:extLst>
  </p:cSld>
  <p:clrMapOvr>
    <a:masterClrMapping/>
  </p:clrMapOvr>
  <p:transition spd="slow">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4271734327"/>
      </p:ext>
    </p:extLst>
  </p:cSld>
  <p:clrMapOvr>
    <a:masterClrMapping/>
  </p:clrMapOvr>
  <p:transition spd="slow">
    <p:strips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94EE5B2-3A3B-49EE-B437-A1A7A493E112}" type="datetimeFigureOut">
              <a:rPr lang="ru-RU" smtClean="0">
                <a:solidFill>
                  <a:prstClr val="black">
                    <a:tint val="75000"/>
                  </a:prstClr>
                </a:solidFill>
              </a:rPr>
              <a:pPr/>
              <a:t>27.06.2022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DFF2479-1423-453F-9536-71655893A760}"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069020393"/>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a:t>Образец заголовка</a:t>
            </a:r>
          </a:p>
        </p:txBody>
      </p:sp>
      <p:sp>
        <p:nvSpPr>
          <p:cNvPr id="3" name="Объект 2"/>
          <p:cNvSpPr>
            <a:spLocks noGrp="1"/>
          </p:cNvSpPr>
          <p:nvPr>
            <p:ph sz="half" idx="1" hasCustomPrompt="1"/>
          </p:nvPr>
        </p:nvSpPr>
        <p:spPr>
          <a:xfrm>
            <a:off x="1103312" y="2060575"/>
            <a:ext cx="4396339" cy="4195763"/>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Объект 3"/>
          <p:cNvSpPr>
            <a:spLocks noGrp="1"/>
          </p:cNvSpPr>
          <p:nvPr>
            <p:ph sz="half" idx="2" hasCustomPrompt="1"/>
          </p:nvPr>
        </p:nvSpPr>
        <p:spPr>
          <a:xfrm>
            <a:off x="5654493" y="2056092"/>
            <a:ext cx="4396341" cy="4200245"/>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Дата 4"/>
          <p:cNvSpPr>
            <a:spLocks noGrp="1"/>
          </p:cNvSpPr>
          <p:nvPr>
            <p:ph type="dt" sz="half" idx="10"/>
          </p:nvPr>
        </p:nvSpPr>
        <p:spPr/>
        <p:txBody>
          <a:bodyPr rtlCol="0"/>
          <a:lstStyle/>
          <a:p>
            <a:pPr rtl="0"/>
            <a:fld id="{33E01A64-83B6-4AE3-A473-D59C94E07287}" type="datetime1">
              <a:rPr lang="ru-RU" noProof="1" smtClean="0"/>
              <a:pPr rtl="0"/>
              <a:t>27.06.2022</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noProof="1"/>
              <a:t>Образец заголовка</a:t>
            </a:r>
          </a:p>
        </p:txBody>
      </p:sp>
      <p:sp>
        <p:nvSpPr>
          <p:cNvPr id="3" name="Текст 2"/>
          <p:cNvSpPr>
            <a:spLocks noGrp="1"/>
          </p:cNvSpPr>
          <p:nvPr>
            <p:ph type="body" idx="1" hasCustomPrompt="1"/>
          </p:nvPr>
        </p:nvSpPr>
        <p:spPr>
          <a:xfrm>
            <a:off x="1103313" y="1905000"/>
            <a:ext cx="4396338"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4" name="Объект 3"/>
          <p:cNvSpPr>
            <a:spLocks noGrp="1"/>
          </p:cNvSpPr>
          <p:nvPr>
            <p:ph sz="half" idx="2" hasCustomPrompt="1"/>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Текст 4"/>
          <p:cNvSpPr>
            <a:spLocks noGrp="1"/>
          </p:cNvSpPr>
          <p:nvPr>
            <p:ph type="body" sz="quarter" idx="3" hasCustomPrompt="1"/>
          </p:nvPr>
        </p:nvSpPr>
        <p:spPr>
          <a:xfrm>
            <a:off x="5654495" y="1905000"/>
            <a:ext cx="4396339"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6" name="Объект 5"/>
          <p:cNvSpPr>
            <a:spLocks noGrp="1"/>
          </p:cNvSpPr>
          <p:nvPr>
            <p:ph sz="quarter" idx="4" hasCustomPrompt="1"/>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7" name="Дата 6"/>
          <p:cNvSpPr>
            <a:spLocks noGrp="1"/>
          </p:cNvSpPr>
          <p:nvPr>
            <p:ph type="dt" sz="half" idx="10"/>
          </p:nvPr>
        </p:nvSpPr>
        <p:spPr/>
        <p:txBody>
          <a:bodyPr rtlCol="0"/>
          <a:lstStyle/>
          <a:p>
            <a:pPr rtl="0"/>
            <a:fld id="{530DD46B-9A9A-4459-9653-7130D84484F9}" type="datetime1">
              <a:rPr lang="ru-RU" noProof="1" smtClean="0"/>
              <a:pPr rtl="0"/>
              <a:t>27.06.2022</a:t>
            </a:fld>
            <a:endParaRPr lang="ru-RU" noProof="1"/>
          </a:p>
        </p:txBody>
      </p:sp>
      <p:sp>
        <p:nvSpPr>
          <p:cNvPr id="8" name="Нижний колонтитул 7"/>
          <p:cNvSpPr>
            <a:spLocks noGrp="1"/>
          </p:cNvSpPr>
          <p:nvPr>
            <p:ph type="ftr" sz="quarter" idx="11"/>
          </p:nvPr>
        </p:nvSpPr>
        <p:spPr/>
        <p:txBody>
          <a:bodyPr rtlCol="0"/>
          <a:lstStyle/>
          <a:p>
            <a:pPr rtl="0"/>
            <a:endParaRPr lang="ru-RU" noProof="1"/>
          </a:p>
        </p:txBody>
      </p:sp>
      <p:sp>
        <p:nvSpPr>
          <p:cNvPr id="9" name="Номер слайда 8"/>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a:t>Образец заголовка</a:t>
            </a:r>
          </a:p>
        </p:txBody>
      </p:sp>
      <p:sp>
        <p:nvSpPr>
          <p:cNvPr id="7" name="Дата 2"/>
          <p:cNvSpPr>
            <a:spLocks noGrp="1"/>
          </p:cNvSpPr>
          <p:nvPr>
            <p:ph type="dt" sz="half" idx="10"/>
          </p:nvPr>
        </p:nvSpPr>
        <p:spPr/>
        <p:txBody>
          <a:bodyPr rtlCol="0"/>
          <a:lstStyle/>
          <a:p>
            <a:pPr rtl="0"/>
            <a:fld id="{A3387C3D-F039-41A5-9B88-A717D98F4E75}" type="datetime1">
              <a:rPr lang="ru-RU" noProof="1" smtClean="0"/>
              <a:pPr rtl="0"/>
              <a:t>27.06.2022</a:t>
            </a:fld>
            <a:endParaRPr lang="ru-RU" noProof="1"/>
          </a:p>
        </p:txBody>
      </p:sp>
      <p:sp>
        <p:nvSpPr>
          <p:cNvPr id="5" name="Нижний колонтитул 3"/>
          <p:cNvSpPr>
            <a:spLocks noGrp="1"/>
          </p:cNvSpPr>
          <p:nvPr>
            <p:ph type="ftr" sz="quarter" idx="11"/>
          </p:nvPr>
        </p:nvSpPr>
        <p:spPr/>
        <p:txBody>
          <a:bodyPr rtlCol="0"/>
          <a:lstStyle/>
          <a:p>
            <a:pPr rtl="0"/>
            <a:endParaRPr lang="ru-RU" noProof="1"/>
          </a:p>
        </p:txBody>
      </p:sp>
      <p:sp>
        <p:nvSpPr>
          <p:cNvPr id="6" name="Номер слайда 4"/>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Дата 1"/>
          <p:cNvSpPr>
            <a:spLocks noGrp="1"/>
          </p:cNvSpPr>
          <p:nvPr>
            <p:ph type="dt" sz="half" idx="10"/>
          </p:nvPr>
        </p:nvSpPr>
        <p:spPr/>
        <p:txBody>
          <a:bodyPr rtlCol="0"/>
          <a:lstStyle/>
          <a:p>
            <a:pPr rtl="0"/>
            <a:fld id="{B709592A-ED7A-4FC5-95D5-FC4C7C6858AD}" type="datetime1">
              <a:rPr lang="ru-RU" noProof="1" smtClean="0"/>
              <a:pPr rtl="0"/>
              <a:t>27.06.2022</a:t>
            </a:fld>
            <a:endParaRPr lang="ru-RU" noProof="1"/>
          </a:p>
        </p:txBody>
      </p:sp>
      <p:sp>
        <p:nvSpPr>
          <p:cNvPr id="5" name="Нижний колонтитул 2"/>
          <p:cNvSpPr>
            <a:spLocks noGrp="1"/>
          </p:cNvSpPr>
          <p:nvPr>
            <p:ph type="ftr" sz="quarter" idx="11"/>
          </p:nvPr>
        </p:nvSpPr>
        <p:spPr/>
        <p:txBody>
          <a:bodyPr rtlCol="0"/>
          <a:lstStyle/>
          <a:p>
            <a:pPr rtl="0"/>
            <a:endParaRPr lang="ru-RU" noProof="1"/>
          </a:p>
        </p:txBody>
      </p:sp>
      <p:sp>
        <p:nvSpPr>
          <p:cNvPr id="6" name="Номер слайда 3"/>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3" y="1447800"/>
            <a:ext cx="3401064" cy="1447800"/>
          </a:xfrm>
        </p:spPr>
        <p:txBody>
          <a:bodyPr rtlCol="0" anchor="b"/>
          <a:lstStyle>
            <a:lvl1pPr algn="l">
              <a:defRPr sz="2400" b="0"/>
            </a:lvl1pPr>
          </a:lstStyle>
          <a:p>
            <a:pPr rtl="0"/>
            <a:r>
              <a:rPr lang="ru-RU" noProof="1"/>
              <a:t>Образец заголовка</a:t>
            </a:r>
          </a:p>
        </p:txBody>
      </p:sp>
      <p:sp>
        <p:nvSpPr>
          <p:cNvPr id="3" name="Объект 2"/>
          <p:cNvSpPr>
            <a:spLocks noGrp="1"/>
          </p:cNvSpPr>
          <p:nvPr>
            <p:ph idx="1" hasCustomPrompt="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Текст 3"/>
          <p:cNvSpPr>
            <a:spLocks noGrp="1"/>
          </p:cNvSpPr>
          <p:nvPr>
            <p:ph type="body" sz="half" idx="2" hasCustomPrompt="1"/>
          </p:nvPr>
        </p:nvSpPr>
        <p:spPr>
          <a:xfrm>
            <a:off x="1154953"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7" name="Дата 4"/>
          <p:cNvSpPr>
            <a:spLocks noGrp="1"/>
          </p:cNvSpPr>
          <p:nvPr>
            <p:ph type="dt" sz="half" idx="10"/>
          </p:nvPr>
        </p:nvSpPr>
        <p:spPr/>
        <p:txBody>
          <a:bodyPr rtlCol="0"/>
          <a:lstStyle/>
          <a:p>
            <a:pPr rtl="0"/>
            <a:fld id="{1547A606-2241-4F73-8CA3-E371430ADB45}" type="datetime1">
              <a:rPr lang="ru-RU" noProof="1" smtClean="0"/>
              <a:pPr rtl="0"/>
              <a:t>27.06.2022</a:t>
            </a:fld>
            <a:endParaRPr lang="ru-RU" noProof="1"/>
          </a:p>
        </p:txBody>
      </p:sp>
      <p:sp>
        <p:nvSpPr>
          <p:cNvPr id="5" name="Нижний колонтитул 5"/>
          <p:cNvSpPr>
            <a:spLocks noGrp="1"/>
          </p:cNvSpPr>
          <p:nvPr>
            <p:ph type="ftr" sz="quarter" idx="11"/>
          </p:nvPr>
        </p:nvSpPr>
        <p:spPr/>
        <p:txBody>
          <a:bodyPr rtlCol="0"/>
          <a:lstStyle/>
          <a:p>
            <a:pPr rtl="0"/>
            <a:endParaRPr lang="ru-RU" noProof="1"/>
          </a:p>
        </p:txBody>
      </p:sp>
      <p:sp>
        <p:nvSpPr>
          <p:cNvPr id="6" name="Номер слайда 6"/>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3907" y="1854192"/>
            <a:ext cx="5092906" cy="1574808"/>
          </a:xfrm>
        </p:spPr>
        <p:txBody>
          <a:bodyPr rtlCol="0" anchor="b">
            <a:normAutofit/>
          </a:bodyPr>
          <a:lstStyle>
            <a:lvl1pPr algn="l">
              <a:defRPr sz="3600" b="0"/>
            </a:lvl1pPr>
          </a:lstStyle>
          <a:p>
            <a:pPr rtl="0"/>
            <a:r>
              <a:rPr lang="ru-RU" noProof="1"/>
              <a:t>Образец заголовка</a:t>
            </a:r>
          </a:p>
        </p:txBody>
      </p:sp>
      <p:sp>
        <p:nvSpPr>
          <p:cNvPr id="3" name="Рисунок 2"/>
          <p:cNvSpPr>
            <a:spLocks noGrp="1" noChangeAspect="1"/>
          </p:cNvSpPr>
          <p:nvPr>
            <p:ph type="pic" idx="1" hasCustomPrompt="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1"/>
              <a:t>Щелкните значок, чтобы добавить изображение</a:t>
            </a:r>
          </a:p>
        </p:txBody>
      </p:sp>
      <p:sp>
        <p:nvSpPr>
          <p:cNvPr id="4" name="Текст 3"/>
          <p:cNvSpPr>
            <a:spLocks noGrp="1"/>
          </p:cNvSpPr>
          <p:nvPr>
            <p:ph type="body" sz="half" idx="2" hasCustomPrompt="1"/>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A03F3B0D-9C8E-49E2-A8E6-6C12A28C5287}" type="datetime1">
              <a:rPr lang="ru-RU" noProof="1" smtClean="0"/>
              <a:pPr rtl="0"/>
              <a:t>27.06.2022</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D57F1E4F-1CFF-5643-939E-02111984F565}" type="slidenum">
              <a:rPr lang="ru-RU" noProof="1" dirty="0" smtClean="0"/>
              <a:pPr rtl="0"/>
              <a:t>‹#›</a:t>
            </a:fld>
            <a:endParaRPr lang="ru-RU" noProof="1"/>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Рисунок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Овал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Рисунок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Рисунок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Прямоугольник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ru-RU" noProof="1"/>
              <a:t>Образец заголовка</a:t>
            </a:r>
          </a:p>
        </p:txBody>
      </p:sp>
      <p:sp>
        <p:nvSpPr>
          <p:cNvPr id="3" name="Текст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6FE6F31D-5525-403C-AE4E-91AEEB8DB289}" type="datetime1">
              <a:rPr lang="ru-RU" noProof="1" smtClean="0"/>
              <a:pPr rtl="0"/>
              <a:t>27.06.2022</a:t>
            </a:fld>
            <a:endParaRPr lang="ru-RU" noProof="1"/>
          </a:p>
        </p:txBody>
      </p:sp>
      <p:sp>
        <p:nvSpPr>
          <p:cNvPr id="5" name="Нижний колонтитул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ru-RU" noProof="1"/>
          </a:p>
        </p:txBody>
      </p:sp>
      <p:sp>
        <p:nvSpPr>
          <p:cNvPr id="6" name="Номер слайда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57F1E4F-1CFF-5643-939E-02111984F565}" type="slidenum">
              <a:rPr lang="ru-RU" noProof="1" dirty="0" smtClean="0"/>
              <a:pPr rtl="0"/>
              <a:t>‹#›</a:t>
            </a:fld>
            <a:endParaRPr lang="ru-RU" noProof="1"/>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transition spd="slow">
    <p:strips dir="rd"/>
  </p:transition>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E94EE5B2-3A3B-49EE-B437-A1A7A493E112}" type="datetimeFigureOut">
              <a:rPr lang="ru-RU" smtClean="0">
                <a:solidFill>
                  <a:prstClr val="black">
                    <a:tint val="75000"/>
                  </a:prstClr>
                </a:solidFill>
              </a:rPr>
              <a:pPr defTabSz="914400"/>
              <a:t>27.06.2022</a:t>
            </a:fld>
            <a:endParaRPr lang="ru-RU">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ru-RU">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8DFF2479-1423-453F-9536-71655893A760}" type="slidenum">
              <a:rPr lang="ru-RU" smtClean="0">
                <a:solidFill>
                  <a:srgbClr val="90C226"/>
                </a:solidFill>
              </a:rPr>
              <a:pPr defTabSz="914400"/>
              <a:t>‹#›</a:t>
            </a:fld>
            <a:endParaRPr lang="ru-RU">
              <a:solidFill>
                <a:srgbClr val="90C226"/>
              </a:solidFill>
            </a:endParaRPr>
          </a:p>
        </p:txBody>
      </p:sp>
    </p:spTree>
    <p:extLst>
      <p:ext uri="{BB962C8B-B14F-4D97-AF65-F5344CB8AC3E}">
        <p14:creationId xmlns:p14="http://schemas.microsoft.com/office/powerpoint/2010/main" val="150412706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ransition spd="slow">
    <p:strips dir="rd"/>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eb.kpi.kharkov.ua/dim/uk/"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audio" Target="../media/audio1.wav"/><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9.xml"/><Relationship Id="rId1" Type="http://schemas.openxmlformats.org/officeDocument/2006/relationships/audio" Target="../media/audio2.wav"/><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9.xml"/><Relationship Id="rId1" Type="http://schemas.openxmlformats.org/officeDocument/2006/relationships/audio" Target="../media/audio3.wav"/><Relationship Id="rId5" Type="http://schemas.openxmlformats.org/officeDocument/2006/relationships/image" Target="../media/image11.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9.xml"/><Relationship Id="rId1" Type="http://schemas.openxmlformats.org/officeDocument/2006/relationships/audio" Target="../media/audio4.wav"/><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9.xml"/><Relationship Id="rId1" Type="http://schemas.openxmlformats.org/officeDocument/2006/relationships/audio" Target="../media/audio5.wav"/><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9.xml"/><Relationship Id="rId1" Type="http://schemas.openxmlformats.org/officeDocument/2006/relationships/audio" Target="../media/audio6.wav"/><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Горизонтальный свиток 4"/>
          <p:cNvSpPr/>
          <p:nvPr/>
        </p:nvSpPr>
        <p:spPr>
          <a:xfrm>
            <a:off x="457200" y="1545336"/>
            <a:ext cx="11265408" cy="3986784"/>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920431" y="1952334"/>
            <a:ext cx="10509569" cy="1400530"/>
          </a:xfrm>
        </p:spPr>
        <p:txBody>
          <a:bodyPr/>
          <a:lstStyle/>
          <a:p>
            <a:pPr algn="ctr"/>
            <a:r>
              <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Department of Business Foreign Language and Translation</a:t>
            </a:r>
            <a:endParaRPr lang="ru-RU"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100" name="AutoShape 4" descr="Факультет соціально-гуманітарних технологій НТУ &amp;quot;ХПІ&amp;quot;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descr="Факультет соціально-гуманітарних технологій НТУ &amp;quot;ХПІ&amp;quot;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5" name="Picture 9" descr="C:\Users\Nastya\Desktop\University\4 курс\День Переводчика\index.jpg"/>
          <p:cNvPicPr>
            <a:picLocks noChangeAspect="1" noChangeArrowheads="1"/>
          </p:cNvPicPr>
          <p:nvPr/>
        </p:nvPicPr>
        <p:blipFill>
          <a:blip r:embed="rId2"/>
          <a:srcRect/>
          <a:stretch>
            <a:fillRect/>
          </a:stretch>
        </p:blipFill>
        <p:spPr bwMode="auto">
          <a:xfrm>
            <a:off x="4159758" y="5289804"/>
            <a:ext cx="4000500" cy="1143000"/>
          </a:xfrm>
          <a:prstGeom prst="rect">
            <a:avLst/>
          </a:prstGeom>
          <a:noFill/>
        </p:spPr>
      </p:pic>
      <p:pic>
        <p:nvPicPr>
          <p:cNvPr id="1026" name="Picture 2"/>
          <p:cNvPicPr>
            <a:picLocks noChangeAspect="1" noChangeArrowheads="1"/>
          </p:cNvPicPr>
          <p:nvPr/>
        </p:nvPicPr>
        <p:blipFill>
          <a:blip r:embed="rId3"/>
          <a:srcRect l="72269" t="16857" r="18186" b="64174"/>
          <a:stretch>
            <a:fillRect/>
          </a:stretch>
        </p:blipFill>
        <p:spPr bwMode="auto">
          <a:xfrm>
            <a:off x="10243578" y="0"/>
            <a:ext cx="1163789" cy="1300899"/>
          </a:xfrm>
          <a:prstGeom prst="rect">
            <a:avLst/>
          </a:prstGeom>
          <a:noFill/>
          <a:ln w="9525">
            <a:noFill/>
            <a:miter lim="800000"/>
            <a:headEnd/>
            <a:tailEnd/>
          </a:ln>
        </p:spPr>
      </p:pic>
      <p:pic>
        <p:nvPicPr>
          <p:cNvPr id="11" name="Picture 6" descr="Рамка PNG - AVATAN PLUS"/>
          <p:cNvPicPr>
            <a:picLocks noChangeAspect="1" noChangeArrowheads="1"/>
          </p:cNvPicPr>
          <p:nvPr/>
        </p:nvPicPr>
        <p:blipFill>
          <a:blip r:embed="rId4"/>
          <a:srcRect/>
          <a:stretch>
            <a:fillRect/>
          </a:stretch>
        </p:blipFill>
        <p:spPr bwMode="auto">
          <a:xfrm>
            <a:off x="0" y="0"/>
            <a:ext cx="12192000" cy="6858000"/>
          </a:xfrm>
          <a:prstGeom prst="rect">
            <a:avLst/>
          </a:prstGeom>
          <a:noFill/>
        </p:spPr>
      </p:pic>
      <p:pic>
        <p:nvPicPr>
          <p:cNvPr id="1029" name="Picture 5" descr="http://web.kpi.kharkov.ua/dim/wp-content/uploads/sites/99/2016/05/cropped-Label-DIMP-300x300.jpg"/>
          <p:cNvPicPr>
            <a:picLocks noChangeAspect="1" noChangeArrowheads="1"/>
          </p:cNvPicPr>
          <p:nvPr/>
        </p:nvPicPr>
        <p:blipFill>
          <a:blip r:embed="rId5"/>
          <a:srcRect/>
          <a:stretch>
            <a:fillRect/>
          </a:stretch>
        </p:blipFill>
        <p:spPr bwMode="auto">
          <a:xfrm>
            <a:off x="6416044" y="144854"/>
            <a:ext cx="1765427" cy="1765427"/>
          </a:xfrm>
          <a:prstGeom prst="rect">
            <a:avLst/>
          </a:prstGeom>
          <a:noFill/>
        </p:spPr>
      </p:pic>
      <p:pic>
        <p:nvPicPr>
          <p:cNvPr id="13" name="Picture 2" descr="Прес-служба НТУ ХПІ - YouTube"/>
          <p:cNvPicPr>
            <a:picLocks noChangeAspect="1" noChangeArrowheads="1"/>
          </p:cNvPicPr>
          <p:nvPr/>
        </p:nvPicPr>
        <p:blipFill>
          <a:blip r:embed="rId6"/>
          <a:srcRect/>
          <a:stretch>
            <a:fillRect/>
          </a:stretch>
        </p:blipFill>
        <p:spPr bwMode="auto">
          <a:xfrm>
            <a:off x="3364871" y="144856"/>
            <a:ext cx="1765426" cy="1765426"/>
          </a:xfrm>
          <a:prstGeom prst="rect">
            <a:avLst/>
          </a:prstGeom>
          <a:noFill/>
        </p:spPr>
      </p:pic>
    </p:spTree>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25926"/>
            <a:ext cx="9506139" cy="4112974"/>
          </a:xfrm>
        </p:spPr>
        <p:txBody>
          <a:bodyPr>
            <a:normAutofit fontScale="92500" lnSpcReduction="10000"/>
          </a:bodyPr>
          <a:lstStyle/>
          <a:p>
            <a:pPr algn="just" fontAlgn="base"/>
            <a:r>
              <a:rPr lang="ru-RU" dirty="0"/>
              <a:t>Кафедра </a:t>
            </a:r>
            <a:r>
              <a:rPr lang="ru-RU" dirty="0" err="1"/>
              <a:t>ділової</a:t>
            </a:r>
            <a:r>
              <a:rPr lang="ru-RU" dirty="0"/>
              <a:t> </a:t>
            </a:r>
            <a:r>
              <a:rPr lang="ru-RU" dirty="0" err="1"/>
              <a:t>іноземної</a:t>
            </a:r>
            <a:r>
              <a:rPr lang="ru-RU" dirty="0"/>
              <a:t> </a:t>
            </a:r>
            <a:r>
              <a:rPr lang="ru-RU" dirty="0" err="1"/>
              <a:t>мови</a:t>
            </a:r>
            <a:r>
              <a:rPr lang="ru-RU" dirty="0"/>
              <a:t> та перекладу НТУ «ХПІ» </a:t>
            </a:r>
            <a:r>
              <a:rPr lang="ru-RU" dirty="0" err="1"/>
              <a:t>працює</a:t>
            </a:r>
            <a:r>
              <a:rPr lang="ru-RU" dirty="0"/>
              <a:t> над </a:t>
            </a:r>
            <a:r>
              <a:rPr lang="ru-RU" dirty="0" err="1"/>
              <a:t>створенням</a:t>
            </a:r>
            <a:r>
              <a:rPr lang="ru-RU" dirty="0"/>
              <a:t> </a:t>
            </a:r>
            <a:r>
              <a:rPr lang="ru-RU" dirty="0" err="1"/>
              <a:t>нових</a:t>
            </a:r>
            <a:r>
              <a:rPr lang="ru-RU" dirty="0"/>
              <a:t> </a:t>
            </a:r>
            <a:r>
              <a:rPr lang="ru-RU" dirty="0" err="1"/>
              <a:t>педагогічних</a:t>
            </a:r>
            <a:r>
              <a:rPr lang="ru-RU" dirty="0"/>
              <a:t> </a:t>
            </a:r>
            <a:r>
              <a:rPr lang="ru-RU" dirty="0" err="1"/>
              <a:t>технологій</a:t>
            </a:r>
            <a:r>
              <a:rPr lang="ru-RU" dirty="0"/>
              <a:t> </a:t>
            </a:r>
            <a:r>
              <a:rPr lang="ru-RU" dirty="0" err="1"/>
              <a:t>з</a:t>
            </a:r>
            <a:r>
              <a:rPr lang="ru-RU" dirty="0"/>
              <a:t> моменту </a:t>
            </a:r>
            <a:r>
              <a:rPr lang="ru-RU" dirty="0" err="1"/>
              <a:t>свого</a:t>
            </a:r>
            <a:r>
              <a:rPr lang="ru-RU" dirty="0"/>
              <a:t> </a:t>
            </a:r>
            <a:r>
              <a:rPr lang="ru-RU" dirty="0" err="1"/>
              <a:t>створення</a:t>
            </a:r>
            <a:r>
              <a:rPr lang="ru-RU" dirty="0"/>
              <a:t> у 1999 </a:t>
            </a:r>
            <a:r>
              <a:rPr lang="ru-RU" dirty="0" err="1"/>
              <a:t>році</a:t>
            </a:r>
            <a:r>
              <a:rPr lang="ru-RU" dirty="0"/>
              <a:t>. </a:t>
            </a:r>
            <a:r>
              <a:rPr lang="ru-RU" dirty="0" err="1"/>
              <a:t>Творчі</a:t>
            </a:r>
            <a:r>
              <a:rPr lang="ru-RU" dirty="0"/>
              <a:t> </a:t>
            </a:r>
            <a:r>
              <a:rPr lang="ru-RU" dirty="0" err="1"/>
              <a:t>пошуки</a:t>
            </a:r>
            <a:r>
              <a:rPr lang="ru-RU" dirty="0"/>
              <a:t> </a:t>
            </a:r>
            <a:r>
              <a:rPr lang="ru-RU" dirty="0" err="1"/>
              <a:t>спрямовані</a:t>
            </a:r>
            <a:r>
              <a:rPr lang="ru-RU" dirty="0"/>
              <a:t> на </a:t>
            </a:r>
            <a:r>
              <a:rPr lang="ru-RU" dirty="0" err="1"/>
              <a:t>створення</a:t>
            </a:r>
            <a:r>
              <a:rPr lang="ru-RU" dirty="0"/>
              <a:t> </a:t>
            </a:r>
            <a:r>
              <a:rPr lang="ru-RU" dirty="0" err="1"/>
              <a:t>унікального</a:t>
            </a:r>
            <a:r>
              <a:rPr lang="ru-RU" dirty="0"/>
              <a:t> </a:t>
            </a:r>
            <a:r>
              <a:rPr lang="ru-RU" dirty="0" err="1"/>
              <a:t>професійного</a:t>
            </a:r>
            <a:r>
              <a:rPr lang="ru-RU" dirty="0"/>
              <a:t> </a:t>
            </a:r>
            <a:r>
              <a:rPr lang="ru-RU" dirty="0" err="1"/>
              <a:t>середовища</a:t>
            </a:r>
            <a:r>
              <a:rPr lang="ru-RU" dirty="0"/>
              <a:t>, де </a:t>
            </a:r>
            <a:r>
              <a:rPr lang="ru-RU" dirty="0" err="1"/>
              <a:t>панує</a:t>
            </a:r>
            <a:r>
              <a:rPr lang="ru-RU" dirty="0"/>
              <a:t> </a:t>
            </a:r>
            <a:r>
              <a:rPr lang="ru-RU" dirty="0" err="1"/>
              <a:t>іноземна</a:t>
            </a:r>
            <a:r>
              <a:rPr lang="ru-RU" dirty="0"/>
              <a:t> </a:t>
            </a:r>
            <a:r>
              <a:rPr lang="ru-RU" dirty="0" err="1"/>
              <a:t>мова</a:t>
            </a:r>
            <a:r>
              <a:rPr lang="ru-RU" dirty="0"/>
              <a:t>. З перших </a:t>
            </a:r>
            <a:r>
              <a:rPr lang="ru-RU" dirty="0" err="1"/>
              <a:t>років</a:t>
            </a:r>
            <a:r>
              <a:rPr lang="ru-RU" dirty="0"/>
              <a:t> </a:t>
            </a:r>
            <a:r>
              <a:rPr lang="ru-RU" dirty="0" err="1"/>
              <a:t>свого</a:t>
            </a:r>
            <a:r>
              <a:rPr lang="ru-RU" dirty="0"/>
              <a:t> </a:t>
            </a:r>
            <a:r>
              <a:rPr lang="ru-RU" dirty="0" err="1"/>
              <a:t>існування</a:t>
            </a:r>
            <a:r>
              <a:rPr lang="ru-RU" dirty="0"/>
              <a:t> </a:t>
            </a:r>
            <a:r>
              <a:rPr lang="ru-RU" dirty="0" err="1"/>
              <a:t>колектив</a:t>
            </a:r>
            <a:r>
              <a:rPr lang="ru-RU" dirty="0"/>
              <a:t> </a:t>
            </a:r>
            <a:r>
              <a:rPr lang="ru-RU" dirty="0" err="1"/>
              <a:t>кафедри</a:t>
            </a:r>
            <a:r>
              <a:rPr lang="ru-RU" dirty="0"/>
              <a:t> </a:t>
            </a:r>
            <a:r>
              <a:rPr lang="ru-RU" dirty="0" err="1"/>
              <a:t>шукає</a:t>
            </a:r>
            <a:r>
              <a:rPr lang="ru-RU" dirty="0"/>
              <a:t> шляхи </a:t>
            </a:r>
            <a:r>
              <a:rPr lang="ru-RU" dirty="0" err="1"/>
              <a:t>компенсації</a:t>
            </a:r>
            <a:r>
              <a:rPr lang="ru-RU" dirty="0"/>
              <a:t> природного </a:t>
            </a:r>
            <a:r>
              <a:rPr lang="ru-RU" dirty="0" err="1"/>
              <a:t>іншомовного</a:t>
            </a:r>
            <a:r>
              <a:rPr lang="ru-RU" dirty="0"/>
              <a:t> </a:t>
            </a:r>
            <a:r>
              <a:rPr lang="ru-RU" dirty="0" err="1"/>
              <a:t>осередку</a:t>
            </a:r>
            <a:r>
              <a:rPr lang="ru-RU" dirty="0"/>
              <a:t>, </a:t>
            </a:r>
            <a:r>
              <a:rPr lang="ru-RU" dirty="0" err="1"/>
              <a:t>що</a:t>
            </a:r>
            <a:r>
              <a:rPr lang="ru-RU" dirty="0"/>
              <a:t> </a:t>
            </a:r>
            <a:r>
              <a:rPr lang="ru-RU" dirty="0" err="1"/>
              <a:t>є</a:t>
            </a:r>
            <a:r>
              <a:rPr lang="ru-RU" dirty="0"/>
              <a:t> </a:t>
            </a:r>
            <a:r>
              <a:rPr lang="ru-RU" dirty="0" err="1"/>
              <a:t>найбільшою</a:t>
            </a:r>
            <a:r>
              <a:rPr lang="ru-RU" dirty="0"/>
              <a:t> проблемою </a:t>
            </a:r>
            <a:r>
              <a:rPr lang="ru-RU" dirty="0" err="1"/>
              <a:t>вивчення</a:t>
            </a:r>
            <a:r>
              <a:rPr lang="ru-RU" dirty="0"/>
              <a:t> </a:t>
            </a:r>
            <a:r>
              <a:rPr lang="ru-RU" dirty="0" err="1"/>
              <a:t>іноземних</a:t>
            </a:r>
            <a:r>
              <a:rPr lang="ru-RU" dirty="0"/>
              <a:t> </a:t>
            </a:r>
            <a:r>
              <a:rPr lang="ru-RU" dirty="0" err="1"/>
              <a:t>мов</a:t>
            </a:r>
            <a:r>
              <a:rPr lang="ru-RU" dirty="0"/>
              <a:t> в </a:t>
            </a:r>
            <a:r>
              <a:rPr lang="ru-RU" dirty="0" err="1"/>
              <a:t>Україні</a:t>
            </a:r>
            <a:r>
              <a:rPr lang="ru-RU" dirty="0"/>
              <a:t>. Шляхом </a:t>
            </a:r>
            <a:r>
              <a:rPr lang="ru-RU" dirty="0" err="1"/>
              <a:t>авторських</a:t>
            </a:r>
            <a:r>
              <a:rPr lang="ru-RU" dirty="0"/>
              <a:t> методик </a:t>
            </a:r>
            <a:r>
              <a:rPr lang="ru-RU" dirty="0" err="1"/>
              <a:t>викладачі</a:t>
            </a:r>
            <a:r>
              <a:rPr lang="ru-RU" dirty="0"/>
              <a:t> </a:t>
            </a:r>
            <a:r>
              <a:rPr lang="ru-RU" dirty="0" err="1"/>
              <a:t>кафедри</a:t>
            </a:r>
            <a:r>
              <a:rPr lang="ru-RU" dirty="0"/>
              <a:t> </a:t>
            </a:r>
            <a:r>
              <a:rPr lang="ru-RU" dirty="0" err="1"/>
              <a:t>привносять</a:t>
            </a:r>
            <a:r>
              <a:rPr lang="ru-RU" dirty="0"/>
              <a:t> </a:t>
            </a:r>
            <a:r>
              <a:rPr lang="ru-RU" dirty="0" err="1"/>
              <a:t>мовлення</a:t>
            </a:r>
            <a:r>
              <a:rPr lang="ru-RU" dirty="0"/>
              <a:t> </a:t>
            </a:r>
            <a:r>
              <a:rPr lang="ru-RU" dirty="0" err="1"/>
              <a:t>корінних</a:t>
            </a:r>
            <a:r>
              <a:rPr lang="ru-RU" dirty="0"/>
              <a:t> </a:t>
            </a:r>
            <a:r>
              <a:rPr lang="ru-RU" dirty="0" err="1"/>
              <a:t>носіїв</a:t>
            </a:r>
            <a:r>
              <a:rPr lang="ru-RU" dirty="0"/>
              <a:t> в </a:t>
            </a:r>
            <a:r>
              <a:rPr lang="ru-RU" dirty="0" err="1"/>
              <a:t>аудиторію</a:t>
            </a:r>
            <a:r>
              <a:rPr lang="ru-RU" dirty="0"/>
              <a:t>, </a:t>
            </a:r>
            <a:r>
              <a:rPr lang="ru-RU" dirty="0" err="1"/>
              <a:t>що</a:t>
            </a:r>
            <a:r>
              <a:rPr lang="ru-RU" dirty="0"/>
              <a:t> </a:t>
            </a:r>
            <a:r>
              <a:rPr lang="ru-RU" dirty="0" err="1"/>
              <a:t>є</a:t>
            </a:r>
            <a:r>
              <a:rPr lang="ru-RU" dirty="0"/>
              <a:t> </a:t>
            </a:r>
            <a:r>
              <a:rPr lang="ru-RU" dirty="0" err="1"/>
              <a:t>запорукою</a:t>
            </a:r>
            <a:r>
              <a:rPr lang="ru-RU" dirty="0"/>
              <a:t> </a:t>
            </a:r>
            <a:r>
              <a:rPr lang="ru-RU" dirty="0" err="1"/>
              <a:t>оволодіння</a:t>
            </a:r>
            <a:r>
              <a:rPr lang="ru-RU" dirty="0"/>
              <a:t> </a:t>
            </a:r>
            <a:r>
              <a:rPr lang="ru-RU" dirty="0" err="1"/>
              <a:t>іноземною</a:t>
            </a:r>
            <a:r>
              <a:rPr lang="ru-RU" dirty="0"/>
              <a:t> </a:t>
            </a:r>
            <a:r>
              <a:rPr lang="ru-RU" dirty="0" err="1"/>
              <a:t>мовою</a:t>
            </a:r>
            <a:r>
              <a:rPr lang="ru-RU" dirty="0"/>
              <a:t> як вона </a:t>
            </a:r>
            <a:r>
              <a:rPr lang="ru-RU" dirty="0" err="1"/>
              <a:t>є</a:t>
            </a:r>
            <a:r>
              <a:rPr lang="ru-RU" dirty="0"/>
              <a:t>, без </a:t>
            </a:r>
            <a:r>
              <a:rPr lang="ru-RU" dirty="0" err="1"/>
              <a:t>перекручень</a:t>
            </a:r>
            <a:r>
              <a:rPr lang="ru-RU" dirty="0"/>
              <a:t> та </a:t>
            </a:r>
            <a:r>
              <a:rPr lang="ru-RU" dirty="0" err="1"/>
              <a:t>сумнівного</a:t>
            </a:r>
            <a:r>
              <a:rPr lang="ru-RU" dirty="0"/>
              <a:t> </a:t>
            </a:r>
            <a:r>
              <a:rPr lang="ru-RU" dirty="0" err="1"/>
              <a:t>адаптування</a:t>
            </a:r>
            <a:r>
              <a:rPr lang="ru-RU" dirty="0"/>
              <a:t>, як </a:t>
            </a:r>
            <a:r>
              <a:rPr lang="ru-RU" dirty="0" err="1"/>
              <a:t>це</a:t>
            </a:r>
            <a:r>
              <a:rPr lang="ru-RU" dirty="0"/>
              <a:t> </a:t>
            </a:r>
            <a:r>
              <a:rPr lang="ru-RU" dirty="0" err="1"/>
              <a:t>було</a:t>
            </a:r>
            <a:r>
              <a:rPr lang="ru-RU" dirty="0"/>
              <a:t> за </a:t>
            </a:r>
            <a:r>
              <a:rPr lang="ru-RU" dirty="0" err="1"/>
              <a:t>часів</a:t>
            </a:r>
            <a:r>
              <a:rPr lang="ru-RU" dirty="0"/>
              <a:t> </a:t>
            </a:r>
            <a:r>
              <a:rPr lang="ru-RU" dirty="0" err="1"/>
              <a:t>радянської</a:t>
            </a:r>
            <a:r>
              <a:rPr lang="ru-RU" dirty="0"/>
              <a:t> методики.</a:t>
            </a:r>
          </a:p>
          <a:p>
            <a:pPr algn="just" fontAlgn="base"/>
            <a:r>
              <a:rPr lang="ru-RU" b="1" dirty="0" err="1"/>
              <a:t>Педагогічна</a:t>
            </a:r>
            <a:r>
              <a:rPr lang="ru-RU" b="1" dirty="0"/>
              <a:t> </a:t>
            </a:r>
            <a:r>
              <a:rPr lang="ru-RU" b="1" dirty="0" err="1"/>
              <a:t>концепція</a:t>
            </a:r>
            <a:r>
              <a:rPr lang="ru-RU" b="1" dirty="0"/>
              <a:t> </a:t>
            </a:r>
            <a:r>
              <a:rPr lang="ru-RU" b="1" dirty="0" err="1"/>
              <a:t>кафедри</a:t>
            </a:r>
            <a:r>
              <a:rPr lang="ru-RU" dirty="0"/>
              <a:t> </a:t>
            </a:r>
            <a:r>
              <a:rPr lang="ru-RU" dirty="0" err="1"/>
              <a:t>базується</a:t>
            </a:r>
            <a:r>
              <a:rPr lang="ru-RU" dirty="0"/>
              <a:t> на </a:t>
            </a:r>
            <a:r>
              <a:rPr lang="ru-RU" dirty="0" err="1"/>
              <a:t>трьох</a:t>
            </a:r>
            <a:r>
              <a:rPr lang="ru-RU" dirty="0"/>
              <a:t> </a:t>
            </a:r>
            <a:r>
              <a:rPr lang="ru-RU" dirty="0" err="1"/>
              <a:t>напрямках</a:t>
            </a:r>
            <a:r>
              <a:rPr lang="ru-RU" dirty="0"/>
              <a:t>, </a:t>
            </a:r>
            <a:r>
              <a:rPr lang="ru-RU" dirty="0" err="1"/>
              <a:t>практичним</a:t>
            </a:r>
            <a:r>
              <a:rPr lang="ru-RU" dirty="0"/>
              <a:t> </a:t>
            </a:r>
            <a:r>
              <a:rPr lang="ru-RU" dirty="0" err="1"/>
              <a:t>втіленням</a:t>
            </a:r>
            <a:r>
              <a:rPr lang="ru-RU" dirty="0"/>
              <a:t> </a:t>
            </a:r>
            <a:r>
              <a:rPr lang="ru-RU" dirty="0" err="1"/>
              <a:t>яких</a:t>
            </a:r>
            <a:r>
              <a:rPr lang="ru-RU" dirty="0"/>
              <a:t> </a:t>
            </a:r>
            <a:r>
              <a:rPr lang="ru-RU" dirty="0" err="1"/>
              <a:t>є</a:t>
            </a:r>
            <a:r>
              <a:rPr lang="ru-RU" dirty="0"/>
              <a:t> </a:t>
            </a:r>
            <a:r>
              <a:rPr lang="ru-RU" dirty="0" err="1"/>
              <a:t>відповідні</a:t>
            </a:r>
            <a:r>
              <a:rPr lang="ru-RU" dirty="0"/>
              <a:t> </a:t>
            </a:r>
            <a:r>
              <a:rPr lang="ru-RU" dirty="0" err="1"/>
              <a:t>організаційні</a:t>
            </a:r>
            <a:r>
              <a:rPr lang="ru-RU" dirty="0"/>
              <a:t> та </a:t>
            </a:r>
            <a:r>
              <a:rPr lang="ru-RU" dirty="0" err="1"/>
              <a:t>методичні</a:t>
            </a:r>
            <a:r>
              <a:rPr lang="ru-RU" dirty="0"/>
              <a:t> заходи:</a:t>
            </a:r>
          </a:p>
          <a:p>
            <a:pPr algn="just" fontAlgn="base"/>
            <a:r>
              <a:rPr lang="ru-RU" dirty="0" err="1"/>
              <a:t>Професійний</a:t>
            </a:r>
            <a:r>
              <a:rPr lang="ru-RU" dirty="0"/>
              <a:t> </a:t>
            </a:r>
            <a:r>
              <a:rPr lang="ru-RU" dirty="0" err="1"/>
              <a:t>рух</a:t>
            </a:r>
            <a:r>
              <a:rPr lang="ru-RU" dirty="0"/>
              <a:t> у </a:t>
            </a:r>
            <a:r>
              <a:rPr lang="ru-RU" dirty="0" err="1"/>
              <a:t>напрямку</a:t>
            </a:r>
            <a:r>
              <a:rPr lang="ru-RU" dirty="0"/>
              <a:t> </a:t>
            </a:r>
            <a:r>
              <a:rPr lang="ru-RU" dirty="0" err="1"/>
              <a:t>освоєння</a:t>
            </a:r>
            <a:r>
              <a:rPr lang="ru-RU" dirty="0"/>
              <a:t> </a:t>
            </a:r>
            <a:r>
              <a:rPr lang="ru-RU" dirty="0" err="1"/>
              <a:t>новітніх</a:t>
            </a:r>
            <a:r>
              <a:rPr lang="ru-RU" dirty="0"/>
              <a:t> методик (</a:t>
            </a:r>
            <a:r>
              <a:rPr lang="ru-RU" dirty="0" err="1"/>
              <a:t>Авторські</a:t>
            </a:r>
            <a:r>
              <a:rPr lang="ru-RU" dirty="0"/>
              <a:t> методики </a:t>
            </a:r>
            <a:r>
              <a:rPr lang="ru-RU" dirty="0" err="1"/>
              <a:t>мультимедіа</a:t>
            </a:r>
            <a:r>
              <a:rPr lang="ru-RU" dirty="0"/>
              <a:t>).</a:t>
            </a:r>
          </a:p>
          <a:p>
            <a:pPr algn="just" fontAlgn="base"/>
            <a:r>
              <a:rPr lang="ru-RU" dirty="0"/>
              <a:t>Партнерство </a:t>
            </a:r>
            <a:r>
              <a:rPr lang="ru-RU" dirty="0" err="1"/>
              <a:t>викладача</a:t>
            </a:r>
            <a:r>
              <a:rPr lang="ru-RU" dirty="0"/>
              <a:t> </a:t>
            </a:r>
            <a:r>
              <a:rPr lang="ru-RU" dirty="0" err="1"/>
              <a:t>і</a:t>
            </a:r>
            <a:r>
              <a:rPr lang="ru-RU" dirty="0"/>
              <a:t> студента (Театр </a:t>
            </a:r>
            <a:r>
              <a:rPr lang="ru-RU" dirty="0" err="1"/>
              <a:t>англійських</a:t>
            </a:r>
            <a:r>
              <a:rPr lang="ru-RU" dirty="0"/>
              <a:t> </a:t>
            </a:r>
            <a:r>
              <a:rPr lang="ru-RU" dirty="0" err="1"/>
              <a:t>мініатюр</a:t>
            </a:r>
            <a:r>
              <a:rPr lang="ru-RU" dirty="0"/>
              <a:t>);</a:t>
            </a:r>
          </a:p>
          <a:p>
            <a:pPr algn="just" fontAlgn="base"/>
            <a:r>
              <a:rPr lang="ru-RU" dirty="0" err="1"/>
              <a:t>Створення</a:t>
            </a:r>
            <a:r>
              <a:rPr lang="ru-RU" dirty="0"/>
              <a:t> </a:t>
            </a:r>
            <a:r>
              <a:rPr lang="ru-RU" dirty="0" err="1"/>
              <a:t>іншомовного</a:t>
            </a:r>
            <a:r>
              <a:rPr lang="ru-RU" dirty="0"/>
              <a:t> </a:t>
            </a:r>
            <a:r>
              <a:rPr lang="ru-RU" dirty="0" err="1"/>
              <a:t>осередку</a:t>
            </a:r>
            <a:r>
              <a:rPr lang="ru-RU" dirty="0"/>
              <a:t> (Конкурс </a:t>
            </a:r>
            <a:r>
              <a:rPr lang="ru-RU" dirty="0" err="1"/>
              <a:t>поетичних</a:t>
            </a:r>
            <a:r>
              <a:rPr lang="ru-RU" dirty="0"/>
              <a:t> </a:t>
            </a:r>
            <a:r>
              <a:rPr lang="ru-RU" dirty="0" err="1"/>
              <a:t>перекладів</a:t>
            </a:r>
            <a:r>
              <a:rPr lang="ru-RU" dirty="0"/>
              <a:t>);</a:t>
            </a:r>
          </a:p>
          <a:p>
            <a:endParaRPr lang="ru-RU" dirty="0"/>
          </a:p>
        </p:txBody>
      </p:sp>
      <p:pic>
        <p:nvPicPr>
          <p:cNvPr id="49154" name="Picture 2" descr="Доповідь проф. В.В,Червонецького на семінарі з мультимедійних технологій"/>
          <p:cNvPicPr>
            <a:picLocks noChangeAspect="1" noChangeArrowheads="1"/>
          </p:cNvPicPr>
          <p:nvPr/>
        </p:nvPicPr>
        <p:blipFill>
          <a:blip r:embed="rId2"/>
          <a:srcRect/>
          <a:stretch>
            <a:fillRect/>
          </a:stretch>
        </p:blipFill>
        <p:spPr bwMode="auto">
          <a:xfrm>
            <a:off x="3007586" y="4282291"/>
            <a:ext cx="4611060" cy="2575709"/>
          </a:xfrm>
          <a:prstGeom prst="rect">
            <a:avLst/>
          </a:prstGeom>
          <a:noFill/>
        </p:spPr>
      </p:pic>
    </p:spTree>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9517" y="353085"/>
            <a:ext cx="8596668" cy="3880773"/>
          </a:xfrm>
        </p:spPr>
        <p:txBody>
          <a:bodyPr/>
          <a:lstStyle/>
          <a:p>
            <a:pPr algn="just"/>
            <a:r>
              <a:rPr lang="ru-RU" dirty="0"/>
              <a:t>З перших </a:t>
            </a:r>
            <a:r>
              <a:rPr lang="ru-RU" dirty="0" err="1"/>
              <a:t>днів</a:t>
            </a:r>
            <a:r>
              <a:rPr lang="ru-RU" dirty="0"/>
              <a:t> </a:t>
            </a:r>
            <a:r>
              <a:rPr lang="ru-RU" dirty="0" err="1"/>
              <a:t>існування</a:t>
            </a:r>
            <a:r>
              <a:rPr lang="ru-RU" dirty="0"/>
              <a:t> </a:t>
            </a:r>
            <a:r>
              <a:rPr lang="ru-RU" dirty="0" err="1"/>
              <a:t>кафедри</a:t>
            </a:r>
            <a:r>
              <a:rPr lang="ru-RU" dirty="0"/>
              <a:t> </a:t>
            </a:r>
            <a:r>
              <a:rPr lang="ru-RU" dirty="0" err="1"/>
              <a:t>було</a:t>
            </a:r>
            <a:r>
              <a:rPr lang="ru-RU" dirty="0"/>
              <a:t> поставлено за мету </a:t>
            </a:r>
            <a:r>
              <a:rPr lang="ru-RU" dirty="0" err="1"/>
              <a:t>створення</a:t>
            </a:r>
            <a:r>
              <a:rPr lang="ru-RU" dirty="0"/>
              <a:t> </a:t>
            </a:r>
            <a:r>
              <a:rPr lang="ru-RU" dirty="0" err="1"/>
              <a:t>нової</a:t>
            </a:r>
            <a:r>
              <a:rPr lang="ru-RU" dirty="0"/>
              <a:t> </a:t>
            </a:r>
            <a:r>
              <a:rPr lang="ru-RU" dirty="0" err="1"/>
              <a:t>концепції</a:t>
            </a:r>
            <a:r>
              <a:rPr lang="ru-RU" dirty="0"/>
              <a:t> </a:t>
            </a:r>
            <a:r>
              <a:rPr lang="ru-RU" dirty="0" err="1"/>
              <a:t>виховної</a:t>
            </a:r>
            <a:r>
              <a:rPr lang="ru-RU" dirty="0"/>
              <a:t> </a:t>
            </a:r>
            <a:r>
              <a:rPr lang="ru-RU" dirty="0" err="1"/>
              <a:t>роботи</a:t>
            </a:r>
            <a:r>
              <a:rPr lang="ru-RU" dirty="0"/>
              <a:t>. </a:t>
            </a:r>
            <a:r>
              <a:rPr lang="ru-RU" dirty="0" err="1"/>
              <a:t>Така</a:t>
            </a:r>
            <a:r>
              <a:rPr lang="ru-RU" dirty="0"/>
              <a:t> </a:t>
            </a:r>
            <a:r>
              <a:rPr lang="ru-RU" dirty="0" err="1"/>
              <a:t>концепція</a:t>
            </a:r>
            <a:r>
              <a:rPr lang="ru-RU" dirty="0"/>
              <a:t> </a:t>
            </a:r>
            <a:r>
              <a:rPr lang="ru-RU" dirty="0" err="1"/>
              <a:t>була</a:t>
            </a:r>
            <a:r>
              <a:rPr lang="ru-RU" dirty="0"/>
              <a:t> </a:t>
            </a:r>
            <a:r>
              <a:rPr lang="ru-RU" dirty="0" err="1"/>
              <a:t>втілена</a:t>
            </a:r>
            <a:r>
              <a:rPr lang="ru-RU" dirty="0"/>
              <a:t> у </a:t>
            </a:r>
            <a:r>
              <a:rPr lang="ru-RU" dirty="0" err="1"/>
              <a:t>створенні</a:t>
            </a:r>
            <a:r>
              <a:rPr lang="ru-RU" dirty="0"/>
              <a:t> </a:t>
            </a:r>
            <a:r>
              <a:rPr lang="ru-RU" b="1" dirty="0"/>
              <a:t>Театру </a:t>
            </a:r>
            <a:r>
              <a:rPr lang="ru-RU" b="1" dirty="0" err="1"/>
              <a:t>англійських</a:t>
            </a:r>
            <a:r>
              <a:rPr lang="ru-RU" b="1" dirty="0"/>
              <a:t> </a:t>
            </a:r>
            <a:r>
              <a:rPr lang="ru-RU" b="1" dirty="0" err="1"/>
              <a:t>мініатюр</a:t>
            </a:r>
            <a:r>
              <a:rPr lang="ru-RU" dirty="0"/>
              <a:t>, </a:t>
            </a:r>
            <a:r>
              <a:rPr lang="ru-RU" dirty="0" err="1"/>
              <a:t>що</a:t>
            </a:r>
            <a:r>
              <a:rPr lang="ru-RU" dirty="0"/>
              <a:t> дало </a:t>
            </a:r>
            <a:r>
              <a:rPr lang="ru-RU" dirty="0" err="1"/>
              <a:t>змогу</a:t>
            </a:r>
            <a:r>
              <a:rPr lang="ru-RU" dirty="0"/>
              <a:t> практичного </a:t>
            </a:r>
            <a:r>
              <a:rPr lang="ru-RU" dirty="0" err="1"/>
              <a:t>виховання</a:t>
            </a:r>
            <a:r>
              <a:rPr lang="ru-RU" dirty="0"/>
              <a:t> </a:t>
            </a:r>
            <a:r>
              <a:rPr lang="ru-RU" dirty="0" err="1"/>
              <a:t>молоді</a:t>
            </a:r>
            <a:r>
              <a:rPr lang="ru-RU" dirty="0"/>
              <a:t> в </a:t>
            </a:r>
            <a:r>
              <a:rPr lang="ru-RU" dirty="0" err="1"/>
              <a:t>позааудиторний</a:t>
            </a:r>
            <a:r>
              <a:rPr lang="ru-RU" dirty="0"/>
              <a:t> час </a:t>
            </a:r>
            <a:r>
              <a:rPr lang="ru-RU" dirty="0" err="1"/>
              <a:t>і</a:t>
            </a:r>
            <a:r>
              <a:rPr lang="ru-RU" dirty="0"/>
              <a:t> </a:t>
            </a:r>
            <a:r>
              <a:rPr lang="ru-RU" dirty="0" err="1"/>
              <a:t>що</a:t>
            </a:r>
            <a:r>
              <a:rPr lang="ru-RU" dirty="0"/>
              <a:t> </a:t>
            </a:r>
            <a:r>
              <a:rPr lang="ru-RU" dirty="0" err="1"/>
              <a:t>також</a:t>
            </a:r>
            <a:r>
              <a:rPr lang="ru-RU" dirty="0"/>
              <a:t> </a:t>
            </a:r>
            <a:r>
              <a:rPr lang="ru-RU" dirty="0" err="1"/>
              <a:t>зблизило</a:t>
            </a:r>
            <a:r>
              <a:rPr lang="ru-RU" dirty="0"/>
              <a:t> </a:t>
            </a:r>
            <a:r>
              <a:rPr lang="ru-RU" dirty="0" err="1"/>
              <a:t>викладачів</a:t>
            </a:r>
            <a:r>
              <a:rPr lang="ru-RU" dirty="0"/>
              <a:t> </a:t>
            </a:r>
            <a:r>
              <a:rPr lang="ru-RU" dirty="0" err="1"/>
              <a:t>зі</a:t>
            </a:r>
            <a:r>
              <a:rPr lang="ru-RU" dirty="0"/>
              <a:t> студентами для </a:t>
            </a:r>
            <a:r>
              <a:rPr lang="ru-RU" dirty="0" err="1"/>
              <a:t>досягнення</a:t>
            </a:r>
            <a:r>
              <a:rPr lang="ru-RU" dirty="0"/>
              <a:t> </a:t>
            </a:r>
            <a:r>
              <a:rPr lang="ru-RU" dirty="0" err="1"/>
              <a:t>спільної</a:t>
            </a:r>
            <a:r>
              <a:rPr lang="ru-RU" dirty="0"/>
              <a:t> мети – </a:t>
            </a:r>
            <a:r>
              <a:rPr lang="ru-RU" dirty="0" err="1"/>
              <a:t>переломити</a:t>
            </a:r>
            <a:r>
              <a:rPr lang="ru-RU" dirty="0"/>
              <a:t> </a:t>
            </a:r>
            <a:r>
              <a:rPr lang="ru-RU" dirty="0" err="1"/>
              <a:t>тенденцію</a:t>
            </a:r>
            <a:r>
              <a:rPr lang="ru-RU" dirty="0"/>
              <a:t> вульгарного </a:t>
            </a:r>
            <a:r>
              <a:rPr lang="ru-RU" dirty="0" err="1"/>
              <a:t>виховання</a:t>
            </a:r>
            <a:r>
              <a:rPr lang="ru-RU" dirty="0"/>
              <a:t> </a:t>
            </a:r>
            <a:r>
              <a:rPr lang="ru-RU" dirty="0" err="1"/>
              <a:t>молоді</a:t>
            </a:r>
            <a:r>
              <a:rPr lang="ru-RU" dirty="0"/>
              <a:t> та </a:t>
            </a:r>
            <a:r>
              <a:rPr lang="ru-RU" dirty="0" err="1"/>
              <a:t>наблизити</a:t>
            </a:r>
            <a:r>
              <a:rPr lang="ru-RU" dirty="0"/>
              <a:t> </a:t>
            </a:r>
            <a:r>
              <a:rPr lang="ru-RU" dirty="0" err="1"/>
              <a:t>їх</a:t>
            </a:r>
            <a:r>
              <a:rPr lang="ru-RU" dirty="0"/>
              <a:t> до </a:t>
            </a:r>
            <a:r>
              <a:rPr lang="ru-RU" dirty="0" err="1"/>
              <a:t>розуміння</a:t>
            </a:r>
            <a:r>
              <a:rPr lang="ru-RU" dirty="0"/>
              <a:t> </a:t>
            </a:r>
            <a:r>
              <a:rPr lang="ru-RU" dirty="0" err="1"/>
              <a:t>цивілізованої</a:t>
            </a:r>
            <a:r>
              <a:rPr lang="ru-RU" dirty="0"/>
              <a:t> </a:t>
            </a:r>
            <a:r>
              <a:rPr lang="ru-RU" dirty="0" err="1"/>
              <a:t>вихованої</a:t>
            </a:r>
            <a:r>
              <a:rPr lang="ru-RU" dirty="0"/>
              <a:t> </a:t>
            </a:r>
            <a:r>
              <a:rPr lang="ru-RU" dirty="0" err="1"/>
              <a:t>поведінки</a:t>
            </a:r>
            <a:r>
              <a:rPr lang="ru-RU" dirty="0"/>
              <a:t>. </a:t>
            </a:r>
          </a:p>
        </p:txBody>
      </p:sp>
      <p:pic>
        <p:nvPicPr>
          <p:cNvPr id="50178" name="Picture 2" descr="Актори Театру англійських мініатюр на сцені Палацу студентів НТУ «ХПІ»"/>
          <p:cNvPicPr>
            <a:picLocks noChangeAspect="1" noChangeArrowheads="1"/>
          </p:cNvPicPr>
          <p:nvPr/>
        </p:nvPicPr>
        <p:blipFill>
          <a:blip r:embed="rId2"/>
          <a:srcRect/>
          <a:stretch>
            <a:fillRect/>
          </a:stretch>
        </p:blipFill>
        <p:spPr bwMode="auto">
          <a:xfrm>
            <a:off x="470781" y="2466126"/>
            <a:ext cx="5762687" cy="3162726"/>
          </a:xfrm>
          <a:prstGeom prst="rect">
            <a:avLst/>
          </a:prstGeom>
          <a:noFill/>
        </p:spPr>
      </p:pic>
      <p:pic>
        <p:nvPicPr>
          <p:cNvPr id="50179" name="Picture 3"/>
          <p:cNvPicPr>
            <a:picLocks noChangeAspect="1" noChangeArrowheads="1"/>
          </p:cNvPicPr>
          <p:nvPr/>
        </p:nvPicPr>
        <p:blipFill>
          <a:blip r:embed="rId3"/>
          <a:srcRect l="13069" t="21914" r="38144" b="21188"/>
          <a:stretch>
            <a:fillRect/>
          </a:stretch>
        </p:blipFill>
        <p:spPr bwMode="auto">
          <a:xfrm>
            <a:off x="5421576" y="2815628"/>
            <a:ext cx="5189086" cy="3404104"/>
          </a:xfrm>
          <a:prstGeom prst="rect">
            <a:avLst/>
          </a:prstGeom>
          <a:noFill/>
          <a:ln w="9525">
            <a:noFill/>
            <a:miter lim="800000"/>
            <a:headEnd/>
            <a:tailEnd/>
          </a:ln>
        </p:spPr>
      </p:pic>
    </p:spTree>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59227" y="295575"/>
            <a:ext cx="8596668" cy="3880773"/>
          </a:xfrm>
        </p:spPr>
        <p:txBody>
          <a:bodyPr/>
          <a:lstStyle/>
          <a:p>
            <a:pPr algn="just"/>
            <a:r>
              <a:rPr lang="ru-RU" dirty="0"/>
              <a:t>На </a:t>
            </a:r>
            <a:r>
              <a:rPr lang="ru-RU" dirty="0" err="1"/>
              <a:t>сучасному</a:t>
            </a:r>
            <a:r>
              <a:rPr lang="ru-RU" dirty="0"/>
              <a:t> </a:t>
            </a:r>
            <a:r>
              <a:rPr lang="ru-RU" dirty="0" err="1"/>
              <a:t>етапі</a:t>
            </a:r>
            <a:r>
              <a:rPr lang="ru-RU" dirty="0"/>
              <a:t> </a:t>
            </a:r>
            <a:r>
              <a:rPr lang="ru-RU" dirty="0" err="1"/>
              <a:t>розвитку</a:t>
            </a:r>
            <a:r>
              <a:rPr lang="ru-RU" dirty="0"/>
              <a:t> </a:t>
            </a:r>
            <a:r>
              <a:rPr lang="ru-RU" dirty="0" err="1"/>
              <a:t>європейських</a:t>
            </a:r>
            <a:r>
              <a:rPr lang="ru-RU" dirty="0"/>
              <a:t> </a:t>
            </a:r>
            <a:r>
              <a:rPr lang="ru-RU" dirty="0" err="1"/>
              <a:t>взаємовідносин</a:t>
            </a:r>
            <a:r>
              <a:rPr lang="ru-RU" dirty="0"/>
              <a:t> кафедра </a:t>
            </a:r>
            <a:r>
              <a:rPr lang="ru-RU" dirty="0" err="1"/>
              <a:t>ділової</a:t>
            </a:r>
            <a:r>
              <a:rPr lang="ru-RU" dirty="0"/>
              <a:t> </a:t>
            </a:r>
            <a:r>
              <a:rPr lang="ru-RU" dirty="0" err="1"/>
              <a:t>іноземної</a:t>
            </a:r>
            <a:r>
              <a:rPr lang="ru-RU" dirty="0"/>
              <a:t> </a:t>
            </a:r>
            <a:r>
              <a:rPr lang="ru-RU" dirty="0" err="1"/>
              <a:t>мови</a:t>
            </a:r>
            <a:r>
              <a:rPr lang="ru-RU" dirty="0"/>
              <a:t> та перекладу НТУ «ХПІ» </a:t>
            </a:r>
            <a:r>
              <a:rPr lang="ru-RU" dirty="0" err="1"/>
              <a:t>продовжує</a:t>
            </a:r>
            <a:r>
              <a:rPr lang="ru-RU" dirty="0"/>
              <a:t> </a:t>
            </a:r>
            <a:r>
              <a:rPr lang="ru-RU" dirty="0" err="1"/>
              <a:t>розширювати</a:t>
            </a:r>
            <a:r>
              <a:rPr lang="ru-RU" dirty="0"/>
              <a:t> </a:t>
            </a:r>
            <a:r>
              <a:rPr lang="ru-RU" dirty="0" err="1"/>
              <a:t>досвід</a:t>
            </a:r>
            <a:r>
              <a:rPr lang="ru-RU" dirty="0"/>
              <a:t> </a:t>
            </a:r>
            <a:r>
              <a:rPr lang="ru-RU" dirty="0" err="1"/>
              <a:t>міжнародного</a:t>
            </a:r>
            <a:r>
              <a:rPr lang="ru-RU" dirty="0"/>
              <a:t> </a:t>
            </a:r>
            <a:r>
              <a:rPr lang="ru-RU" dirty="0" err="1"/>
              <a:t>співробітництва</a:t>
            </a:r>
            <a:r>
              <a:rPr lang="ru-RU" dirty="0"/>
              <a:t> </a:t>
            </a:r>
            <a:r>
              <a:rPr lang="ru-RU" dirty="0" err="1"/>
              <a:t>з</a:t>
            </a:r>
            <a:r>
              <a:rPr lang="ru-RU" dirty="0"/>
              <a:t> метою </a:t>
            </a:r>
            <a:r>
              <a:rPr lang="ru-RU" dirty="0" err="1"/>
              <a:t>вдосконалення</a:t>
            </a:r>
            <a:r>
              <a:rPr lang="ru-RU" dirty="0"/>
              <a:t> </a:t>
            </a:r>
            <a:r>
              <a:rPr lang="ru-RU" dirty="0" err="1"/>
              <a:t>методологічної</a:t>
            </a:r>
            <a:r>
              <a:rPr lang="ru-RU" dirty="0"/>
              <a:t> </a:t>
            </a:r>
            <a:r>
              <a:rPr lang="ru-RU" dirty="0" err="1"/>
              <a:t>бази</a:t>
            </a:r>
            <a:r>
              <a:rPr lang="ru-RU" dirty="0"/>
              <a:t> для </a:t>
            </a:r>
            <a:r>
              <a:rPr lang="ru-RU" dirty="0" err="1"/>
              <a:t>надання</a:t>
            </a:r>
            <a:r>
              <a:rPr lang="ru-RU" dirty="0"/>
              <a:t> </a:t>
            </a:r>
            <a:r>
              <a:rPr lang="ru-RU" dirty="0" err="1"/>
              <a:t>якісних</a:t>
            </a:r>
            <a:r>
              <a:rPr lang="ru-RU" dirty="0"/>
              <a:t> </a:t>
            </a:r>
            <a:r>
              <a:rPr lang="ru-RU" dirty="0" err="1"/>
              <a:t>освітніх</a:t>
            </a:r>
            <a:r>
              <a:rPr lang="ru-RU" dirty="0"/>
              <a:t> </a:t>
            </a:r>
            <a:r>
              <a:rPr lang="ru-RU" dirty="0" err="1"/>
              <a:t>послуг</a:t>
            </a:r>
            <a:r>
              <a:rPr lang="ru-RU" dirty="0"/>
              <a:t>. </a:t>
            </a:r>
            <a:r>
              <a:rPr lang="ru-RU" b="1" dirty="0"/>
              <a:t>Кафедра </a:t>
            </a:r>
            <a:r>
              <a:rPr lang="ru-RU" b="1" dirty="0" err="1"/>
              <a:t>підтримує</a:t>
            </a:r>
            <a:r>
              <a:rPr lang="ru-RU" b="1" dirty="0"/>
              <a:t> </a:t>
            </a:r>
            <a:r>
              <a:rPr lang="ru-RU" b="1" dirty="0" err="1"/>
              <a:t>широкі</a:t>
            </a:r>
            <a:r>
              <a:rPr lang="ru-RU" b="1" dirty="0"/>
              <a:t> </a:t>
            </a:r>
            <a:r>
              <a:rPr lang="ru-RU" b="1" dirty="0" err="1"/>
              <a:t>зв’язки</a:t>
            </a:r>
            <a:r>
              <a:rPr lang="ru-RU" b="1" dirty="0"/>
              <a:t> </a:t>
            </a:r>
            <a:r>
              <a:rPr lang="ru-RU" b="1" dirty="0" err="1"/>
              <a:t>з</a:t>
            </a:r>
            <a:r>
              <a:rPr lang="ru-RU" b="1" dirty="0"/>
              <a:t> </a:t>
            </a:r>
            <a:r>
              <a:rPr lang="ru-RU" b="1" dirty="0" err="1"/>
              <a:t>міжнародними</a:t>
            </a:r>
            <a:r>
              <a:rPr lang="ru-RU" b="1" dirty="0"/>
              <a:t> </a:t>
            </a:r>
            <a:r>
              <a:rPr lang="ru-RU" b="1" dirty="0" err="1"/>
              <a:t>агенціями</a:t>
            </a:r>
            <a:r>
              <a:rPr lang="ru-RU" b="1" dirty="0"/>
              <a:t> та </a:t>
            </a:r>
            <a:r>
              <a:rPr lang="ru-RU" b="1" dirty="0" err="1"/>
              <a:t>організаціями</a:t>
            </a:r>
            <a:r>
              <a:rPr lang="ru-RU" b="1" dirty="0"/>
              <a:t> у </a:t>
            </a:r>
            <a:r>
              <a:rPr lang="ru-RU" b="1" dirty="0" err="1"/>
              <a:t>галузі</a:t>
            </a:r>
            <a:r>
              <a:rPr lang="ru-RU" b="1" dirty="0"/>
              <a:t> </a:t>
            </a:r>
            <a:r>
              <a:rPr lang="ru-RU" b="1" dirty="0" err="1"/>
              <a:t>освіти</a:t>
            </a:r>
            <a:r>
              <a:rPr lang="ru-RU" b="1" dirty="0"/>
              <a:t> </a:t>
            </a:r>
            <a:r>
              <a:rPr lang="ru-RU" b="1" dirty="0" err="1"/>
              <a:t>і</a:t>
            </a:r>
            <a:r>
              <a:rPr lang="ru-RU" b="1" dirty="0"/>
              <a:t> науки, </a:t>
            </a:r>
            <a:r>
              <a:rPr lang="ru-RU" b="1" dirty="0" err="1"/>
              <a:t>які</a:t>
            </a:r>
            <a:r>
              <a:rPr lang="ru-RU" b="1" dirty="0"/>
              <a:t> </a:t>
            </a:r>
            <a:r>
              <a:rPr lang="ru-RU" b="1" dirty="0" err="1"/>
              <a:t>проводять</a:t>
            </a:r>
            <a:r>
              <a:rPr lang="ru-RU" b="1" dirty="0"/>
              <a:t> свою </a:t>
            </a:r>
            <a:r>
              <a:rPr lang="ru-RU" b="1" dirty="0" err="1"/>
              <a:t>діяльність</a:t>
            </a:r>
            <a:r>
              <a:rPr lang="ru-RU" b="1" dirty="0"/>
              <a:t> в </a:t>
            </a:r>
            <a:r>
              <a:rPr lang="ru-RU" b="1" dirty="0" err="1"/>
              <a:t>Україні</a:t>
            </a:r>
            <a:r>
              <a:rPr lang="ru-RU" b="1" dirty="0"/>
              <a:t> та за кордоном</a:t>
            </a:r>
            <a:r>
              <a:rPr lang="ru-RU" dirty="0"/>
              <a:t>: Корпусом Миру США в </a:t>
            </a:r>
            <a:r>
              <a:rPr lang="ru-RU" dirty="0" err="1"/>
              <a:t>Україні</a:t>
            </a:r>
            <a:r>
              <a:rPr lang="ru-RU" dirty="0"/>
              <a:t>, </a:t>
            </a:r>
            <a:r>
              <a:rPr lang="ru-RU" dirty="0" err="1"/>
              <a:t>Американською</a:t>
            </a:r>
            <a:r>
              <a:rPr lang="ru-RU" dirty="0"/>
              <a:t> Радою по </a:t>
            </a:r>
            <a:r>
              <a:rPr lang="ru-RU" dirty="0" err="1"/>
              <a:t>співробітництву</a:t>
            </a:r>
            <a:r>
              <a:rPr lang="ru-RU" dirty="0"/>
              <a:t> у </a:t>
            </a:r>
            <a:r>
              <a:rPr lang="ru-RU" dirty="0" err="1"/>
              <a:t>галузі</a:t>
            </a:r>
            <a:r>
              <a:rPr lang="ru-RU" dirty="0"/>
              <a:t> </a:t>
            </a:r>
            <a:r>
              <a:rPr lang="ru-RU" dirty="0" err="1"/>
              <a:t>освіти</a:t>
            </a:r>
            <a:r>
              <a:rPr lang="ru-RU" dirty="0"/>
              <a:t> та </a:t>
            </a:r>
            <a:r>
              <a:rPr lang="ru-RU" dirty="0" err="1"/>
              <a:t>культури</a:t>
            </a:r>
            <a:r>
              <a:rPr lang="ru-RU" dirty="0"/>
              <a:t>, </a:t>
            </a:r>
            <a:r>
              <a:rPr lang="ru-RU" dirty="0" err="1"/>
              <a:t>відділом</a:t>
            </a:r>
            <a:r>
              <a:rPr lang="ru-RU" dirty="0"/>
              <a:t> </a:t>
            </a:r>
            <a:r>
              <a:rPr lang="ru-RU" dirty="0" err="1"/>
              <a:t>культури</a:t>
            </a:r>
            <a:r>
              <a:rPr lang="ru-RU" dirty="0"/>
              <a:t> посольства </a:t>
            </a:r>
            <a:r>
              <a:rPr lang="ru-RU" dirty="0" err="1"/>
              <a:t>Великої</a:t>
            </a:r>
            <a:r>
              <a:rPr lang="ru-RU" dirty="0"/>
              <a:t> </a:t>
            </a:r>
            <a:r>
              <a:rPr lang="ru-RU" dirty="0" err="1"/>
              <a:t>Британії</a:t>
            </a:r>
            <a:r>
              <a:rPr lang="ru-RU" dirty="0"/>
              <a:t> в </a:t>
            </a:r>
            <a:r>
              <a:rPr lang="ru-RU" dirty="0" err="1"/>
              <a:t>Україні</a:t>
            </a:r>
            <a:r>
              <a:rPr lang="ru-RU" dirty="0"/>
              <a:t>, </a:t>
            </a:r>
            <a:r>
              <a:rPr lang="ru-RU" dirty="0" err="1"/>
              <a:t>ресурсними</a:t>
            </a:r>
            <a:r>
              <a:rPr lang="ru-RU" dirty="0"/>
              <a:t> центрами </a:t>
            </a:r>
            <a:r>
              <a:rPr lang="ru-RU" dirty="0" err="1"/>
              <a:t>викладання</a:t>
            </a:r>
            <a:r>
              <a:rPr lang="ru-RU" dirty="0"/>
              <a:t> </a:t>
            </a:r>
            <a:r>
              <a:rPr lang="ru-RU" dirty="0" err="1"/>
              <a:t>англійської</a:t>
            </a:r>
            <a:r>
              <a:rPr lang="ru-RU" dirty="0"/>
              <a:t> </a:t>
            </a:r>
            <a:r>
              <a:rPr lang="ru-RU" dirty="0" err="1"/>
              <a:t>мови</a:t>
            </a:r>
            <a:r>
              <a:rPr lang="ru-RU" dirty="0"/>
              <a:t> </a:t>
            </a:r>
            <a:r>
              <a:rPr lang="ru-RU" dirty="0" err="1"/>
              <a:t>Британської</a:t>
            </a:r>
            <a:r>
              <a:rPr lang="ru-RU" dirty="0"/>
              <a:t> Ради, </a:t>
            </a:r>
            <a:r>
              <a:rPr lang="ru-RU" dirty="0" err="1"/>
              <a:t>німецьким</a:t>
            </a:r>
            <a:r>
              <a:rPr lang="ru-RU" dirty="0"/>
              <a:t> </a:t>
            </a:r>
            <a:r>
              <a:rPr lang="ru-RU" dirty="0" err="1"/>
              <a:t>культурно-мовним</a:t>
            </a:r>
            <a:r>
              <a:rPr lang="ru-RU" dirty="0"/>
              <a:t> центром </a:t>
            </a:r>
            <a:r>
              <a:rPr lang="ru-RU" dirty="0" err="1"/>
              <a:t>Гете-Інституту</a:t>
            </a:r>
            <a:r>
              <a:rPr lang="ru-RU" dirty="0"/>
              <a:t> у м. </a:t>
            </a:r>
            <a:r>
              <a:rPr lang="ru-RU" dirty="0" err="1"/>
              <a:t>Києві</a:t>
            </a:r>
            <a:r>
              <a:rPr lang="ru-RU" dirty="0"/>
              <a:t>, </a:t>
            </a:r>
            <a:r>
              <a:rPr lang="ru-RU" dirty="0" err="1"/>
              <a:t>університетом</a:t>
            </a:r>
            <a:r>
              <a:rPr lang="ru-RU" dirty="0"/>
              <a:t> </a:t>
            </a:r>
            <a:r>
              <a:rPr lang="ru-RU" dirty="0" err="1"/>
              <a:t>Мішеля</a:t>
            </a:r>
            <a:r>
              <a:rPr lang="ru-RU" dirty="0"/>
              <a:t> Монтеня у м. Бордо, </a:t>
            </a:r>
            <a:r>
              <a:rPr lang="ru-RU" dirty="0" err="1"/>
              <a:t>Франція</a:t>
            </a:r>
            <a:r>
              <a:rPr lang="ru-RU" dirty="0"/>
              <a:t>.</a:t>
            </a:r>
          </a:p>
        </p:txBody>
      </p:sp>
      <p:pic>
        <p:nvPicPr>
          <p:cNvPr id="51202" name="Picture 2" descr="Професор Коні Джун Постеллі зі студентами"/>
          <p:cNvPicPr>
            <a:picLocks noChangeAspect="1" noChangeArrowheads="1"/>
          </p:cNvPicPr>
          <p:nvPr/>
        </p:nvPicPr>
        <p:blipFill>
          <a:blip r:embed="rId2"/>
          <a:srcRect/>
          <a:stretch>
            <a:fillRect/>
          </a:stretch>
        </p:blipFill>
        <p:spPr bwMode="auto">
          <a:xfrm>
            <a:off x="597527" y="3547702"/>
            <a:ext cx="4938823" cy="2966188"/>
          </a:xfrm>
          <a:prstGeom prst="rect">
            <a:avLst/>
          </a:prstGeom>
          <a:noFill/>
        </p:spPr>
      </p:pic>
      <p:pic>
        <p:nvPicPr>
          <p:cNvPr id="51204" name="Picture 4" descr="Проф. Бадан А.А., доц. Мирошниченко В.М. на Міжнародної лінгвістичної конференції (Зал Асамблеї ООН, Нью_Йорк, США)"/>
          <p:cNvPicPr>
            <a:picLocks noChangeAspect="1" noChangeArrowheads="1"/>
          </p:cNvPicPr>
          <p:nvPr/>
        </p:nvPicPr>
        <p:blipFill>
          <a:blip r:embed="rId3"/>
          <a:srcRect/>
          <a:stretch>
            <a:fillRect/>
          </a:stretch>
        </p:blipFill>
        <p:spPr bwMode="auto">
          <a:xfrm>
            <a:off x="5631254" y="3534806"/>
            <a:ext cx="4730593" cy="2952001"/>
          </a:xfrm>
          <a:prstGeom prst="rect">
            <a:avLst/>
          </a:prstGeom>
          <a:noFill/>
        </p:spPr>
      </p:pic>
    </p:spTree>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8403" y="395163"/>
            <a:ext cx="8596668" cy="3880773"/>
          </a:xfrm>
        </p:spPr>
        <p:txBody>
          <a:bodyPr>
            <a:normAutofit lnSpcReduction="10000"/>
          </a:bodyPr>
          <a:lstStyle/>
          <a:p>
            <a:pPr algn="ctr"/>
            <a:r>
              <a:rPr lang="uk-UA" sz="2000" dirty="0"/>
              <a:t>Якщо Ви прагнете досягти успіху в житті, любите мови, обожнюєте перекладати та хочете стати справжнім професіоналом своєї справи, тоді Вам до нас!</a:t>
            </a:r>
            <a:br>
              <a:rPr lang="uk-UA" sz="2000" dirty="0"/>
            </a:br>
            <a:endParaRPr lang="uk-UA" sz="2000" dirty="0"/>
          </a:p>
          <a:p>
            <a:pPr algn="ctr"/>
            <a:r>
              <a:rPr lang="uk-UA" sz="2000" dirty="0"/>
              <a:t>Викладач чи перекладач – це завжди престижна та високооплачувана робота!</a:t>
            </a:r>
          </a:p>
          <a:p>
            <a:pPr algn="ctr"/>
            <a:r>
              <a:rPr lang="uk-UA" sz="2000" dirty="0"/>
              <a:t>Навчання у нас цікаве та ефективне!</a:t>
            </a:r>
          </a:p>
          <a:p>
            <a:pPr algn="ctr"/>
            <a:r>
              <a:rPr lang="uk-UA" sz="2000" dirty="0"/>
              <a:t>Успіх випускників демонструє високий рівень надання освітніх послуг!</a:t>
            </a:r>
          </a:p>
          <a:p>
            <a:pPr algn="ctr"/>
            <a:endParaRPr lang="uk-UA" dirty="0"/>
          </a:p>
          <a:p>
            <a:pPr algn="ctr">
              <a:buNone/>
            </a:pPr>
            <a:r>
              <a:rPr lang="uk-UA" sz="2000" dirty="0"/>
              <a:t>БІЛЬШЕ ДЕТАЛЕЙ на </a:t>
            </a:r>
            <a:r>
              <a:rPr lang="en-US" sz="2000" dirty="0">
                <a:hlinkClick r:id="rId2"/>
              </a:rPr>
              <a:t>http://web.kpi.kharkov.ua/dim/uk/</a:t>
            </a:r>
            <a:r>
              <a:rPr lang="uk-UA" sz="2000" dirty="0"/>
              <a:t> </a:t>
            </a:r>
            <a:endParaRPr lang="ru-RU" sz="2000" dirty="0"/>
          </a:p>
        </p:txBody>
      </p:sp>
      <p:pic>
        <p:nvPicPr>
          <p:cNvPr id="4" name="Picture 5" descr="http://web.kpi.kharkov.ua/dim/wp-content/uploads/sites/99/2016/05/cropped-Label-DIMP-300x300.jpg"/>
          <p:cNvPicPr>
            <a:picLocks noChangeAspect="1" noChangeArrowheads="1"/>
          </p:cNvPicPr>
          <p:nvPr/>
        </p:nvPicPr>
        <p:blipFill>
          <a:blip r:embed="rId3"/>
          <a:srcRect/>
          <a:stretch>
            <a:fillRect/>
          </a:stretch>
        </p:blipFill>
        <p:spPr bwMode="auto">
          <a:xfrm>
            <a:off x="4659672" y="4499569"/>
            <a:ext cx="1765427" cy="1765427"/>
          </a:xfrm>
          <a:prstGeom prst="rect">
            <a:avLst/>
          </a:prstGeom>
          <a:noFill/>
        </p:spPr>
      </p:pic>
    </p:spTree>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8275" y="1188315"/>
            <a:ext cx="8596668" cy="3880773"/>
          </a:xfrm>
        </p:spPr>
        <p:txBody>
          <a:bodyPr>
            <a:normAutofit/>
          </a:bodyPr>
          <a:lstStyle/>
          <a:p>
            <a:pPr algn="ctr">
              <a:buNone/>
            </a:pPr>
            <a:r>
              <a:rPr lang="uk-UA" sz="5400" b="1" dirty="0"/>
              <a:t>Дякуємо за увагу!</a:t>
            </a:r>
          </a:p>
          <a:p>
            <a:pPr algn="ctr">
              <a:buNone/>
            </a:pPr>
            <a:r>
              <a:rPr lang="en-US" sz="5400" b="1" dirty="0"/>
              <a:t>Thank you for attention!</a:t>
            </a:r>
          </a:p>
          <a:p>
            <a:pPr algn="ctr">
              <a:buNone/>
            </a:pPr>
            <a:r>
              <a:rPr lang="en-US" sz="5400" b="1" dirty="0" err="1"/>
              <a:t>Vielen</a:t>
            </a:r>
            <a:r>
              <a:rPr lang="en-US" sz="5400" b="1" dirty="0"/>
              <a:t> Dank f</a:t>
            </a:r>
            <a:r>
              <a:rPr lang="de-DE" sz="5400" b="1" dirty="0" err="1"/>
              <a:t>ür</a:t>
            </a:r>
            <a:r>
              <a:rPr lang="de-DE" sz="5400" b="1" dirty="0"/>
              <a:t> Ihre Aufmerksamkeit!</a:t>
            </a:r>
            <a:endParaRPr lang="ru-RU" sz="5400" b="1" dirty="0"/>
          </a:p>
        </p:txBody>
      </p:sp>
    </p:spTree>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8709" y="1118896"/>
            <a:ext cx="7926713" cy="4529550"/>
          </a:xfrm>
          <a:prstGeom prst="rect">
            <a:avLst/>
          </a:prstGeom>
        </p:spPr>
      </p:pic>
    </p:spTree>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0030" y="1625936"/>
            <a:ext cx="7766936" cy="1646302"/>
          </a:xfrm>
        </p:spPr>
        <p:txBody>
          <a:bodyPr>
            <a:normAutofit fontScale="90000"/>
          </a:bodyPr>
          <a:lstStyle/>
          <a:p>
            <a:pPr algn="ctr"/>
            <a:r>
              <a:rPr lang="uk-UA" sz="5400" dirty="0"/>
              <a:t>Вас вітає </a:t>
            </a:r>
            <a:br>
              <a:rPr lang="en-US" sz="5400" dirty="0"/>
            </a:br>
            <a:r>
              <a:rPr lang="uk-UA" sz="5400" dirty="0"/>
              <a:t>кафедра </a:t>
            </a:r>
            <a:br>
              <a:rPr lang="en-US" sz="5400" dirty="0"/>
            </a:br>
            <a:r>
              <a:rPr lang="uk-UA" sz="5400" dirty="0"/>
              <a:t>Ділової іноземної мови та перекладу</a:t>
            </a:r>
            <a:endParaRPr lang="ru-RU" sz="5400" dirty="0"/>
          </a:p>
        </p:txBody>
      </p:sp>
      <p:sp>
        <p:nvSpPr>
          <p:cNvPr id="3" name="Подзаголовок 2"/>
          <p:cNvSpPr>
            <a:spLocks noGrp="1"/>
          </p:cNvSpPr>
          <p:nvPr>
            <p:ph type="subTitle" idx="1"/>
          </p:nvPr>
        </p:nvSpPr>
        <p:spPr>
          <a:xfrm>
            <a:off x="1633816" y="3507625"/>
            <a:ext cx="7766936" cy="1096899"/>
          </a:xfrm>
        </p:spPr>
        <p:txBody>
          <a:bodyPr>
            <a:normAutofit/>
          </a:bodyPr>
          <a:lstStyle/>
          <a:p>
            <a:pPr algn="ctr"/>
            <a:r>
              <a:rPr lang="uk-UA" sz="3600" dirty="0"/>
              <a:t>НТУ «ХПІ»</a:t>
            </a:r>
            <a:endParaRPr lang="ru-RU" sz="3600" dirty="0"/>
          </a:p>
        </p:txBody>
      </p:sp>
      <p:pic>
        <p:nvPicPr>
          <p:cNvPr id="4" name="Picture 5" descr="http://web.kpi.kharkov.ua/dim/wp-content/uploads/sites/99/2016/05/cropped-Label-DIMP-300x300.jpg"/>
          <p:cNvPicPr>
            <a:picLocks noChangeAspect="1" noChangeArrowheads="1"/>
          </p:cNvPicPr>
          <p:nvPr/>
        </p:nvPicPr>
        <p:blipFill>
          <a:blip r:embed="rId3"/>
          <a:srcRect/>
          <a:stretch>
            <a:fillRect/>
          </a:stretch>
        </p:blipFill>
        <p:spPr bwMode="auto">
          <a:xfrm>
            <a:off x="4759260" y="4427142"/>
            <a:ext cx="1765427" cy="1765427"/>
          </a:xfrm>
          <a:prstGeom prst="rect">
            <a:avLst/>
          </a:prstGeom>
          <a:noFill/>
        </p:spPr>
      </p:pic>
      <p:pic>
        <p:nvPicPr>
          <p:cNvPr id="6" name="Записанный звук">
            <a:hlinkClick r:id="" action="ppaction://media"/>
          </p:cNvPr>
          <p:cNvPicPr>
            <a:picLocks noRot="1" noChangeAspect="1"/>
          </p:cNvPicPr>
          <p:nvPr>
            <a:wavAudioFile r:embed="rId1" name="Записанный звук"/>
          </p:nvPr>
        </p:nvPicPr>
        <p:blipFill>
          <a:blip r:embed="rId4"/>
          <a:stretch>
            <a:fillRect/>
          </a:stretch>
        </p:blipFill>
        <p:spPr>
          <a:xfrm>
            <a:off x="1224466" y="319120"/>
            <a:ext cx="794456" cy="794456"/>
          </a:xfrm>
          <a:prstGeom prst="rect">
            <a:avLst/>
          </a:prstGeom>
        </p:spPr>
      </p:pic>
    </p:spTree>
    <p:extLst>
      <p:ext uri="{BB962C8B-B14F-4D97-AF65-F5344CB8AC3E}">
        <p14:creationId xmlns:p14="http://schemas.microsoft.com/office/powerpoint/2010/main" val="355523147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1654" y="322734"/>
            <a:ext cx="8783538" cy="5797408"/>
          </a:xfrm>
        </p:spPr>
        <p:txBody>
          <a:bodyPr>
            <a:normAutofit fontScale="77500" lnSpcReduction="20000"/>
          </a:bodyPr>
          <a:lstStyle/>
          <a:p>
            <a:pPr algn="just"/>
            <a:r>
              <a:rPr lang="ru-RU" sz="2600" dirty="0"/>
              <a:t>Кафедру </a:t>
            </a:r>
            <a:r>
              <a:rPr lang="ru-RU" sz="2600" dirty="0" err="1"/>
              <a:t>ділової</a:t>
            </a:r>
            <a:r>
              <a:rPr lang="ru-RU" sz="2600" dirty="0"/>
              <a:t> </a:t>
            </a:r>
            <a:r>
              <a:rPr lang="ru-RU" sz="2600" dirty="0" err="1"/>
              <a:t>іноземної</a:t>
            </a:r>
            <a:r>
              <a:rPr lang="ru-RU" sz="2600" dirty="0"/>
              <a:t> </a:t>
            </a:r>
            <a:r>
              <a:rPr lang="ru-RU" sz="2600" dirty="0" err="1"/>
              <a:t>мови</a:t>
            </a:r>
            <a:r>
              <a:rPr lang="ru-RU" sz="2600" dirty="0"/>
              <a:t> і перекладу в НТУ «ХПІ» </a:t>
            </a:r>
            <a:r>
              <a:rPr lang="ru-RU" sz="2600" dirty="0" err="1"/>
              <a:t>було</a:t>
            </a:r>
            <a:r>
              <a:rPr lang="ru-RU" sz="2600" dirty="0"/>
              <a:t> засновано в </a:t>
            </a:r>
            <a:r>
              <a:rPr lang="ru-RU" sz="2600" dirty="0" err="1"/>
              <a:t>грудні</a:t>
            </a:r>
            <a:r>
              <a:rPr lang="ru-RU" sz="2600" dirty="0"/>
              <a:t> 1998 року для </a:t>
            </a:r>
            <a:r>
              <a:rPr lang="ru-RU" sz="2600" dirty="0" err="1"/>
              <a:t>розробки</a:t>
            </a:r>
            <a:r>
              <a:rPr lang="ru-RU" sz="2600" dirty="0"/>
              <a:t> </a:t>
            </a:r>
            <a:r>
              <a:rPr lang="ru-RU" sz="2600" dirty="0" err="1"/>
              <a:t>інтенсивних</a:t>
            </a:r>
            <a:r>
              <a:rPr lang="ru-RU" sz="2600" dirty="0"/>
              <a:t> </a:t>
            </a:r>
            <a:r>
              <a:rPr lang="ru-RU" sz="2600" dirty="0" err="1"/>
              <a:t>програм</a:t>
            </a:r>
            <a:r>
              <a:rPr lang="ru-RU" sz="2600" dirty="0"/>
              <a:t> </a:t>
            </a:r>
            <a:r>
              <a:rPr lang="ru-RU" sz="2600" dirty="0" err="1"/>
              <a:t>вивчення</a:t>
            </a:r>
            <a:r>
              <a:rPr lang="ru-RU" sz="2600" dirty="0"/>
              <a:t> </a:t>
            </a:r>
            <a:r>
              <a:rPr lang="ru-RU" sz="2600" dirty="0" err="1"/>
              <a:t>іноземної</a:t>
            </a:r>
            <a:r>
              <a:rPr lang="ru-RU" sz="2600" dirty="0"/>
              <a:t> </a:t>
            </a:r>
            <a:r>
              <a:rPr lang="ru-RU" sz="2600" dirty="0" err="1"/>
              <a:t>мови</a:t>
            </a:r>
            <a:r>
              <a:rPr lang="ru-RU" sz="2600" dirty="0"/>
              <a:t>, </a:t>
            </a:r>
            <a:r>
              <a:rPr lang="ru-RU" sz="2600" dirty="0" err="1"/>
              <a:t>які</a:t>
            </a:r>
            <a:r>
              <a:rPr lang="ru-RU" sz="2600" dirty="0"/>
              <a:t> б дозволяли </a:t>
            </a:r>
            <a:r>
              <a:rPr lang="ru-RU" sz="2600" dirty="0" err="1"/>
              <a:t>випускникам</a:t>
            </a:r>
            <a:r>
              <a:rPr lang="ru-RU" sz="2600" dirty="0"/>
              <a:t> </a:t>
            </a:r>
            <a:r>
              <a:rPr lang="ru-RU" sz="2600" dirty="0" err="1"/>
              <a:t>вільно</a:t>
            </a:r>
            <a:r>
              <a:rPr lang="ru-RU" sz="2600" dirty="0"/>
              <a:t> </a:t>
            </a:r>
            <a:r>
              <a:rPr lang="ru-RU" sz="2600" dirty="0" err="1"/>
              <a:t>володіти</a:t>
            </a:r>
            <a:r>
              <a:rPr lang="ru-RU" sz="2600" dirty="0"/>
              <a:t> </a:t>
            </a:r>
            <a:r>
              <a:rPr lang="ru-RU" sz="2600" dirty="0" err="1"/>
              <a:t>професійною</a:t>
            </a:r>
            <a:r>
              <a:rPr lang="ru-RU" sz="2600" dirty="0"/>
              <a:t> </a:t>
            </a:r>
            <a:r>
              <a:rPr lang="ru-RU" sz="2600" dirty="0" err="1"/>
              <a:t>термінологією</a:t>
            </a:r>
            <a:r>
              <a:rPr lang="ru-RU" sz="2600" dirty="0"/>
              <a:t> и </a:t>
            </a:r>
            <a:r>
              <a:rPr lang="ru-RU" sz="2600" dirty="0" err="1"/>
              <a:t>іноземною</a:t>
            </a:r>
            <a:r>
              <a:rPr lang="ru-RU" sz="2600" dirty="0"/>
              <a:t> </a:t>
            </a:r>
            <a:r>
              <a:rPr lang="ru-RU" sz="2600" dirty="0" err="1"/>
              <a:t>мовою</a:t>
            </a:r>
            <a:r>
              <a:rPr lang="ru-RU" sz="2600" dirty="0"/>
              <a:t>.</a:t>
            </a:r>
            <a:br>
              <a:rPr lang="ru-RU" sz="2600" dirty="0"/>
            </a:br>
            <a:r>
              <a:rPr lang="ru-RU" sz="2600" dirty="0"/>
              <a:t>У 2000 р. кафедра </a:t>
            </a:r>
            <a:r>
              <a:rPr lang="ru-RU" sz="2600" dirty="0" err="1"/>
              <a:t>отримала</a:t>
            </a:r>
            <a:r>
              <a:rPr lang="ru-RU" sz="2600" dirty="0"/>
              <a:t> </a:t>
            </a:r>
            <a:r>
              <a:rPr lang="ru-RU" sz="2600" dirty="0" err="1"/>
              <a:t>ліцензію</a:t>
            </a:r>
            <a:r>
              <a:rPr lang="ru-RU" sz="2600" dirty="0"/>
              <a:t> на </a:t>
            </a:r>
            <a:r>
              <a:rPr lang="ru-RU" sz="2600" dirty="0" err="1"/>
              <a:t>підготовку</a:t>
            </a:r>
            <a:r>
              <a:rPr lang="ru-RU" sz="2600" dirty="0"/>
              <a:t> </a:t>
            </a:r>
            <a:r>
              <a:rPr lang="ru-RU" sz="2600" dirty="0" err="1"/>
              <a:t>перекладачів</a:t>
            </a:r>
            <a:r>
              <a:rPr lang="ru-RU" sz="2600" dirty="0"/>
              <a:t> </a:t>
            </a:r>
            <a:r>
              <a:rPr lang="ru-RU" sz="2600" dirty="0" err="1"/>
              <a:t>рівня</a:t>
            </a:r>
            <a:r>
              <a:rPr lang="ru-RU" sz="2600" dirty="0"/>
              <a:t> «бакалавр» (</a:t>
            </a:r>
            <a:r>
              <a:rPr lang="ru-RU" sz="2600" dirty="0" err="1"/>
              <a:t>спеціалізації</a:t>
            </a:r>
            <a:r>
              <a:rPr lang="ru-RU" sz="2600" dirty="0"/>
              <a:t> «</a:t>
            </a:r>
            <a:r>
              <a:rPr lang="ru-RU" sz="2600" dirty="0" err="1"/>
              <a:t>Науково-технічний</a:t>
            </a:r>
            <a:r>
              <a:rPr lang="ru-RU" sz="2600" dirty="0"/>
              <a:t> переклад» та «</a:t>
            </a:r>
            <a:r>
              <a:rPr lang="ru-RU" sz="2600" dirty="0" err="1"/>
              <a:t>Ефективна</a:t>
            </a:r>
            <a:r>
              <a:rPr lang="ru-RU" sz="2600" dirty="0"/>
              <a:t> </a:t>
            </a:r>
            <a:r>
              <a:rPr lang="ru-RU" sz="2600" dirty="0" err="1"/>
              <a:t>комунікація</a:t>
            </a:r>
            <a:r>
              <a:rPr lang="ru-RU" sz="2600" dirty="0"/>
              <a:t> у </a:t>
            </a:r>
            <a:r>
              <a:rPr lang="ru-RU" sz="2600" dirty="0" err="1"/>
              <a:t>сфері</a:t>
            </a:r>
            <a:r>
              <a:rPr lang="ru-RU" sz="2600" dirty="0"/>
              <a:t> </a:t>
            </a:r>
            <a:r>
              <a:rPr lang="ru-RU" sz="2600" dirty="0" err="1"/>
              <a:t>економіки</a:t>
            </a:r>
            <a:r>
              <a:rPr lang="ru-RU" sz="2600" dirty="0"/>
              <a:t>»), </a:t>
            </a:r>
            <a:r>
              <a:rPr lang="ru-RU" sz="2600" dirty="0" err="1"/>
              <a:t>потім</a:t>
            </a:r>
            <a:r>
              <a:rPr lang="ru-RU" sz="2600" dirty="0"/>
              <a:t> </a:t>
            </a:r>
            <a:r>
              <a:rPr lang="ru-RU" sz="2600" dirty="0" err="1"/>
              <a:t>було</a:t>
            </a:r>
            <a:r>
              <a:rPr lang="ru-RU" sz="2600" dirty="0"/>
              <a:t> </a:t>
            </a:r>
            <a:r>
              <a:rPr lang="ru-RU" sz="2600" dirty="0" err="1"/>
              <a:t>відкрито</a:t>
            </a:r>
            <a:r>
              <a:rPr lang="ru-RU" sz="2600" dirty="0"/>
              <a:t> </a:t>
            </a:r>
            <a:r>
              <a:rPr lang="ru-RU" sz="2600" dirty="0" err="1"/>
              <a:t>спеціальність</a:t>
            </a:r>
            <a:r>
              <a:rPr lang="ru-RU" sz="2600" dirty="0"/>
              <a:t> «Переклад» як другу </a:t>
            </a:r>
            <a:r>
              <a:rPr lang="ru-RU" sz="2600" dirty="0" err="1"/>
              <a:t>освіту</a:t>
            </a:r>
            <a:r>
              <a:rPr lang="ru-RU" sz="2600" dirty="0"/>
              <a:t> на заочному </a:t>
            </a:r>
            <a:r>
              <a:rPr lang="ru-RU" sz="2600" dirty="0" err="1"/>
              <a:t>відділенні</a:t>
            </a:r>
            <a:r>
              <a:rPr lang="ru-RU" sz="2600" dirty="0"/>
              <a:t> (для </a:t>
            </a:r>
            <a:r>
              <a:rPr lang="ru-RU" sz="2600" dirty="0" err="1"/>
              <a:t>студентів</a:t>
            </a:r>
            <a:r>
              <a:rPr lang="ru-RU" sz="2600" dirty="0"/>
              <a:t>, </a:t>
            </a:r>
            <a:r>
              <a:rPr lang="ru-RU" sz="2600" dirty="0" err="1"/>
              <a:t>маючих</a:t>
            </a:r>
            <a:r>
              <a:rPr lang="ru-RU" sz="2600" dirty="0"/>
              <a:t> диплом не </a:t>
            </a:r>
            <a:r>
              <a:rPr lang="ru-RU" sz="2600" dirty="0" err="1"/>
              <a:t>нижче</a:t>
            </a:r>
            <a:r>
              <a:rPr lang="ru-RU" sz="2600" dirty="0"/>
              <a:t> бакалавра по </a:t>
            </a:r>
            <a:r>
              <a:rPr lang="ru-RU" sz="2600" dirty="0" err="1"/>
              <a:t>технічним</a:t>
            </a:r>
            <a:r>
              <a:rPr lang="ru-RU" sz="2600" dirty="0"/>
              <a:t> </a:t>
            </a:r>
            <a:r>
              <a:rPr lang="ru-RU" sz="2600" dirty="0" err="1"/>
              <a:t>спеціальностям</a:t>
            </a:r>
            <a:r>
              <a:rPr lang="ru-RU" sz="2600" dirty="0"/>
              <a:t>). В 2003 р. кафедра </a:t>
            </a:r>
            <a:r>
              <a:rPr lang="ru-RU" sz="2600" dirty="0" err="1"/>
              <a:t>отримала</a:t>
            </a:r>
            <a:r>
              <a:rPr lang="ru-RU" sz="2600" dirty="0"/>
              <a:t> </a:t>
            </a:r>
            <a:r>
              <a:rPr lang="ru-RU" sz="2600" dirty="0" err="1"/>
              <a:t>ліцензію</a:t>
            </a:r>
            <a:r>
              <a:rPr lang="ru-RU" sz="2600" dirty="0"/>
              <a:t> на </a:t>
            </a:r>
            <a:r>
              <a:rPr lang="ru-RU" sz="2600" dirty="0" err="1"/>
              <a:t>підготовку</a:t>
            </a:r>
            <a:r>
              <a:rPr lang="ru-RU" sz="2600" dirty="0"/>
              <a:t> </a:t>
            </a:r>
            <a:r>
              <a:rPr lang="ru-RU" sz="2600" dirty="0" err="1"/>
              <a:t>фахівців</a:t>
            </a:r>
            <a:r>
              <a:rPr lang="ru-RU" sz="2600" dirty="0"/>
              <a:t> </a:t>
            </a:r>
            <a:r>
              <a:rPr lang="ru-RU" sz="2600" dirty="0" err="1"/>
              <a:t>рівня</a:t>
            </a:r>
            <a:r>
              <a:rPr lang="ru-RU" sz="2600" dirty="0"/>
              <a:t> «</a:t>
            </a:r>
            <a:r>
              <a:rPr lang="ru-RU" sz="2600" dirty="0" err="1"/>
              <a:t>спеціаліст</a:t>
            </a:r>
            <a:r>
              <a:rPr lang="ru-RU" sz="2600" dirty="0"/>
              <a:t>», а в 2015 р. </a:t>
            </a:r>
            <a:r>
              <a:rPr lang="ru-RU" sz="2600" dirty="0" err="1"/>
              <a:t>було</a:t>
            </a:r>
            <a:r>
              <a:rPr lang="ru-RU" sz="2600" dirty="0"/>
              <a:t> </a:t>
            </a:r>
            <a:r>
              <a:rPr lang="ru-RU" sz="2600" dirty="0" err="1"/>
              <a:t>ліцензовано</a:t>
            </a:r>
            <a:r>
              <a:rPr lang="ru-RU" sz="2600" dirty="0"/>
              <a:t> </a:t>
            </a:r>
            <a:r>
              <a:rPr lang="ru-RU" sz="2600" dirty="0" err="1"/>
              <a:t>рівень</a:t>
            </a:r>
            <a:r>
              <a:rPr lang="ru-RU" sz="2600" dirty="0"/>
              <a:t> «</a:t>
            </a:r>
            <a:r>
              <a:rPr lang="ru-RU" sz="2600" dirty="0" err="1"/>
              <a:t>магістр</a:t>
            </a:r>
            <a:r>
              <a:rPr lang="ru-RU" sz="2600" dirty="0"/>
              <a:t>».</a:t>
            </a:r>
          </a:p>
          <a:p>
            <a:pPr algn="just"/>
            <a:r>
              <a:rPr lang="ru-RU" sz="2600" dirty="0"/>
              <a:t>Зараз кафедра </a:t>
            </a:r>
            <a:r>
              <a:rPr lang="ru-RU" sz="2600" dirty="0" err="1"/>
              <a:t>здійснює</a:t>
            </a:r>
            <a:r>
              <a:rPr lang="ru-RU" sz="2600" dirty="0"/>
              <a:t> </a:t>
            </a:r>
            <a:r>
              <a:rPr lang="ru-RU" sz="2600" dirty="0" err="1"/>
              <a:t>підготовку</a:t>
            </a:r>
            <a:r>
              <a:rPr lang="ru-RU" sz="2600" dirty="0"/>
              <a:t> </a:t>
            </a:r>
            <a:r>
              <a:rPr lang="ru-RU" sz="2600" b="1" dirty="0" err="1"/>
              <a:t>бакалаврів</a:t>
            </a:r>
            <a:r>
              <a:rPr lang="ru-RU" sz="2600" b="1" dirty="0"/>
              <a:t> </a:t>
            </a:r>
            <a:r>
              <a:rPr lang="ru-RU" sz="2600" dirty="0"/>
              <a:t>та </a:t>
            </a:r>
            <a:r>
              <a:rPr lang="ru-RU" sz="2600" b="1" dirty="0" err="1"/>
              <a:t>магістрів</a:t>
            </a:r>
            <a:r>
              <a:rPr lang="ru-RU" sz="2600" dirty="0"/>
              <a:t> </a:t>
            </a:r>
            <a:r>
              <a:rPr lang="ru-RU" sz="2600" dirty="0" err="1"/>
              <a:t>зі</a:t>
            </a:r>
            <a:r>
              <a:rPr lang="ru-RU" sz="2600" dirty="0"/>
              <a:t> </a:t>
            </a:r>
            <a:r>
              <a:rPr lang="ru-RU" sz="2600" dirty="0" err="1"/>
              <a:t>спеціалізації</a:t>
            </a:r>
            <a:r>
              <a:rPr lang="ru-RU" sz="2600" dirty="0"/>
              <a:t> “Переклад” за </a:t>
            </a:r>
            <a:r>
              <a:rPr lang="ru-RU" sz="2600" dirty="0" err="1"/>
              <a:t>спеціальністю</a:t>
            </a:r>
            <a:r>
              <a:rPr lang="ru-RU" sz="2600" dirty="0"/>
              <a:t> 035 «</a:t>
            </a:r>
            <a:r>
              <a:rPr lang="ru-RU" sz="2600" dirty="0" err="1"/>
              <a:t>Філологія</a:t>
            </a:r>
            <a:r>
              <a:rPr lang="ru-RU" sz="2600" dirty="0"/>
              <a:t>».</a:t>
            </a:r>
            <a:br>
              <a:rPr lang="ru-RU" sz="2600" dirty="0"/>
            </a:br>
            <a:r>
              <a:rPr lang="ru-RU" sz="2600" dirty="0" err="1"/>
              <a:t>Випускники</a:t>
            </a:r>
            <a:r>
              <a:rPr lang="ru-RU" sz="2600" dirty="0"/>
              <a:t> </a:t>
            </a:r>
            <a:r>
              <a:rPr lang="ru-RU" sz="2600" dirty="0" err="1"/>
              <a:t>отримують</a:t>
            </a:r>
            <a:r>
              <a:rPr lang="ru-RU" sz="2600" dirty="0"/>
              <a:t> </a:t>
            </a:r>
            <a:r>
              <a:rPr lang="ru-RU" sz="2600" dirty="0" err="1"/>
              <a:t>кваліфікації</a:t>
            </a:r>
            <a:r>
              <a:rPr lang="ru-RU" sz="2600" dirty="0"/>
              <a:t>:</a:t>
            </a:r>
            <a:br>
              <a:rPr lang="ru-RU" sz="2600" dirty="0"/>
            </a:br>
            <a:r>
              <a:rPr lang="ru-RU" sz="2600" dirty="0"/>
              <a:t>035 — Бакалавр з </a:t>
            </a:r>
            <a:r>
              <a:rPr lang="ru-RU" sz="2600" dirty="0" err="1"/>
              <a:t>філології</a:t>
            </a:r>
            <a:r>
              <a:rPr lang="ru-RU" sz="2600" dirty="0"/>
              <a:t> (Переклад. </a:t>
            </a:r>
            <a:r>
              <a:rPr lang="ru-RU" sz="2600" dirty="0" err="1"/>
              <a:t>Англійська</a:t>
            </a:r>
            <a:r>
              <a:rPr lang="ru-RU" sz="2600" dirty="0"/>
              <a:t> </a:t>
            </a:r>
            <a:r>
              <a:rPr lang="ru-RU" sz="2600" dirty="0" err="1"/>
              <a:t>мова</a:t>
            </a:r>
            <a:r>
              <a:rPr lang="ru-RU" sz="2600" dirty="0"/>
              <a:t>)</a:t>
            </a:r>
            <a:br>
              <a:rPr lang="ru-RU" sz="2600" dirty="0"/>
            </a:br>
            <a:r>
              <a:rPr lang="ru-RU" sz="2600" dirty="0"/>
              <a:t>035.041 — </a:t>
            </a:r>
            <a:r>
              <a:rPr lang="ru-RU" sz="2600" dirty="0" err="1"/>
              <a:t>Магістр</a:t>
            </a:r>
            <a:r>
              <a:rPr lang="ru-RU" sz="2600" dirty="0"/>
              <a:t> з </a:t>
            </a:r>
            <a:r>
              <a:rPr lang="ru-RU" sz="2600" dirty="0" err="1"/>
              <a:t>філології</a:t>
            </a:r>
            <a:r>
              <a:rPr lang="ru-RU" sz="2600" dirty="0"/>
              <a:t> (</a:t>
            </a:r>
            <a:r>
              <a:rPr lang="ru-RU" sz="2600" dirty="0" err="1"/>
              <a:t>Германські</a:t>
            </a:r>
            <a:r>
              <a:rPr lang="ru-RU" sz="2600" dirty="0"/>
              <a:t> </a:t>
            </a:r>
            <a:r>
              <a:rPr lang="ru-RU" sz="2600" dirty="0" err="1"/>
              <a:t>мови</a:t>
            </a:r>
            <a:r>
              <a:rPr lang="ru-RU" sz="2600" dirty="0"/>
              <a:t> та </a:t>
            </a:r>
            <a:r>
              <a:rPr lang="ru-RU" sz="2600" dirty="0" err="1"/>
              <a:t>літератури</a:t>
            </a:r>
            <a:r>
              <a:rPr lang="ru-RU" sz="2600" dirty="0"/>
              <a:t> (переклад </a:t>
            </a:r>
            <a:r>
              <a:rPr lang="ru-RU" sz="2600" dirty="0" err="1"/>
              <a:t>включно</a:t>
            </a:r>
            <a:r>
              <a:rPr lang="ru-RU" sz="2600" dirty="0"/>
              <a:t>), перша – </a:t>
            </a:r>
            <a:r>
              <a:rPr lang="ru-RU" sz="2600" dirty="0" err="1"/>
              <a:t>англійська</a:t>
            </a:r>
            <a:r>
              <a:rPr lang="ru-RU" sz="2600" dirty="0"/>
              <a:t>)</a:t>
            </a:r>
            <a:r>
              <a:rPr lang="en-US" sz="2600" dirty="0"/>
              <a:t>.</a:t>
            </a:r>
            <a:endParaRPr lang="ru-RU" sz="2600" dirty="0"/>
          </a:p>
          <a:p>
            <a:pPr algn="just"/>
            <a:r>
              <a:rPr lang="ru-RU" sz="2600" b="1" dirty="0" err="1"/>
              <a:t>Ліцензійний</a:t>
            </a:r>
            <a:r>
              <a:rPr lang="ru-RU" sz="2600" b="1" dirty="0"/>
              <a:t> </a:t>
            </a:r>
            <a:r>
              <a:rPr lang="ru-RU" sz="2600" b="1" dirty="0" err="1"/>
              <a:t>об’єм</a:t>
            </a:r>
            <a:r>
              <a:rPr lang="ru-RU" sz="2600" dirty="0"/>
              <a:t> – 75 </a:t>
            </a:r>
            <a:r>
              <a:rPr lang="ru-RU" sz="2600" dirty="0" err="1"/>
              <a:t>осіб</a:t>
            </a:r>
            <a:r>
              <a:rPr lang="ru-RU" sz="2600" dirty="0"/>
              <a:t>.</a:t>
            </a:r>
          </a:p>
          <a:p>
            <a:endParaRPr lang="ru-RU" dirty="0"/>
          </a:p>
        </p:txBody>
      </p:sp>
      <p:pic>
        <p:nvPicPr>
          <p:cNvPr id="23554" name="Picture 2" descr="Прес-служба НТУ ХПІ - YouTube"/>
          <p:cNvPicPr>
            <a:picLocks noChangeAspect="1" noChangeArrowheads="1"/>
          </p:cNvPicPr>
          <p:nvPr/>
        </p:nvPicPr>
        <p:blipFill>
          <a:blip r:embed="rId3"/>
          <a:srcRect/>
          <a:stretch>
            <a:fillRect/>
          </a:stretch>
        </p:blipFill>
        <p:spPr bwMode="auto">
          <a:xfrm>
            <a:off x="4614249" y="5309858"/>
            <a:ext cx="1548142" cy="1548142"/>
          </a:xfrm>
          <a:prstGeom prst="rect">
            <a:avLst/>
          </a:prstGeom>
          <a:noFill/>
        </p:spPr>
      </p:pic>
      <p:pic>
        <p:nvPicPr>
          <p:cNvPr id="4" name="Записанный звук">
            <a:hlinkClick r:id="" action="ppaction://media"/>
          </p:cNvPr>
          <p:cNvPicPr>
            <a:picLocks noRot="1" noChangeAspect="1"/>
          </p:cNvPicPr>
          <p:nvPr>
            <a:wavAudioFile r:embed="rId1" name="Записанный звук"/>
          </p:nvPr>
        </p:nvPicPr>
        <p:blipFill>
          <a:blip r:embed="rId4"/>
          <a:stretch>
            <a:fillRect/>
          </a:stretch>
        </p:blipFill>
        <p:spPr>
          <a:xfrm>
            <a:off x="217283" y="554509"/>
            <a:ext cx="1015512" cy="1015512"/>
          </a:xfrm>
          <a:prstGeom prst="rect">
            <a:avLst/>
          </a:prstGeom>
        </p:spPr>
      </p:pic>
    </p:spTree>
    <p:extLst>
      <p:ext uri="{BB962C8B-B14F-4D97-AF65-F5344CB8AC3E}">
        <p14:creationId xmlns:p14="http://schemas.microsoft.com/office/powerpoint/2010/main" val="3636478743"/>
      </p:ext>
    </p:extLst>
  </p:cSld>
  <p:clrMapOvr>
    <a:masterClrMapping/>
  </p:clrMapOvr>
  <p:transition spd="slow">
    <p:strips dir="rd"/>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8815" y="223148"/>
            <a:ext cx="8596668" cy="3880773"/>
          </a:xfrm>
        </p:spPr>
        <p:txBody>
          <a:bodyPr>
            <a:normAutofit/>
          </a:bodyPr>
          <a:lstStyle/>
          <a:p>
            <a:pPr algn="just"/>
            <a:r>
              <a:rPr lang="ru-RU" sz="3200" dirty="0">
                <a:solidFill>
                  <a:srgbClr val="222222"/>
                </a:solidFill>
                <a:latin typeface="Times New Roman" panose="02020603050405020304" pitchFamily="18" charset="0"/>
                <a:ea typeface="Calibri" panose="020F0502020204030204" pitchFamily="34" charset="0"/>
              </a:rPr>
              <a:t>У</a:t>
            </a:r>
            <a:r>
              <a:rPr lang="uk-UA" sz="3200" dirty="0">
                <a:solidFill>
                  <a:srgbClr val="222222"/>
                </a:solidFill>
                <a:latin typeface="Times New Roman" panose="02020603050405020304" pitchFamily="18" charset="0"/>
                <a:ea typeface="Calibri" panose="020F0502020204030204" pitchFamily="34" charset="0"/>
              </a:rPr>
              <a:t> наш час провідні світові компанії висувають основною вимогою для своїх співробітників вільне володіння </a:t>
            </a:r>
            <a:r>
              <a:rPr lang="uk-UA" sz="3200" i="1" dirty="0">
                <a:solidFill>
                  <a:srgbClr val="222222"/>
                </a:solidFill>
                <a:latin typeface="Times New Roman" panose="02020603050405020304" pitchFamily="18" charset="0"/>
                <a:ea typeface="Calibri" panose="020F0502020204030204" pitchFamily="34" charset="0"/>
              </a:rPr>
              <a:t>розмовною англійською та німецькою мовами</a:t>
            </a:r>
            <a:r>
              <a:rPr lang="uk-UA" sz="3200" dirty="0">
                <a:solidFill>
                  <a:srgbClr val="222222"/>
                </a:solidFill>
                <a:latin typeface="Times New Roman" panose="02020603050405020304" pitchFamily="18" charset="0"/>
                <a:ea typeface="Calibri" panose="020F0502020204030204" pitchFamily="34" charset="0"/>
              </a:rPr>
              <a:t> та вміння здійснювати </a:t>
            </a:r>
            <a:r>
              <a:rPr lang="uk-UA" sz="3200" i="1" dirty="0">
                <a:solidFill>
                  <a:srgbClr val="222222"/>
                </a:solidFill>
                <a:latin typeface="Times New Roman" panose="02020603050405020304" pitchFamily="18" charset="0"/>
                <a:ea typeface="Calibri" panose="020F0502020204030204" pitchFamily="34" charset="0"/>
              </a:rPr>
              <a:t>ділову комунікацію</a:t>
            </a:r>
            <a:r>
              <a:rPr lang="uk-UA" sz="3200" dirty="0">
                <a:solidFill>
                  <a:srgbClr val="222222"/>
                </a:solidFill>
                <a:latin typeface="Times New Roman" panose="02020603050405020304" pitchFamily="18" charset="0"/>
                <a:ea typeface="Calibri" panose="020F0502020204030204" pitchFamily="34" charset="0"/>
              </a:rPr>
              <a:t> як усну, так і письмову англійською та німецькою. </a:t>
            </a:r>
            <a:endParaRPr lang="ru-RU" sz="3200" dirty="0"/>
          </a:p>
        </p:txBody>
      </p:sp>
      <p:pic>
        <p:nvPicPr>
          <p:cNvPr id="43010" name="Picture 2" descr="Співпраця з роботодавцями: студенти ХПІ отримуватимуть корпоративну  стипендію – Національний технічний університет"/>
          <p:cNvPicPr>
            <a:picLocks noChangeAspect="1" noChangeArrowheads="1"/>
          </p:cNvPicPr>
          <p:nvPr/>
        </p:nvPicPr>
        <p:blipFill>
          <a:blip r:embed="rId3"/>
          <a:srcRect/>
          <a:stretch>
            <a:fillRect/>
          </a:stretch>
        </p:blipFill>
        <p:spPr bwMode="auto">
          <a:xfrm>
            <a:off x="597527" y="3462501"/>
            <a:ext cx="4466377" cy="2979039"/>
          </a:xfrm>
          <a:prstGeom prst="rect">
            <a:avLst/>
          </a:prstGeom>
          <a:noFill/>
        </p:spPr>
      </p:pic>
      <p:pic>
        <p:nvPicPr>
          <p:cNvPr id="43012" name="Picture 4" descr="ХПИ — первый в Харькове и третий в Украине по результатам конкурса  студенческих работ — Национальный технический университет"/>
          <p:cNvPicPr>
            <a:picLocks noChangeAspect="1" noChangeArrowheads="1"/>
          </p:cNvPicPr>
          <p:nvPr/>
        </p:nvPicPr>
        <p:blipFill>
          <a:blip r:embed="rId4"/>
          <a:srcRect/>
          <a:stretch>
            <a:fillRect/>
          </a:stretch>
        </p:blipFill>
        <p:spPr bwMode="auto">
          <a:xfrm>
            <a:off x="5487926" y="3494636"/>
            <a:ext cx="4507099" cy="3006200"/>
          </a:xfrm>
          <a:prstGeom prst="rect">
            <a:avLst/>
          </a:prstGeom>
          <a:noFill/>
        </p:spPr>
      </p:pic>
      <p:pic>
        <p:nvPicPr>
          <p:cNvPr id="5" name="Записанный звук">
            <a:hlinkClick r:id="" action="ppaction://media"/>
          </p:cNvPr>
          <p:cNvPicPr>
            <a:picLocks noRot="1" noChangeAspect="1"/>
          </p:cNvPicPr>
          <p:nvPr>
            <a:wavAudioFile r:embed="rId1" name="Записанный звук"/>
          </p:nvPr>
        </p:nvPicPr>
        <p:blipFill>
          <a:blip r:embed="rId5"/>
          <a:stretch>
            <a:fillRect/>
          </a:stretch>
        </p:blipFill>
        <p:spPr>
          <a:xfrm>
            <a:off x="215759" y="310066"/>
            <a:ext cx="839724" cy="839724"/>
          </a:xfrm>
          <a:prstGeom prst="rect">
            <a:avLst/>
          </a:prstGeom>
        </p:spPr>
      </p:pic>
    </p:spTree>
    <p:extLst>
      <p:ext uri="{BB962C8B-B14F-4D97-AF65-F5344CB8AC3E}">
        <p14:creationId xmlns:p14="http://schemas.microsoft.com/office/powerpoint/2010/main" val="2791380757"/>
      </p:ext>
    </p:extLst>
  </p:cSld>
  <p:clrMapOvr>
    <a:masterClrMapping/>
  </p:clrMapOvr>
  <p:transition spd="slow">
    <p:strips dir="rd"/>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8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0922" y="348259"/>
            <a:ext cx="8763080" cy="3811679"/>
          </a:xfrm>
        </p:spPr>
        <p:txBody>
          <a:bodyPr>
            <a:normAutofit fontScale="92500" lnSpcReduction="20000"/>
          </a:bodyPr>
          <a:lstStyle/>
          <a:p>
            <a:pPr indent="450215" algn="just">
              <a:lnSpc>
                <a:spcPct val="150000"/>
              </a:lnSpc>
              <a:spcAft>
                <a:spcPts val="0"/>
              </a:spcAft>
            </a:pPr>
            <a:r>
              <a:rPr lang="uk-UA" sz="32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Фахівців, підготовлених кафедрою ДІМП НТУ «ХПІ», вигідно відрізняють саме ці навички та вміння. Адже протягом 20 років кафедра залучає носіїв мови зі США як викладачів та відтворює природнє англомовне середовище для своїх студентів. </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4034" name="Picture 2"/>
          <p:cNvPicPr>
            <a:picLocks noChangeAspect="1" noChangeArrowheads="1"/>
          </p:cNvPicPr>
          <p:nvPr/>
        </p:nvPicPr>
        <p:blipFill>
          <a:blip r:embed="rId3"/>
          <a:srcRect l="13366" t="25611" r="38348" b="25866"/>
          <a:stretch>
            <a:fillRect/>
          </a:stretch>
        </p:blipFill>
        <p:spPr bwMode="auto">
          <a:xfrm>
            <a:off x="2662870" y="3392809"/>
            <a:ext cx="5886961" cy="3327756"/>
          </a:xfrm>
          <a:prstGeom prst="rect">
            <a:avLst/>
          </a:prstGeom>
          <a:noFill/>
          <a:ln w="9525">
            <a:noFill/>
            <a:miter lim="800000"/>
            <a:headEnd/>
            <a:tailEnd/>
          </a:ln>
        </p:spPr>
      </p:pic>
      <p:pic>
        <p:nvPicPr>
          <p:cNvPr id="4" name="Записанный звук">
            <a:hlinkClick r:id="" action="ppaction://media"/>
          </p:cNvPr>
          <p:cNvPicPr>
            <a:picLocks noRot="1" noChangeAspect="1"/>
          </p:cNvPicPr>
          <p:nvPr>
            <a:wavAudioFile r:embed="rId1" name="Записанный звук"/>
          </p:nvPr>
        </p:nvPicPr>
        <p:blipFill>
          <a:blip r:embed="rId4"/>
          <a:stretch>
            <a:fillRect/>
          </a:stretch>
        </p:blipFill>
        <p:spPr>
          <a:xfrm>
            <a:off x="876662" y="4175896"/>
            <a:ext cx="897817" cy="897817"/>
          </a:xfrm>
          <a:prstGeom prst="rect">
            <a:avLst/>
          </a:prstGeom>
        </p:spPr>
      </p:pic>
    </p:spTree>
    <p:extLst>
      <p:ext uri="{BB962C8B-B14F-4D97-AF65-F5344CB8AC3E}">
        <p14:creationId xmlns:p14="http://schemas.microsoft.com/office/powerpoint/2010/main" val="2571719763"/>
      </p:ext>
    </p:extLst>
  </p:cSld>
  <p:clrMapOvr>
    <a:masterClrMapping/>
  </p:clrMapOvr>
  <p:transition spd="slow">
    <p:strips dir="rd"/>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8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5925" y="150115"/>
            <a:ext cx="9180213" cy="4293326"/>
          </a:xfrm>
        </p:spPr>
        <p:txBody>
          <a:bodyPr>
            <a:noAutofit/>
          </a:bodyPr>
          <a:lstStyle/>
          <a:p>
            <a:pPr algn="just"/>
            <a:r>
              <a:rPr lang="ru-RU" sz="2800" dirty="0" err="1">
                <a:solidFill>
                  <a:srgbClr val="000000"/>
                </a:solidFill>
                <a:effectLst/>
                <a:latin typeface="Times New Roman" panose="02020603050405020304" pitchFamily="18" charset="0"/>
                <a:ea typeface="Calibri" panose="020F0502020204030204" pitchFamily="34" charset="0"/>
              </a:rPr>
              <a:t>Багатогранна</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педагогічна</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концепція</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кафедри</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ділової</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іноземної</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мови</a:t>
            </a:r>
            <a:r>
              <a:rPr lang="ru-RU" sz="2800" dirty="0">
                <a:solidFill>
                  <a:srgbClr val="000000"/>
                </a:solidFill>
                <a:effectLst/>
                <a:latin typeface="Times New Roman" panose="02020603050405020304" pitchFamily="18" charset="0"/>
                <a:ea typeface="Calibri" panose="020F0502020204030204" pitchFamily="34" charset="0"/>
              </a:rPr>
              <a:t> та перекладу НТУ «ХПІ» </a:t>
            </a:r>
            <a:r>
              <a:rPr lang="ru-RU" sz="2800" dirty="0" err="1">
                <a:solidFill>
                  <a:srgbClr val="000000"/>
                </a:solidFill>
                <a:effectLst/>
                <a:latin typeface="Times New Roman" panose="02020603050405020304" pitchFamily="18" charset="0"/>
                <a:ea typeface="Calibri" panose="020F0502020204030204" pitchFamily="34" charset="0"/>
              </a:rPr>
              <a:t>спрямована</a:t>
            </a:r>
            <a:r>
              <a:rPr lang="ru-RU" sz="2800" dirty="0">
                <a:solidFill>
                  <a:srgbClr val="000000"/>
                </a:solidFill>
                <a:effectLst/>
                <a:latin typeface="Times New Roman" panose="02020603050405020304" pitchFamily="18" charset="0"/>
                <a:ea typeface="Calibri" panose="020F0502020204030204" pitchFamily="34" charset="0"/>
              </a:rPr>
              <a:t> на </a:t>
            </a:r>
            <a:r>
              <a:rPr lang="ru-RU" sz="2800" dirty="0" err="1">
                <a:solidFill>
                  <a:srgbClr val="000000"/>
                </a:solidFill>
                <a:effectLst/>
                <a:latin typeface="Times New Roman" panose="02020603050405020304" pitchFamily="18" charset="0"/>
                <a:ea typeface="Calibri" panose="020F0502020204030204" pitchFamily="34" charset="0"/>
              </a:rPr>
              <a:t>створення</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унікального</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професійного</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середовища</a:t>
            </a:r>
            <a:r>
              <a:rPr lang="ru-RU" sz="2800" dirty="0">
                <a:solidFill>
                  <a:srgbClr val="000000"/>
                </a:solidFill>
                <a:effectLst/>
                <a:latin typeface="Times New Roman" panose="02020603050405020304" pitchFamily="18" charset="0"/>
                <a:ea typeface="Calibri" panose="020F0502020204030204" pitchFamily="34" charset="0"/>
              </a:rPr>
              <a:t>, де </a:t>
            </a:r>
            <a:r>
              <a:rPr lang="ru-RU" sz="2800" dirty="0" err="1">
                <a:solidFill>
                  <a:srgbClr val="000000"/>
                </a:solidFill>
                <a:effectLst/>
                <a:latin typeface="Times New Roman" panose="02020603050405020304" pitchFamily="18" charset="0"/>
                <a:ea typeface="Calibri" panose="020F0502020204030204" pitchFamily="34" charset="0"/>
              </a:rPr>
              <a:t>панує</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іноземна</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мова</a:t>
            </a:r>
            <a:r>
              <a:rPr lang="ru-RU" sz="2800" dirty="0">
                <a:solidFill>
                  <a:srgbClr val="000000"/>
                </a:solidFill>
                <a:effectLst/>
                <a:latin typeface="Times New Roman" panose="02020603050405020304" pitchFamily="18" charset="0"/>
                <a:ea typeface="Calibri" panose="020F0502020204030204" pitchFamily="34" charset="0"/>
              </a:rPr>
              <a:t>. З перших </a:t>
            </a:r>
            <a:r>
              <a:rPr lang="ru-RU" sz="2800" dirty="0" err="1">
                <a:solidFill>
                  <a:srgbClr val="000000"/>
                </a:solidFill>
                <a:effectLst/>
                <a:latin typeface="Times New Roman" panose="02020603050405020304" pitchFamily="18" charset="0"/>
                <a:ea typeface="Calibri" panose="020F0502020204030204" pitchFamily="34" charset="0"/>
              </a:rPr>
              <a:t>років</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свого</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існування</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колектив</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кафедри</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шукає</a:t>
            </a:r>
            <a:r>
              <a:rPr lang="ru-RU" sz="2800" dirty="0">
                <a:solidFill>
                  <a:srgbClr val="000000"/>
                </a:solidFill>
                <a:effectLst/>
                <a:latin typeface="Times New Roman" panose="02020603050405020304" pitchFamily="18" charset="0"/>
                <a:ea typeface="Calibri" panose="020F0502020204030204" pitchFamily="34" charset="0"/>
              </a:rPr>
              <a:t> шляхи </a:t>
            </a:r>
            <a:r>
              <a:rPr lang="ru-RU" sz="2800" dirty="0" err="1">
                <a:solidFill>
                  <a:srgbClr val="000000"/>
                </a:solidFill>
                <a:effectLst/>
                <a:latin typeface="Times New Roman" panose="02020603050405020304" pitchFamily="18" charset="0"/>
                <a:ea typeface="Calibri" panose="020F0502020204030204" pitchFamily="34" charset="0"/>
              </a:rPr>
              <a:t>компенсації</a:t>
            </a:r>
            <a:r>
              <a:rPr lang="ru-RU" sz="2800" dirty="0">
                <a:solidFill>
                  <a:srgbClr val="000000"/>
                </a:solidFill>
                <a:effectLst/>
                <a:latin typeface="Times New Roman" panose="02020603050405020304" pitchFamily="18" charset="0"/>
                <a:ea typeface="Calibri" panose="020F0502020204030204" pitchFamily="34" charset="0"/>
              </a:rPr>
              <a:t> природного </a:t>
            </a:r>
            <a:r>
              <a:rPr lang="ru-RU" sz="2800" dirty="0" err="1">
                <a:solidFill>
                  <a:srgbClr val="000000"/>
                </a:solidFill>
                <a:effectLst/>
                <a:latin typeface="Times New Roman" panose="02020603050405020304" pitchFamily="18" charset="0"/>
                <a:ea typeface="Calibri" panose="020F0502020204030204" pitchFamily="34" charset="0"/>
              </a:rPr>
              <a:t>іншомовного</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осередку</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що</a:t>
            </a:r>
            <a:r>
              <a:rPr lang="ru-RU" sz="2800" dirty="0">
                <a:solidFill>
                  <a:srgbClr val="000000"/>
                </a:solidFill>
                <a:effectLst/>
                <a:latin typeface="Times New Roman" panose="02020603050405020304" pitchFamily="18" charset="0"/>
                <a:ea typeface="Calibri" panose="020F0502020204030204" pitchFamily="34" charset="0"/>
              </a:rPr>
              <a:t> є </a:t>
            </a:r>
            <a:r>
              <a:rPr lang="ru-RU" sz="2800" dirty="0" err="1">
                <a:solidFill>
                  <a:srgbClr val="000000"/>
                </a:solidFill>
                <a:effectLst/>
                <a:latin typeface="Times New Roman" panose="02020603050405020304" pitchFamily="18" charset="0"/>
                <a:ea typeface="Calibri" panose="020F0502020204030204" pitchFamily="34" charset="0"/>
              </a:rPr>
              <a:t>найбільшою</a:t>
            </a:r>
            <a:r>
              <a:rPr lang="ru-RU" sz="2800" dirty="0">
                <a:solidFill>
                  <a:srgbClr val="000000"/>
                </a:solidFill>
                <a:effectLst/>
                <a:latin typeface="Times New Roman" panose="02020603050405020304" pitchFamily="18" charset="0"/>
                <a:ea typeface="Calibri" panose="020F0502020204030204" pitchFamily="34" charset="0"/>
              </a:rPr>
              <a:t> проблемою </a:t>
            </a:r>
            <a:r>
              <a:rPr lang="ru-RU" sz="2800" dirty="0" err="1">
                <a:solidFill>
                  <a:srgbClr val="000000"/>
                </a:solidFill>
                <a:effectLst/>
                <a:latin typeface="Times New Roman" panose="02020603050405020304" pitchFamily="18" charset="0"/>
                <a:ea typeface="Calibri" panose="020F0502020204030204" pitchFamily="34" charset="0"/>
              </a:rPr>
              <a:t>вивчення</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іноземних</a:t>
            </a:r>
            <a:r>
              <a:rPr lang="ru-RU" sz="2800" dirty="0">
                <a:solidFill>
                  <a:srgbClr val="000000"/>
                </a:solidFill>
                <a:effectLst/>
                <a:latin typeface="Times New Roman" panose="02020603050405020304" pitchFamily="18" charset="0"/>
                <a:ea typeface="Calibri" panose="020F0502020204030204" pitchFamily="34" charset="0"/>
              </a:rPr>
              <a:t> </a:t>
            </a:r>
            <a:r>
              <a:rPr lang="ru-RU" sz="2800" dirty="0" err="1">
                <a:solidFill>
                  <a:srgbClr val="000000"/>
                </a:solidFill>
                <a:effectLst/>
                <a:latin typeface="Times New Roman" panose="02020603050405020304" pitchFamily="18" charset="0"/>
                <a:ea typeface="Calibri" panose="020F0502020204030204" pitchFamily="34" charset="0"/>
              </a:rPr>
              <a:t>мов</a:t>
            </a:r>
            <a:r>
              <a:rPr lang="ru-RU" sz="2800" dirty="0">
                <a:solidFill>
                  <a:srgbClr val="000000"/>
                </a:solidFill>
                <a:effectLst/>
                <a:latin typeface="Times New Roman" panose="02020603050405020304" pitchFamily="18" charset="0"/>
                <a:ea typeface="Calibri" panose="020F0502020204030204" pitchFamily="34" charset="0"/>
              </a:rPr>
              <a:t> в </a:t>
            </a:r>
            <a:r>
              <a:rPr lang="ru-RU" sz="2800" dirty="0" err="1">
                <a:solidFill>
                  <a:srgbClr val="000000"/>
                </a:solidFill>
                <a:effectLst/>
                <a:latin typeface="Times New Roman" panose="02020603050405020304" pitchFamily="18" charset="0"/>
                <a:ea typeface="Calibri" panose="020F0502020204030204" pitchFamily="34" charset="0"/>
              </a:rPr>
              <a:t>Україні</a:t>
            </a:r>
            <a:r>
              <a:rPr lang="ru-RU" sz="3200" dirty="0">
                <a:solidFill>
                  <a:srgbClr val="000000"/>
                </a:solidFill>
                <a:effectLst/>
                <a:latin typeface="Times New Roman" panose="02020603050405020304" pitchFamily="18" charset="0"/>
                <a:ea typeface="Calibri" panose="020F0502020204030204" pitchFamily="34" charset="0"/>
              </a:rPr>
              <a:t>. </a:t>
            </a:r>
            <a:endParaRPr lang="ru-RU" sz="3200" dirty="0">
              <a:effectLst/>
            </a:endParaRPr>
          </a:p>
        </p:txBody>
      </p:sp>
      <p:pic>
        <p:nvPicPr>
          <p:cNvPr id="45058" name="Picture 2" descr="Сучасний склад кафедри ділової іноземної мови та перекладу (2016 р.)"/>
          <p:cNvPicPr>
            <a:picLocks noChangeAspect="1" noChangeArrowheads="1"/>
          </p:cNvPicPr>
          <p:nvPr/>
        </p:nvPicPr>
        <p:blipFill>
          <a:blip r:embed="rId3"/>
          <a:srcRect/>
          <a:stretch>
            <a:fillRect/>
          </a:stretch>
        </p:blipFill>
        <p:spPr bwMode="auto">
          <a:xfrm>
            <a:off x="2544024" y="3362020"/>
            <a:ext cx="5554458" cy="3211171"/>
          </a:xfrm>
          <a:prstGeom prst="rect">
            <a:avLst/>
          </a:prstGeom>
          <a:noFill/>
        </p:spPr>
      </p:pic>
      <p:pic>
        <p:nvPicPr>
          <p:cNvPr id="4" name="Записанный звук">
            <a:hlinkClick r:id="" action="ppaction://media"/>
          </p:cNvPr>
          <p:cNvPicPr>
            <a:picLocks noRot="1" noChangeAspect="1"/>
          </p:cNvPicPr>
          <p:nvPr>
            <a:wavAudioFile r:embed="rId1" name="Записанный звук"/>
          </p:nvPr>
        </p:nvPicPr>
        <p:blipFill>
          <a:blip r:embed="rId4"/>
          <a:stretch>
            <a:fillRect/>
          </a:stretch>
        </p:blipFill>
        <p:spPr>
          <a:xfrm>
            <a:off x="885716" y="3605528"/>
            <a:ext cx="1096993" cy="1096993"/>
          </a:xfrm>
          <a:prstGeom prst="rect">
            <a:avLst/>
          </a:prstGeom>
        </p:spPr>
      </p:pic>
    </p:spTree>
    <p:extLst>
      <p:ext uri="{BB962C8B-B14F-4D97-AF65-F5344CB8AC3E}">
        <p14:creationId xmlns:p14="http://schemas.microsoft.com/office/powerpoint/2010/main" val="4148074136"/>
      </p:ext>
    </p:extLst>
  </p:cSld>
  <p:clrMapOvr>
    <a:masterClrMapping/>
  </p:clrMapOvr>
  <p:transition spd="slow">
    <p:strips dir="rd"/>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2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3548" y="129766"/>
            <a:ext cx="8596668" cy="1320800"/>
          </a:xfrm>
        </p:spPr>
        <p:txBody>
          <a:bodyPr>
            <a:normAutofit/>
          </a:bodyPr>
          <a:lstStyle/>
          <a:p>
            <a:pPr algn="ctr"/>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Базами практики для студентів спеціальності 035.041 «Германські мови та літератури (переклад включно), перша – англійська» </a:t>
            </a:r>
            <a:r>
              <a:rPr lang="uk-UA"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кафедри ділової іноземної мови та перекладу</a:t>
            </a:r>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є:</a:t>
            </a:r>
            <a:endParaRPr lang="ru-RU" sz="2400" dirty="0"/>
          </a:p>
        </p:txBody>
      </p:sp>
      <p:sp>
        <p:nvSpPr>
          <p:cNvPr id="3" name="Объект 2"/>
          <p:cNvSpPr>
            <a:spLocks noGrp="1"/>
          </p:cNvSpPr>
          <p:nvPr>
            <p:ph idx="1"/>
          </p:nvPr>
        </p:nvSpPr>
        <p:spPr>
          <a:xfrm>
            <a:off x="0" y="1204111"/>
            <a:ext cx="9705315" cy="4506211"/>
          </a:xfrm>
        </p:spPr>
        <p:txBody>
          <a:bodyPr>
            <a:normAutofit/>
          </a:bodyPr>
          <a:lstStyle/>
          <a:p>
            <a:pPr marL="226695" indent="219710" algn="just">
              <a:lnSpc>
                <a:spcPct val="150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провідні українські і міжнародні підприємства різних сфер життя та галузей, серед них: </a:t>
            </a:r>
          </a:p>
          <a:p>
            <a:pPr marL="226695" indent="219710" algn="just">
              <a:lnSpc>
                <a:spcPct val="150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ТОВ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Бритіш</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Американ</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Табакко</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Сейлз</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Енд</a:t>
            </a:r>
            <a:r>
              <a:rPr lang="uk-UA" sz="2000" dirty="0">
                <a:latin typeface="Times New Roman" panose="02020603050405020304" pitchFamily="18" charset="0"/>
                <a:ea typeface="Calibri" panose="020F0502020204030204" pitchFamily="34" charset="0"/>
                <a:cs typeface="Times New Roman" panose="02020603050405020304" pitchFamily="18" charset="0"/>
              </a:rPr>
              <a:t> Маркетинг Україна», ТОВ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Гідротехпроект</a:t>
            </a:r>
            <a:r>
              <a:rPr lang="uk-UA" sz="2000" dirty="0">
                <a:latin typeface="Times New Roman" panose="02020603050405020304" pitchFamily="18" charset="0"/>
                <a:ea typeface="Calibri" panose="020F0502020204030204" pitchFamily="34" charset="0"/>
                <a:cs typeface="Times New Roman" panose="02020603050405020304" pitchFamily="18" charset="0"/>
              </a:rPr>
              <a:t>», ДП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Електроважмаш</a:t>
            </a:r>
            <a:r>
              <a:rPr lang="uk-UA" sz="2000" dirty="0">
                <a:latin typeface="Times New Roman" panose="02020603050405020304" pitchFamily="18" charset="0"/>
                <a:ea typeface="Calibri" panose="020F0502020204030204" pitchFamily="34" charset="0"/>
                <a:cs typeface="Times New Roman" panose="02020603050405020304" pitchFamily="18" charset="0"/>
              </a:rPr>
              <a:t>», IT-компанія «Зона 3000», ВАТ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Турбогаз</a:t>
            </a:r>
            <a:r>
              <a:rPr lang="uk-UA" sz="2000" dirty="0">
                <a:latin typeface="Times New Roman" panose="02020603050405020304" pitchFamily="18" charset="0"/>
                <a:ea typeface="Calibri" panose="020F0502020204030204" pitchFamily="34" charset="0"/>
                <a:cs typeface="Times New Roman" panose="02020603050405020304" pitchFamily="18" charset="0"/>
              </a:rPr>
              <a:t>», ТОВ «Агро-</a:t>
            </a:r>
            <a:r>
              <a:rPr lang="uk-UA" sz="2000" dirty="0" err="1">
                <a:latin typeface="Times New Roman" panose="02020603050405020304" pitchFamily="18" charset="0"/>
                <a:ea typeface="Calibri" panose="020F0502020204030204" pitchFamily="34" charset="0"/>
                <a:cs typeface="Times New Roman" panose="02020603050405020304" pitchFamily="18" charset="0"/>
              </a:rPr>
              <a:t>Деметра</a:t>
            </a:r>
            <a:r>
              <a:rPr lang="uk-UA" sz="2000" dirty="0">
                <a:latin typeface="Times New Roman" panose="02020603050405020304" pitchFamily="18" charset="0"/>
                <a:ea typeface="Calibri" panose="020F0502020204030204" pitchFamily="34" charset="0"/>
                <a:cs typeface="Times New Roman" panose="02020603050405020304" pitchFamily="18" charset="0"/>
              </a:rPr>
              <a:t>», ДП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Артемсіль</a:t>
            </a:r>
            <a:r>
              <a:rPr lang="uk-UA" sz="2000" dirty="0">
                <a:latin typeface="Times New Roman" panose="02020603050405020304" pitchFamily="18" charset="0"/>
                <a:ea typeface="Calibri" panose="020F0502020204030204" pitchFamily="34" charset="0"/>
                <a:cs typeface="Times New Roman" panose="02020603050405020304" pitchFamily="18" charset="0"/>
              </a:rPr>
              <a:t>», АТ ЛПП Україна, ТОВ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Сватівська</a:t>
            </a:r>
            <a:r>
              <a:rPr lang="uk-UA" sz="2000" dirty="0">
                <a:latin typeface="Times New Roman" panose="02020603050405020304" pitchFamily="18" charset="0"/>
                <a:ea typeface="Calibri" panose="020F0502020204030204" pitchFamily="34" charset="0"/>
                <a:cs typeface="Times New Roman" panose="02020603050405020304" pitchFamily="18" charset="0"/>
              </a:rPr>
              <a:t> олія», ТОВ Виробничо-комерційне підприємство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Протек</a:t>
            </a:r>
            <a:r>
              <a:rPr lang="uk-UA" sz="2000" dirty="0">
                <a:latin typeface="Times New Roman" panose="02020603050405020304" pitchFamily="18" charset="0"/>
                <a:ea typeface="Calibri" panose="020F0502020204030204" pitchFamily="34" charset="0"/>
                <a:cs typeface="Times New Roman" panose="02020603050405020304" pitchFamily="18" charset="0"/>
              </a:rPr>
              <a:t>», ТОВ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Телесенс</a:t>
            </a:r>
            <a:r>
              <a:rPr lang="uk-UA" sz="2000" dirty="0">
                <a:latin typeface="Times New Roman" panose="02020603050405020304" pitchFamily="18" charset="0"/>
                <a:ea typeface="Calibri" panose="020F0502020204030204" pitchFamily="34" charset="0"/>
                <a:cs typeface="Times New Roman" panose="02020603050405020304" pitchFamily="18" charset="0"/>
              </a:rPr>
              <a:t> ІТ», ТОВ «Схід Руда», ТОВ «Тім Альянс», ТОВ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Акцептік</a:t>
            </a:r>
            <a:r>
              <a:rPr lang="uk-UA" sz="2000" dirty="0">
                <a:latin typeface="Times New Roman" panose="02020603050405020304" pitchFamily="18" charset="0"/>
                <a:ea typeface="Calibri" panose="020F0502020204030204" pitchFamily="34" charset="0"/>
                <a:cs typeface="Times New Roman" panose="02020603050405020304" pitchFamily="18" charset="0"/>
              </a:rPr>
              <a:t>» та багато інших.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Picture 2" descr="Прес-служба НТУ ХПІ - YouTube"/>
          <p:cNvPicPr>
            <a:picLocks noChangeAspect="1" noChangeArrowheads="1"/>
          </p:cNvPicPr>
          <p:nvPr/>
        </p:nvPicPr>
        <p:blipFill>
          <a:blip r:embed="rId3"/>
          <a:srcRect/>
          <a:stretch>
            <a:fillRect/>
          </a:stretch>
        </p:blipFill>
        <p:spPr bwMode="auto">
          <a:xfrm>
            <a:off x="4686676" y="5309858"/>
            <a:ext cx="1548142" cy="1548142"/>
          </a:xfrm>
          <a:prstGeom prst="rect">
            <a:avLst/>
          </a:prstGeom>
          <a:noFill/>
        </p:spPr>
      </p:pic>
      <p:pic>
        <p:nvPicPr>
          <p:cNvPr id="5" name="Записанный звук">
            <a:hlinkClick r:id="" action="ppaction://media"/>
          </p:cNvPr>
          <p:cNvPicPr>
            <a:picLocks noRot="1" noChangeAspect="1"/>
          </p:cNvPicPr>
          <p:nvPr>
            <a:wavAudioFile r:embed="rId1" name="Записанный звук"/>
          </p:nvPr>
        </p:nvPicPr>
        <p:blipFill>
          <a:blip r:embed="rId4"/>
          <a:stretch>
            <a:fillRect/>
          </a:stretch>
        </p:blipFill>
        <p:spPr>
          <a:xfrm>
            <a:off x="867609" y="5217044"/>
            <a:ext cx="816336" cy="816336"/>
          </a:xfrm>
          <a:prstGeom prst="rect">
            <a:avLst/>
          </a:prstGeom>
        </p:spPr>
      </p:pic>
    </p:spTree>
    <p:extLst>
      <p:ext uri="{BB962C8B-B14F-4D97-AF65-F5344CB8AC3E}">
        <p14:creationId xmlns:p14="http://schemas.microsoft.com/office/powerpoint/2010/main" val="3018037445"/>
      </p:ext>
    </p:extLst>
  </p:cSld>
  <p:clrMapOvr>
    <a:masterClrMapping/>
  </p:clrMapOvr>
  <p:transition spd="slow">
    <p:strips dir="rd"/>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9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1" y="168828"/>
            <a:ext cx="9478978" cy="6263660"/>
          </a:xfrm>
        </p:spPr>
        <p:txBody>
          <a:bodyPr>
            <a:normAutofit/>
          </a:bodyPr>
          <a:lstStyle/>
          <a:p>
            <a:pPr algn="just"/>
            <a:r>
              <a:rPr lang="ru-RU" sz="2200" dirty="0"/>
              <a:t>Кафедра </a:t>
            </a:r>
            <a:r>
              <a:rPr lang="ru-RU" sz="2200" dirty="0" err="1"/>
              <a:t>першою</a:t>
            </a:r>
            <a:r>
              <a:rPr lang="ru-RU" sz="2200" dirty="0"/>
              <a:t> в </a:t>
            </a:r>
            <a:r>
              <a:rPr lang="ru-RU" sz="2200" dirty="0" err="1"/>
              <a:t>Україні</a:t>
            </a:r>
            <a:r>
              <a:rPr lang="ru-RU" sz="2200" dirty="0"/>
              <a:t> </a:t>
            </a:r>
            <a:r>
              <a:rPr lang="ru-RU" sz="2200" dirty="0" err="1"/>
              <a:t>відкрила</a:t>
            </a:r>
            <a:r>
              <a:rPr lang="ru-RU" sz="2200" dirty="0"/>
              <a:t> другу </a:t>
            </a:r>
            <a:r>
              <a:rPr lang="ru-RU" sz="2200" dirty="0" err="1"/>
              <a:t>освіту</a:t>
            </a:r>
            <a:r>
              <a:rPr lang="ru-RU" sz="2200" dirty="0"/>
              <a:t> «Переклад» для </a:t>
            </a:r>
            <a:r>
              <a:rPr lang="ru-RU" sz="2200" dirty="0" err="1"/>
              <a:t>фахівців</a:t>
            </a:r>
            <a:r>
              <a:rPr lang="ru-RU" sz="2200" dirty="0"/>
              <a:t> </a:t>
            </a:r>
            <a:r>
              <a:rPr lang="ru-RU" sz="2200" dirty="0" err="1"/>
              <a:t>з</a:t>
            </a:r>
            <a:r>
              <a:rPr lang="ru-RU" sz="2200" dirty="0"/>
              <a:t> </a:t>
            </a:r>
            <a:r>
              <a:rPr lang="ru-RU" sz="2200" dirty="0" err="1"/>
              <a:t>технічних</a:t>
            </a:r>
            <a:r>
              <a:rPr lang="ru-RU" sz="2200" dirty="0"/>
              <a:t> та </a:t>
            </a:r>
            <a:r>
              <a:rPr lang="ru-RU" sz="2200" dirty="0" err="1"/>
              <a:t>економічних</a:t>
            </a:r>
            <a:r>
              <a:rPr lang="ru-RU" sz="2200" dirty="0"/>
              <a:t> </a:t>
            </a:r>
            <a:r>
              <a:rPr lang="ru-RU" sz="2200" dirty="0" err="1"/>
              <a:t>спеціальностей</a:t>
            </a:r>
            <a:r>
              <a:rPr lang="ru-RU" sz="2200" dirty="0"/>
              <a:t>, тому </a:t>
            </a:r>
            <a:r>
              <a:rPr lang="ru-RU" sz="2200" dirty="0" err="1"/>
              <a:t>її</a:t>
            </a:r>
            <a:r>
              <a:rPr lang="ru-RU" sz="2200" dirty="0"/>
              <a:t> метою </a:t>
            </a:r>
            <a:r>
              <a:rPr lang="ru-RU" sz="2200" dirty="0" err="1"/>
              <a:t>є</a:t>
            </a:r>
            <a:r>
              <a:rPr lang="ru-RU" sz="2200" dirty="0"/>
              <a:t> </a:t>
            </a:r>
            <a:r>
              <a:rPr lang="ru-RU" sz="2200" dirty="0" err="1"/>
              <a:t>побудувати</a:t>
            </a:r>
            <a:r>
              <a:rPr lang="ru-RU" sz="2200" dirty="0"/>
              <a:t> </a:t>
            </a:r>
            <a:r>
              <a:rPr lang="ru-RU" sz="2200" dirty="0" err="1"/>
              <a:t>спеціалізації</a:t>
            </a:r>
            <a:r>
              <a:rPr lang="ru-RU" sz="2200" dirty="0"/>
              <a:t> </a:t>
            </a:r>
            <a:r>
              <a:rPr lang="ru-RU" sz="2200" dirty="0" err="1"/>
              <a:t>з</a:t>
            </a:r>
            <a:r>
              <a:rPr lang="ru-RU" sz="2200" dirty="0"/>
              <a:t> </a:t>
            </a:r>
            <a:r>
              <a:rPr lang="ru-RU" sz="2200" dirty="0" err="1"/>
              <a:t>науково-технічного</a:t>
            </a:r>
            <a:r>
              <a:rPr lang="ru-RU" sz="2200" dirty="0"/>
              <a:t> та </a:t>
            </a:r>
            <a:r>
              <a:rPr lang="ru-RU" sz="2200" dirty="0" err="1"/>
              <a:t>економічного</a:t>
            </a:r>
            <a:r>
              <a:rPr lang="ru-RU" sz="2200" dirty="0"/>
              <a:t> перекладу таким чином, </a:t>
            </a:r>
            <a:r>
              <a:rPr lang="ru-RU" sz="2200" dirty="0" err="1"/>
              <a:t>щоб</a:t>
            </a:r>
            <a:r>
              <a:rPr lang="ru-RU" sz="2200" dirty="0"/>
              <a:t> у </a:t>
            </a:r>
            <a:r>
              <a:rPr lang="ru-RU" sz="2200" dirty="0" err="1"/>
              <a:t>нього</a:t>
            </a:r>
            <a:r>
              <a:rPr lang="ru-RU" sz="2200" dirty="0"/>
              <a:t> </a:t>
            </a:r>
            <a:r>
              <a:rPr lang="ru-RU" sz="2200" dirty="0" err="1"/>
              <a:t>ввійшли</a:t>
            </a:r>
            <a:r>
              <a:rPr lang="ru-RU" sz="2200" dirty="0"/>
              <a:t> </a:t>
            </a:r>
            <a:r>
              <a:rPr lang="ru-RU" sz="2200" dirty="0" err="1"/>
              <a:t>основні</a:t>
            </a:r>
            <a:r>
              <a:rPr lang="ru-RU" sz="2200" dirty="0"/>
              <a:t> </a:t>
            </a:r>
            <a:r>
              <a:rPr lang="ru-RU" sz="2200" dirty="0" err="1"/>
              <a:t>спецкурси</a:t>
            </a:r>
            <a:r>
              <a:rPr lang="ru-RU" sz="2200" dirty="0"/>
              <a:t> </a:t>
            </a:r>
            <a:r>
              <a:rPr lang="ru-RU" sz="2200" dirty="0" err="1"/>
              <a:t>з</a:t>
            </a:r>
            <a:r>
              <a:rPr lang="ru-RU" sz="2200" dirty="0"/>
              <a:t> перекладу </a:t>
            </a:r>
            <a:r>
              <a:rPr lang="ru-RU" sz="2200" dirty="0" err="1"/>
              <a:t>українською</a:t>
            </a:r>
            <a:r>
              <a:rPr lang="ru-RU" sz="2200" dirty="0"/>
              <a:t> </a:t>
            </a:r>
            <a:r>
              <a:rPr lang="ru-RU" sz="2200" dirty="0" err="1"/>
              <a:t>мовою</a:t>
            </a:r>
            <a:r>
              <a:rPr lang="ru-RU" sz="2200" dirty="0"/>
              <a:t> </a:t>
            </a:r>
            <a:r>
              <a:rPr lang="ru-RU" sz="2200" dirty="0" err="1"/>
              <a:t>і</a:t>
            </a:r>
            <a:r>
              <a:rPr lang="ru-RU" sz="2200" dirty="0"/>
              <a:t> </a:t>
            </a:r>
            <a:r>
              <a:rPr lang="ru-RU" sz="2200" dirty="0" err="1"/>
              <a:t>з</a:t>
            </a:r>
            <a:r>
              <a:rPr lang="ru-RU" sz="2200" dirty="0"/>
              <a:t> </a:t>
            </a:r>
            <a:r>
              <a:rPr lang="ru-RU" sz="2200" dirty="0" err="1"/>
              <a:t>української</a:t>
            </a:r>
            <a:r>
              <a:rPr lang="ru-RU" sz="2200" dirty="0"/>
              <a:t> на </a:t>
            </a:r>
            <a:r>
              <a:rPr lang="ru-RU" sz="2200" dirty="0" err="1"/>
              <a:t>англійську</a:t>
            </a:r>
            <a:r>
              <a:rPr lang="ru-RU" sz="2200" dirty="0"/>
              <a:t>.</a:t>
            </a:r>
          </a:p>
          <a:p>
            <a:pPr algn="just" fontAlgn="base"/>
            <a:r>
              <a:rPr lang="ru-RU" sz="2200" dirty="0"/>
              <a:t>КДІМ </a:t>
            </a:r>
            <a:r>
              <a:rPr lang="ru-RU" sz="2200" dirty="0" err="1"/>
              <a:t>постійно</a:t>
            </a:r>
            <a:r>
              <a:rPr lang="ru-RU" sz="2200" dirty="0"/>
              <a:t> </a:t>
            </a:r>
            <a:r>
              <a:rPr lang="ru-RU" sz="2200" dirty="0" err="1"/>
              <a:t>працює</a:t>
            </a:r>
            <a:r>
              <a:rPr lang="ru-RU" sz="2200" dirty="0"/>
              <a:t> над </a:t>
            </a:r>
            <a:r>
              <a:rPr lang="ru-RU" sz="2200" dirty="0" err="1"/>
              <a:t>удосконаленням</a:t>
            </a:r>
            <a:r>
              <a:rPr lang="ru-RU" sz="2200" dirty="0"/>
              <a:t> </a:t>
            </a:r>
            <a:r>
              <a:rPr lang="ru-RU" sz="2200" dirty="0" err="1"/>
              <a:t>науково-методичного</a:t>
            </a:r>
            <a:r>
              <a:rPr lang="ru-RU" sz="2200" dirty="0"/>
              <a:t> та </a:t>
            </a:r>
            <a:r>
              <a:rPr lang="ru-RU" sz="2200" dirty="0" err="1"/>
              <a:t>інформаційного</a:t>
            </a:r>
            <a:r>
              <a:rPr lang="ru-RU" sz="2200" dirty="0"/>
              <a:t> </a:t>
            </a:r>
            <a:r>
              <a:rPr lang="ru-RU" sz="2200" dirty="0" err="1"/>
              <a:t>забезпечення</a:t>
            </a:r>
            <a:r>
              <a:rPr lang="ru-RU" sz="2200" dirty="0"/>
              <a:t> </a:t>
            </a:r>
            <a:r>
              <a:rPr lang="ru-RU" sz="2200" dirty="0" err="1"/>
              <a:t>навчально-виховного</a:t>
            </a:r>
            <a:r>
              <a:rPr lang="ru-RU" sz="2200" dirty="0"/>
              <a:t> </a:t>
            </a:r>
            <a:r>
              <a:rPr lang="ru-RU" sz="2200" dirty="0" err="1"/>
              <a:t>процесу</a:t>
            </a:r>
            <a:r>
              <a:rPr lang="ru-RU" sz="2200" dirty="0"/>
              <a:t>. З </a:t>
            </a:r>
            <a:r>
              <a:rPr lang="ru-RU" sz="2200" dirty="0" err="1"/>
              <a:t>цією</a:t>
            </a:r>
            <a:r>
              <a:rPr lang="ru-RU" sz="2200" dirty="0"/>
              <a:t> метою </a:t>
            </a:r>
            <a:r>
              <a:rPr lang="ru-RU" sz="2200" dirty="0" err="1"/>
              <a:t>керівництво</a:t>
            </a:r>
            <a:r>
              <a:rPr lang="ru-RU" sz="2200" dirty="0"/>
              <a:t> </a:t>
            </a:r>
            <a:r>
              <a:rPr lang="ru-RU" sz="2200" dirty="0" err="1"/>
              <a:t>кафедри</a:t>
            </a:r>
            <a:r>
              <a:rPr lang="ru-RU" sz="2200" dirty="0"/>
              <a:t> </a:t>
            </a:r>
            <a:r>
              <a:rPr lang="ru-RU" sz="2200" dirty="0" err="1"/>
              <a:t>підтримує</a:t>
            </a:r>
            <a:r>
              <a:rPr lang="ru-RU" sz="2200" dirty="0"/>
              <a:t> </a:t>
            </a:r>
            <a:r>
              <a:rPr lang="ru-RU" sz="2200" dirty="0" err="1"/>
              <a:t>постійний</a:t>
            </a:r>
            <a:r>
              <a:rPr lang="ru-RU" sz="2200" dirty="0"/>
              <a:t> </a:t>
            </a:r>
            <a:r>
              <a:rPr lang="ru-RU" sz="2200" dirty="0" err="1"/>
              <a:t>зв’язок</a:t>
            </a:r>
            <a:r>
              <a:rPr lang="ru-RU" sz="2200" dirty="0"/>
              <a:t> </a:t>
            </a:r>
            <a:r>
              <a:rPr lang="ru-RU" sz="2200" dirty="0" err="1"/>
              <a:t>з</a:t>
            </a:r>
            <a:r>
              <a:rPr lang="ru-RU" sz="2200" dirty="0"/>
              <a:t> </a:t>
            </a:r>
            <a:r>
              <a:rPr lang="ru-RU" sz="2200" dirty="0" err="1"/>
              <a:t>суміжними</a:t>
            </a:r>
            <a:r>
              <a:rPr lang="ru-RU" sz="2200" dirty="0"/>
              <a:t> кафедрами, </a:t>
            </a:r>
            <a:r>
              <a:rPr lang="ru-RU" sz="2200" dirty="0" err="1"/>
              <a:t>аналогічними</a:t>
            </a:r>
            <a:r>
              <a:rPr lang="ru-RU" sz="2200" dirty="0"/>
              <a:t> кафедрами </a:t>
            </a:r>
            <a:r>
              <a:rPr lang="ru-RU" sz="2200" dirty="0" err="1"/>
              <a:t>інших</a:t>
            </a:r>
            <a:r>
              <a:rPr lang="ru-RU" sz="2200" dirty="0"/>
              <a:t> </a:t>
            </a:r>
            <a:r>
              <a:rPr lang="ru-RU" sz="2200" dirty="0" err="1"/>
              <a:t>учбових</a:t>
            </a:r>
            <a:r>
              <a:rPr lang="ru-RU" sz="2200" dirty="0"/>
              <a:t> </a:t>
            </a:r>
            <a:r>
              <a:rPr lang="ru-RU" sz="2200" dirty="0" err="1"/>
              <a:t>закладів</a:t>
            </a:r>
            <a:r>
              <a:rPr lang="ru-RU" sz="2200" dirty="0"/>
              <a:t>, </a:t>
            </a:r>
            <a:r>
              <a:rPr lang="ru-RU" sz="2200" dirty="0" err="1"/>
              <a:t>видавництвами</a:t>
            </a:r>
            <a:r>
              <a:rPr lang="ru-RU" sz="2200" dirty="0"/>
              <a:t>, </a:t>
            </a:r>
            <a:r>
              <a:rPr lang="ru-RU" sz="2200" dirty="0" err="1"/>
              <a:t>що</a:t>
            </a:r>
            <a:r>
              <a:rPr lang="ru-RU" sz="2200" dirty="0"/>
              <a:t> </a:t>
            </a:r>
            <a:r>
              <a:rPr lang="ru-RU" sz="2200" dirty="0" err="1"/>
              <a:t>розташовані</a:t>
            </a:r>
            <a:r>
              <a:rPr lang="ru-RU" sz="2200" dirty="0"/>
              <a:t> в </a:t>
            </a:r>
            <a:r>
              <a:rPr lang="ru-RU" sz="2200" dirty="0" err="1"/>
              <a:t>Україні</a:t>
            </a:r>
            <a:r>
              <a:rPr lang="ru-RU" sz="2200" dirty="0"/>
              <a:t> та за </a:t>
            </a:r>
            <a:r>
              <a:rPr lang="ru-RU" sz="2200" dirty="0" err="1"/>
              <a:t>її</a:t>
            </a:r>
            <a:r>
              <a:rPr lang="ru-RU" sz="2200" dirty="0"/>
              <a:t> межами. </a:t>
            </a:r>
            <a:r>
              <a:rPr lang="ru-RU" sz="2200" dirty="0" err="1"/>
              <a:t>Серед</a:t>
            </a:r>
            <a:r>
              <a:rPr lang="ru-RU" sz="2200" dirty="0"/>
              <a:t> </a:t>
            </a:r>
            <a:r>
              <a:rPr lang="ru-RU" sz="2200" dirty="0" err="1"/>
              <a:t>організацій</a:t>
            </a:r>
            <a:r>
              <a:rPr lang="ru-RU" sz="2200" dirty="0"/>
              <a:t>, </a:t>
            </a:r>
            <a:r>
              <a:rPr lang="ru-RU" sz="2200" dirty="0" err="1"/>
              <a:t>з</a:t>
            </a:r>
            <a:r>
              <a:rPr lang="ru-RU" sz="2200" dirty="0"/>
              <a:t> </a:t>
            </a:r>
            <a:r>
              <a:rPr lang="ru-RU" sz="2200" dirty="0" err="1"/>
              <a:t>якими</a:t>
            </a:r>
            <a:r>
              <a:rPr lang="ru-RU" sz="2200" dirty="0"/>
              <a:t> кафедра </a:t>
            </a:r>
            <a:r>
              <a:rPr lang="ru-RU" sz="2200" dirty="0" err="1"/>
              <a:t>співпрацює</a:t>
            </a:r>
            <a:r>
              <a:rPr lang="ru-RU" sz="2200" dirty="0"/>
              <a:t>, </a:t>
            </a:r>
            <a:r>
              <a:rPr lang="ru-RU" sz="2200" dirty="0" err="1"/>
              <a:t>є</a:t>
            </a:r>
            <a:r>
              <a:rPr lang="ru-RU" sz="2200" dirty="0"/>
              <a:t> </a:t>
            </a:r>
            <a:r>
              <a:rPr lang="ru-RU" sz="2200" dirty="0" err="1"/>
              <a:t>також</a:t>
            </a:r>
            <a:r>
              <a:rPr lang="ru-RU" sz="2200" dirty="0"/>
              <a:t> </a:t>
            </a:r>
            <a:r>
              <a:rPr lang="ru-RU" sz="2200" dirty="0" err="1"/>
              <a:t>приватні</a:t>
            </a:r>
            <a:r>
              <a:rPr lang="ru-RU" sz="2200" dirty="0"/>
              <a:t> </a:t>
            </a:r>
            <a:r>
              <a:rPr lang="ru-RU" sz="2200" dirty="0" err="1"/>
              <a:t>компанії</a:t>
            </a:r>
            <a:r>
              <a:rPr lang="ru-RU" sz="2200" dirty="0"/>
              <a:t> та </a:t>
            </a:r>
            <a:r>
              <a:rPr lang="ru-RU" sz="2200" dirty="0" err="1"/>
              <a:t>неурядові</a:t>
            </a:r>
            <a:r>
              <a:rPr lang="ru-RU" sz="2200" dirty="0"/>
              <a:t> </a:t>
            </a:r>
            <a:r>
              <a:rPr lang="ru-RU" sz="2200" dirty="0" err="1"/>
              <a:t>організації</a:t>
            </a:r>
            <a:r>
              <a:rPr lang="ru-RU" sz="2200" dirty="0"/>
              <a:t>. </a:t>
            </a:r>
            <a:r>
              <a:rPr lang="ru-RU" sz="2200" dirty="0" err="1"/>
              <a:t>Таке</a:t>
            </a:r>
            <a:r>
              <a:rPr lang="ru-RU" sz="2200" dirty="0"/>
              <a:t> </a:t>
            </a:r>
            <a:r>
              <a:rPr lang="ru-RU" sz="2200" dirty="0" err="1"/>
              <a:t>велике</a:t>
            </a:r>
            <a:r>
              <a:rPr lang="ru-RU" sz="2200" dirty="0"/>
              <a:t> коло </a:t>
            </a:r>
            <a:r>
              <a:rPr lang="ru-RU" sz="2200" dirty="0" err="1"/>
              <a:t>контактів</a:t>
            </a:r>
            <a:r>
              <a:rPr lang="ru-RU" sz="2200" dirty="0"/>
              <a:t> </a:t>
            </a:r>
            <a:r>
              <a:rPr lang="ru-RU" sz="2200" dirty="0" err="1"/>
              <a:t>допомога</a:t>
            </a:r>
            <a:r>
              <a:rPr lang="ru-RU" sz="2200" dirty="0"/>
              <a:t> </a:t>
            </a:r>
            <a:r>
              <a:rPr lang="ru-RU" sz="2200" dirty="0" err="1"/>
              <a:t>вдосконалювати</a:t>
            </a:r>
            <a:r>
              <a:rPr lang="ru-RU" sz="2200" dirty="0"/>
              <a:t> </a:t>
            </a:r>
            <a:r>
              <a:rPr lang="ru-RU" sz="2200" dirty="0" err="1"/>
              <a:t>науково-методичного</a:t>
            </a:r>
            <a:r>
              <a:rPr lang="ru-RU" sz="2200" dirty="0"/>
              <a:t> та </a:t>
            </a:r>
            <a:r>
              <a:rPr lang="ru-RU" sz="2200" dirty="0" err="1"/>
              <a:t>інформаційного</a:t>
            </a:r>
            <a:r>
              <a:rPr lang="ru-RU" sz="2200" dirty="0"/>
              <a:t> </a:t>
            </a:r>
            <a:r>
              <a:rPr lang="ru-RU" sz="2200" dirty="0" err="1"/>
              <a:t>забезпечення</a:t>
            </a:r>
            <a:r>
              <a:rPr lang="ru-RU" sz="2200" dirty="0"/>
              <a:t> </a:t>
            </a:r>
            <a:r>
              <a:rPr lang="ru-RU" sz="2200" dirty="0" err="1"/>
              <a:t>навчально-виховного</a:t>
            </a:r>
            <a:r>
              <a:rPr lang="ru-RU" sz="2200" dirty="0"/>
              <a:t> </a:t>
            </a:r>
            <a:r>
              <a:rPr lang="ru-RU" sz="2200" dirty="0" err="1"/>
              <a:t>процесу</a:t>
            </a:r>
            <a:r>
              <a:rPr lang="ru-RU" sz="2200" dirty="0"/>
              <a:t>.</a:t>
            </a:r>
          </a:p>
          <a:p>
            <a:endParaRPr lang="ru-RU" dirty="0"/>
          </a:p>
        </p:txBody>
      </p:sp>
      <p:pic>
        <p:nvPicPr>
          <p:cNvPr id="7" name="Picture 2" descr="Прес-служба НТУ ХПІ - YouTube"/>
          <p:cNvPicPr>
            <a:picLocks noChangeAspect="1" noChangeArrowheads="1"/>
          </p:cNvPicPr>
          <p:nvPr/>
        </p:nvPicPr>
        <p:blipFill>
          <a:blip r:embed="rId2"/>
          <a:srcRect/>
          <a:stretch>
            <a:fillRect/>
          </a:stretch>
        </p:blipFill>
        <p:spPr bwMode="auto">
          <a:xfrm>
            <a:off x="4686676" y="5309858"/>
            <a:ext cx="1548142" cy="1548142"/>
          </a:xfrm>
          <a:prstGeom prst="rect">
            <a:avLst/>
          </a:prstGeom>
          <a:noFill/>
        </p:spPr>
      </p:pic>
    </p:spTree>
    <p:extLst>
      <p:ext uri="{BB962C8B-B14F-4D97-AF65-F5344CB8AC3E}">
        <p14:creationId xmlns:p14="http://schemas.microsoft.com/office/powerpoint/2010/main" val="3018037445"/>
      </p:ext>
    </p:extLst>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2889" y="205039"/>
            <a:ext cx="9163783" cy="6304403"/>
          </a:xfrm>
        </p:spPr>
        <p:txBody>
          <a:bodyPr>
            <a:normAutofit/>
          </a:bodyPr>
          <a:lstStyle/>
          <a:p>
            <a:pPr algn="just" fontAlgn="base">
              <a:spcBef>
                <a:spcPts val="0"/>
              </a:spcBef>
            </a:pPr>
            <a:r>
              <a:rPr lang="ru-RU" b="1" dirty="0" err="1"/>
              <a:t>Науково-дослідницька</a:t>
            </a:r>
            <a:r>
              <a:rPr lang="ru-RU" b="1" dirty="0"/>
              <a:t> робота </a:t>
            </a:r>
            <a:r>
              <a:rPr lang="ru-RU" b="1" dirty="0" err="1"/>
              <a:t>кафедри</a:t>
            </a:r>
            <a:r>
              <a:rPr lang="ru-RU" dirty="0"/>
              <a:t> </a:t>
            </a:r>
            <a:r>
              <a:rPr lang="ru-RU" dirty="0" err="1"/>
              <a:t>ведеться</a:t>
            </a:r>
            <a:r>
              <a:rPr lang="ru-RU" dirty="0"/>
              <a:t> в </a:t>
            </a:r>
            <a:r>
              <a:rPr lang="ru-RU" dirty="0" err="1"/>
              <a:t>двох</a:t>
            </a:r>
            <a:r>
              <a:rPr lang="ru-RU" dirty="0"/>
              <a:t> </a:t>
            </a:r>
            <a:r>
              <a:rPr lang="ru-RU" dirty="0" err="1"/>
              <a:t>напрямках</a:t>
            </a:r>
            <a:r>
              <a:rPr lang="ru-RU" dirty="0"/>
              <a:t>:</a:t>
            </a:r>
          </a:p>
          <a:p>
            <a:pPr algn="just" fontAlgn="base">
              <a:spcBef>
                <a:spcPts val="0"/>
              </a:spcBef>
              <a:buNone/>
            </a:pPr>
            <a:r>
              <a:rPr lang="ru-RU" dirty="0" err="1"/>
              <a:t>Комунікативна</a:t>
            </a:r>
            <a:r>
              <a:rPr lang="ru-RU" dirty="0"/>
              <a:t> </a:t>
            </a:r>
            <a:r>
              <a:rPr lang="ru-RU" dirty="0" err="1"/>
              <a:t>компетенція</a:t>
            </a:r>
            <a:r>
              <a:rPr lang="ru-RU" dirty="0"/>
              <a:t> та </a:t>
            </a:r>
            <a:r>
              <a:rPr lang="ru-RU" dirty="0" err="1"/>
              <a:t>викладання</a:t>
            </a:r>
            <a:r>
              <a:rPr lang="ru-RU" dirty="0"/>
              <a:t> </a:t>
            </a:r>
            <a:r>
              <a:rPr lang="ru-RU" dirty="0" err="1"/>
              <a:t>іноземних</a:t>
            </a:r>
            <a:r>
              <a:rPr lang="ru-RU" dirty="0"/>
              <a:t> </a:t>
            </a:r>
            <a:r>
              <a:rPr lang="ru-RU" dirty="0" err="1"/>
              <a:t>мов</a:t>
            </a:r>
            <a:r>
              <a:rPr lang="ru-RU" dirty="0"/>
              <a:t>;</a:t>
            </a:r>
          </a:p>
          <a:p>
            <a:pPr algn="just" fontAlgn="base">
              <a:spcBef>
                <a:spcPts val="0"/>
              </a:spcBef>
              <a:buNone/>
            </a:pPr>
            <a:r>
              <a:rPr lang="ru-RU" dirty="0" err="1"/>
              <a:t>Форми</a:t>
            </a:r>
            <a:r>
              <a:rPr lang="ru-RU" dirty="0"/>
              <a:t> </a:t>
            </a:r>
            <a:r>
              <a:rPr lang="ru-RU" dirty="0" err="1"/>
              <a:t>удосконалення</a:t>
            </a:r>
            <a:r>
              <a:rPr lang="ru-RU" dirty="0"/>
              <a:t> методики </a:t>
            </a:r>
            <a:r>
              <a:rPr lang="ru-RU" dirty="0" err="1"/>
              <a:t>викладання</a:t>
            </a:r>
            <a:r>
              <a:rPr lang="ru-RU" dirty="0"/>
              <a:t> </a:t>
            </a:r>
            <a:r>
              <a:rPr lang="ru-RU" dirty="0" err="1"/>
              <a:t>іноземних</a:t>
            </a:r>
            <a:r>
              <a:rPr lang="ru-RU" dirty="0"/>
              <a:t> </a:t>
            </a:r>
            <a:r>
              <a:rPr lang="ru-RU" dirty="0" err="1"/>
              <a:t>мов</a:t>
            </a:r>
            <a:r>
              <a:rPr lang="ru-RU" dirty="0"/>
              <a:t>.</a:t>
            </a:r>
          </a:p>
          <a:p>
            <a:pPr algn="just" fontAlgn="base">
              <a:spcBef>
                <a:spcPts val="0"/>
              </a:spcBef>
            </a:pPr>
            <a:r>
              <a:rPr lang="ru-RU" dirty="0" err="1"/>
              <a:t>Згідно</a:t>
            </a:r>
            <a:r>
              <a:rPr lang="ru-RU" dirty="0"/>
              <a:t> </a:t>
            </a:r>
            <a:r>
              <a:rPr lang="ru-RU" dirty="0" err="1"/>
              <a:t>цим</a:t>
            </a:r>
            <a:r>
              <a:rPr lang="ru-RU" dirty="0"/>
              <a:t> </a:t>
            </a:r>
            <a:r>
              <a:rPr lang="ru-RU" dirty="0" err="1"/>
              <a:t>напрямкам</a:t>
            </a:r>
            <a:r>
              <a:rPr lang="ru-RU" dirty="0"/>
              <a:t> на </a:t>
            </a:r>
            <a:r>
              <a:rPr lang="ru-RU" dirty="0" err="1"/>
              <a:t>кафедрі</a:t>
            </a:r>
            <a:r>
              <a:rPr lang="ru-RU" dirty="0"/>
              <a:t> кожного року </a:t>
            </a:r>
            <a:r>
              <a:rPr lang="ru-RU" dirty="0" err="1"/>
              <a:t>діють</a:t>
            </a:r>
            <a:r>
              <a:rPr lang="ru-RU" dirty="0"/>
              <a:t> 2 </a:t>
            </a:r>
            <a:r>
              <a:rPr lang="ru-RU" dirty="0" err="1"/>
              <a:t>семінари</a:t>
            </a:r>
            <a:r>
              <a:rPr lang="ru-RU" dirty="0"/>
              <a:t>: </a:t>
            </a:r>
            <a:r>
              <a:rPr lang="ru-RU" dirty="0" err="1"/>
              <a:t>науковий</a:t>
            </a:r>
            <a:r>
              <a:rPr lang="ru-RU" dirty="0"/>
              <a:t> (перший </a:t>
            </a:r>
            <a:r>
              <a:rPr lang="ru-RU" dirty="0" err="1"/>
              <a:t>напрямок</a:t>
            </a:r>
            <a:r>
              <a:rPr lang="ru-RU" dirty="0"/>
              <a:t>) та </a:t>
            </a:r>
            <a:r>
              <a:rPr lang="ru-RU" dirty="0" err="1"/>
              <a:t>методичний</a:t>
            </a:r>
            <a:r>
              <a:rPr lang="ru-RU" dirty="0"/>
              <a:t> (</a:t>
            </a:r>
            <a:r>
              <a:rPr lang="ru-RU" dirty="0" err="1"/>
              <a:t>другий</a:t>
            </a:r>
            <a:r>
              <a:rPr lang="ru-RU" dirty="0"/>
              <a:t> </a:t>
            </a:r>
            <a:r>
              <a:rPr lang="ru-RU" dirty="0" err="1"/>
              <a:t>напрямок</a:t>
            </a:r>
            <a:r>
              <a:rPr lang="ru-RU" dirty="0"/>
              <a:t>). В </a:t>
            </a:r>
            <a:r>
              <a:rPr lang="ru-RU" dirty="0" err="1"/>
              <a:t>результаті</a:t>
            </a:r>
            <a:r>
              <a:rPr lang="ru-RU" dirty="0"/>
              <a:t> </a:t>
            </a:r>
            <a:r>
              <a:rPr lang="ru-RU" dirty="0" err="1"/>
              <a:t>функціонування</a:t>
            </a:r>
            <a:r>
              <a:rPr lang="ru-RU" dirty="0"/>
              <a:t> </a:t>
            </a:r>
            <a:r>
              <a:rPr lang="ru-RU" dirty="0" err="1"/>
              <a:t>вищевказаних</a:t>
            </a:r>
            <a:r>
              <a:rPr lang="ru-RU" dirty="0"/>
              <a:t> </a:t>
            </a:r>
            <a:r>
              <a:rPr lang="ru-RU" dirty="0" err="1"/>
              <a:t>семінарів</a:t>
            </a:r>
            <a:r>
              <a:rPr lang="ru-RU" dirty="0"/>
              <a:t> </a:t>
            </a:r>
            <a:r>
              <a:rPr lang="ru-RU" dirty="0" err="1"/>
              <a:t>щорічно</a:t>
            </a:r>
            <a:r>
              <a:rPr lang="ru-RU" dirty="0"/>
              <a:t> на </a:t>
            </a:r>
            <a:r>
              <a:rPr lang="ru-RU" dirty="0" err="1"/>
              <a:t>кафедрі</a:t>
            </a:r>
            <a:r>
              <a:rPr lang="ru-RU" dirty="0"/>
              <a:t> </a:t>
            </a:r>
            <a:r>
              <a:rPr lang="ru-RU" dirty="0" err="1"/>
              <a:t>роблять</a:t>
            </a:r>
            <a:r>
              <a:rPr lang="ru-RU" dirty="0"/>
              <a:t> </a:t>
            </a:r>
            <a:r>
              <a:rPr lang="ru-RU" dirty="0" err="1"/>
              <a:t>близько</a:t>
            </a:r>
            <a:r>
              <a:rPr lang="ru-RU" dirty="0"/>
              <a:t> 20 </a:t>
            </a:r>
            <a:r>
              <a:rPr lang="ru-RU" dirty="0" err="1"/>
              <a:t>доповідей</a:t>
            </a:r>
            <a:r>
              <a:rPr lang="ru-RU" dirty="0"/>
              <a:t> за </a:t>
            </a:r>
            <a:r>
              <a:rPr lang="ru-RU" dirty="0" err="1"/>
              <a:t>обраною</a:t>
            </a:r>
            <a:r>
              <a:rPr lang="ru-RU" dirty="0"/>
              <a:t> проблематикою. </a:t>
            </a:r>
            <a:r>
              <a:rPr lang="ru-RU" dirty="0" err="1"/>
              <a:t>Після</a:t>
            </a:r>
            <a:r>
              <a:rPr lang="ru-RU" dirty="0"/>
              <a:t> </a:t>
            </a:r>
            <a:r>
              <a:rPr lang="ru-RU" dirty="0" err="1"/>
              <a:t>обговорення</a:t>
            </a:r>
            <a:r>
              <a:rPr lang="ru-RU" dirty="0"/>
              <a:t> на </a:t>
            </a:r>
            <a:r>
              <a:rPr lang="ru-RU" dirty="0" err="1"/>
              <a:t>кафедрі</a:t>
            </a:r>
            <a:r>
              <a:rPr lang="ru-RU" dirty="0"/>
              <a:t> </a:t>
            </a:r>
            <a:r>
              <a:rPr lang="ru-RU" dirty="0" err="1"/>
              <a:t>подальшого</a:t>
            </a:r>
            <a:r>
              <a:rPr lang="ru-RU" dirty="0"/>
              <a:t> </a:t>
            </a:r>
            <a:r>
              <a:rPr lang="ru-RU" dirty="0" err="1"/>
              <a:t>доопрацьовування</a:t>
            </a:r>
            <a:r>
              <a:rPr lang="ru-RU" dirty="0"/>
              <a:t> </a:t>
            </a:r>
            <a:r>
              <a:rPr lang="ru-RU" dirty="0" err="1"/>
              <a:t>більша</a:t>
            </a:r>
            <a:r>
              <a:rPr lang="ru-RU" dirty="0"/>
              <a:t> </a:t>
            </a:r>
            <a:r>
              <a:rPr lang="ru-RU" dirty="0" err="1"/>
              <a:t>частина</a:t>
            </a:r>
            <a:r>
              <a:rPr lang="ru-RU" dirty="0"/>
              <a:t> </a:t>
            </a:r>
            <a:r>
              <a:rPr lang="ru-RU" dirty="0" err="1"/>
              <a:t>цих</a:t>
            </a:r>
            <a:r>
              <a:rPr lang="ru-RU" dirty="0"/>
              <a:t> </a:t>
            </a:r>
            <a:r>
              <a:rPr lang="ru-RU" dirty="0" err="1"/>
              <a:t>доповідей</a:t>
            </a:r>
            <a:r>
              <a:rPr lang="ru-RU" dirty="0"/>
              <a:t> </a:t>
            </a:r>
            <a:r>
              <a:rPr lang="ru-RU" dirty="0" err="1"/>
              <a:t>передається</a:t>
            </a:r>
            <a:r>
              <a:rPr lang="ru-RU" dirty="0"/>
              <a:t> </a:t>
            </a:r>
            <a:r>
              <a:rPr lang="ru-RU" dirty="0" err="1"/>
              <a:t>викладачами</a:t>
            </a:r>
            <a:r>
              <a:rPr lang="ru-RU" dirty="0"/>
              <a:t> </a:t>
            </a:r>
            <a:r>
              <a:rPr lang="ru-RU" dirty="0" err="1"/>
              <a:t>на</a:t>
            </a:r>
            <a:r>
              <a:rPr lang="ru-RU" dirty="0"/>
              <a:t> </a:t>
            </a:r>
            <a:r>
              <a:rPr lang="ru-RU" dirty="0" err="1"/>
              <a:t>щорічні</a:t>
            </a:r>
            <a:r>
              <a:rPr lang="ru-RU" dirty="0"/>
              <a:t> </a:t>
            </a:r>
            <a:r>
              <a:rPr lang="ru-RU" dirty="0" err="1"/>
              <a:t>конференції</a:t>
            </a:r>
            <a:r>
              <a:rPr lang="ru-RU" dirty="0"/>
              <a:t>.</a:t>
            </a:r>
          </a:p>
          <a:p>
            <a:pPr algn="just" fontAlgn="base">
              <a:spcBef>
                <a:spcPts val="0"/>
              </a:spcBef>
            </a:pPr>
            <a:r>
              <a:rPr lang="ru-RU" dirty="0"/>
              <a:t>Коло </a:t>
            </a:r>
            <a:r>
              <a:rPr lang="ru-RU" dirty="0" err="1"/>
              <a:t>наукових</a:t>
            </a:r>
            <a:r>
              <a:rPr lang="ru-RU" dirty="0"/>
              <a:t> </a:t>
            </a:r>
            <a:r>
              <a:rPr lang="ru-RU" dirty="0" err="1"/>
              <a:t>інтересів</a:t>
            </a:r>
            <a:r>
              <a:rPr lang="ru-RU" dirty="0"/>
              <a:t> </a:t>
            </a:r>
            <a:r>
              <a:rPr lang="ru-RU" dirty="0" err="1"/>
              <a:t>викладачів</a:t>
            </a:r>
            <a:r>
              <a:rPr lang="ru-RU" dirty="0"/>
              <a:t> </a:t>
            </a:r>
            <a:r>
              <a:rPr lang="ru-RU" dirty="0" err="1"/>
              <a:t>кафедри</a:t>
            </a:r>
            <a:r>
              <a:rPr lang="ru-RU" dirty="0"/>
              <a:t> </a:t>
            </a:r>
            <a:r>
              <a:rPr lang="ru-RU" dirty="0" err="1"/>
              <a:t>охоплюють</a:t>
            </a:r>
            <a:r>
              <a:rPr lang="ru-RU" dirty="0"/>
              <a:t> </a:t>
            </a:r>
            <a:r>
              <a:rPr lang="ru-RU" dirty="0" err="1"/>
              <a:t>різні</a:t>
            </a:r>
            <a:r>
              <a:rPr lang="ru-RU" dirty="0"/>
              <a:t> </a:t>
            </a:r>
            <a:r>
              <a:rPr lang="ru-RU" dirty="0" err="1"/>
              <a:t>аспекти</a:t>
            </a:r>
            <a:r>
              <a:rPr lang="ru-RU" dirty="0"/>
              <a:t>: </a:t>
            </a:r>
            <a:r>
              <a:rPr lang="ru-RU" dirty="0" err="1"/>
              <a:t>питання</a:t>
            </a:r>
            <a:r>
              <a:rPr lang="ru-RU" dirty="0"/>
              <a:t> </a:t>
            </a:r>
            <a:r>
              <a:rPr lang="ru-RU" dirty="0" err="1"/>
              <a:t>інтерпретації</a:t>
            </a:r>
            <a:r>
              <a:rPr lang="ru-RU" dirty="0"/>
              <a:t> </a:t>
            </a:r>
            <a:r>
              <a:rPr lang="ru-RU" dirty="0" err="1"/>
              <a:t>науково-технічного</a:t>
            </a:r>
            <a:r>
              <a:rPr lang="ru-RU" dirty="0"/>
              <a:t> тексту, </a:t>
            </a:r>
            <a:r>
              <a:rPr lang="ru-RU" dirty="0" err="1"/>
              <a:t>когнітивна</a:t>
            </a:r>
            <a:r>
              <a:rPr lang="ru-RU" dirty="0"/>
              <a:t> </a:t>
            </a:r>
            <a:r>
              <a:rPr lang="ru-RU" dirty="0" err="1"/>
              <a:t>лінгвістика</a:t>
            </a:r>
            <a:r>
              <a:rPr lang="ru-RU" dirty="0"/>
              <a:t>, </a:t>
            </a:r>
            <a:r>
              <a:rPr lang="ru-RU" dirty="0" err="1"/>
              <a:t>лінгвістична</a:t>
            </a:r>
            <a:r>
              <a:rPr lang="ru-RU" dirty="0"/>
              <a:t> прагматика, </a:t>
            </a:r>
            <a:r>
              <a:rPr lang="ru-RU" dirty="0" err="1"/>
              <a:t>художній</a:t>
            </a:r>
            <a:r>
              <a:rPr lang="ru-RU" dirty="0"/>
              <a:t> та </a:t>
            </a:r>
            <a:r>
              <a:rPr lang="ru-RU" dirty="0" err="1"/>
              <a:t>науково-технічний</a:t>
            </a:r>
            <a:r>
              <a:rPr lang="ru-RU" dirty="0"/>
              <a:t> переклад, </a:t>
            </a:r>
            <a:r>
              <a:rPr lang="ru-RU" dirty="0" err="1"/>
              <a:t>лексико-граматичні</a:t>
            </a:r>
            <a:r>
              <a:rPr lang="ru-RU" dirty="0"/>
              <a:t> </a:t>
            </a:r>
            <a:r>
              <a:rPr lang="ru-RU" dirty="0" err="1"/>
              <a:t>особливості</a:t>
            </a:r>
            <a:r>
              <a:rPr lang="ru-RU" dirty="0"/>
              <a:t> </a:t>
            </a:r>
            <a:r>
              <a:rPr lang="ru-RU" dirty="0" err="1"/>
              <a:t>українсько-англійського</a:t>
            </a:r>
            <a:r>
              <a:rPr lang="ru-RU" dirty="0"/>
              <a:t> перекладу, методика </a:t>
            </a:r>
            <a:r>
              <a:rPr lang="ru-RU" dirty="0" err="1"/>
              <a:t>викладання</a:t>
            </a:r>
            <a:r>
              <a:rPr lang="ru-RU" dirty="0"/>
              <a:t> </a:t>
            </a:r>
            <a:r>
              <a:rPr lang="ru-RU" dirty="0" err="1"/>
              <a:t>іноземної</a:t>
            </a:r>
            <a:r>
              <a:rPr lang="ru-RU" dirty="0"/>
              <a:t> </a:t>
            </a:r>
            <a:r>
              <a:rPr lang="ru-RU" dirty="0" err="1"/>
              <a:t>мови</a:t>
            </a:r>
            <a:r>
              <a:rPr lang="ru-RU" dirty="0"/>
              <a:t>.</a:t>
            </a:r>
          </a:p>
          <a:p>
            <a:endParaRPr lang="ru-RU" dirty="0"/>
          </a:p>
        </p:txBody>
      </p:sp>
      <p:pic>
        <p:nvPicPr>
          <p:cNvPr id="46082" name="Picture 2" descr="http://web.kpi.kharkov.ua/dim/wp-content/uploads/sites/99/2017/10/TrD2-262x300.jpg"/>
          <p:cNvPicPr>
            <a:picLocks noChangeAspect="1" noChangeArrowheads="1"/>
          </p:cNvPicPr>
          <p:nvPr/>
        </p:nvPicPr>
        <p:blipFill>
          <a:blip r:embed="rId2"/>
          <a:srcRect/>
          <a:stretch>
            <a:fillRect/>
          </a:stretch>
        </p:blipFill>
        <p:spPr bwMode="auto">
          <a:xfrm>
            <a:off x="964013" y="4137433"/>
            <a:ext cx="2146668" cy="2458016"/>
          </a:xfrm>
          <a:prstGeom prst="rect">
            <a:avLst/>
          </a:prstGeom>
          <a:noFill/>
        </p:spPr>
      </p:pic>
      <p:pic>
        <p:nvPicPr>
          <p:cNvPr id="46084" name="Picture 4" descr="Beck"/>
          <p:cNvPicPr>
            <a:picLocks noChangeAspect="1" noChangeArrowheads="1"/>
          </p:cNvPicPr>
          <p:nvPr/>
        </p:nvPicPr>
        <p:blipFill>
          <a:blip r:embed="rId3"/>
          <a:srcRect/>
          <a:stretch>
            <a:fillRect/>
          </a:stretch>
        </p:blipFill>
        <p:spPr bwMode="auto">
          <a:xfrm>
            <a:off x="3559678" y="4394326"/>
            <a:ext cx="2857500" cy="2143125"/>
          </a:xfrm>
          <a:prstGeom prst="rect">
            <a:avLst/>
          </a:prstGeom>
          <a:noFill/>
        </p:spPr>
      </p:pic>
      <p:pic>
        <p:nvPicPr>
          <p:cNvPr id="46086" name="Picture 6" descr="Conf_1"/>
          <p:cNvPicPr>
            <a:picLocks noChangeAspect="1" noChangeArrowheads="1"/>
          </p:cNvPicPr>
          <p:nvPr/>
        </p:nvPicPr>
        <p:blipFill>
          <a:blip r:embed="rId4"/>
          <a:srcRect/>
          <a:stretch>
            <a:fillRect/>
          </a:stretch>
        </p:blipFill>
        <p:spPr bwMode="auto">
          <a:xfrm>
            <a:off x="6728391" y="4303791"/>
            <a:ext cx="2857500" cy="2143125"/>
          </a:xfrm>
          <a:prstGeom prst="rect">
            <a:avLst/>
          </a:prstGeom>
          <a:noFill/>
        </p:spPr>
      </p:pic>
    </p:spTree>
  </p:cSld>
  <p:clrMapOvr>
    <a:masterClrMapping/>
  </p:clrMapOvr>
  <p:transition spd="slow">
    <p:strips dir="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78148557_win32">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MN">
      <a:majorFont>
        <a:latin typeface="Times New Roman"/>
        <a:ea typeface=""/>
        <a:cs typeface=""/>
      </a:majorFont>
      <a:minorFont>
        <a:latin typeface="Times New Roman"/>
        <a:ea typeface=""/>
        <a:cs typeface=""/>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Office_36806570_TF78148557.potx" id="{031EB046-6526-43EE-9104-044544D7FD50}" vid="{8BD41C85-6966-4BDB-98F5-B7981A1067B3}"/>
    </a:ext>
  </a:ext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39F30101-685D-45DE-9DB6-1F040B2FD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FC55D3-F645-4907-9137-B16FB6054B52}">
  <ds:schemaRefs>
    <ds:schemaRef ds:uri="http://schemas.microsoft.com/sharepoint/v3/contenttype/forms"/>
  </ds:schemaRefs>
</ds:datastoreItem>
</file>

<file path=customXml/itemProps3.xml><?xml version="1.0" encoding="utf-8"?>
<ds:datastoreItem xmlns:ds="http://schemas.openxmlformats.org/officeDocument/2006/customXml" ds:itemID="{08661AA8-FA16-4E58-B6CE-5E6FE2A09464}">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tf78148557_win32</Template>
  <TotalTime>0</TotalTime>
  <Words>1064</Words>
  <Application>Microsoft Office PowerPoint</Application>
  <PresentationFormat>Широкоэкранный</PresentationFormat>
  <Paragraphs>35</Paragraphs>
  <Slides>15</Slides>
  <Notes>0</Notes>
  <HiddenSlides>0</HiddenSlides>
  <MMClips>6</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15</vt:i4>
      </vt:variant>
    </vt:vector>
  </HeadingPairs>
  <TitlesOfParts>
    <vt:vector size="22" baseType="lpstr">
      <vt:lpstr>Arial</vt:lpstr>
      <vt:lpstr>Calibri</vt:lpstr>
      <vt:lpstr>Times New Roman</vt:lpstr>
      <vt:lpstr>Trebuchet MS</vt:lpstr>
      <vt:lpstr>Wingdings 3</vt:lpstr>
      <vt:lpstr>tf78148557_win32</vt:lpstr>
      <vt:lpstr>Аспект</vt:lpstr>
      <vt:lpstr>The Department of Business Foreign Language and Translation</vt:lpstr>
      <vt:lpstr>Вас вітає  кафедра  Ділової іноземної мови та перекладу</vt:lpstr>
      <vt:lpstr>Презентация PowerPoint</vt:lpstr>
      <vt:lpstr>Презентация PowerPoint</vt:lpstr>
      <vt:lpstr>Презентация PowerPoint</vt:lpstr>
      <vt:lpstr>Презентация PowerPoint</vt:lpstr>
      <vt:lpstr>Базами практики для студентів спеціальності 035.041 «Германські мови та літератури (переклад включно), перша – англійська» кафедри ділової іноземної мови та перекладу є:</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2021-09-23T20:07:21Z</dcterms:created>
  <dcterms:modified xsi:type="dcterms:W3CDTF">2022-06-27T07:58:18Z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