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DF37F-EE99-9666-A412-0693A3D1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3A85AB8-67F9-1A66-D088-3944DE15E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828153-1ADD-F1A1-693D-2088124C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11D2CD-5192-D2C3-7333-DF654A8E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6E4673-F5EB-CF17-5271-FB2C521A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0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DEFC9-A63F-8127-3E99-3E00CF0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282806F-04A6-5981-97C2-9B9F999C4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BAA48A-B60C-3BC3-955A-7B9B3E9B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48AA89-ABE3-DD7A-50B0-3EEB7CC3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B09F2-DA8D-229A-6FF9-5A7205F8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4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EC9A824-3DAF-B656-7A68-EED881A2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654877-3D68-3C4A-F527-83B0D737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BE077-D641-1ADA-FA73-67C95815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881305-EE59-7314-B54E-066F119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E82DF0-5087-3C22-B950-A1B00E75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8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F1BA4-D800-53BB-0ABC-D3681C74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7DAFFA-5373-6298-296F-B888884B8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772E7B-4D19-F5FC-F8F3-BEB6A639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6C5A33-A932-EEF0-9670-6DCDA561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33859A-7EE3-9477-D932-C86AD427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0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3A3E6-279E-FBFC-3A95-8E253437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1BA6F0-9DDD-1875-D882-423180AD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CA8955-42D0-1424-205B-B2657ADA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E1E3FD-9FD5-7505-42CD-7ED035AC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7CD18-534D-89C7-AB6D-ECD4AA97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23173-F2ED-1E0D-B2D0-AA529009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ABF5E5-9FF8-6F21-7FFF-15CF39BED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AC5BE9-DE42-15EE-BB7E-CA0B9BC86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598C3C-78E7-9A8A-F4C3-9993844A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BE7003-FBDD-D78D-25AC-62DE4EB3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E3B4FB-9230-5B52-F97B-67B5F8C2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4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071C7-9DC2-9CDE-D199-0B6196F7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1F1076-AFFD-8BF4-156A-61C64284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8D18C6-905F-F979-25E2-875F85C2C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B5337D2-276A-5AC1-656D-B77325137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292940C-496D-2BE5-26E4-AF97F27B1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B6D25E8-A83B-4786-62CF-45BC02CF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EED249C-2E95-B63A-B6AA-D2D4DF31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817D0F7-839C-571C-3498-3DB70683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3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D29F-1C20-B58C-A310-5E6F90D1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5DC708E-C9BA-06B4-879F-7E3F5A61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CF961CA-F4E9-67C1-9825-CB21FE18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59B0A69-C75B-7C9E-01FD-5798B8B9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26DB4F-9A94-462D-3F74-D0520F36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3A7A1A-60CE-70E8-6F24-FA8E0599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0506FE-2372-28EC-7660-00C47A35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57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FB67-C33A-884E-2D40-CD6FB240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74FB29-41C8-42A4-D87D-FC50C136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D35781-4D1A-6608-13FC-92C1B7311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DC5BA4-6055-6400-149B-0E8EFA40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B1C82C-A3E6-EBFB-F7A5-BB2D894F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2D08B9-FFB2-7651-16EE-D78309CA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0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49529-134D-C685-4AF9-A34FD751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ADD8C84-F42D-D9BA-42C2-604760348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B2B048-B61B-41A9-9877-1E6713634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7B6A8B-D805-9DDB-F1E5-6269C8A7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63744-6BBB-7E71-647E-A962CC17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E707F7-BADF-D9EB-49E6-DA2B2121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2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2140884-E788-59F9-D605-FEAB0D25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FEC153-306C-234D-260D-ADD6E22F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F9418D-1272-45ED-4878-6956034A4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CEA7-FEB6-4407-932F-7B21CE398A3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E960B3-DF1F-9D9B-F8DF-FA5502306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E6EC09-8D21-4887-DE89-69C774B3E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7218-A81F-4A61-A02E-DA35D22FCC2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CD953-CE8A-4C76-25F5-810F4319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07" y="851139"/>
            <a:ext cx="11578727" cy="51557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dirty="0">
                <a:latin typeface="Franklin Gothic Medium Cond" panose="020B0606030402020204" pitchFamily="34" charset="0"/>
              </a:rPr>
              <a:t>НАЦІОНАЛЬНИЙ ТЕХНІЧНИЙ УНІВЕРСИТЕТ </a:t>
            </a:r>
            <a:br>
              <a:rPr lang="uk-UA" sz="3200" dirty="0">
                <a:latin typeface="Franklin Gothic Medium Cond" panose="020B0606030402020204" pitchFamily="34" charset="0"/>
              </a:rPr>
            </a:br>
            <a:r>
              <a:rPr lang="uk-UA" sz="3200" dirty="0">
                <a:latin typeface="Franklin Gothic Medium Cond" panose="020B0606030402020204" pitchFamily="34" charset="0"/>
              </a:rPr>
              <a:t>«ХАРКІВСЬКИЙ ПОЛІТЕХНІЧНИЙ ІНСТИТУТ»</a:t>
            </a:r>
            <a:br>
              <a:rPr lang="uk-UA" sz="4800" dirty="0">
                <a:latin typeface="Franklin Gothic Medium Cond" panose="020B0606030402020204" pitchFamily="34" charset="0"/>
              </a:rPr>
            </a:br>
            <a:r>
              <a:rPr lang="uk-UA" sz="3600" dirty="0">
                <a:latin typeface="Franklin Gothic Medium Cond" panose="020B0606030402020204" pitchFamily="34" charset="0"/>
              </a:rPr>
              <a:t>Факультет соціально-гуманітарних технологій</a:t>
            </a:r>
            <a:br>
              <a:rPr lang="uk-UA" sz="3600" dirty="0">
                <a:latin typeface="Franklin Gothic Medium Cond" panose="020B0606030402020204" pitchFamily="34" charset="0"/>
              </a:rPr>
            </a:br>
            <a:r>
              <a:rPr lang="uk-UA" sz="3600" u="sng" dirty="0">
                <a:latin typeface="Franklin Gothic Medium Cond" panose="020B0606030402020204" pitchFamily="34" charset="0"/>
              </a:rPr>
              <a:t>Кафедра ділової іноземної мови та перекладу</a:t>
            </a:r>
            <a:br>
              <a:rPr lang="uk-UA" sz="4800" dirty="0">
                <a:latin typeface="Franklin Gothic Medium Cond" panose="020B0606030402020204" pitchFamily="34" charset="0"/>
              </a:rPr>
            </a:br>
            <a:r>
              <a:rPr lang="uk-UA" sz="4400" b="1" dirty="0">
                <a:latin typeface="Franklin Gothic Medium Cond" panose="020B0606030402020204" pitchFamily="34" charset="0"/>
              </a:rPr>
              <a:t>Дисципліни вільного вибору профільної підготовки магістрів</a:t>
            </a:r>
            <a:br>
              <a:rPr lang="uk-UA" sz="4800" dirty="0">
                <a:latin typeface="Franklin Gothic Medium Cond" panose="020B0606030402020204" pitchFamily="34" charset="0"/>
              </a:rPr>
            </a:br>
            <a:r>
              <a:rPr lang="uk-UA" sz="3600" dirty="0">
                <a:latin typeface="Franklin Gothic Medium Cond" panose="020B0606030402020204" pitchFamily="34" charset="0"/>
              </a:rPr>
              <a:t>Спеціальність 035 Філологія</a:t>
            </a:r>
            <a:br>
              <a:rPr lang="uk-UA" sz="3600" dirty="0">
                <a:latin typeface="Franklin Gothic Medium Cond" panose="020B0606030402020204" pitchFamily="34" charset="0"/>
              </a:rPr>
            </a:br>
            <a:r>
              <a:rPr lang="uk-UA" sz="3600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Спеціалізація 035.041 </a:t>
            </a:r>
            <a:r>
              <a:rPr lang="ru-RU" sz="3600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Германські</a:t>
            </a:r>
            <a:r>
              <a:rPr lang="ru-RU" sz="3600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 </a:t>
            </a:r>
            <a:r>
              <a:rPr lang="ru-RU" sz="3600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мови</a:t>
            </a:r>
            <a:r>
              <a:rPr lang="ru-RU" sz="3600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 та </a:t>
            </a:r>
            <a:r>
              <a:rPr lang="ru-RU" sz="3600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літератури</a:t>
            </a:r>
            <a:r>
              <a:rPr lang="ru-RU" sz="3600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 (переклад </a:t>
            </a:r>
            <a:r>
              <a:rPr lang="ru-RU" sz="3600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включно</a:t>
            </a:r>
            <a:r>
              <a:rPr lang="ru-RU" sz="3600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), перша – </a:t>
            </a:r>
            <a:r>
              <a:rPr lang="ru-RU" sz="3600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англійська</a:t>
            </a:r>
            <a:r>
              <a:rPr lang="ru-RU" sz="3600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)</a:t>
            </a:r>
            <a:endParaRPr lang="en-GB" sz="3600" dirty="0">
              <a:highlight>
                <a:srgbClr val="FF0000"/>
              </a:highlight>
              <a:latin typeface="Franklin Gothic Medium Cond" panose="020B0606030402020204" pitchFamily="34" charset="0"/>
            </a:endParaRPr>
          </a:p>
        </p:txBody>
      </p:sp>
      <p:pic>
        <p:nvPicPr>
          <p:cNvPr id="1026" name="Picture 2" descr="Національний технічний університет «Харківський політехнічний інститут» —  Вікіпедія">
            <a:extLst>
              <a:ext uri="{FF2B5EF4-FFF2-40B4-BE49-F238E27FC236}">
                <a16:creationId xmlns:a16="http://schemas.microsoft.com/office/drawing/2014/main" id="{803FEEBF-937A-0E05-655B-603EB4B0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687" y="0"/>
            <a:ext cx="1946313" cy="19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0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6942D-FE9A-94B8-3BD3-CC106823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Franklin Gothic Medium Cond" panose="020B0606030402020204" pitchFamily="34" charset="0"/>
              </a:rPr>
              <a:t>Основи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професійної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психології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399E18-76F7-7BAE-98E0-54558D0C1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Вивчаються:</a:t>
            </a: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000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П</a:t>
            </a:r>
            <a:r>
              <a:rPr lang="uk-UA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едагогічні закономірності й засоби організації та здійснення освітнього процесу, навчання, виховання, розвитку і професійної підготовки до певного виду діяльності й суспільного життя</a:t>
            </a:r>
            <a:endParaRPr lang="en-GB" sz="24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Здатність бути критичним і самокритичним</a:t>
            </a:r>
            <a:endParaRPr lang="en-GB" sz="24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Уміння виявляти, ставити та вирішувати проблеми</a:t>
            </a:r>
            <a:endParaRPr lang="en-GB" sz="24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Особливості спілкування з представниками інших професійних груп різного рівня (з експертами з інших галузей знань/видів економічної діяльності)</a:t>
            </a:r>
            <a:endParaRPr lang="en-GB" sz="24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Основні системи психолого-педагогічних знань, що сприяють успішності </a:t>
            </a:r>
            <a:r>
              <a:rPr lang="uk-UA" sz="2400" dirty="0" err="1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мовного</a:t>
            </a:r>
            <a:r>
              <a:rPr lang="uk-UA" sz="24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спілкування, формувати вміння і навички правильного розуміння й аналізу явищ </a:t>
            </a:r>
            <a:r>
              <a:rPr lang="uk-UA" sz="2400" dirty="0" err="1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мовного</a:t>
            </a:r>
            <a:r>
              <a:rPr lang="uk-UA" sz="24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спілкування</a:t>
            </a:r>
            <a:endParaRPr lang="en-GB" sz="24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1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3F437-B3E2-9B2A-473F-861A0EBE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електроніки</a:t>
            </a:r>
            <a:r>
              <a:rPr lang="ru-RU" dirty="0"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latin typeface="Franklin Gothic Medium Cond" panose="020B0606030402020204" pitchFamily="34" charset="0"/>
              </a:rPr>
              <a:t>електротехніки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023BAF-BE8C-E3FD-A1B5-2D988B61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Д</a:t>
            </a:r>
            <a:r>
              <a:rPr lang="uk-UA" sz="25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іяльність з текстами різних напрямків науково-технічної тематики, зокрема, в галузі побутової електроніки, електротехніки та енергетики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  Робота з галузевими словниками</a:t>
            </a: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5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Актуальні проблеми перекладу та термінознавства як прикладних лінгвістичних дисциплін</a:t>
            </a:r>
            <a:endParaRPr lang="en-GB" sz="25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 marL="1143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500" dirty="0">
                <a:latin typeface="Franklin Gothic Medium Cond" panose="020B0606030402020204" pitchFamily="34" charset="0"/>
              </a:rPr>
              <a:t>Методика проведення попереднього перекладацького аналізу науково-технічного тексту-оригіналу для визначення ступеня його складності та постановки </a:t>
            </a:r>
            <a:r>
              <a:rPr lang="uk-UA" sz="2500" dirty="0" err="1">
                <a:latin typeface="Franklin Gothic Medium Cond" panose="020B0606030402020204" pitchFamily="34" charset="0"/>
              </a:rPr>
              <a:t>мовних</a:t>
            </a:r>
            <a:r>
              <a:rPr lang="uk-UA" sz="2500" dirty="0">
                <a:latin typeface="Franklin Gothic Medium Cond" panose="020B0606030402020204" pitchFamily="34" charset="0"/>
              </a:rPr>
              <a:t> та перекладацьких проблем</a:t>
            </a:r>
            <a:endParaRPr lang="en-GB" sz="2500" dirty="0">
              <a:latin typeface="Franklin Gothic Medium Cond" panose="020B0606030402020204" pitchFamily="34" charset="0"/>
            </a:endParaRPr>
          </a:p>
          <a:p>
            <a:pPr marL="1143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500" dirty="0">
                <a:latin typeface="Franklin Gothic Medium Cond" panose="020B0606030402020204" pitchFamily="34" charset="0"/>
              </a:rPr>
              <a:t>Особливості термінологічної </a:t>
            </a:r>
            <a:r>
              <a:rPr lang="uk-UA" sz="2500" dirty="0" err="1">
                <a:latin typeface="Franklin Gothic Medium Cond" panose="020B0606030402020204" pitchFamily="34" charset="0"/>
              </a:rPr>
              <a:t>своєрідністі</a:t>
            </a:r>
            <a:r>
              <a:rPr lang="uk-UA" sz="2500" dirty="0">
                <a:latin typeface="Franklin Gothic Medium Cond" panose="020B0606030402020204" pitchFamily="34" charset="0"/>
              </a:rPr>
              <a:t> та функціональні особливості текстів</a:t>
            </a:r>
            <a:endParaRPr lang="en-GB" sz="2500" dirty="0">
              <a:latin typeface="Franklin Gothic Medium Cond" panose="020B0606030402020204" pitchFamily="34" charset="0"/>
            </a:endParaRPr>
          </a:p>
          <a:p>
            <a:endParaRPr lang="en-GB" sz="18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endParaRPr lang="uk-UA" dirty="0">
              <a:latin typeface="Franklin Gothic Medium Cond" panose="020B0606030402020204" pitchFamily="34" charset="0"/>
            </a:endParaRPr>
          </a:p>
          <a:p>
            <a:endParaRPr lang="en-GB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8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E6BAF-F014-F9BF-9575-09DB31FF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uk-UA" dirty="0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uk-UA" dirty="0">
                <a:latin typeface="Franklin Gothic Medium Cond" panose="020B0606030402020204" pitchFamily="34" charset="0"/>
              </a:rPr>
              <a:t>хімії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B9B113-BA26-3DF9-9D35-78BC6463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9" y="1593099"/>
            <a:ext cx="6357256" cy="51560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uk-UA" sz="24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ермінологія в галузі хімії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uk-UA" sz="24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ідпрацювання навичок англо-українського й україно-англійського перекладу тестів відповідної тематики</a:t>
            </a:r>
            <a:endParaRPr lang="en-GB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150" dirty="0" err="1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</a:t>
            </a:r>
            <a:r>
              <a:rPr lang="ru-RU" sz="2400" spc="15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пошуку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опрацювання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аналізу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інформації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джерел</a:t>
            </a:r>
            <a:endParaRPr lang="en-GB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24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ктуальні</a:t>
            </a: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проблеми</a:t>
            </a: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перекладу та </a:t>
            </a:r>
            <a:r>
              <a:rPr lang="ru-RU" sz="24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термінознавства</a:t>
            </a: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</a:t>
            </a:r>
            <a:r>
              <a:rPr lang="ru-RU" sz="24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прикладних</a:t>
            </a: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лінгвістичних</a:t>
            </a: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дисциплін</a:t>
            </a:r>
            <a:endParaRPr lang="en-GB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едагувати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науково-технічні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перекладів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галуз</a:t>
            </a:r>
            <a:r>
              <a:rPr lang="ru-RU" sz="2400" dirty="0" err="1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</a:t>
            </a:r>
            <a:r>
              <a:rPr lang="ru-RU" sz="240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хімії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враховуючи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термінологічну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своєрідність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текстів</a:t>
            </a:r>
            <a:endParaRPr lang="en-GB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6" name="Picture 4" descr="Chemistry PNG High Quality Image | PNG All">
            <a:extLst>
              <a:ext uri="{FF2B5EF4-FFF2-40B4-BE49-F238E27FC236}">
                <a16:creationId xmlns:a16="http://schemas.microsoft.com/office/drawing/2014/main" id="{EB5D69DB-4512-328C-0BA0-66EFCE329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21" y="2701932"/>
            <a:ext cx="5001306" cy="29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7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44882-5850-6877-A12E-3D36155A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Franklin Gothic Medium Cond" panose="020B0606030402020204" pitchFamily="34" charset="0"/>
              </a:rPr>
              <a:t>Переклад в галузі прикладної математики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17DE40-1F55-2206-A76A-8761C2D2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Franklin Gothic Medium Cond" panose="020B0606030402020204" pitchFamily="34" charset="0"/>
              </a:rPr>
              <a:t>Вивчаються:</a:t>
            </a: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spc="-2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Переклад текстів в галузі прикладної математики</a:t>
            </a: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spc="-2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uk-UA" sz="2400" spc="-2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оль   лексичних і термінологічних одиниць,  логічних   засобів   мови   для досягнення запланованого прагматичного результату</a:t>
            </a:r>
            <a:endParaRPr lang="en-GB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uk-UA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емантичні та стилістичні аспекти  науково-технічної літератури у галузі прикладної математики та відображувати їх у перекладі</a:t>
            </a:r>
            <a:endParaRPr lang="en-GB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Р</a:t>
            </a:r>
            <a:r>
              <a:rPr lang="uk-UA" sz="24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едагування науково-технічних перекладів у галузі прикладної математики, враховуючи термінологічну своєрідність та функціональні особливості текстів</a:t>
            </a:r>
            <a:endParaRPr lang="uk-UA" sz="24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3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0B7DD-351E-ED12-59A1-9E6E5F10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Franklin Gothic Medium Cond" panose="020B0606030402020204" pitchFamily="34" charset="0"/>
              </a:rPr>
              <a:t>Переклад</a:t>
            </a:r>
            <a:r>
              <a:rPr lang="ru-RU" dirty="0">
                <a:latin typeface="Franklin Gothic Medium Cond" panose="020B0606030402020204" pitchFamily="34" charset="0"/>
              </a:rPr>
              <a:t> в </a:t>
            </a:r>
            <a:r>
              <a:rPr lang="uk-UA" dirty="0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uk-UA" dirty="0">
                <a:latin typeface="Franklin Gothic Medium Cond" panose="020B0606030402020204" pitchFamily="34" charset="0"/>
              </a:rPr>
              <a:t>фізики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3E8177-03A6-04CD-A718-CB5CC0690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Спеціальна термінологія в галузі фізики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Опрацювання і переклад текстів у галузі фізики</a:t>
            </a:r>
          </a:p>
          <a:p>
            <a:pPr marL="114300" marR="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800" spc="-2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uk-UA" sz="2800" spc="-2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оль</a:t>
            </a:r>
            <a:r>
              <a:rPr lang="en-GB" sz="2800" spc="-2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spc="-2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лексичних і термінологічних одиниць,  логічних   засобів   мови   для досягнення запланованого прагматичного результату</a:t>
            </a:r>
            <a:endParaRPr lang="en-GB" sz="28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</a:rPr>
              <a:t>Р</a:t>
            </a:r>
            <a:r>
              <a:rPr lang="uk-UA" sz="28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едагування науково-технічних перекладів у галузі, враховуючи термінологічну своєрідність та функціональні особливості текстів</a:t>
            </a:r>
            <a:endParaRPr lang="uk-UA" sz="2800" dirty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latin typeface="Franklin Gothic Medium Cond" panose="020B0606030402020204" pitchFamily="34" charset="0"/>
            </a:endParaRPr>
          </a:p>
          <a:p>
            <a:endParaRPr lang="en-GB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7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56AB4-D86E-B7C9-1B26-EF22C6E2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фізики</a:t>
            </a:r>
            <a:r>
              <a:rPr lang="ru-RU" dirty="0"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latin typeface="Franklin Gothic Medium Cond" panose="020B0606030402020204" pitchFamily="34" charset="0"/>
              </a:rPr>
              <a:t>хімії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7841A3-B661-669B-2756-C64D57467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0896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Особливості перекладу текстів в галузі фізики та хімії з німецької українською мовою і навпаки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Практичний переклад текстів у галузі фізики та хімії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</a:rPr>
              <a:t>Використання попереднього перекладацького аналізу тексту, що перекладається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>
              <a:latin typeface="Franklin Gothic Medium Cond" panose="020B0606030402020204" pitchFamily="34" charset="0"/>
            </a:endParaRPr>
          </a:p>
          <a:p>
            <a:endParaRPr lang="uk-UA" dirty="0">
              <a:latin typeface="Franklin Gothic Medium Cond" panose="020B0606030402020204" pitchFamily="34" charset="0"/>
            </a:endParaRPr>
          </a:p>
          <a:p>
            <a:endParaRPr lang="en-GB" dirty="0">
              <a:latin typeface="Franklin Gothic Medium Cond" panose="020B0606030402020204" pitchFamily="34" charset="0"/>
            </a:endParaRPr>
          </a:p>
        </p:txBody>
      </p:sp>
      <p:pic>
        <p:nvPicPr>
          <p:cNvPr id="4100" name="Picture 4" descr="Физика – Бесплатные иконки: образование">
            <a:extLst>
              <a:ext uri="{FF2B5EF4-FFF2-40B4-BE49-F238E27FC236}">
                <a16:creationId xmlns:a16="http://schemas.microsoft.com/office/drawing/2014/main" id="{81366F27-B98B-4DC5-01E1-D3A1DF988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70" y="1690688"/>
            <a:ext cx="4376530" cy="43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86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3874E-94F9-7D07-31A4-A1D586A9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Franklin Gothic Medium Cond" panose="020B0606030402020204" pitchFamily="34" charset="0"/>
              </a:rPr>
              <a:t>Семантико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стилістичні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проблеми</a:t>
            </a:r>
            <a:r>
              <a:rPr lang="ru-RU" dirty="0">
                <a:latin typeface="Franklin Gothic Medium Cond" panose="020B0606030402020204" pitchFamily="34" charset="0"/>
              </a:rPr>
              <a:t> перекладу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B802F9-A8D4-6405-E851-C8E2053F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500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Сучасний стан словникового складу мови, специфічні його особливості для німецької та української мов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П</a:t>
            </a:r>
            <a:r>
              <a:rPr lang="uk-UA" sz="25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орівняння структурних моделей слів, продуктивних типів і засобів словотвору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С</a:t>
            </a:r>
            <a:r>
              <a:rPr lang="uk-UA" sz="25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истемний характер лексики і закономірності, що зумовлюють її своєрідність для мов, що вивчаються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С</a:t>
            </a:r>
            <a:r>
              <a:rPr lang="uk-UA" sz="25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пособи перекладу без значних стилістичних та лексичних втрат,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5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Практичні навички створення адекватного переклад, враховуючи різноманітні </a:t>
            </a:r>
            <a:r>
              <a:rPr lang="uk-UA" sz="25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мовні</a:t>
            </a:r>
            <a:r>
              <a:rPr lang="uk-UA" sz="25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 та психологічно-культурні особливості, передачі  </a:t>
            </a:r>
            <a:r>
              <a:rPr lang="uk-UA" sz="2500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фактуальної</a:t>
            </a:r>
            <a:r>
              <a:rPr lang="uk-UA" sz="25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 та емоційно-оцінної інформації  в різних умовах спілкування</a:t>
            </a:r>
            <a:endParaRPr lang="en-GB" sz="2500" dirty="0">
              <a:effectLst/>
              <a:latin typeface="Franklin Gothic Medium Cond" panose="020B06060304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dirty="0">
              <a:latin typeface="Franklin Gothic Medium Cond" panose="020B0606030402020204" pitchFamily="34" charset="0"/>
            </a:endParaRPr>
          </a:p>
          <a:p>
            <a:endParaRPr lang="en-GB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7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DA931-9B03-DE4D-754B-020B06CF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Franklin Gothic Medium Cond" panose="020B0606030402020204" pitchFamily="34" charset="0"/>
              </a:rPr>
              <a:t>Перклад</a:t>
            </a:r>
            <a:r>
              <a:rPr lang="ru-RU" dirty="0">
                <a:latin typeface="Franklin Gothic Medium Cond" panose="020B0606030402020204" pitchFamily="34" charset="0"/>
              </a:rPr>
              <a:t>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машинобудування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3857E8-1FDB-5195-1A22-DBEF16070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uk-UA" sz="20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икористання інформаційних і комунікаційних технологій</a:t>
            </a:r>
            <a:endParaRPr lang="en-GB" sz="20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Пошук, опрацювання та аналіз інформації з різних джерел</a:t>
            </a:r>
            <a:endParaRPr lang="en-GB" sz="20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spc="-2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uk-UA" sz="2000" spc="-2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оль  логічних   засобів   мови   для досягнення запланованого прагматичного результату</a:t>
            </a:r>
            <a:endParaRPr lang="en-GB" sz="20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uk-UA" sz="20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пеціальна термінологія в галузі філологічних досліджень</a:t>
            </a:r>
            <a:endParaRPr lang="en-GB" sz="20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Здатність застосовувати методику проведення попереднього перекладацького аналізу науково-технічного тексту-оригіналу для визначення ступеню його складності та постановки </a:t>
            </a:r>
            <a:r>
              <a:rPr lang="uk-UA" sz="2000" dirty="0" err="1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мовних</a:t>
            </a:r>
            <a:r>
              <a:rPr lang="uk-UA" sz="20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перекладацьких проблем.</a:t>
            </a:r>
            <a:endParaRPr lang="en-GB" sz="20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Редагування науково-технічних перекладів, враховуючи термінологічну своєрідність та функціональні особливості текстів</a:t>
            </a:r>
            <a:endParaRPr lang="en-GB" sz="20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>
              <a:latin typeface="Franklin Gothic Medium Cond" panose="020B0606030402020204" pitchFamily="34" charset="0"/>
            </a:endParaRPr>
          </a:p>
          <a:p>
            <a:endParaRPr lang="en-GB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4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404F9-F9A6-613F-EA5B-F863373A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математики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A85BF1-0148-B04B-C3DA-1B1D440A2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99951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асади освоєння 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математичних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перекладів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основі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комплекс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ного підходу з урахуванням жанрово-стилістичних, граматичних, лексичних та прагматичних норм мови перекладу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Особливості формування власне перекладацької компетентності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Порівняння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кількох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варіантів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перекладу, </a:t>
            </a:r>
            <a:r>
              <a:rPr lang="ru-RU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аналіз</a:t>
            </a:r>
            <a:r>
              <a:rPr lang="ru-RU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оцінювання перекладів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релевантних методів перекладу</a:t>
            </a:r>
            <a:endParaRPr lang="uk-UA" dirty="0">
              <a:latin typeface="Franklin Gothic Medium Cond" panose="020B06060304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EA29777-0261-6619-5B9F-83D30486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14" y="2183493"/>
            <a:ext cx="3951514" cy="39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2BE98-31C4-71FD-EF62-F3736499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Franklin Gothic Medium Cond" panose="020B0606030402020204" pitchFamily="34" charset="0"/>
              </a:rPr>
              <a:t>Авторське</a:t>
            </a:r>
            <a:r>
              <a:rPr lang="ru-RU" dirty="0">
                <a:latin typeface="Franklin Gothic Medium Cond" panose="020B0606030402020204" pitchFamily="34" charset="0"/>
              </a:rPr>
              <a:t> право та </a:t>
            </a:r>
            <a:r>
              <a:rPr lang="ru-RU" dirty="0" err="1">
                <a:latin typeface="Franklin Gothic Medium Cond" panose="020B0606030402020204" pitchFamily="34" charset="0"/>
              </a:rPr>
              <a:t>суміжні</a:t>
            </a:r>
            <a:r>
              <a:rPr lang="ru-RU" dirty="0">
                <a:latin typeface="Franklin Gothic Medium Cond" panose="020B0606030402020204" pitchFamily="34" charset="0"/>
              </a:rPr>
              <a:t> права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AD44AE-1FE7-D39E-8397-16D2FAEF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836229" cy="5195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200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понятійний апарат права інтелектуальної власності, його система й сутність, основні інститути, особливості об’єктів та правового положення суб’єктів, порядок їх кваліфікації, правові форми використання майнових прав, розпорядження ними</a:t>
            </a:r>
            <a:endParaRPr lang="uk-UA" sz="3200" dirty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особливості володіння, користування та розпорядження правами на об’єкти авторських і суміжних прав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механізмів захисту від порушень авторських прав</a:t>
            </a:r>
            <a:endParaRPr lang="uk-UA" sz="32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8" name="Picture 8" descr="Авторське право в інтернеті: що потрібно знати педагогам">
            <a:extLst>
              <a:ext uri="{FF2B5EF4-FFF2-40B4-BE49-F238E27FC236}">
                <a16:creationId xmlns:a16="http://schemas.microsoft.com/office/drawing/2014/main" id="{41626F86-25D7-E561-1F49-FBA31EBF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8" y="2892425"/>
            <a:ext cx="4178464" cy="23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6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3CDAA1-ED7B-609F-2AA4-524455BE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506"/>
            <a:ext cx="10515600" cy="5846457"/>
          </a:xfrm>
        </p:spPr>
        <p:txBody>
          <a:bodyPr/>
          <a:lstStyle/>
          <a:p>
            <a:pPr marL="0" indent="0" algn="ctr">
              <a:buNone/>
            </a:pPr>
            <a:endParaRPr lang="uk-UA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endParaRPr lang="uk-UA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Шановні студенти!</a:t>
            </a:r>
          </a:p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У презентації ми пропонуємо ознайомитися з 16 дисциплінами, які можна обрати під час навчання у магістратурі за спеціальністю 035 Філологія спеціалізації </a:t>
            </a:r>
            <a:r>
              <a:rPr lang="uk-UA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035.041 </a:t>
            </a:r>
            <a:r>
              <a:rPr lang="ru-RU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Германські</a:t>
            </a:r>
            <a:r>
              <a:rPr lang="ru-RU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мови</a:t>
            </a:r>
            <a:r>
              <a:rPr lang="ru-RU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літератури</a:t>
            </a:r>
            <a:r>
              <a:rPr lang="ru-RU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 (переклад </a:t>
            </a:r>
            <a:r>
              <a:rPr lang="ru-RU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включно</a:t>
            </a:r>
            <a:r>
              <a:rPr lang="ru-RU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), перша – </a:t>
            </a:r>
            <a:r>
              <a:rPr lang="ru-RU" dirty="0" err="1">
                <a:highlight>
                  <a:srgbClr val="FF0000"/>
                </a:highlight>
                <a:latin typeface="Franklin Gothic Medium Cond" panose="020B0606030402020204" pitchFamily="34" charset="0"/>
              </a:rPr>
              <a:t>англійська</a:t>
            </a:r>
            <a:r>
              <a:rPr lang="ru-RU" dirty="0">
                <a:highlight>
                  <a:srgbClr val="FF0000"/>
                </a:highlight>
                <a:latin typeface="Franklin Gothic Medium Cond" panose="020B06060304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highlight>
                <a:srgbClr val="FF0000"/>
              </a:highlight>
              <a:latin typeface="Franklin Gothic Medium Cond" panose="020B0606030402020204" pitchFamily="34" charset="0"/>
            </a:endParaRPr>
          </a:p>
        </p:txBody>
      </p:sp>
      <p:pic>
        <p:nvPicPr>
          <p:cNvPr id="2050" name="Picture 2" descr="Set your translation quality with Weglot">
            <a:extLst>
              <a:ext uri="{FF2B5EF4-FFF2-40B4-BE49-F238E27FC236}">
                <a16:creationId xmlns:a16="http://schemas.microsoft.com/office/drawing/2014/main" id="{289CA201-7EF4-45E6-CBC5-EE2C1F42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89" y="3674686"/>
            <a:ext cx="3794422" cy="31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7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1C6A2-91D2-0C69-C729-D79E1AD8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C520FE-0D18-F6C0-4A77-0B40ECD99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799"/>
            <a:ext cx="10515600" cy="396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b="1" dirty="0">
                <a:latin typeface="Franklin Gothic Medium Cond" panose="020B0606030402020204" pitchFamily="34" charset="0"/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28186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2138A3-5E6C-53D7-9E1B-B510F099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3" y="365124"/>
            <a:ext cx="11358390" cy="61277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Franklin Gothic Medium Cond" panose="020B0606030402020204" pitchFamily="34" charset="0"/>
              </a:rPr>
              <a:t>Перелік</a:t>
            </a:r>
            <a:r>
              <a:rPr lang="ru-RU" b="1" dirty="0">
                <a:latin typeface="Franklin Gothic Medium Cond" panose="020B0606030402020204" pitchFamily="34" charset="0"/>
              </a:rPr>
              <a:t> </a:t>
            </a:r>
            <a:r>
              <a:rPr lang="ru-RU" b="1" dirty="0" err="1">
                <a:latin typeface="Franklin Gothic Medium Cond" panose="020B0606030402020204" pitchFamily="34" charset="0"/>
              </a:rPr>
              <a:t>дисциплін</a:t>
            </a:r>
            <a:r>
              <a:rPr lang="ru-RU" b="1" dirty="0">
                <a:latin typeface="Franklin Gothic Medium Cond" panose="020B0606030402020204" pitchFamily="34" charset="0"/>
              </a:rPr>
              <a:t> </a:t>
            </a:r>
            <a:r>
              <a:rPr lang="ru-RU" dirty="0">
                <a:latin typeface="Franklin Gothic Medium Cond" panose="020B0606030402020204" pitchFamily="34" charset="0"/>
              </a:rPr>
              <a:t>(у дужках наведена </a:t>
            </a:r>
            <a:r>
              <a:rPr lang="uk-UA" dirty="0">
                <a:latin typeface="Franklin Gothic Medium Cond" panose="020B0606030402020204" pitchFamily="34" charset="0"/>
              </a:rPr>
              <a:t>кількість кредитів </a:t>
            </a:r>
            <a:r>
              <a:rPr lang="en-GB" dirty="0">
                <a:latin typeface="Franklin Gothic Medium Cond" panose="020B0606030402020204" pitchFamily="34" charset="0"/>
              </a:rPr>
              <a:t>ECTS)</a:t>
            </a:r>
            <a:r>
              <a:rPr lang="ru-RU" dirty="0">
                <a:latin typeface="Franklin Gothic Medium Cond" panose="020B06060304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науково-технічних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науково-технічних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англійська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як </a:t>
            </a:r>
            <a:r>
              <a:rPr lang="ru-RU" dirty="0" err="1">
                <a:latin typeface="Franklin Gothic Medium Cond" panose="020B0606030402020204" pitchFamily="34" charset="0"/>
              </a:rPr>
              <a:t>засіб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міжкультурної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комунікації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машинобудування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електротехніки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uk-UA" dirty="0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банківських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технологій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Franklin Gothic Medium Cond" panose="020B0606030402020204" pitchFamily="34" charset="0"/>
              </a:rPr>
              <a:t>Основи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професійної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психології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електроніки</a:t>
            </a:r>
            <a:r>
              <a:rPr lang="ru-RU" dirty="0"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latin typeface="Franklin Gothic Medium Cond" panose="020B0606030402020204" pitchFamily="34" charset="0"/>
              </a:rPr>
              <a:t>електротехніки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хімії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прикладної</a:t>
            </a:r>
            <a:r>
              <a:rPr lang="ru-RU" dirty="0">
                <a:latin typeface="Franklin Gothic Medium Cond" panose="020B0606030402020204" pitchFamily="34" charset="0"/>
              </a:rPr>
              <a:t> математики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фізики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фізики</a:t>
            </a:r>
            <a:r>
              <a:rPr lang="ru-RU" dirty="0"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latin typeface="Franklin Gothic Medium Cond" panose="020B0606030402020204" pitchFamily="34" charset="0"/>
              </a:rPr>
              <a:t>хімії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uk-UA" dirty="0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Franklin Gothic Medium Cond" panose="020B0606030402020204" pitchFamily="34" charset="0"/>
              </a:rPr>
              <a:t>Семантико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стилістичні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проблеми</a:t>
            </a:r>
            <a:r>
              <a:rPr lang="ru-RU" dirty="0">
                <a:latin typeface="Franklin Gothic Medium Cond" panose="020B0606030402020204" pitchFamily="34" charset="0"/>
              </a:rPr>
              <a:t> перекладу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Franklin Gothic Medium Cond" panose="020B0606030402020204" pitchFamily="34" charset="0"/>
              </a:rPr>
              <a:t>Перклад</a:t>
            </a:r>
            <a:r>
              <a:rPr lang="ru-RU" dirty="0">
                <a:latin typeface="Franklin Gothic Medium Cond" panose="020B0606030402020204" pitchFamily="34" charset="0"/>
              </a:rPr>
              <a:t>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машинобудування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математики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Franklin Gothic Medium Cond" panose="020B0606030402020204" pitchFamily="34" charset="0"/>
              </a:rPr>
              <a:t>Авторське</a:t>
            </a:r>
            <a:r>
              <a:rPr lang="ru-RU" dirty="0">
                <a:latin typeface="Franklin Gothic Medium Cond" panose="020B0606030402020204" pitchFamily="34" charset="0"/>
              </a:rPr>
              <a:t> право та </a:t>
            </a:r>
            <a:r>
              <a:rPr lang="ru-RU" dirty="0" err="1">
                <a:latin typeface="Franklin Gothic Medium Cond" panose="020B0606030402020204" pitchFamily="34" charset="0"/>
              </a:rPr>
              <a:t>суміжні</a:t>
            </a:r>
            <a:r>
              <a:rPr lang="ru-RU" dirty="0">
                <a:latin typeface="Franklin Gothic Medium Cond" panose="020B0606030402020204" pitchFamily="34" charset="0"/>
              </a:rPr>
              <a:t> права</a:t>
            </a:r>
            <a:r>
              <a:rPr lang="en-GB" dirty="0">
                <a:latin typeface="Franklin Gothic Medium Cond" panose="020B0606030402020204" pitchFamily="34" charset="0"/>
              </a:rPr>
              <a:t> (5.0)</a:t>
            </a:r>
            <a:endParaRPr lang="ru-RU" dirty="0">
              <a:latin typeface="Franklin Gothic Medium Cond" panose="020B0606030402020204" pitchFamily="34" charset="0"/>
            </a:endParaRPr>
          </a:p>
          <a:p>
            <a:endParaRPr lang="en-GB" dirty="0"/>
          </a:p>
        </p:txBody>
      </p:sp>
      <p:pic>
        <p:nvPicPr>
          <p:cNvPr id="3076" name="Picture 4" descr="Our Services — Respond Crisis Translation">
            <a:extLst>
              <a:ext uri="{FF2B5EF4-FFF2-40B4-BE49-F238E27FC236}">
                <a16:creationId xmlns:a16="http://schemas.microsoft.com/office/drawing/2014/main" id="{1C61D0BF-EB5A-6B61-D9E5-B5E9AF15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59" y="1382243"/>
            <a:ext cx="5295941" cy="409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9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284B9-7330-5324-63E6-EF7EA6B3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науково-технічних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921E64-8D14-59D2-3D52-D0F71B5E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Franklin Gothic Medium Cond" panose="020B0606030402020204" pitchFamily="34" charset="0"/>
              </a:rPr>
              <a:t>Вивчаються</a:t>
            </a:r>
            <a:r>
              <a:rPr lang="ru-RU" dirty="0">
                <a:latin typeface="Franklin Gothic Medium Cond" panose="020B06060304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у </a:t>
            </a:r>
            <a:r>
              <a:rPr lang="ru-RU" dirty="0" err="1">
                <a:latin typeface="Franklin Gothic Medium Cond" panose="020B0606030402020204" pitchFamily="34" charset="0"/>
              </a:rPr>
              <a:t>різних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галузях</a:t>
            </a:r>
            <a:r>
              <a:rPr lang="ru-RU" dirty="0">
                <a:latin typeface="Franklin Gothic Medium Cond" panose="020B0606030402020204" pitchFamily="34" charset="0"/>
              </a:rPr>
              <a:t> науки і </a:t>
            </a:r>
            <a:r>
              <a:rPr lang="ru-RU" dirty="0" err="1">
                <a:latin typeface="Franklin Gothic Medium Cond" panose="020B0606030402020204" pitchFamily="34" charset="0"/>
              </a:rPr>
              <a:t>техніки</a:t>
            </a:r>
            <a:endParaRPr lang="ru-RU" dirty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на </a:t>
            </a:r>
            <a:r>
              <a:rPr lang="ru-RU" dirty="0" err="1">
                <a:latin typeface="Franklin Gothic Medium Cond" panose="020B0606030402020204" pitchFamily="34" charset="0"/>
              </a:rPr>
              <a:t>основі</a:t>
            </a:r>
            <a:r>
              <a:rPr lang="ru-RU" dirty="0">
                <a:latin typeface="Franklin Gothic Medium Cond" panose="020B0606030402020204" pitchFamily="34" charset="0"/>
              </a:rPr>
              <a:t> комплексного </a:t>
            </a:r>
            <a:r>
              <a:rPr lang="ru-RU" dirty="0" err="1">
                <a:latin typeface="Franklin Gothic Medium Cond" panose="020B0606030402020204" pitchFamily="34" charset="0"/>
              </a:rPr>
              <a:t>підходу</a:t>
            </a:r>
            <a:r>
              <a:rPr lang="ru-RU" dirty="0">
                <a:latin typeface="Franklin Gothic Medium Cond" panose="020B0606030402020204" pitchFamily="34" charset="0"/>
              </a:rPr>
              <a:t> з </a:t>
            </a:r>
            <a:r>
              <a:rPr lang="ru-RU" dirty="0" err="1">
                <a:latin typeface="Franklin Gothic Medium Cond" panose="020B0606030402020204" pitchFamily="34" charset="0"/>
              </a:rPr>
              <a:t>урахуванням</a:t>
            </a:r>
            <a:r>
              <a:rPr lang="ru-RU" dirty="0">
                <a:latin typeface="Franklin Gothic Medium Cond" panose="020B0606030402020204" pitchFamily="34" charset="0"/>
              </a:rPr>
              <a:t> жанрово-</a:t>
            </a:r>
            <a:r>
              <a:rPr lang="ru-RU" dirty="0" err="1">
                <a:latin typeface="Franklin Gothic Medium Cond" panose="020B0606030402020204" pitchFamily="34" charset="0"/>
              </a:rPr>
              <a:t>стилістичних</a:t>
            </a:r>
            <a:r>
              <a:rPr lang="ru-RU" dirty="0">
                <a:latin typeface="Franklin Gothic Medium Cond" panose="020B0606030402020204" pitchFamily="34" charset="0"/>
              </a:rPr>
              <a:t>, </a:t>
            </a:r>
            <a:r>
              <a:rPr lang="ru-RU" dirty="0" err="1">
                <a:latin typeface="Franklin Gothic Medium Cond" panose="020B0606030402020204" pitchFamily="34" charset="0"/>
              </a:rPr>
              <a:t>граматичних</a:t>
            </a:r>
            <a:r>
              <a:rPr lang="ru-RU" dirty="0">
                <a:latin typeface="Franklin Gothic Medium Cond" panose="020B0606030402020204" pitchFamily="34" charset="0"/>
              </a:rPr>
              <a:t>, </a:t>
            </a:r>
            <a:r>
              <a:rPr lang="ru-RU" dirty="0" err="1">
                <a:latin typeface="Franklin Gothic Medium Cond" panose="020B0606030402020204" pitchFamily="34" charset="0"/>
              </a:rPr>
              <a:t>лексичних</a:t>
            </a:r>
            <a:r>
              <a:rPr lang="ru-RU" dirty="0"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latin typeface="Franklin Gothic Medium Cond" panose="020B0606030402020204" pitchFamily="34" charset="0"/>
              </a:rPr>
              <a:t>прагматичних</a:t>
            </a:r>
            <a:r>
              <a:rPr lang="ru-RU" dirty="0">
                <a:latin typeface="Franklin Gothic Medium Cond" panose="020B0606030402020204" pitchFamily="34" charset="0"/>
              </a:rPr>
              <a:t> норм </a:t>
            </a:r>
            <a:r>
              <a:rPr lang="ru-RU" dirty="0" err="1">
                <a:latin typeface="Franklin Gothic Medium Cond" panose="020B0606030402020204" pitchFamily="34" charset="0"/>
              </a:rPr>
              <a:t>мови</a:t>
            </a:r>
            <a:r>
              <a:rPr lang="ru-RU" dirty="0">
                <a:latin typeface="Franklin Gothic Medium Cond" panose="020B0606030402020204" pitchFamily="34" charset="0"/>
              </a:rPr>
              <a:t> перекладу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Комп’ютерні</a:t>
            </a:r>
            <a:r>
              <a:rPr lang="ru-RU" dirty="0">
                <a:latin typeface="Franklin Gothic Medium Cond" panose="020B0606030402020204" pitchFamily="34" charset="0"/>
              </a:rPr>
              <a:t> словники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Системи</a:t>
            </a:r>
            <a:r>
              <a:rPr lang="ru-RU" dirty="0">
                <a:latin typeface="Franklin Gothic Medium Cond" panose="020B0606030402020204" pitchFamily="34" charset="0"/>
              </a:rPr>
              <a:t> машинного перекладу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Основні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методи</a:t>
            </a:r>
            <a:r>
              <a:rPr lang="ru-RU" dirty="0">
                <a:latin typeface="Franklin Gothic Medium Cond" panose="020B0606030402020204" pitchFamily="34" charset="0"/>
              </a:rPr>
              <a:t>, </a:t>
            </a:r>
            <a:r>
              <a:rPr lang="ru-RU" dirty="0" err="1">
                <a:latin typeface="Franklin Gothic Medium Cond" panose="020B0606030402020204" pitchFamily="34" charset="0"/>
              </a:rPr>
              <a:t>що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застосовуються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під</a:t>
            </a:r>
            <a:r>
              <a:rPr lang="ru-RU" dirty="0">
                <a:latin typeface="Franklin Gothic Medium Cond" panose="020B0606030402020204" pitchFamily="34" charset="0"/>
              </a:rPr>
              <a:t> час</a:t>
            </a:r>
            <a:r>
              <a:rPr lang="en-GB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комп’ютерних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6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616C9-3445-F67A-EEAF-BF2E2282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науково-технічних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(</a:t>
            </a:r>
            <a:r>
              <a:rPr lang="ru-RU" dirty="0" err="1">
                <a:latin typeface="Franklin Gothic Medium Cond" panose="020B0606030402020204" pitchFamily="34" charset="0"/>
              </a:rPr>
              <a:t>англійська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70793-EB44-A356-6664-787B6DEE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</a:t>
            </a:r>
            <a:r>
              <a:rPr lang="ru-RU" dirty="0">
                <a:latin typeface="Franklin Gothic Medium Cond" panose="020B06060304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у </a:t>
            </a:r>
            <a:r>
              <a:rPr lang="ru-RU" dirty="0" err="1">
                <a:latin typeface="Franklin Gothic Medium Cond" panose="020B0606030402020204" pitchFamily="34" charset="0"/>
              </a:rPr>
              <a:t>різних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галузях</a:t>
            </a:r>
            <a:r>
              <a:rPr lang="ru-RU" dirty="0">
                <a:latin typeface="Franklin Gothic Medium Cond" panose="020B0606030402020204" pitchFamily="34" charset="0"/>
              </a:rPr>
              <a:t> науки і </a:t>
            </a:r>
            <a:r>
              <a:rPr lang="ru-RU" dirty="0" err="1">
                <a:latin typeface="Franklin Gothic Medium Cond" panose="020B0606030402020204" pitchFamily="34" charset="0"/>
              </a:rPr>
              <a:t>техніки</a:t>
            </a:r>
            <a:endParaRPr lang="ru-RU" dirty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r>
              <a:rPr lang="ru-RU" dirty="0">
                <a:latin typeface="Franklin Gothic Medium Cond" panose="020B0606030402020204" pitchFamily="34" charset="0"/>
              </a:rPr>
              <a:t> на </a:t>
            </a:r>
            <a:r>
              <a:rPr lang="ru-RU" dirty="0" err="1">
                <a:latin typeface="Franklin Gothic Medium Cond" panose="020B0606030402020204" pitchFamily="34" charset="0"/>
              </a:rPr>
              <a:t>основі</a:t>
            </a:r>
            <a:r>
              <a:rPr lang="ru-RU" dirty="0">
                <a:latin typeface="Franklin Gothic Medium Cond" panose="020B0606030402020204" pitchFamily="34" charset="0"/>
              </a:rPr>
              <a:t> комплексного </a:t>
            </a:r>
            <a:r>
              <a:rPr lang="ru-RU" dirty="0" err="1">
                <a:latin typeface="Franklin Gothic Medium Cond" panose="020B0606030402020204" pitchFamily="34" charset="0"/>
              </a:rPr>
              <a:t>підходу</a:t>
            </a:r>
            <a:r>
              <a:rPr lang="ru-RU" dirty="0">
                <a:latin typeface="Franklin Gothic Medium Cond" panose="020B0606030402020204" pitchFamily="34" charset="0"/>
              </a:rPr>
              <a:t> з </a:t>
            </a:r>
            <a:r>
              <a:rPr lang="ru-RU" dirty="0" err="1">
                <a:latin typeface="Franklin Gothic Medium Cond" panose="020B0606030402020204" pitchFamily="34" charset="0"/>
              </a:rPr>
              <a:t>урахуванням</a:t>
            </a:r>
            <a:r>
              <a:rPr lang="ru-RU" dirty="0">
                <a:latin typeface="Franklin Gothic Medium Cond" panose="020B0606030402020204" pitchFamily="34" charset="0"/>
              </a:rPr>
              <a:t> жанрово-</a:t>
            </a:r>
            <a:r>
              <a:rPr lang="ru-RU" dirty="0" err="1">
                <a:latin typeface="Franklin Gothic Medium Cond" panose="020B0606030402020204" pitchFamily="34" charset="0"/>
              </a:rPr>
              <a:t>стилістичних</a:t>
            </a:r>
            <a:r>
              <a:rPr lang="ru-RU" dirty="0">
                <a:latin typeface="Franklin Gothic Medium Cond" panose="020B0606030402020204" pitchFamily="34" charset="0"/>
              </a:rPr>
              <a:t>, </a:t>
            </a:r>
            <a:r>
              <a:rPr lang="ru-RU" dirty="0" err="1">
                <a:latin typeface="Franklin Gothic Medium Cond" panose="020B0606030402020204" pitchFamily="34" charset="0"/>
              </a:rPr>
              <a:t>граматичних</a:t>
            </a:r>
            <a:r>
              <a:rPr lang="ru-RU" dirty="0">
                <a:latin typeface="Franklin Gothic Medium Cond" panose="020B0606030402020204" pitchFamily="34" charset="0"/>
              </a:rPr>
              <a:t>, </a:t>
            </a:r>
            <a:r>
              <a:rPr lang="ru-RU" dirty="0" err="1">
                <a:latin typeface="Franklin Gothic Medium Cond" panose="020B0606030402020204" pitchFamily="34" charset="0"/>
              </a:rPr>
              <a:t>лексичних</a:t>
            </a:r>
            <a:r>
              <a:rPr lang="ru-RU" dirty="0">
                <a:latin typeface="Franklin Gothic Medium Cond" panose="020B0606030402020204" pitchFamily="34" charset="0"/>
              </a:rPr>
              <a:t> та </a:t>
            </a:r>
            <a:r>
              <a:rPr lang="ru-RU" dirty="0" err="1">
                <a:latin typeface="Franklin Gothic Medium Cond" panose="020B0606030402020204" pitchFamily="34" charset="0"/>
              </a:rPr>
              <a:t>прагматичних</a:t>
            </a:r>
            <a:r>
              <a:rPr lang="ru-RU" dirty="0">
                <a:latin typeface="Franklin Gothic Medium Cond" panose="020B0606030402020204" pitchFamily="34" charset="0"/>
              </a:rPr>
              <a:t> норм </a:t>
            </a:r>
            <a:r>
              <a:rPr lang="ru-RU" dirty="0" err="1">
                <a:latin typeface="Franklin Gothic Medium Cond" panose="020B0606030402020204" pitchFamily="34" charset="0"/>
              </a:rPr>
              <a:t>мови</a:t>
            </a:r>
            <a:r>
              <a:rPr lang="ru-RU" dirty="0">
                <a:latin typeface="Franklin Gothic Medium Cond" panose="020B0606030402020204" pitchFamily="34" charset="0"/>
              </a:rPr>
              <a:t> перекладу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Комп’ютерні</a:t>
            </a:r>
            <a:r>
              <a:rPr lang="ru-RU" dirty="0">
                <a:latin typeface="Franklin Gothic Medium Cond" panose="020B0606030402020204" pitchFamily="34" charset="0"/>
              </a:rPr>
              <a:t> словники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Системи</a:t>
            </a:r>
            <a:r>
              <a:rPr lang="ru-RU" dirty="0">
                <a:latin typeface="Franklin Gothic Medium Cond" panose="020B0606030402020204" pitchFamily="34" charset="0"/>
              </a:rPr>
              <a:t> машинного перекладу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Franklin Gothic Medium Cond" panose="020B0606030402020204" pitchFamily="34" charset="0"/>
              </a:rPr>
              <a:t>Основні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методи</a:t>
            </a:r>
            <a:r>
              <a:rPr lang="ru-RU" dirty="0">
                <a:latin typeface="Franklin Gothic Medium Cond" panose="020B0606030402020204" pitchFamily="34" charset="0"/>
              </a:rPr>
              <a:t>, </a:t>
            </a:r>
            <a:r>
              <a:rPr lang="ru-RU" dirty="0" err="1">
                <a:latin typeface="Franklin Gothic Medium Cond" panose="020B0606030402020204" pitchFamily="34" charset="0"/>
              </a:rPr>
              <a:t>що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застосовуються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під</a:t>
            </a:r>
            <a:r>
              <a:rPr lang="ru-RU" dirty="0">
                <a:latin typeface="Franklin Gothic Medium Cond" panose="020B0606030402020204" pitchFamily="34" charset="0"/>
              </a:rPr>
              <a:t> час</a:t>
            </a:r>
            <a:r>
              <a:rPr lang="en-GB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редагування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комп’ютерних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перекладів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6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1D7D7-5EFB-8DC2-7E8C-F86DCB28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як </a:t>
            </a:r>
            <a:r>
              <a:rPr lang="ru-RU" dirty="0" err="1">
                <a:latin typeface="Franklin Gothic Medium Cond" panose="020B0606030402020204" pitchFamily="34" charset="0"/>
              </a:rPr>
              <a:t>засіб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міжкультурної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комунікації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BE48C2-07ED-E688-8462-C8014E720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>
                <a:latin typeface="Franklin Gothic Medium Cond" panose="020B0606030402020204" pitchFamily="34" charset="0"/>
              </a:rPr>
              <a:t>Вивчаються</a:t>
            </a:r>
            <a:r>
              <a:rPr lang="ru-RU" dirty="0">
                <a:latin typeface="Franklin Gothic Medium Cond" panose="020B06060304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Основні поняття та функції теорії міжкультурної комунікації та теорії перекладу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Узагальнення і поглиблення знань з лексики і фразеології англійської та української мов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Е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лементи лексикографічного і фразеологічного аналізу тексту, аналіз різних типів словників (тлумачних, синонімічних, фразеологічних та ін.)</a:t>
            </a:r>
            <a:endParaRPr lang="uk-UA" dirty="0">
              <a:latin typeface="Franklin Gothic Medium Cond" panose="020B0606030402020204" pitchFamily="34" charset="0"/>
              <a:ea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С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пільні та відмінні риси у структурі та функціональній </a:t>
            </a:r>
            <a:r>
              <a:rPr lang="uk-UA" dirty="0" err="1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навантаженості</a:t>
            </a:r>
            <a:r>
              <a:rPr lang="uk-UA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</a:rPr>
              <a:t> лексики і фразеології англійської та української мов</a:t>
            </a:r>
            <a:endParaRPr lang="en-GB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4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3378D-0F6C-A8E0-638B-AC6A2B8E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машинобудування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18FB0B-5332-F1B4-D325-679C01B78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Перекладацька діяльність з текстами різних напрямків науково-технічної тематики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Основна лексика з галузі машинобудування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Робота з галузевими словниками</a:t>
            </a:r>
          </a:p>
        </p:txBody>
      </p:sp>
    </p:spTree>
    <p:extLst>
      <p:ext uri="{BB962C8B-B14F-4D97-AF65-F5344CB8AC3E}">
        <p14:creationId xmlns:p14="http://schemas.microsoft.com/office/powerpoint/2010/main" val="179165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8A6E6-C0B7-C883-F875-6FA900A9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електроте</a:t>
            </a:r>
            <a:r>
              <a:rPr lang="uk-UA" dirty="0">
                <a:latin typeface="Franklin Gothic Medium Cond" panose="020B0606030402020204" pitchFamily="34" charset="0"/>
              </a:rPr>
              <a:t>х</a:t>
            </a:r>
            <a:r>
              <a:rPr lang="ru-RU" dirty="0" err="1">
                <a:latin typeface="Franklin Gothic Medium Cond" panose="020B0606030402020204" pitchFamily="34" charset="0"/>
              </a:rPr>
              <a:t>ніки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br>
              <a:rPr lang="en-GB" dirty="0">
                <a:latin typeface="Franklin Gothic Medium Cond" panose="020B0606030402020204" pitchFamily="34" charset="0"/>
              </a:rPr>
            </a:br>
            <a:r>
              <a:rPr lang="ru-RU" dirty="0">
                <a:latin typeface="Franklin Gothic Medium Cond" panose="020B0606030402020204" pitchFamily="34" charset="0"/>
              </a:rPr>
              <a:t>(</a:t>
            </a:r>
            <a:r>
              <a:rPr lang="ru-RU" dirty="0" err="1">
                <a:latin typeface="Franklin Gothic Medium Cond" panose="020B0606030402020204" pitchFamily="34" charset="0"/>
              </a:rPr>
              <a:t>німецька</a:t>
            </a:r>
            <a:r>
              <a:rPr lang="ru-RU" dirty="0">
                <a:latin typeface="Franklin Gothic Medium Cond" panose="020B0606030402020204" pitchFamily="34" charset="0"/>
              </a:rPr>
              <a:t> мова)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343BCF-EBC5-27B9-EA3A-03F6F16B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25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900" dirty="0">
                <a:latin typeface="Franklin Gothic Medium Cond" panose="020B0606030402020204" pitchFamily="34" charset="0"/>
              </a:rPr>
              <a:t>Вивчаються:</a:t>
            </a:r>
          </a:p>
          <a:p>
            <a:pPr marL="3429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900" dirty="0"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uk-UA" sz="39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сновні поняття теорії ймовірностей</a:t>
            </a:r>
            <a:endParaRPr lang="en-GB" sz="39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900" dirty="0"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39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ідхід до набуття імовірнісне мислення</a:t>
            </a:r>
            <a:endParaRPr lang="en-GB" sz="39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3900" dirty="0"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Практика перекладу текстів </a:t>
            </a:r>
            <a:r>
              <a:rPr lang="uk-UA" sz="39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інженерної практики, в яких необхідним є приклад методів теорії ймовірностей</a:t>
            </a:r>
            <a:endParaRPr lang="en-GB" sz="39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3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9C402-5096-D4E7-D100-E9CA64F6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Переклад в </a:t>
            </a:r>
            <a:r>
              <a:rPr lang="ru-RU" dirty="0" err="1">
                <a:latin typeface="Franklin Gothic Medium Cond" panose="020B0606030402020204" pitchFamily="34" charset="0"/>
              </a:rPr>
              <a:t>галузі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банківських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технологій</a:t>
            </a:r>
            <a:endParaRPr lang="en-GB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A9483F-E200-0763-3ADC-933B00565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latin typeface="Franklin Gothic Medium Cond" panose="020B0606030402020204" pitchFamily="34" charset="0"/>
              </a:rPr>
              <a:t>Вивчаються: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>
                <a:latin typeface="Franklin Gothic Medium Cond" panose="020B0606030402020204" pitchFamily="34" charset="0"/>
              </a:rPr>
              <a:t>Робота </a:t>
            </a:r>
            <a:r>
              <a:rPr lang="uk-UA" sz="36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з текстами різних напрямків науково-технічної тематики, зокрема, в галузі банківських технологій</a:t>
            </a:r>
            <a:endParaRPr lang="en-GB" sz="36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Особливості т</a:t>
            </a:r>
            <a:r>
              <a:rPr lang="uk-UA" sz="3600" dirty="0"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а загальні тенденції перекладу текстів даної тематики</a:t>
            </a:r>
            <a:endParaRPr lang="uk-UA" sz="3600" dirty="0">
              <a:effectLst/>
              <a:latin typeface="Franklin Gothic Medium Cond" panose="020B06060304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3600" dirty="0">
                <a:latin typeface="Franklin Gothic Medium Cond" panose="020B0606030402020204" pitchFamily="34" charset="0"/>
              </a:rPr>
              <a:t>Робота з галузевими словниками</a:t>
            </a:r>
          </a:p>
        </p:txBody>
      </p:sp>
      <p:pic>
        <p:nvPicPr>
          <p:cNvPr id="1028" name="Picture 4" descr="Банк PNG">
            <a:extLst>
              <a:ext uri="{FF2B5EF4-FFF2-40B4-BE49-F238E27FC236}">
                <a16:creationId xmlns:a16="http://schemas.microsoft.com/office/drawing/2014/main" id="{7FC32368-2140-B2B1-C276-3585D2DD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2" y="3820885"/>
            <a:ext cx="3073413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43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1106</Words>
  <Application>Microsoft Office PowerPoint</Application>
  <PresentationFormat>Широкий екран</PresentationFormat>
  <Paragraphs>125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Franklin Gothic Medium Cond</vt:lpstr>
      <vt:lpstr>Wingdings</vt:lpstr>
      <vt:lpstr>Тема Office</vt:lpstr>
      <vt:lpstr>НАЦІОНАЛЬНИЙ ТЕХНІЧНИЙ УНІВЕРСИТЕТ  «ХАРКІВСЬКИЙ ПОЛІТЕХНІЧНИЙ ІНСТИТУТ» Факультет соціально-гуманітарних технологій Кафедра ділової іноземної мови та перекладу Дисципліни вільного вибору профільної підготовки магістрів Спеціальність 035 Філологія Спеціалізація 035.041 Германські мови та літератури (переклад включно), перша – англійська)</vt:lpstr>
      <vt:lpstr>Презентація PowerPoint</vt:lpstr>
      <vt:lpstr>Презентація PowerPoint</vt:lpstr>
      <vt:lpstr>Редагування науково-технічних перекладів (німецька мова)</vt:lpstr>
      <vt:lpstr>Редагування науково-технічних перекладів (англійська мова)</vt:lpstr>
      <vt:lpstr>Переклад як засіб міжкультурної комунікації</vt:lpstr>
      <vt:lpstr>Переклад в галузі машинобудування</vt:lpstr>
      <vt:lpstr>Переклад в галузі електротехніки  (німецька мова)</vt:lpstr>
      <vt:lpstr>Переклад в галузі банківських технологій</vt:lpstr>
      <vt:lpstr>Основи професійної психології</vt:lpstr>
      <vt:lpstr>Переклад в галузі електроніки та електротехніки</vt:lpstr>
      <vt:lpstr>Переклад в галузі хімії</vt:lpstr>
      <vt:lpstr>Переклад в галузі прикладної математики</vt:lpstr>
      <vt:lpstr>Переклад в галузі фізики</vt:lpstr>
      <vt:lpstr>Переклад в галузі фізики та хімії (німецька мова)</vt:lpstr>
      <vt:lpstr>Семантико стилістичні проблеми перекладу (німецька мова)</vt:lpstr>
      <vt:lpstr>Перклад в галузі машинобудування (німецька мова)</vt:lpstr>
      <vt:lpstr>Переклад в галузі математики (німецька мова)</vt:lpstr>
      <vt:lpstr>Авторське право та суміжні права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ТЕХНІЧНИЙ УНІВЕРСИТЕТ  «ХАРКІВСЬКИЙ ПОЛІТЕХНІЧНИЙ ІНСТИТУТ» Факультет соціально-гуманітарних технологій Кафедра ділової іноземної мови та перекладу</dc:title>
  <dc:creator>Яна Ткаченко</dc:creator>
  <cp:lastModifiedBy>Яна Ткаченко</cp:lastModifiedBy>
  <cp:revision>14</cp:revision>
  <dcterms:created xsi:type="dcterms:W3CDTF">2022-08-07T11:44:19Z</dcterms:created>
  <dcterms:modified xsi:type="dcterms:W3CDTF">2022-08-12T17:53:52Z</dcterms:modified>
</cp:coreProperties>
</file>