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6" r:id="rId2"/>
    <p:sldId id="270" r:id="rId3"/>
    <p:sldId id="314" r:id="rId4"/>
    <p:sldId id="315" r:id="rId5"/>
    <p:sldId id="269" r:id="rId6"/>
    <p:sldId id="290" r:id="rId7"/>
    <p:sldId id="305" r:id="rId8"/>
    <p:sldId id="306" r:id="rId9"/>
    <p:sldId id="307" r:id="rId10"/>
    <p:sldId id="293" r:id="rId11"/>
    <p:sldId id="294" r:id="rId12"/>
    <p:sldId id="303" r:id="rId13"/>
    <p:sldId id="295" r:id="rId14"/>
    <p:sldId id="308" r:id="rId15"/>
    <p:sldId id="309" r:id="rId16"/>
    <p:sldId id="310" r:id="rId17"/>
    <p:sldId id="311" r:id="rId18"/>
    <p:sldId id="298" r:id="rId19"/>
    <p:sldId id="296" r:id="rId20"/>
    <p:sldId id="297" r:id="rId21"/>
    <p:sldId id="281" r:id="rId22"/>
    <p:sldId id="285" r:id="rId23"/>
    <p:sldId id="279" r:id="rId24"/>
    <p:sldId id="291" r:id="rId25"/>
    <p:sldId id="292" r:id="rId26"/>
    <p:sldId id="286" r:id="rId27"/>
    <p:sldId id="280" r:id="rId28"/>
    <p:sldId id="282" r:id="rId29"/>
    <p:sldId id="299" r:id="rId30"/>
    <p:sldId id="288" r:id="rId31"/>
    <p:sldId id="283" r:id="rId32"/>
    <p:sldId id="304" r:id="rId33"/>
    <p:sldId id="312" r:id="rId34"/>
    <p:sldId id="300" r:id="rId35"/>
    <p:sldId id="260" r:id="rId36"/>
    <p:sldId id="287" r:id="rId37"/>
    <p:sldId id="274" r:id="rId38"/>
    <p:sldId id="273" r:id="rId39"/>
    <p:sldId id="275" r:id="rId40"/>
    <p:sldId id="276" r:id="rId41"/>
    <p:sldId id="277" r:id="rId42"/>
    <p:sldId id="301" r:id="rId43"/>
    <p:sldId id="302" r:id="rId44"/>
    <p:sldId id="289" r:id="rId45"/>
    <p:sldId id="264" r:id="rId4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C8E7D5-8949-4130-A25A-BB659A224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8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2C5B7-992D-4E20-BAF4-61631B6A07D8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9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7D8568-8534-4B88-A1AC-1189FCC70933}" type="slidenum">
              <a:rPr lang="ru-RU" altLang="ru-RU"/>
              <a:pPr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430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301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2099A8-CF2B-49F0-8BEA-A3BC5E14C5C8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6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E20F8-712A-4140-87D3-1762CFECE5A5}" type="slidenum">
              <a:rPr lang="ru-RU" altLang="ru-RU"/>
              <a:pPr>
                <a:spcBef>
                  <a:spcPct val="0"/>
                </a:spcBef>
              </a:pPr>
              <a:t>38</a:t>
            </a:fld>
            <a:endParaRPr lang="ru-RU" altLang="ru-RU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Работа в парах:     половина пар разбирает работу гидравлического пресса, другая половина пар – домкрат.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Пояснение:            для того, чтобы разобраться в неизвестных устройствах, воспользуйтесь планом-подсказкой,   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                            последовательно выполняя его пункты.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 В р е м я :           5 минут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Разбиваем пары:   объединение новых пар по принципу – один знает и объясняет соседу по новой паре работу пресса,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                            другой – домкрата.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 В р е м я :           6 минут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9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A57B54-558C-4F0E-88D5-AE3ED945F99D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2BB9A6-07FB-41BB-B66D-AB4ADC9F36B5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0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8478B3-DA69-4B7D-A52C-8632A8AE3D98}" type="slidenum">
              <a:rPr lang="ru-RU" altLang="ru-RU"/>
              <a:pPr>
                <a:spcBef>
                  <a:spcPct val="0"/>
                </a:spcBef>
              </a:pPr>
              <a:t>40</a:t>
            </a:fld>
            <a:endParaRPr lang="ru-RU" altLang="ru-RU"/>
          </a:p>
        </p:txBody>
      </p:sp>
      <p:sp>
        <p:nvSpPr>
          <p:cNvPr id="4915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915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7BD5B9-A0C3-475B-A8E1-1B72AEC250D3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50796E-DD7D-4EBB-9281-AC09CB549C51}" type="slidenum">
              <a:rPr lang="ru-RU" altLang="ru-RU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12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556451-08D1-4FDD-A193-C6351D8DF11D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1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C6F61A05-6506-4019-8DBA-72D79E76F2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36101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BC65-4403-4064-821E-E88437E701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01174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CE6BB-85ED-4712-9709-CE33BCB5F9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6287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5DBC-E809-4B1F-89D3-F0957C2DE1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184357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228C-19FC-4385-87CE-BCEEB3D3A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42227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86C6-8386-45D0-BAB9-1737FB12B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97014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B7D0-21A2-4D23-8062-2D0C4D012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47576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20D8-440C-44F1-9045-D7E246380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06132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0A342-7DDC-4683-AA97-8F44D42D5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24095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091EE-F898-4FDD-83A0-FE32D11F0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43799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4575-B05F-4C12-894D-A56E07C84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23088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E0F7-3455-416B-BC31-CD80A7E53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37186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20DC-96E4-4340-AB44-D901AA7C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58510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D22AD7-20FF-4679-9576-C55A47802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>
    <p:zo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9" Type="http://schemas.openxmlformats.org/officeDocument/2006/relationships/image" Target="../media/image35.png"/><Relationship Id="rId21" Type="http://schemas.openxmlformats.org/officeDocument/2006/relationships/image" Target="../media/image26.png"/><Relationship Id="rId34" Type="http://schemas.openxmlformats.org/officeDocument/2006/relationships/oleObject" Target="../embeddings/oleObject25.bin"/><Relationship Id="rId42" Type="http://schemas.openxmlformats.org/officeDocument/2006/relationships/oleObject" Target="../embeddings/oleObject29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png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4.bin"/><Relationship Id="rId37" Type="http://schemas.openxmlformats.org/officeDocument/2006/relationships/image" Target="../media/image34.png"/><Relationship Id="rId40" Type="http://schemas.openxmlformats.org/officeDocument/2006/relationships/oleObject" Target="../embeddings/oleObject28.bin"/><Relationship Id="rId45" Type="http://schemas.openxmlformats.org/officeDocument/2006/relationships/image" Target="../media/image38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7.png"/><Relationship Id="rId28" Type="http://schemas.openxmlformats.org/officeDocument/2006/relationships/oleObject" Target="../embeddings/oleObject22.bin"/><Relationship Id="rId36" Type="http://schemas.openxmlformats.org/officeDocument/2006/relationships/oleObject" Target="../embeddings/oleObject26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5.png"/><Relationship Id="rId31" Type="http://schemas.openxmlformats.org/officeDocument/2006/relationships/image" Target="../media/image31.png"/><Relationship Id="rId44" Type="http://schemas.openxmlformats.org/officeDocument/2006/relationships/oleObject" Target="../embeddings/oleObject30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9.png"/><Relationship Id="rId30" Type="http://schemas.openxmlformats.org/officeDocument/2006/relationships/oleObject" Target="../embeddings/oleObject23.bin"/><Relationship Id="rId35" Type="http://schemas.openxmlformats.org/officeDocument/2006/relationships/image" Target="../media/image33.png"/><Relationship Id="rId43" Type="http://schemas.openxmlformats.org/officeDocument/2006/relationships/image" Target="../media/image37.png"/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4.png"/><Relationship Id="rId25" Type="http://schemas.openxmlformats.org/officeDocument/2006/relationships/image" Target="../media/image28.png"/><Relationship Id="rId33" Type="http://schemas.openxmlformats.org/officeDocument/2006/relationships/image" Target="../media/image32.png"/><Relationship Id="rId38" Type="http://schemas.openxmlformats.org/officeDocument/2006/relationships/oleObject" Target="../embeddings/oleObject27.bin"/><Relationship Id="rId20" Type="http://schemas.openxmlformats.org/officeDocument/2006/relationships/oleObject" Target="../embeddings/oleObject18.bin"/><Relationship Id="rId41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3744913" cy="12239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Спеціалі</a:t>
            </a:r>
            <a:r>
              <a:rPr lang="uk-UA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зація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131-06</a:t>
            </a: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141663"/>
            <a:ext cx="7786687" cy="1511300"/>
          </a:xfrm>
        </p:spPr>
        <p:txBody>
          <a:bodyPr/>
          <a:lstStyle/>
          <a:p>
            <a:pPr algn="ctr" eaLnBrk="1" hangingPunct="1"/>
            <a:endParaRPr lang="uk-UA" altLang="ru-RU" sz="4800" b="1" smtClean="0">
              <a:solidFill>
                <a:srgbClr val="FF0066"/>
              </a:solidFill>
            </a:endParaRPr>
          </a:p>
          <a:p>
            <a:pPr algn="ctr" eaLnBrk="1" hangingPunct="1"/>
            <a:endParaRPr lang="uk-UA" altLang="ru-RU" sz="4800" b="1" smtClean="0">
              <a:solidFill>
                <a:srgbClr val="FF0066"/>
              </a:solidFill>
            </a:endParaRPr>
          </a:p>
          <a:p>
            <a:pPr algn="ctr" eaLnBrk="1" hangingPunct="1"/>
            <a:endParaRPr lang="uk-UA" altLang="ru-RU" sz="4800" b="1" smtClean="0">
              <a:solidFill>
                <a:srgbClr val="FF0066"/>
              </a:solidFill>
            </a:endParaRPr>
          </a:p>
          <a:p>
            <a:pPr algn="ctr" eaLnBrk="1" hangingPunct="1"/>
            <a:r>
              <a:rPr lang="uk-UA" altLang="ru-RU" sz="4800" b="1" smtClean="0">
                <a:solidFill>
                  <a:srgbClr val="FF0066"/>
                </a:solidFill>
              </a:rPr>
              <a:t>Інженерія мехатронних гідропневмосистем</a:t>
            </a:r>
            <a:r>
              <a:rPr lang="ru-RU" altLang="ru-RU" smtClean="0"/>
              <a:t> </a:t>
            </a:r>
            <a:endParaRPr lang="ru-RU" altLang="ru-RU" sz="2000" smtClean="0">
              <a:solidFill>
                <a:schemeClr val="hlink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659563" y="5949950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070549E-0B6A-4824-AB52-6432A8A93B6A}" type="datetime1">
              <a:rPr lang="ru-RU" altLang="ru-RU" sz="2400" b="1">
                <a:solidFill>
                  <a:schemeClr val="folHlink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11.11.2020</a:t>
            </a:fld>
            <a:endParaRPr lang="ru-RU" altLang="ru-RU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0" smtClean="0"/>
              <a:t>Что  такое гидромотор?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Гидромотор — это объемный гидродвигатель вращательного движения предназначенный для преобразования энергии жидкости в механическую энергию, с последующим воздействием на рабочий орган.</a:t>
            </a:r>
            <a:endParaRPr lang="en-US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Обычно, в качестве такого органа выступает выходной вал, который получает преобразованную энергию. Далее вращательные движения вала способствуют работе всей машины, а также выполнению определенных технологических функций.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Наибольшее распространение в гидропрпводах самолетов, тракторов, строительно-дорожных машин, станков и других машин получили роторно-поршневые гидромоторы.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Применение гидромоторов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Гидравлика позволяет решить проблемы во многих отраслях народного хозяйства.</a:t>
            </a:r>
            <a:endParaRPr lang="en-US" altLang="ru-RU" sz="2400" smtClean="0"/>
          </a:p>
          <a:p>
            <a:pPr eaLnBrk="1" hangingPunct="1"/>
            <a:r>
              <a:rPr lang="ru-RU" altLang="ru-RU" sz="2400" smtClean="0"/>
              <a:t> Поскольку, деятельность человека очень широка, гидромоторы нашли своё применение в газовой и нефтяной отрасли, авиации и космической индустрии, автомобильном транспорте и автокранах, строительной технике и коммунальных машинах, а также в железнодорожной отрасли и лесопромышленности. 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Обозначения гидромашин на принципиальных схемах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1954213"/>
          <a:ext cx="7920037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Точечный рисунок" r:id="rId3" imgW="5715495" imgH="3429297" progId="Paint.Picture">
                  <p:embed/>
                </p:oleObj>
              </mc:Choice>
              <mc:Fallback>
                <p:oleObj name="Точечный рисунок" r:id="rId3" imgW="5715495" imgH="342929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54213"/>
                        <a:ext cx="7920037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Параметры насоса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Основными параметрами любого гидронасоса являются рабочий объем V, номинальное давление Р</a:t>
            </a:r>
            <a:r>
              <a:rPr lang="ru-RU" altLang="ru-RU" baseline="-25000" smtClean="0"/>
              <a:t>ном</a:t>
            </a:r>
            <a:r>
              <a:rPr lang="ru-RU" altLang="ru-RU" smtClean="0"/>
              <a:t> и номинальная частота вращения n</a:t>
            </a:r>
            <a:r>
              <a:rPr lang="ru-RU" altLang="ru-RU" baseline="-25000" smtClean="0"/>
              <a:t>ном</a:t>
            </a:r>
            <a:r>
              <a:rPr lang="ru-RU" altLang="ru-RU" smtClean="0"/>
              <a:t>,</a:t>
            </a:r>
          </a:p>
          <a:p>
            <a:pPr eaLnBrk="1" hangingPunct="1"/>
            <a:r>
              <a:rPr lang="ru-RU" altLang="ru-RU" smtClean="0"/>
              <a:t> а производными - производительность (подача) Q</a:t>
            </a:r>
            <a:r>
              <a:rPr lang="ru-RU" altLang="ru-RU" baseline="-25000" smtClean="0"/>
              <a:t>ном</a:t>
            </a:r>
            <a:r>
              <a:rPr lang="ru-RU" altLang="ru-RU" smtClean="0"/>
              <a:t>, потребляемая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   мощность N</a:t>
            </a:r>
            <a:r>
              <a:rPr lang="ru-RU" altLang="ru-RU" baseline="-25000" smtClean="0"/>
              <a:t>ном</a:t>
            </a:r>
            <a:r>
              <a:rPr lang="ru-RU" altLang="ru-RU" smtClean="0"/>
              <a:t> , а также полный КПД.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Основные параметры должны соответствовать стандартам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Номинальные давления (МПа) ГОСТ 12445-80 (СТ СЭВ 518-77):</a:t>
            </a:r>
          </a:p>
          <a:p>
            <a:pPr eaLnBrk="1" hangingPunct="1"/>
            <a:r>
              <a:rPr lang="ru-RU" altLang="ru-RU" smtClean="0"/>
              <a:t> 0,1; 0,16; 0,25; 0,4; 0,63; </a:t>
            </a:r>
          </a:p>
          <a:p>
            <a:pPr eaLnBrk="1" hangingPunct="1"/>
            <a:r>
              <a:rPr lang="ru-RU" altLang="ru-RU" smtClean="0"/>
              <a:t>1; 1,6; 2,5; 4; 6,3;</a:t>
            </a:r>
          </a:p>
          <a:p>
            <a:pPr eaLnBrk="1" hangingPunct="1"/>
            <a:r>
              <a:rPr lang="ru-RU" altLang="ru-RU" smtClean="0"/>
              <a:t> 10; 12,5; 16; 20; 25; 32; 40; 50; 63; 80;</a:t>
            </a:r>
          </a:p>
          <a:p>
            <a:pPr eaLnBrk="1" hangingPunct="1"/>
            <a:r>
              <a:rPr lang="ru-RU" altLang="ru-RU" smtClean="0"/>
              <a:t> 100; 125; 160; 200; 250.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Основные параметры должны соответствовать стандартам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Номинальные расходы жидкости (л/мин) ГОСТ 13825 - 80 (СТ СЭВ 520-77):</a:t>
            </a:r>
          </a:p>
          <a:p>
            <a:pPr eaLnBrk="1" hangingPunct="1"/>
            <a:r>
              <a:rPr lang="ru-RU" altLang="ru-RU" smtClean="0"/>
              <a:t> 1; 1,6; 2,5; 3,2; 4; 5; 6,3; 8;</a:t>
            </a:r>
          </a:p>
          <a:p>
            <a:pPr eaLnBrk="1" hangingPunct="1"/>
            <a:r>
              <a:rPr lang="ru-RU" altLang="ru-RU" smtClean="0"/>
              <a:t> 10; 12,5; 16; 20; 25; 32; 40; 50; 63; 80;</a:t>
            </a:r>
          </a:p>
          <a:p>
            <a:pPr eaLnBrk="1" hangingPunct="1"/>
            <a:r>
              <a:rPr lang="ru-RU" altLang="ru-RU" smtClean="0"/>
              <a:t> 100; 125; 160; 200; 250; 320; 400; 500; 630; 800;</a:t>
            </a:r>
          </a:p>
          <a:p>
            <a:pPr eaLnBrk="1" hangingPunct="1"/>
            <a:r>
              <a:rPr lang="ru-RU" altLang="ru-RU" smtClean="0"/>
              <a:t> 1000; 1250; 1600; 2000; 2500.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Основные параметры должны соответствовать стандартам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Условные проходы (мм) ГОСТ 16516-80 (СТ СЭВ 522-77):</a:t>
            </a:r>
          </a:p>
          <a:p>
            <a:pPr eaLnBrk="1" hangingPunct="1"/>
            <a:r>
              <a:rPr lang="ru-RU" altLang="ru-RU" smtClean="0"/>
              <a:t> 1; 1,6; 2; 2,5; 3; 4; 5; 6; 8; </a:t>
            </a:r>
          </a:p>
          <a:p>
            <a:pPr eaLnBrk="1" hangingPunct="1"/>
            <a:r>
              <a:rPr lang="ru-RU" altLang="ru-RU" smtClean="0"/>
              <a:t>10; 12; 16; 20; 25; 32; 40; 50; 63; 80;</a:t>
            </a:r>
          </a:p>
          <a:p>
            <a:pPr eaLnBrk="1" hangingPunct="1"/>
            <a:r>
              <a:rPr lang="ru-RU" altLang="ru-RU" smtClean="0"/>
              <a:t> 100; 125; 160; 200; 250.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Основные параметры должны соответствовать стандартам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Номинальные вместимости гидробаков, гидроаккумуляторов, пневмоаккумуляторов, ресиверов, емкостных масленок, шприцев и смазочных баков (дм</a:t>
            </a:r>
            <a:r>
              <a:rPr lang="ru-RU" altLang="ru-RU" sz="2400" baseline="30000" smtClean="0"/>
              <a:t>3</a:t>
            </a:r>
            <a:r>
              <a:rPr lang="ru-RU" altLang="ru-RU" sz="2400" smtClean="0"/>
              <a:t>) ГОСТ 12448-80 (СТ СЭВ 527-77):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0,4; 0,63;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1; 1,6; 2,5; 4; 6,3;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10; 16; 25; 40; 63;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100; 125; 160; 200; 250; 320; 400; 500; 630; 800;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1000; 1250; 1600; 2000; 2500; 3200; 4000; 5000; 6300; 8000; 10000; 12500; 16000; 20000; 25000.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насосов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Сравнительная оценка основных параметров гидромашин различных типов показывает, что каждый тип имеет определенные конструктивные особенности, которые определяют область их использования, </a:t>
            </a:r>
            <a:r>
              <a:rPr lang="ru-RU" altLang="ru-RU" b="1" smtClean="0"/>
              <a:t>целесообразную с технической и экономической</a:t>
            </a:r>
            <a:r>
              <a:rPr lang="ru-RU" altLang="ru-RU" smtClean="0"/>
              <a:t> точек зрения.</a:t>
            </a:r>
            <a:br>
              <a:rPr lang="ru-RU" altLang="ru-RU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наосов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3815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    • поршневые; </a:t>
            </a:r>
            <a:br>
              <a:rPr lang="ru-RU" altLang="ru-RU" sz="2400" smtClean="0"/>
            </a:br>
            <a:r>
              <a:rPr lang="ru-RU" altLang="ru-RU" sz="2400" smtClean="0"/>
              <a:t>• шестеренные; </a:t>
            </a:r>
            <a:br>
              <a:rPr lang="ru-RU" altLang="ru-RU" sz="2400" smtClean="0"/>
            </a:br>
            <a:r>
              <a:rPr lang="ru-RU" altLang="ru-RU" sz="2400" smtClean="0"/>
              <a:t>• шиберные (пластинчатые). </a:t>
            </a:r>
            <a:br>
              <a:rPr lang="ru-RU" altLang="ru-RU" sz="2400" smtClean="0"/>
            </a:br>
            <a:r>
              <a:rPr lang="ru-RU" altLang="ru-RU" sz="2400" smtClean="0"/>
              <a:t>По углу между осями блока и поршня различают: </a:t>
            </a:r>
            <a:br>
              <a:rPr lang="ru-RU" altLang="ru-RU" sz="2400" smtClean="0"/>
            </a:br>
            <a:r>
              <a:rPr lang="ru-RU" altLang="ru-RU" sz="2400" smtClean="0"/>
              <a:t>• аксиально-поршневые; </a:t>
            </a:r>
            <a:br>
              <a:rPr lang="ru-RU" altLang="ru-RU" sz="2400" smtClean="0"/>
            </a:br>
            <a:r>
              <a:rPr lang="ru-RU" altLang="ru-RU" sz="2400" smtClean="0"/>
              <a:t>• радиально-поршневые. 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16525" y="2554288"/>
          <a:ext cx="2857500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Точечный рисунок" r:id="rId3" imgW="2857748" imgH="3337849" progId="Paint.Picture">
                  <p:embed/>
                </p:oleObj>
              </mc:Choice>
              <mc:Fallback>
                <p:oleObj name="Точечный рисунок" r:id="rId3" imgW="2857748" imgH="333784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2554288"/>
                        <a:ext cx="2857500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1973263"/>
          </a:xfrm>
          <a:solidFill>
            <a:srgbClr val="FFFF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6350" indent="22225" algn="ctr" eaLnBrk="1" hangingPunct="1">
              <a:buFont typeface="Wingdings" panose="05000000000000000000" pitchFamily="2" charset="2"/>
              <a:buNone/>
            </a:pPr>
            <a:r>
              <a:rPr lang="ru-RU" altLang="ru-RU" sz="3600" smtClean="0">
                <a:solidFill>
                  <a:srgbClr val="3333CC"/>
                </a:solidFill>
              </a:rPr>
              <a:t>- это машины, действие которых основано на законах движения и равновесия жидкостей.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0825" y="1052513"/>
            <a:ext cx="8569325" cy="11509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000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pattFill prst="pct70">
              <a:fgClr>
                <a:srgbClr val="0000FF"/>
              </a:fgClr>
              <a:bgClr>
                <a:schemeClr val="folHlink"/>
              </a:bgClr>
            </a:patt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>
                <a:solidFill>
                  <a:srgbClr val="3333CC"/>
                </a:solidFill>
                <a:latin typeface="Comic Sans MS" pitchFamily="66" charset="0"/>
              </a:rPr>
              <a:t>Гидравлические машины -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76375" y="5013325"/>
            <a:ext cx="6767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 typeface="Arial" panose="020B0604020202020204" pitchFamily="34" charset="0"/>
              <a:buNone/>
            </a:pPr>
            <a:r>
              <a:rPr lang="ru-RU" altLang="ru-RU" sz="2400"/>
              <a:t>Механизмы, работающие при помощи какой-нибудь жидкости, называются </a:t>
            </a:r>
            <a:r>
              <a:rPr lang="ru-RU" altLang="ru-RU" sz="2400" b="1"/>
              <a:t>гидравлическими </a:t>
            </a:r>
            <a:r>
              <a:rPr lang="ru-RU" altLang="ru-RU" sz="2400"/>
              <a:t>(</a:t>
            </a:r>
            <a:r>
              <a:rPr lang="ru-RU" altLang="ru-RU" sz="2400">
                <a:solidFill>
                  <a:srgbClr val="002060"/>
                </a:solidFill>
              </a:rPr>
              <a:t>греч. </a:t>
            </a:r>
            <a:r>
              <a:rPr lang="ru-RU" altLang="ru-RU" sz="2400"/>
              <a:t>"</a:t>
            </a:r>
            <a:r>
              <a:rPr lang="ru-RU" altLang="ru-RU" sz="2400">
                <a:solidFill>
                  <a:srgbClr val="C00000"/>
                </a:solidFill>
              </a:rPr>
              <a:t>гидро</a:t>
            </a:r>
            <a:r>
              <a:rPr lang="ru-RU" altLang="ru-RU" sz="2400"/>
              <a:t>" - </a:t>
            </a:r>
            <a:r>
              <a:rPr lang="ru-RU" altLang="ru-RU" sz="2400">
                <a:solidFill>
                  <a:srgbClr val="002060"/>
                </a:solidFill>
              </a:rPr>
              <a:t>вода, жидкость</a:t>
            </a:r>
            <a:r>
              <a:rPr lang="ru-RU" altLang="ru-RU" sz="2400"/>
              <a:t>).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66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насосов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По механизму передачи движения аксиально-поршневые гидронасосы классифицируют на следующие типы:</a:t>
            </a:r>
            <a:br>
              <a:rPr lang="ru-RU" altLang="ru-RU" sz="2400" smtClean="0"/>
            </a:br>
            <a:r>
              <a:rPr lang="ru-RU" altLang="ru-RU" sz="2400" smtClean="0"/>
              <a:t>• с наклонным блоком; </a:t>
            </a:r>
            <a:br>
              <a:rPr lang="ru-RU" altLang="ru-RU" sz="2400" smtClean="0"/>
            </a:br>
            <a:r>
              <a:rPr lang="ru-RU" altLang="ru-RU" sz="2400" smtClean="0"/>
              <a:t>• с наклонным диском (шайбой). </a:t>
            </a:r>
            <a:br>
              <a:rPr lang="ru-RU" altLang="ru-RU" sz="2400" smtClean="0"/>
            </a:br>
            <a:r>
              <a:rPr lang="ru-RU" altLang="ru-RU" sz="2400" smtClean="0"/>
              <a:t>В свою очередь радиально-поршневые гидронасосы подразделяют на: </a:t>
            </a:r>
            <a:br>
              <a:rPr lang="ru-RU" altLang="ru-RU" sz="2400" smtClean="0"/>
            </a:br>
            <a:r>
              <a:rPr lang="ru-RU" altLang="ru-RU" sz="2400" smtClean="0"/>
              <a:t>• кулачковые; </a:t>
            </a:r>
            <a:br>
              <a:rPr lang="ru-RU" altLang="ru-RU" sz="2400" smtClean="0"/>
            </a:br>
            <a:r>
              <a:rPr lang="ru-RU" altLang="ru-RU" sz="2400" smtClean="0"/>
              <a:t>• кривошипные.</a:t>
            </a:r>
            <a:br>
              <a:rPr lang="ru-RU" altLang="ru-RU" sz="2400" smtClean="0"/>
            </a:br>
            <a:r>
              <a:rPr lang="ru-RU" altLang="ru-RU" sz="2400" smtClean="0"/>
              <a:t>Гидронасосы могут быть выполнены с нерегулируемым и регулируемым рабочим объемом и предназначены для работы как в режиме объемного насоса, так и в режиме объемного гидромотора (насоса-мотора) с реверсивным и нереверсивным направлениями потока.</a:t>
            </a:r>
            <a:br>
              <a:rPr lang="ru-RU" altLang="ru-RU" sz="24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800" b="0" smtClean="0">
                <a:solidFill>
                  <a:srgbClr val="FF0066"/>
                </a:solidFill>
              </a:rPr>
              <a:t>Гидравлические машин</a:t>
            </a:r>
            <a:r>
              <a:rPr lang="ru-RU" altLang="ru-RU" sz="4800" b="0" smtClean="0">
                <a:solidFill>
                  <a:srgbClr val="FF0066"/>
                </a:solidFill>
              </a:rPr>
              <a:t>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В современной технике применяется большое количество разновидностей </a:t>
            </a:r>
            <a:r>
              <a:rPr lang="ru-RU" altLang="ru-RU" smtClean="0">
                <a:solidFill>
                  <a:srgbClr val="FF0066"/>
                </a:solidFill>
              </a:rPr>
              <a:t>гидромашин</a:t>
            </a:r>
            <a:r>
              <a:rPr lang="ru-RU" altLang="ru-RU" smtClean="0"/>
              <a:t>. Однако их можно разделить на два основных класса:</a:t>
            </a:r>
          </a:p>
          <a:p>
            <a:pPr eaLnBrk="1" hangingPunct="1"/>
            <a:r>
              <a:rPr lang="ru-RU" altLang="ru-RU" smtClean="0"/>
              <a:t> </a:t>
            </a:r>
            <a:r>
              <a:rPr lang="ru-RU" altLang="ru-RU" sz="3600" b="1" u="sng" smtClean="0"/>
              <a:t>лопастные</a:t>
            </a:r>
            <a:r>
              <a:rPr lang="ru-RU" altLang="ru-RU" sz="3600" b="1" smtClean="0"/>
              <a:t> </a:t>
            </a:r>
            <a:r>
              <a:rPr lang="en-US" altLang="ru-RU" sz="3600" b="1" smtClean="0"/>
              <a:t>(1,5-2 </a:t>
            </a:r>
            <a:r>
              <a:rPr lang="ru-RU" altLang="ru-RU" sz="3600" b="1" smtClean="0"/>
              <a:t>МПа)</a:t>
            </a:r>
          </a:p>
          <a:p>
            <a:pPr eaLnBrk="1" hangingPunct="1"/>
            <a:r>
              <a:rPr lang="ru-RU" altLang="ru-RU" sz="3600" b="1" smtClean="0"/>
              <a:t> </a:t>
            </a:r>
            <a:r>
              <a:rPr lang="ru-RU" altLang="ru-RU" sz="3600" b="1" u="sng" smtClean="0"/>
              <a:t>объемные (до 300 МПа)</a:t>
            </a:r>
            <a:r>
              <a:rPr lang="ru-RU" altLang="ru-RU" sz="3600" b="1" smtClean="0"/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Лопастные (динамические) гидромашины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жидкость под воздействием гидродинамических сил перемещается в камере постоянно </a:t>
            </a:r>
            <a:r>
              <a:rPr lang="ru-RU" altLang="ru-RU" b="1" i="1" smtClean="0"/>
              <a:t>сообщающихся с входом и выходом</a:t>
            </a:r>
            <a:r>
              <a:rPr lang="ru-RU" altLang="ru-RU" smtClean="0"/>
              <a:t> насоса </a:t>
            </a:r>
          </a:p>
          <a:p>
            <a:pPr eaLnBrk="1" hangingPunct="1"/>
            <a:r>
              <a:rPr lang="ru-RU" altLang="ru-RU" smtClean="0"/>
              <a:t>лопастные (центробежные и осевые насосы), насосы трения (вихревые, дисковые, червячные гидроструйные), инерционные (вибрационные).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Лопастные (динамические) гидромашины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Рабочим органом лопастной гидромашины является рабочее колесо, снабженное </a:t>
            </a:r>
            <a:r>
              <a:rPr lang="ru-RU" altLang="ru-RU" sz="2400" b="1" smtClean="0"/>
              <a:t>лопастями</a:t>
            </a:r>
            <a:r>
              <a:rPr lang="ru-RU" altLang="ru-RU" sz="2400" smtClean="0"/>
              <a:t>.</a:t>
            </a:r>
            <a:r>
              <a:rPr lang="ru-RU" altLang="ru-RU" smtClean="0"/>
              <a:t> (</a:t>
            </a:r>
            <a:r>
              <a:rPr lang="ru-RU" altLang="ru-RU" sz="1800" smtClean="0"/>
              <a:t>1 - подвод ; 2 - рабочее колесо ; 3 - отвод ; 4 - диффузор</a:t>
            </a:r>
            <a:r>
              <a:rPr lang="ru-RU" altLang="ru-RU" smtClean="0"/>
              <a:t>)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1547813" y="3659188"/>
          <a:ext cx="655320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r:id="rId3" imgW="4893469" imgH="2793206" progId="Visio.Drawing.5">
                  <p:embed/>
                </p:oleObj>
              </mc:Choice>
              <mc:Fallback>
                <p:oleObj r:id="rId3" imgW="4893469" imgH="2793206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59188"/>
                        <a:ext cx="6553200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Гидродинамические передачи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/>
            <a:r>
              <a:rPr lang="ru-RU" altLang="ru-RU" smtClean="0"/>
              <a:t>Гидродинамические передачи (гидропередачи) состоят из соосно расположенных и предельно сближенных в общем корпусе рабочих органов лопастного насоса и гидравлической турбины. Они передают мощность от первичного двигателя приводимой машине посредством потока жидкости. Жесткое соединение входного и выходного валов при этом отсутствует.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Гидродинамические передачи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Гидропередачи разделяют на гидродинамические муфты (гидромуфты), которые передают мощность, не изменяя момента, и гидродинамические трансформаторы (гидротрансформаторы), способные изменять передаваемый момент. Гидромуфты состоят из расположенных в общем корпусе 3 насосного колеса 1 и турбинного колеса 2. 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1042988" y="4638675"/>
          <a:ext cx="74168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r:id="rId3" imgW="3772800" imgH="1958400" progId="Visio.Drawing.5">
                  <p:embed/>
                </p:oleObj>
              </mc:Choice>
              <mc:Fallback>
                <p:oleObj r:id="rId3" imgW="3772800" imgH="1958400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9020"/>
                      <a:stretch>
                        <a:fillRect/>
                      </a:stretch>
                    </p:blipFill>
                    <p:spPr bwMode="auto">
                      <a:xfrm>
                        <a:off x="1042988" y="4638675"/>
                        <a:ext cx="741680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Объемные гидромашины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перемещение рабочей среды осуществляется под воздействием поверхностного давления при периодическом изменении объема насосной камеры </a:t>
            </a:r>
            <a:r>
              <a:rPr lang="ru-RU" altLang="ru-RU" sz="2400" b="1" i="1" smtClean="0"/>
              <a:t>попеременно сообщающейся с входом и выходом</a:t>
            </a:r>
            <a:r>
              <a:rPr lang="ru-RU" altLang="ru-RU" sz="2400" smtClean="0"/>
              <a:t> насоса.</a:t>
            </a:r>
          </a:p>
          <a:p>
            <a:pPr eaLnBrk="1" hangingPunct="1"/>
            <a:r>
              <a:rPr lang="ru-RU" altLang="ru-RU" sz="2400" smtClean="0"/>
              <a:t>насосы возвратно-поступательного действия (поршневые, плунжерные), а также ротационные (шестеренчатые и винтовые).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Объемные гидромашины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2492375"/>
            <a:ext cx="7693025" cy="41560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979613" y="2997200"/>
          <a:ext cx="506095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r:id="rId3" imgW="3214468" imgH="2729132" progId="Visio.Drawing.5">
                  <p:embed/>
                </p:oleObj>
              </mc:Choice>
              <mc:Fallback>
                <p:oleObj r:id="rId3" imgW="3214468" imgH="2729132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97200"/>
                        <a:ext cx="506095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Шестеренные насосы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1 - ведущая шестерня 2 - ведомая шестерня 3 - корпус</a:t>
            </a:r>
            <a:r>
              <a:rPr lang="ru-RU" altLang="ru-RU" sz="1800" smtClean="0"/>
              <a:t> 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73375"/>
            <a:ext cx="449103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Шестеренные насосы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62200"/>
            <a:ext cx="525621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Шестеренные гидронасосы широко используются в мобильных машинах небольшой мощности при низком и среднем давлении в гидросистеме.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Они менее требовательны к чистоте рабочей жидкости и имеют меньшую стоимость по сравнению со стоимостью гидронасосов других типов, но характеризуются более низким ресурсом по сравнению с аксиально-поршневыми насосами.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508625" y="2362200"/>
          <a:ext cx="3455988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Точечный рисунок" r:id="rId3" imgW="9525826" imgH="9525826" progId="Paint.Picture">
                  <p:embed/>
                </p:oleObj>
              </mc:Choice>
              <mc:Fallback>
                <p:oleObj name="Точечный рисунок" r:id="rId3" imgW="9525826" imgH="952582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362200"/>
                        <a:ext cx="3455988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762000"/>
            <a:ext cx="8604250" cy="1143000"/>
          </a:xfrm>
        </p:spPr>
        <p:txBody>
          <a:bodyPr/>
          <a:lstStyle/>
          <a:p>
            <a:r>
              <a:rPr lang="ru-RU" altLang="ru-RU" smtClean="0"/>
              <a:t>СОДЕРЖАНИЕ СПЕЦИАЛИЗАЦИИ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altLang="ru-RU" smtClean="0"/>
              <a:t>Специализация «Инженерия мехатронных гидропневмосистем»  составляет  часть техники, которая включает    совокупность средств, способов и методов человеческой деятельности, направленных на создание машин,  аппаратов и систем, в основу рабочих процессов которых положено преобразование гидравлической и механической  энергии  тел,   а  также   использование   принципов   кибернетики.</a:t>
            </a:r>
            <a:r>
              <a:rPr lang="ru-RU" altLang="ru-RU" sz="2400" smtClean="0"/>
              <a:t> </a:t>
            </a:r>
          </a:p>
          <a:p>
            <a:endParaRPr lang="ru-RU" altLang="ru-RU" sz="24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Пластинчатый насос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2541588" y="2516188"/>
          <a:ext cx="406082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r:id="rId3" imgW="6743700" imgH="6753225" progId="CorelDRAW.Graphic.10">
                  <p:embed/>
                </p:oleObj>
              </mc:Choice>
              <mc:Fallback>
                <p:oleObj r:id="rId3" imgW="6743700" imgH="6753225" progId="CorelDRAW.Graphic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516188"/>
                        <a:ext cx="4060825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Винтовые гидромашины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Основными рабочими органами винтовой гидромашины являются винты, размещенные в корпусе, с весьма малым зазором.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3"/>
          <a:stretch>
            <a:fillRect/>
          </a:stretch>
        </p:blipFill>
        <p:spPr bwMode="auto">
          <a:xfrm>
            <a:off x="2051050" y="2924175"/>
            <a:ext cx="619283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ВИНТ АРХИМЕДА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В сочинении писателя II в. н. э. Атенея об удалении воды из трюма корабля сказано: «Ее отсасывал один человек при помощи изобретенного Архимедом бесконечного винта»</a:t>
            </a:r>
          </a:p>
        </p:txBody>
      </p:sp>
      <p:pic>
        <p:nvPicPr>
          <p:cNvPr id="36868" name="Picture 4" descr="картинка винта Архимед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917825"/>
            <a:ext cx="4859337" cy="268922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Винт Архимеда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2276475"/>
          <a:ext cx="8569325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Точечный рисунок" r:id="rId3" imgW="4198984" imgH="1493649" progId="Paint.Picture">
                  <p:embed/>
                </p:oleObj>
              </mc:Choice>
              <mc:Fallback>
                <p:oleObj name="Точечный рисунок" r:id="rId3" imgW="4198984" imgH="149364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76475"/>
                        <a:ext cx="8569325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Аксиально-поршневые насосы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362200"/>
            <a:ext cx="5113338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Аксиально-поршневые насосы имеют более высокий полный КПД, по сравнению с КПД шестеренных и пластинчатых насосов.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Объемный КПД аксиально-поршневых насосов начинает заметно снижаться только при вязкости рабочей жидкости менее 10 мм</a:t>
            </a:r>
            <a:r>
              <a:rPr lang="ru-RU" altLang="ru-RU" sz="2400" baseline="30000" smtClean="0"/>
              <a:t>2</a:t>
            </a:r>
            <a:r>
              <a:rPr lang="ru-RU" altLang="ru-RU" sz="2400" smtClean="0"/>
              <a:t>/с, для пластинчатых насосов этот предел вязкости составляет 50-80</a:t>
            </a:r>
            <a:r>
              <a:rPr lang="en-US" altLang="ru-RU" sz="2400" smtClean="0"/>
              <a:t> </a:t>
            </a:r>
            <a:r>
              <a:rPr lang="ru-RU" altLang="ru-RU" sz="2400" smtClean="0"/>
              <a:t>мм</a:t>
            </a:r>
            <a:r>
              <a:rPr lang="ru-RU" altLang="ru-RU" sz="2400" baseline="30000" smtClean="0"/>
              <a:t>2</a:t>
            </a:r>
            <a:r>
              <a:rPr lang="en-US" altLang="ru-RU" sz="2400" smtClean="0"/>
              <a:t> </a:t>
            </a:r>
            <a:r>
              <a:rPr lang="ru-RU" altLang="ru-RU" sz="2400" smtClean="0"/>
              <a:t>/с, а для шестеренных - 80 мм</a:t>
            </a:r>
            <a:r>
              <a:rPr lang="ru-RU" altLang="ru-RU" sz="2400" baseline="30000" smtClean="0"/>
              <a:t>2</a:t>
            </a:r>
            <a:r>
              <a:rPr lang="ru-RU" altLang="ru-RU" sz="2400" smtClean="0"/>
              <a:t>/с.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373688" y="3068638"/>
          <a:ext cx="3770312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Точечный рисунок" r:id="rId3" imgW="3772227" imgH="2514818" progId="Paint.Picture">
                  <p:embed/>
                </p:oleObj>
              </mc:Choice>
              <mc:Fallback>
                <p:oleObj name="Точечный рисунок" r:id="rId3" imgW="3772227" imgH="251481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3068638"/>
                        <a:ext cx="3770312" cy="251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Закон Паскаля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2000" smtClean="0"/>
              <a:t>		</a:t>
            </a:r>
            <a:r>
              <a:rPr lang="ru-RU" altLang="ru-RU" b="1" smtClean="0">
                <a:solidFill>
                  <a:srgbClr val="FF0066"/>
                </a:solidFill>
              </a:rPr>
              <a:t>Давление, производимое на жидкость или газ, распространяется без изменения во все части жидкости или газа. </a:t>
            </a:r>
          </a:p>
        </p:txBody>
      </p:sp>
      <p:pic>
        <p:nvPicPr>
          <p:cNvPr id="9222" name="Picture 6" descr="05c-i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0" y="2668588"/>
            <a:ext cx="3781425" cy="11715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Закон Паскаля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Закон Паскаля лежит в основе устройства гидравлических машин</a:t>
            </a:r>
          </a:p>
          <a:p>
            <a:pPr eaLnBrk="1" hangingPunct="1"/>
            <a:r>
              <a:rPr lang="ru-RU" altLang="ru-RU" smtClean="0"/>
              <a:t>Получается, что гидравлическая машина помогает </a:t>
            </a:r>
            <a:r>
              <a:rPr lang="ru-RU" altLang="ru-RU" b="1" u="sng" smtClean="0"/>
              <a:t>выиграть в силе</a:t>
            </a:r>
            <a:r>
              <a:rPr lang="ru-RU" altLang="ru-RU" smtClean="0"/>
              <a:t>! 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86238"/>
            <a:ext cx="29527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altLang="ru-RU" smtClean="0"/>
              <a:t>Схема гидравлического пресса</a:t>
            </a:r>
          </a:p>
        </p:txBody>
      </p:sp>
      <p:pic>
        <p:nvPicPr>
          <p:cNvPr id="4" name="Содержимое 3" descr="http://www.fizika.ru/theory/tema-15/15e-i2.gif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/>
          <a:stretch>
            <a:fillRect/>
          </a:stretch>
        </p:blipFill>
        <p:spPr>
          <a:xfrm>
            <a:off x="1835150" y="1844675"/>
            <a:ext cx="5715000" cy="47148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276475"/>
            <a:ext cx="1785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anose="020F0502020204030204" pitchFamily="34" charset="0"/>
              </a:rPr>
              <a:t>Поршень 1,</a:t>
            </a:r>
            <a:r>
              <a:rPr lang="ru-RU" altLang="ru-RU" sz="1800" b="1">
                <a:latin typeface="Calibri" panose="020F0502020204030204" pitchFamily="34" charset="0"/>
              </a:rPr>
              <a:t> </a:t>
            </a:r>
            <a:r>
              <a:rPr lang="en-US" altLang="ru-RU" sz="1800" b="1">
                <a:latin typeface="Calibri" panose="020F0502020204030204" pitchFamily="34" charset="0"/>
              </a:rPr>
              <a:t>S1</a:t>
            </a:r>
            <a:endParaRPr lang="ru-RU" altLang="ru-RU" sz="1800" b="1">
              <a:latin typeface="Calibri" panose="020F0502020204030204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rot="16200000" flipH="1">
            <a:off x="883444" y="2904332"/>
            <a:ext cx="1487487" cy="96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72313" y="5072063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anose="020F0502020204030204" pitchFamily="34" charset="0"/>
              </a:rPr>
              <a:t>Поршень 2, </a:t>
            </a:r>
            <a:r>
              <a:rPr lang="en-US" altLang="ru-RU" sz="1800" b="1">
                <a:latin typeface="Calibri" panose="020F0502020204030204" pitchFamily="34" charset="0"/>
              </a:rPr>
              <a:t>S2</a:t>
            </a:r>
            <a:endParaRPr lang="ru-RU" altLang="ru-RU" sz="1800">
              <a:latin typeface="Calibri" panose="020F050202020403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6411913" y="3732212"/>
            <a:ext cx="1785938" cy="893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Дата 8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E8E5AEE-DD3F-4696-B733-606A92AEE24D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993" name="Номер слайда 1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1A7E4C9-05D0-4394-B7DB-CF1081E544C1}" type="slidenum">
              <a:rPr lang="ru-RU" altLang="ru-RU" sz="1200">
                <a:solidFill>
                  <a:srgbClr val="898FA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ru-RU" altLang="ru-RU" sz="1200">
              <a:solidFill>
                <a:srgbClr val="898F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859338" y="1412875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FF0000"/>
                </a:solidFill>
              </a:rPr>
              <a:t>гидравлический   домкрат  </a:t>
            </a:r>
            <a:endParaRPr lang="ru-RU" altLang="ru-RU" sz="240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377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гидравлический   пресс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35150" y="404813"/>
            <a:ext cx="5329238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гидравлические машины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1979613" y="908050"/>
            <a:ext cx="2016125" cy="792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5003800" y="908050"/>
            <a:ext cx="2305050" cy="792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6443663" y="2781300"/>
          <a:ext cx="10191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Точечный рисунок" r:id="rId4" imgW="1019048" imgH="2076740" progId="Paint.Picture">
                  <p:embed/>
                </p:oleObj>
              </mc:Choice>
              <mc:Fallback>
                <p:oleObj name="Точечный рисунок" r:id="rId4" imgW="1019048" imgH="207674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781300"/>
                        <a:ext cx="10191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6443663" y="2697163"/>
          <a:ext cx="10287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Точечный рисунок" r:id="rId6" imgW="1028844" imgH="2172003" progId="Paint.Picture">
                  <p:embed/>
                </p:oleObj>
              </mc:Choice>
              <mc:Fallback>
                <p:oleObj name="Точечный рисунок" r:id="rId6" imgW="1028844" imgH="2172003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697163"/>
                        <a:ext cx="10287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6413500" y="2678113"/>
          <a:ext cx="103822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Точечный рисунок" r:id="rId8" imgW="1038370" imgH="2190476" progId="Paint.Picture">
                  <p:embed/>
                </p:oleObj>
              </mc:Choice>
              <mc:Fallback>
                <p:oleObj name="Точечный рисунок" r:id="rId8" imgW="1038370" imgH="219047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678113"/>
                        <a:ext cx="1038225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6365875" y="2420938"/>
          <a:ext cx="10858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Точечный рисунок" r:id="rId10" imgW="1085714" imgH="2448267" progId="Paint.Picture">
                  <p:embed/>
                </p:oleObj>
              </mc:Choice>
              <mc:Fallback>
                <p:oleObj name="Точечный рисунок" r:id="rId10" imgW="1085714" imgH="2448267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420938"/>
                        <a:ext cx="108585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6372225" y="2439988"/>
          <a:ext cx="10668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Точечный рисунок" r:id="rId12" imgW="1066667" imgH="2429214" progId="Paint.Picture">
                  <p:embed/>
                </p:oleObj>
              </mc:Choice>
              <mc:Fallback>
                <p:oleObj name="Точечный рисунок" r:id="rId12" imgW="1066667" imgH="2429214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439988"/>
                        <a:ext cx="106680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6372225" y="2097088"/>
          <a:ext cx="109537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Точечный рисунок" r:id="rId14" imgW="1095528" imgH="2771429" progId="Paint.Picture">
                  <p:embed/>
                </p:oleObj>
              </mc:Choice>
              <mc:Fallback>
                <p:oleObj name="Точечный рисунок" r:id="rId14" imgW="1095528" imgH="2771429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097088"/>
                        <a:ext cx="1095375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6372225" y="2125663"/>
          <a:ext cx="11525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Точечный рисунок" r:id="rId16" imgW="1152381" imgH="2742857" progId="Paint.Picture">
                  <p:embed/>
                </p:oleObj>
              </mc:Choice>
              <mc:Fallback>
                <p:oleObj name="Точечный рисунок" r:id="rId16" imgW="1152381" imgH="2742857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125663"/>
                        <a:ext cx="11525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6372225" y="2459038"/>
          <a:ext cx="11906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Точечный рисунок" r:id="rId18" imgW="1190476" imgH="2409524" progId="Paint.Picture">
                  <p:embed/>
                </p:oleObj>
              </mc:Choice>
              <mc:Fallback>
                <p:oleObj name="Точечный рисунок" r:id="rId18" imgW="1190476" imgH="2409524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459038"/>
                        <a:ext cx="11906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6386513" y="2706688"/>
          <a:ext cx="120967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Точечный рисунок" r:id="rId20" imgW="1209524" imgH="2161905" progId="Paint.Picture">
                  <p:embed/>
                </p:oleObj>
              </mc:Choice>
              <mc:Fallback>
                <p:oleObj name="Точечный рисунок" r:id="rId20" imgW="1209524" imgH="2161905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706688"/>
                        <a:ext cx="120967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6423025" y="2830513"/>
          <a:ext cx="10287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Точечный рисунок" r:id="rId22" imgW="1028844" imgH="2038095" progId="Paint.Picture">
                  <p:embed/>
                </p:oleObj>
              </mc:Choice>
              <mc:Fallback>
                <p:oleObj name="Точечный рисунок" r:id="rId22" imgW="1028844" imgH="2038095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2830513"/>
                        <a:ext cx="10287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1331913" y="2708275"/>
          <a:ext cx="17716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Точечный рисунок" r:id="rId24" imgW="1771429" imgH="2104762" progId="Paint.Picture">
                  <p:embed/>
                </p:oleObj>
              </mc:Choice>
              <mc:Fallback>
                <p:oleObj name="Точечный рисунок" r:id="rId24" imgW="1771429" imgH="2104762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08275"/>
                        <a:ext cx="177165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1331913" y="2708275"/>
          <a:ext cx="17526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Точечный рисунок" r:id="rId26" imgW="1752381" imgH="2104762" progId="Paint.Picture">
                  <p:embed/>
                </p:oleObj>
              </mc:Choice>
              <mc:Fallback>
                <p:oleObj name="Точечный рисунок" r:id="rId26" imgW="1752381" imgH="210476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08275"/>
                        <a:ext cx="175260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1331913" y="2708275"/>
          <a:ext cx="17335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Точечный рисунок" r:id="rId28" imgW="1733333" imgH="2095793" progId="Paint.Picture">
                  <p:embed/>
                </p:oleObj>
              </mc:Choice>
              <mc:Fallback>
                <p:oleObj name="Точечный рисунок" r:id="rId28" imgW="1733333" imgH="2095793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08275"/>
                        <a:ext cx="17335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1360488" y="2708275"/>
          <a:ext cx="17716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Точечный рисунок" r:id="rId30" imgW="1771429" imgH="2104762" progId="Paint.Picture">
                  <p:embed/>
                </p:oleObj>
              </mc:Choice>
              <mc:Fallback>
                <p:oleObj name="Точечный рисунок" r:id="rId30" imgW="1771429" imgH="2104762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2708275"/>
                        <a:ext cx="177165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1322388" y="2708275"/>
          <a:ext cx="18097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Точечный рисунок" r:id="rId32" imgW="1809524" imgH="2104762" progId="Paint.Picture">
                  <p:embed/>
                </p:oleObj>
              </mc:Choice>
              <mc:Fallback>
                <p:oleObj name="Точечный рисунок" r:id="rId32" imgW="1809524" imgH="2104762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2708275"/>
                        <a:ext cx="180975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22"/>
          <p:cNvGraphicFramePr>
            <a:graphicFrameLocks noChangeAspect="1"/>
          </p:cNvGraphicFramePr>
          <p:nvPr/>
        </p:nvGraphicFramePr>
        <p:xfrm>
          <a:off x="1389063" y="2744788"/>
          <a:ext cx="174307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Точечный рисунок" r:id="rId34" imgW="1743318" imgH="2123810" progId="Paint.Picture">
                  <p:embed/>
                </p:oleObj>
              </mc:Choice>
              <mc:Fallback>
                <p:oleObj name="Точечный рисунок" r:id="rId34" imgW="1743318" imgH="2123810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744788"/>
                        <a:ext cx="174307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9" name="Object 23"/>
          <p:cNvGraphicFramePr>
            <a:graphicFrameLocks noChangeAspect="1"/>
          </p:cNvGraphicFramePr>
          <p:nvPr/>
        </p:nvGraphicFramePr>
        <p:xfrm>
          <a:off x="1403350" y="2708275"/>
          <a:ext cx="17621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Точечный рисунок" r:id="rId36" imgW="1762371" imgH="2123810" progId="Paint.Picture">
                  <p:embed/>
                </p:oleObj>
              </mc:Choice>
              <mc:Fallback>
                <p:oleObj name="Точечный рисунок" r:id="rId36" imgW="1762371" imgH="2123810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08275"/>
                        <a:ext cx="17621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0" name="Object 24"/>
          <p:cNvGraphicFramePr>
            <a:graphicFrameLocks noChangeAspect="1"/>
          </p:cNvGraphicFramePr>
          <p:nvPr/>
        </p:nvGraphicFramePr>
        <p:xfrm>
          <a:off x="1431925" y="2708275"/>
          <a:ext cx="177165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Точечный рисунок" r:id="rId38" imgW="1771429" imgH="2142857" progId="Paint.Picture">
                  <p:embed/>
                </p:oleObj>
              </mc:Choice>
              <mc:Fallback>
                <p:oleObj name="Точечный рисунок" r:id="rId38" imgW="1771429" imgH="2142857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708275"/>
                        <a:ext cx="177165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1" name="Object 25"/>
          <p:cNvGraphicFramePr>
            <a:graphicFrameLocks noChangeAspect="1"/>
          </p:cNvGraphicFramePr>
          <p:nvPr/>
        </p:nvGraphicFramePr>
        <p:xfrm>
          <a:off x="1403350" y="2708275"/>
          <a:ext cx="1762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Точечный рисунок" r:id="rId40" imgW="1762371" imgH="2104762" progId="Paint.Picture">
                  <p:embed/>
                </p:oleObj>
              </mc:Choice>
              <mc:Fallback>
                <p:oleObj name="Точечный рисунок" r:id="rId40" imgW="1762371" imgH="2104762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708275"/>
                        <a:ext cx="176212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2" name="Object 26"/>
          <p:cNvGraphicFramePr>
            <a:graphicFrameLocks noChangeAspect="1"/>
          </p:cNvGraphicFramePr>
          <p:nvPr/>
        </p:nvGraphicFramePr>
        <p:xfrm>
          <a:off x="1341438" y="2708275"/>
          <a:ext cx="1790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Точечный рисунок" r:id="rId42" imgW="1790476" imgH="2104762" progId="Paint.Picture">
                  <p:embed/>
                </p:oleObj>
              </mc:Choice>
              <mc:Fallback>
                <p:oleObj name="Точечный рисунок" r:id="rId42" imgW="1790476" imgH="2104762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708275"/>
                        <a:ext cx="179070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3" name="Object 27"/>
          <p:cNvGraphicFramePr>
            <a:graphicFrameLocks noChangeAspect="1"/>
          </p:cNvGraphicFramePr>
          <p:nvPr/>
        </p:nvGraphicFramePr>
        <p:xfrm>
          <a:off x="1412875" y="2708275"/>
          <a:ext cx="17907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0" name="Точечный рисунок" r:id="rId44" imgW="1790476" imgH="2114845" progId="Paint.Picture">
                  <p:embed/>
                </p:oleObj>
              </mc:Choice>
              <mc:Fallback>
                <p:oleObj name="Точечный рисунок" r:id="rId44" imgW="1790476" imgH="2114845" progId="Paint.Pictur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708275"/>
                        <a:ext cx="17907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57175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ru-RU" altLang="ru-RU" sz="8000" smtClean="0">
                <a:solidFill>
                  <a:srgbClr val="00B050"/>
                </a:solidFill>
              </a:rPr>
              <a:t>Применение </a:t>
            </a:r>
          </a:p>
        </p:txBody>
      </p:sp>
      <p:sp>
        <p:nvSpPr>
          <p:cNvPr id="46083" name="Дата 3"/>
          <p:cNvSpPr txBox="1">
            <a:spLocks noGrp="1"/>
          </p:cNvSpPr>
          <p:nvPr/>
        </p:nvSpPr>
        <p:spPr bwMode="auto">
          <a:xfrm>
            <a:off x="6372225" y="260350"/>
            <a:ext cx="2530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86ADA7-A2D9-4B64-A29A-6030621EB87A}" type="datetime1">
              <a:rPr lang="ru-RU" altLang="ru-RU" sz="36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11.11.2020</a:t>
            </a:fld>
            <a:endParaRPr lang="ru-RU" altLang="ru-RU" sz="3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42354A9-8837-4561-90AC-E0B4B2FEA665}" type="slidenum">
              <a:rPr lang="ru-RU" altLang="ru-RU" sz="1200">
                <a:solidFill>
                  <a:srgbClr val="898FA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ru-RU" altLang="ru-RU" sz="1200">
              <a:solidFill>
                <a:srgbClr val="898F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r>
              <a:rPr lang="ru-RU" altLang="ru-RU" sz="4000" smtClean="0"/>
              <a:t>Профессиональная деятельность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altLang="ru-RU" smtClean="0"/>
              <a:t>Объектами профессиональной деятельности инженера по специализации – Инженерия мехатронных гидропневмосистем являются лопастные и объемные насосы, гидротурбины, объемные гидродвигатели, объемные и гидродинамические передачи, гидроприводы, устройства гидропневмоавтоматики, гидравлические и пневматические системы управления.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altLang="ru-RU" smtClean="0"/>
          </a:p>
        </p:txBody>
      </p:sp>
      <p:pic>
        <p:nvPicPr>
          <p:cNvPr id="2050" name="Picture 2" descr="D:\Кривобокова\физика\открытый урок\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01963" cy="3214688"/>
          </a:xfrm>
        </p:spPr>
      </p:pic>
      <p:pic>
        <p:nvPicPr>
          <p:cNvPr id="2053" name="Picture 5" descr="D:\Кривобокова\физика\открытый урок\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24288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Кривобокова\физика\открытый урок\i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0"/>
            <a:ext cx="28257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Кривобокова\физика\открытый урок\i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97263"/>
            <a:ext cx="22860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:\Кривобокова\физика\открытый урок\i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500438"/>
            <a:ext cx="26098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:\Кривобокова\физика\открытый урок\i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00438"/>
            <a:ext cx="25288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ата 8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3DBA067-83C6-4C6F-A6E3-BAB73F860928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8138" name="Номер слайда 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D3291A5-8BA5-4462-B9A0-75A88B774052}" type="slidenum">
              <a:rPr lang="ru-RU" altLang="ru-RU" sz="1200">
                <a:solidFill>
                  <a:srgbClr val="898FA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ru-RU" altLang="ru-RU" sz="1200">
              <a:solidFill>
                <a:srgbClr val="898F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altLang="ru-RU" smtClean="0"/>
          </a:p>
        </p:txBody>
      </p:sp>
      <p:pic>
        <p:nvPicPr>
          <p:cNvPr id="3074" name="Picture 2" descr="D:\Кривобокова\физика\открытый урок\гайкове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Кривобокова\физика\открытый урок\гидроножниц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714375"/>
            <a:ext cx="3048000" cy="2500313"/>
          </a:xfrm>
        </p:spPr>
      </p:pic>
      <p:pic>
        <p:nvPicPr>
          <p:cNvPr id="3076" name="Picture 4" descr="D:\Кривобокова\физика\открытый урок\для мас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r="21458"/>
          <a:stretch>
            <a:fillRect/>
          </a:stretch>
        </p:blipFill>
        <p:spPr bwMode="auto">
          <a:xfrm>
            <a:off x="6072188" y="79375"/>
            <a:ext cx="278606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D:\Кривобокова\физика\открытый урок\д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3643313"/>
            <a:ext cx="32146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:\Кривобокова\физика\открытый урок\для поднятия грузо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214688"/>
            <a:ext cx="28987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D:\Кривобокова\физика\открытый урок\домкрат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75"/>
            <a:ext cx="26431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8643938" y="6357938"/>
            <a:ext cx="500062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Дата 10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909EE6-308C-4D78-8E95-3A3E7CF684C8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11.11.2020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87" name="Номер слайда 1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43CFB24-34FA-4C9C-A71A-82BB4BFEEF58}" type="slidenum">
              <a:rPr lang="ru-RU" altLang="ru-RU" sz="1200">
                <a:solidFill>
                  <a:srgbClr val="898FA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ru-RU" altLang="ru-RU" sz="1200">
              <a:solidFill>
                <a:srgbClr val="898F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Станки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ph idx="1"/>
          </p:nvPr>
        </p:nvGraphicFramePr>
        <p:xfrm>
          <a:off x="1547813" y="2362200"/>
          <a:ext cx="6048375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Точечный рисунок" r:id="rId3" imgW="4717189" imgH="4191363" progId="Paint.Picture">
                  <p:embed/>
                </p:oleObj>
              </mc:Choice>
              <mc:Fallback>
                <p:oleObj name="Точечный рисунок" r:id="rId3" imgW="4717189" imgH="419136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62200"/>
                        <a:ext cx="6048375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Авиация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ph idx="1"/>
          </p:nvPr>
        </p:nvGraphicFramePr>
        <p:xfrm>
          <a:off x="1636713" y="2433638"/>
          <a:ext cx="6096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Точечный рисунок" r:id="rId3" imgW="6095238" imgH="3580952" progId="Paint.Picture">
                  <p:embed/>
                </p:oleObj>
              </mc:Choice>
              <mc:Fallback>
                <p:oleObj name="Точечный рисунок" r:id="rId3" imgW="6095238" imgH="35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433638"/>
                        <a:ext cx="6096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Перспективы развития</a:t>
            </a:r>
            <a:r>
              <a:rPr lang="en-US" altLang="ru-RU" smtClean="0"/>
              <a:t> насосов</a:t>
            </a:r>
            <a:endParaRPr lang="ru-RU" alt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Насосы и насосные станции традиционно относятся к </a:t>
            </a:r>
            <a:r>
              <a:rPr lang="ru-RU" altLang="ru-RU" sz="2400" b="1" smtClean="0"/>
              <a:t>энергоемкому оборудованию</a:t>
            </a:r>
            <a:r>
              <a:rPr lang="ru-RU" altLang="ru-RU" sz="2400" smtClean="0"/>
              <a:t>: доля потребления электроэнергии насосами достигает 30% от общего объема энергии, потребляемой всеми инженерными системами здания и технологическими линиями в промышленности.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 Насос — </a:t>
            </a:r>
            <a:r>
              <a:rPr lang="ru-RU" altLang="ru-RU" sz="2400" b="1" smtClean="0"/>
              <a:t>товар длительного пользования</a:t>
            </a:r>
            <a:r>
              <a:rPr lang="ru-RU" altLang="ru-RU" sz="2400" smtClean="0"/>
              <a:t>. Поэтому потребители все больше предпочитают качественную импортную продукцию, даже если она дороже отечественного аналога.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/>
          <p:cNvSpPr>
            <a:spLocks noGrp="1" noChangeArrowheads="1"/>
          </p:cNvSpPr>
          <p:nvPr>
            <p:ph type="title"/>
          </p:nvPr>
        </p:nvSpPr>
        <p:spPr>
          <a:xfrm>
            <a:off x="971550" y="3213100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СПАСИБО ЗА ВНИМАНИЕ!</a:t>
            </a:r>
          </a:p>
        </p:txBody>
      </p:sp>
      <p:sp>
        <p:nvSpPr>
          <p:cNvPr id="5529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19925" y="6165850"/>
            <a:ext cx="647700" cy="4318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800" b="0" smtClean="0">
                <a:solidFill>
                  <a:srgbClr val="FF0066"/>
                </a:solidFill>
              </a:rPr>
              <a:t>Гидравлические машин</a:t>
            </a:r>
            <a:r>
              <a:rPr lang="ru-RU" altLang="ru-RU" sz="4800" b="0" smtClean="0">
                <a:solidFill>
                  <a:srgbClr val="FF0066"/>
                </a:solidFill>
              </a:rPr>
              <a:t>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Это механизмы, сообщающие протекающей через них жидкости механическую энергию (</a:t>
            </a:r>
            <a:r>
              <a:rPr lang="ru-RU" altLang="ru-RU" smtClean="0">
                <a:solidFill>
                  <a:srgbClr val="FF0066"/>
                </a:solidFill>
              </a:rPr>
              <a:t>насос</a:t>
            </a:r>
            <a:r>
              <a:rPr lang="ru-RU" altLang="ru-RU" smtClean="0"/>
              <a:t>), либо получающие от жидкости часть механической энергии для передачи ее рабочему органу с целью полезного использования (</a:t>
            </a:r>
            <a:r>
              <a:rPr lang="ru-RU" altLang="ru-RU" smtClean="0">
                <a:solidFill>
                  <a:srgbClr val="FF0066"/>
                </a:solidFill>
              </a:rPr>
              <a:t>гидравлический двигатель</a:t>
            </a:r>
            <a:r>
              <a:rPr lang="ru-RU" altLang="ru-RU" smtClean="0"/>
              <a:t>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0" smtClean="0">
                <a:solidFill>
                  <a:srgbClr val="3333CC"/>
                </a:solidFill>
                <a:latin typeface="Comic Sans MS" panose="030F0702030302020204" pitchFamily="66" charset="0"/>
              </a:rPr>
              <a:t>Гидравлические машины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Насосы и гидродвигатели применяют в гидропередачах, назначением которых является передача механической энергии от первичного двигателя к исполнительному рабочему органу, а также преобразование вида и скорости движения рабочего органа.</a:t>
            </a:r>
          </a:p>
          <a:p>
            <a:pPr eaLnBrk="1" hangingPunct="1"/>
            <a:r>
              <a:rPr lang="ru-RU" altLang="ru-RU" sz="2400" smtClean="0"/>
              <a:t> Гидропередача состоит из насоса, гидродвигателя, трубопроводов и регулирующей гидроаппаратуры.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История насоса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Шатунно-кривошипный механизм был изобретён в 1440-х гг. Насосы изобрели древние греки. </a:t>
            </a:r>
          </a:p>
          <a:p>
            <a:pPr eaLnBrk="1" hangingPunct="1"/>
            <a:r>
              <a:rPr lang="ru-RU" altLang="ru-RU" smtClean="0"/>
              <a:t>Воздушный насос, был изобретен Отто фон Герике в 1650 году.</a:t>
            </a:r>
          </a:p>
          <a:p>
            <a:pPr eaLnBrk="1" hangingPunct="1"/>
            <a:r>
              <a:rPr lang="ru-RU" altLang="ru-RU" smtClean="0"/>
              <a:t> В том же году Бойль независимо от Герике изобрел такой же насос.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Первый насос</a:t>
            </a:r>
          </a:p>
        </p:txBody>
      </p:sp>
      <p:pic>
        <p:nvPicPr>
          <p:cNvPr id="12291" name="Picture 4" descr="расунок насоса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49500"/>
            <a:ext cx="3592512" cy="4508500"/>
          </a:xfrm>
          <a:noFill/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042988" y="2636838"/>
            <a:ext cx="40338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Нужда в откачке воды из шахт вызвала развитие техники в Европе.</a:t>
            </a:r>
          </a:p>
          <a:p>
            <a:pPr eaLnBrk="1" hangingPunct="1"/>
            <a:r>
              <a:rPr lang="ru-RU" altLang="ru-RU"/>
              <a:t> В 1550 годах насосы работали от мельничного колеса.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ВОДЯНЫЕ КОЛЕСА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9404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Согласно литературным и археологическим источникам, водочерпальное колесо появилось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    в сельском хозяйстве и горном деле.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С III века до н. э. напор воды стал использоваться в качестве двигателя в водочерпальных системах, где ряд сосудов был укреплен на бесконечной цепи.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 первых римских императорах были известны самые различные конструкции водочерпального колеса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 </a:t>
            </a:r>
          </a:p>
        </p:txBody>
      </p:sp>
      <p:pic>
        <p:nvPicPr>
          <p:cNvPr id="13316" name="Picture 4" descr="картинка водяных колес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0"/>
            <a:ext cx="4067175" cy="339883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5538</TotalTime>
  <Words>1526</Words>
  <Application>Microsoft Office PowerPoint</Application>
  <PresentationFormat>Экран (4:3)</PresentationFormat>
  <Paragraphs>147</Paragraphs>
  <Slides>45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Arial</vt:lpstr>
      <vt:lpstr>Wingdings</vt:lpstr>
      <vt:lpstr>Times New Roman</vt:lpstr>
      <vt:lpstr>Comic Sans MS</vt:lpstr>
      <vt:lpstr>Calibri</vt:lpstr>
      <vt:lpstr>Courier New</vt:lpstr>
      <vt:lpstr>Капсулы</vt:lpstr>
      <vt:lpstr>Точечный рисунок</vt:lpstr>
      <vt:lpstr>Visio.Drawing.5</vt:lpstr>
      <vt:lpstr>CorelDRAW.Graphic.10</vt:lpstr>
      <vt:lpstr>Спеціалізація  131-06</vt:lpstr>
      <vt:lpstr>Презентация PowerPoint</vt:lpstr>
      <vt:lpstr>СОДЕРЖАНИЕ СПЕЦИАЛИЗАЦИИ</vt:lpstr>
      <vt:lpstr>Профессиональная деятельность</vt:lpstr>
      <vt:lpstr>Гидравлические машины</vt:lpstr>
      <vt:lpstr>Гидравлические машины</vt:lpstr>
      <vt:lpstr>История насоса</vt:lpstr>
      <vt:lpstr>Первый насос</vt:lpstr>
      <vt:lpstr>ВОДЯНЫЕ КОЛЕСА </vt:lpstr>
      <vt:lpstr>Что  такое гидромотор?</vt:lpstr>
      <vt:lpstr>Применение гидромоторов</vt:lpstr>
      <vt:lpstr>Обозначения гидромашин на принципиальных схемах</vt:lpstr>
      <vt:lpstr>Параметры насоса</vt:lpstr>
      <vt:lpstr>Основные параметры должны соответствовать стандартам</vt:lpstr>
      <vt:lpstr>Основные параметры должны соответствовать стандартам</vt:lpstr>
      <vt:lpstr>Основные параметры должны соответствовать стандартам</vt:lpstr>
      <vt:lpstr>Основные параметры должны соответствовать стандартам</vt:lpstr>
      <vt:lpstr>Типы насосов</vt:lpstr>
      <vt:lpstr>Типы наосов</vt:lpstr>
      <vt:lpstr>Типы насосов</vt:lpstr>
      <vt:lpstr>Гидравлические машины</vt:lpstr>
      <vt:lpstr>Лопастные (динамические) гидромашины</vt:lpstr>
      <vt:lpstr>Лопастные (динамические) гидромашины</vt:lpstr>
      <vt:lpstr>Гидродинамические передачи </vt:lpstr>
      <vt:lpstr>Гидродинамические передачи</vt:lpstr>
      <vt:lpstr>Объемные гидромашины</vt:lpstr>
      <vt:lpstr>Объемные гидромашины </vt:lpstr>
      <vt:lpstr>Шестеренные насосы </vt:lpstr>
      <vt:lpstr>Шестеренные насосы</vt:lpstr>
      <vt:lpstr>Пластинчатый насос</vt:lpstr>
      <vt:lpstr>Винтовые гидромашины </vt:lpstr>
      <vt:lpstr>ВИНТ АРХИМЕДА </vt:lpstr>
      <vt:lpstr>Винт Архимеда</vt:lpstr>
      <vt:lpstr>Аксиально-поршневые насосы</vt:lpstr>
      <vt:lpstr>Закон Паскаля</vt:lpstr>
      <vt:lpstr>Закон Паскаля</vt:lpstr>
      <vt:lpstr>Схема гидравлического пресса</vt:lpstr>
      <vt:lpstr>Презентация PowerPoint</vt:lpstr>
      <vt:lpstr>Применение </vt:lpstr>
      <vt:lpstr>Презентация PowerPoint</vt:lpstr>
      <vt:lpstr>Презентация PowerPoint</vt:lpstr>
      <vt:lpstr>Станки</vt:lpstr>
      <vt:lpstr>Авиация</vt:lpstr>
      <vt:lpstr>Перспективы развития насосов</vt:lpstr>
      <vt:lpstr>СПАСИБО ЗА ВНИМАНИЕ!</vt:lpstr>
    </vt:vector>
  </TitlesOfParts>
  <Company>CIT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peter</cp:lastModifiedBy>
  <cp:revision>53</cp:revision>
  <dcterms:created xsi:type="dcterms:W3CDTF">2007-03-15T09:24:38Z</dcterms:created>
  <dcterms:modified xsi:type="dcterms:W3CDTF">2020-11-11T14:13:34Z</dcterms:modified>
</cp:coreProperties>
</file>