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18" r:id="rId3"/>
    <p:sldId id="269" r:id="rId4"/>
    <p:sldId id="317" r:id="rId5"/>
    <p:sldId id="257" r:id="rId6"/>
    <p:sldId id="331" r:id="rId7"/>
    <p:sldId id="296" r:id="rId8"/>
    <p:sldId id="287" r:id="rId9"/>
    <p:sldId id="288" r:id="rId10"/>
    <p:sldId id="289" r:id="rId11"/>
    <p:sldId id="332" r:id="rId12"/>
    <p:sldId id="306" r:id="rId13"/>
    <p:sldId id="310" r:id="rId14"/>
    <p:sldId id="311" r:id="rId15"/>
    <p:sldId id="312" r:id="rId16"/>
    <p:sldId id="313" r:id="rId17"/>
    <p:sldId id="315" r:id="rId18"/>
    <p:sldId id="316" r:id="rId19"/>
    <p:sldId id="291" r:id="rId20"/>
    <p:sldId id="295" r:id="rId21"/>
    <p:sldId id="319" r:id="rId22"/>
    <p:sldId id="321" r:id="rId23"/>
    <p:sldId id="278" r:id="rId24"/>
    <p:sldId id="308" r:id="rId25"/>
    <p:sldId id="309" r:id="rId26"/>
    <p:sldId id="292" r:id="rId27"/>
    <p:sldId id="286" r:id="rId28"/>
    <p:sldId id="334" r:id="rId29"/>
    <p:sldId id="333" r:id="rId30"/>
    <p:sldId id="276" r:id="rId31"/>
    <p:sldId id="277" r:id="rId32"/>
    <p:sldId id="275" r:id="rId33"/>
    <p:sldId id="259" r:id="rId34"/>
    <p:sldId id="271" r:id="rId35"/>
    <p:sldId id="272" r:id="rId36"/>
    <p:sldId id="273" r:id="rId37"/>
    <p:sldId id="274" r:id="rId38"/>
    <p:sldId id="293" r:id="rId39"/>
    <p:sldId id="294" r:id="rId40"/>
    <p:sldId id="298" r:id="rId41"/>
    <p:sldId id="299" r:id="rId42"/>
    <p:sldId id="300" r:id="rId43"/>
    <p:sldId id="301" r:id="rId44"/>
    <p:sldId id="325" r:id="rId45"/>
    <p:sldId id="326" r:id="rId46"/>
    <p:sldId id="327" r:id="rId47"/>
    <p:sldId id="328" r:id="rId48"/>
    <p:sldId id="329" r:id="rId49"/>
    <p:sldId id="290" r:id="rId50"/>
    <p:sldId id="307" r:id="rId51"/>
    <p:sldId id="322" r:id="rId52"/>
    <p:sldId id="323" r:id="rId53"/>
    <p:sldId id="303" r:id="rId54"/>
    <p:sldId id="304" r:id="rId55"/>
    <p:sldId id="305" r:id="rId56"/>
    <p:sldId id="324" r:id="rId57"/>
    <p:sldId id="330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6C1037-B3B4-48D9-8B27-E200B24F26DA}" type="datetimeFigureOut">
              <a:rPr lang="ru-RU" altLang="ru-RU"/>
              <a:pPr>
                <a:defRPr/>
              </a:pPr>
              <a:t>11.11.2020</a:t>
            </a:fld>
            <a:endParaRPr lang="ru-RU" altLang="ru-RU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CBDA62-6C27-4CEC-9B0A-C2CFDFB2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80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«В  ВУЗе  нужно  излагать  материал  на  высоком профессиональном  уровне.  Но  поскольку  этот уровень  проходит  значительно  выше  головы среднего  студента,  я  буду  объяснять  на  паль-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цах.  Это  не  очень  профессионально,  зато  понятно».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20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25A118-BF1C-4E14-B07E-ADF373CD9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77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D4CD-D361-4B34-A095-703AD47CF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29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4B58-DB67-419C-B357-BAE040BE7C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9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70BB-E4FC-426A-A441-87B9A65025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85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757D-F198-4CB3-8189-143ACD430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16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AA30-2FE8-4397-934D-CC66878D5E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2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01DA-6576-466C-B830-E8FB02F0E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4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C0C2-6843-4C58-BD84-568B657A08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72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B8B7-9275-4B93-916A-EE70E9AFD6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9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D15D56F-3F08-4620-B99D-4CB67C81A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1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9AEB-2C66-4626-9701-C393C77D1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E3BC-3DB6-4C10-BB11-64FA1074BD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7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B52B-0A6D-4172-A91F-4B0AD947AF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5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C00AE1-FC89-466A-BFBE-91FFA2AD0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05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0A1B-20C3-4F05-B846-25F574D42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9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03CEC15-AC2A-4A37-8D59-C2C574034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7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71A7CA-E0E0-493C-80E2-1ACD7BEE2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3" r:id="rId2"/>
    <p:sldLayoutId id="2147483963" r:id="rId3"/>
    <p:sldLayoutId id="2147483964" r:id="rId4"/>
    <p:sldLayoutId id="2147483965" r:id="rId5"/>
    <p:sldLayoutId id="2147483954" r:id="rId6"/>
    <p:sldLayoutId id="2147483966" r:id="rId7"/>
    <p:sldLayoutId id="2147483955" r:id="rId8"/>
    <p:sldLayoutId id="2147483967" r:id="rId9"/>
    <p:sldLayoutId id="2147483956" r:id="rId10"/>
    <p:sldLayoutId id="2147483968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CD2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676400" y="2514600"/>
            <a:ext cx="6477000" cy="1828800"/>
          </a:xfrm>
        </p:spPr>
        <p:txBody>
          <a:bodyPr/>
          <a:lstStyle/>
          <a:p>
            <a:pPr algn="ctr" eaLnBrk="1" hangingPunct="1"/>
            <a:r>
              <a:rPr lang="ru-RU" altLang="ru-RU" sz="6000" b="1" cap="none" smtClean="0">
                <a:latin typeface="Arial" panose="020B0604020202020204" pitchFamily="34" charset="0"/>
              </a:rPr>
              <a:t>ГИДРОПРИВОД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202363"/>
            <a:ext cx="6705600" cy="427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</a:rPr>
              <a:t>рассматриваются характерные разновидности гидроприводов и их свойства.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533400" y="4495800"/>
            <a:ext cx="1371600" cy="1295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419600" y="152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Ракетостроение</a:t>
            </a:r>
          </a:p>
        </p:txBody>
      </p:sp>
      <p:pic>
        <p:nvPicPr>
          <p:cNvPr id="20483" name="Picture 5" descr="zeni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600200"/>
            <a:ext cx="3952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Автомобили</a:t>
            </a:r>
          </a:p>
        </p:txBody>
      </p:sp>
      <p:pic>
        <p:nvPicPr>
          <p:cNvPr id="21507" name="Picture 7" descr="fitip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95400"/>
            <a:ext cx="5105400" cy="2216150"/>
          </a:xfrm>
        </p:spPr>
      </p:pic>
      <p:sp>
        <p:nvSpPr>
          <p:cNvPr id="2150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00500" cy="4525963"/>
          </a:xfrm>
        </p:spPr>
        <p:txBody>
          <a:bodyPr/>
          <a:lstStyle/>
          <a:p>
            <a:r>
              <a:rPr lang="ru-RU" altLang="ru-RU" sz="2100" smtClean="0">
                <a:latin typeface="Arial" panose="020B0604020202020204" pitchFamily="34" charset="0"/>
              </a:rPr>
              <a:t>В автомобильной промышленности самое широкое применение нашли гидротормоза и гидроусилители руля, существенно повышающие удобство управления автомобилем. Эти устройства являются разновидностью следящих гидроприводов.</a:t>
            </a:r>
            <a:r>
              <a:rPr lang="ru-RU" altLang="ru-RU" sz="2100" smtClean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1509" name="Picture 10" descr="ГП тормозов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362325"/>
            <a:ext cx="5029200" cy="353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Промышленные роботы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Гидроприводами оснащаются в настоящее время более половины выпускаемых в мире промышленных роботов.</a:t>
            </a: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990975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Железная дорога</a:t>
            </a:r>
          </a:p>
        </p:txBody>
      </p:sp>
      <p:pic>
        <p:nvPicPr>
          <p:cNvPr id="23555" name="Picture 6" descr="20050317_1228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31875"/>
            <a:ext cx="7772400" cy="5830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Надводные и подводные суда</a:t>
            </a:r>
          </a:p>
        </p:txBody>
      </p:sp>
      <p:pic>
        <p:nvPicPr>
          <p:cNvPr id="24579" name="Picture 6" descr="26_37_chkalov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75" y="1600200"/>
            <a:ext cx="6172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Станки</a:t>
            </a:r>
          </a:p>
        </p:txBody>
      </p:sp>
      <p:pic>
        <p:nvPicPr>
          <p:cNvPr id="25603" name="Picture 6" descr="DB39станокЧПУ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035050"/>
            <a:ext cx="6553200" cy="582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Станки</a:t>
            </a:r>
          </a:p>
        </p:txBody>
      </p:sp>
      <p:pic>
        <p:nvPicPr>
          <p:cNvPr id="26627" name="Picture 6" descr="DEF_FA60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030288"/>
            <a:ext cx="6629400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Авиация</a:t>
            </a:r>
          </a:p>
        </p:txBody>
      </p:sp>
      <p:pic>
        <p:nvPicPr>
          <p:cNvPr id="27651" name="Picture 6" descr="sv14_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600200"/>
            <a:ext cx="38131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Автомобилестроение</a:t>
            </a:r>
          </a:p>
        </p:txBody>
      </p:sp>
      <p:pic>
        <p:nvPicPr>
          <p:cNvPr id="28675" name="Picture 6" descr="ЗАЗфото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665288"/>
            <a:ext cx="8153400" cy="439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Основная функция гидропривода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 b="1" smtClean="0">
                <a:latin typeface="Arial" panose="020B0604020202020204" pitchFamily="34" charset="0"/>
              </a:rPr>
              <a:t>Основная функция гидропривода</a:t>
            </a:r>
            <a:r>
              <a:rPr lang="ru-RU" altLang="ru-RU" sz="2500" smtClean="0">
                <a:latin typeface="Arial" panose="020B0604020202020204" pitchFamily="34" charset="0"/>
              </a:rPr>
              <a:t>, как и механической передачи, — преобразование механической характеристики приводного двигателя в соответствии с требованиями нагрузки (преобразование вида движения выходного звена двигателя, его параметров, а также регулирование, защита от перегрузок и др.). </a:t>
            </a:r>
            <a:r>
              <a:rPr lang="ru-RU" altLang="ru-RU" sz="2500" b="1" smtClean="0">
                <a:latin typeface="Arial" panose="020B0604020202020204" pitchFamily="34" charset="0"/>
              </a:rPr>
              <a:t>Другая функция гидропривода</a:t>
            </a:r>
            <a:r>
              <a:rPr lang="ru-RU" altLang="ru-RU" sz="2500" smtClean="0">
                <a:latin typeface="Arial" panose="020B0604020202020204" pitchFamily="34" charset="0"/>
              </a:rPr>
              <a:t> — это передача мощности от приводного двигателя к рабочим органам машины (например, в одноковшовом экскаваторе — передача мощности от двигателя внутреннего сгорания к ковшу или к гидродвигателям привода стрелы, к гидродвигателям поворота башни и т.д.).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План</a:t>
            </a:r>
          </a:p>
        </p:txBody>
      </p:sp>
      <p:sp>
        <p:nvSpPr>
          <p:cNvPr id="12291" name="Rectangle 6"/>
          <p:cNvSpPr>
            <a:spLocks noGrp="1"/>
          </p:cNvSpPr>
          <p:nvPr>
            <p:ph sz="half" idx="4294967295"/>
          </p:nvPr>
        </p:nvSpPr>
        <p:spPr>
          <a:xfrm>
            <a:off x="4876800" y="990600"/>
            <a:ext cx="4000500" cy="4525963"/>
          </a:xfrm>
        </p:spPr>
        <p:txBody>
          <a:bodyPr/>
          <a:lstStyle/>
          <a:p>
            <a:endParaRPr lang="ru-RU" altLang="ru-RU" sz="250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800" smtClean="0">
              <a:latin typeface="Arial" panose="020B0604020202020204" pitchFamily="34" charset="0"/>
            </a:endParaRPr>
          </a:p>
          <a:p>
            <a:r>
              <a:rPr lang="ru-RU" altLang="ru-RU" sz="2800" smtClean="0">
                <a:latin typeface="Arial" panose="020B0604020202020204" pitchFamily="34" charset="0"/>
              </a:rPr>
              <a:t> Преимущества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Недостатки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История развития гидропривода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Перспективы развития</a:t>
            </a:r>
          </a:p>
          <a:p>
            <a:endParaRPr lang="ru-RU" altLang="ru-RU" sz="2800" smtClean="0">
              <a:latin typeface="Tw Cen MT" panose="020B0602020104020603" pitchFamily="34" charset="0"/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body" idx="4294967295"/>
          </p:nvPr>
        </p:nvSpPr>
        <p:spPr>
          <a:xfrm>
            <a:off x="0" y="1905000"/>
            <a:ext cx="4724400" cy="3276600"/>
          </a:xfrm>
        </p:spPr>
        <p:txBody>
          <a:bodyPr/>
          <a:lstStyle/>
          <a:p>
            <a:r>
              <a:rPr lang="ru-RU" altLang="ru-RU" sz="2800" smtClean="0">
                <a:latin typeface="Arial" panose="020B0604020202020204" pitchFamily="34" charset="0"/>
              </a:rPr>
              <a:t>Понятие гидропривода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Актуальность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Область применения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Функции гидропривода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Виды гидроприводов</a:t>
            </a:r>
          </a:p>
          <a:p>
            <a:r>
              <a:rPr lang="ru-RU" altLang="ru-RU" sz="2800" smtClean="0">
                <a:latin typeface="Arial" panose="020B0604020202020204" pitchFamily="34" charset="0"/>
              </a:rPr>
              <a:t> Структура гидропривода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Структура гидропривода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Обязательными элементами гидропривода являются </a:t>
            </a:r>
            <a:r>
              <a:rPr lang="ru-RU" altLang="ru-RU" sz="2500" b="1" smtClean="0">
                <a:latin typeface="Arial" panose="020B0604020202020204" pitchFamily="34" charset="0"/>
              </a:rPr>
              <a:t>насос и гидродвигатель</a:t>
            </a:r>
            <a:r>
              <a:rPr lang="ru-RU" altLang="ru-RU" sz="2500" smtClean="0">
                <a:latin typeface="Arial" panose="020B0604020202020204" pitchFamily="34" charset="0"/>
              </a:rPr>
              <a:t>. Насос является источником гидравлической энергии, а гидродвигатель — её потребителем, то есть преобразует гидравлическую энергию в механическую. Управление движением выходных звеньев гидродвигателей осуществляется либо с помощью регулирующей аппаратуры — дросселей, гидрораспределителей и др., либо путём изменения параметров самого гидродвигателя и/или насоса.</a:t>
            </a:r>
          </a:p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Также обязательными составными частями гидропривода являются </a:t>
            </a:r>
            <a:r>
              <a:rPr lang="ru-RU" altLang="ru-RU" sz="2500" b="1" smtClean="0">
                <a:latin typeface="Arial" panose="020B0604020202020204" pitchFamily="34" charset="0"/>
              </a:rPr>
              <a:t>гидролинии</a:t>
            </a:r>
            <a:r>
              <a:rPr lang="ru-RU" altLang="ru-RU" sz="2500" smtClean="0">
                <a:latin typeface="Arial" panose="020B0604020202020204" pitchFamily="34" charset="0"/>
              </a:rPr>
              <a:t>, по которым </a:t>
            </a:r>
            <a:r>
              <a:rPr lang="ru-RU" altLang="ru-RU" sz="2500" b="1" smtClean="0">
                <a:latin typeface="Arial" panose="020B0604020202020204" pitchFamily="34" charset="0"/>
              </a:rPr>
              <a:t>жидкость</a:t>
            </a:r>
            <a:r>
              <a:rPr lang="ru-RU" altLang="ru-RU" sz="2500" smtClean="0">
                <a:latin typeface="Arial" panose="020B0604020202020204" pitchFamily="34" charset="0"/>
              </a:rPr>
              <a:t> перемещается в гидросистеме</a:t>
            </a:r>
            <a:r>
              <a:rPr lang="ru-RU" altLang="ru-RU" sz="2500" smtClean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Виды гидроприводов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Гидроприводы могут быть двух типов: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гидродинамические и объёмные</a:t>
            </a:r>
            <a:r>
              <a:rPr lang="ru-RU" altLang="ru-RU" sz="250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В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гидродинамических приводах</a:t>
            </a:r>
            <a:r>
              <a:rPr lang="ru-RU" altLang="ru-RU" sz="2500" smtClean="0">
                <a:latin typeface="Arial" panose="020B0604020202020204" pitchFamily="34" charset="0"/>
              </a:rPr>
              <a:t> используется в основном кинетическая энергия потока жидкости (и соответственно скорости движения жидкостей в гидродинамических приводах велики в сравнении со скоростями движения в объёмном гидроприводе).</a:t>
            </a:r>
          </a:p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В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объёмных гидроприводах</a:t>
            </a:r>
            <a:r>
              <a:rPr lang="ru-RU" altLang="ru-RU" sz="2500" smtClean="0">
                <a:latin typeface="Arial" panose="020B0604020202020204" pitchFamily="34" charset="0"/>
              </a:rPr>
              <a:t> используется потенциальная энергия давления рабочей жидкости (в объёмных гидроприводах скорости движения жидкостей невелики — порядка 0,5-6 м/с).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Виды гидропривода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100" smtClean="0">
                <a:solidFill>
                  <a:srgbClr val="FF0066"/>
                </a:solidFill>
                <a:latin typeface="Arial" panose="020B0604020202020204" pitchFamily="34" charset="0"/>
              </a:rPr>
              <a:t>Объёмный гидропривод</a:t>
            </a:r>
            <a:r>
              <a:rPr lang="ru-RU" altLang="ru-RU" sz="2100" smtClean="0">
                <a:latin typeface="Arial" panose="020B0604020202020204" pitchFamily="34" charset="0"/>
              </a:rPr>
              <a:t> — это гидропривод, в котором используются объёмные гидромашины (насосы и гидродвигатели). Объёмной называется гидромашина, рабочий процесс которой основан на попеременном заполнении рабочей камеры жидкостью и вытеснении её из рабочей камеры.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>
                <a:latin typeface="Arial" panose="020B0604020202020204" pitchFamily="34" charset="0"/>
              </a:rPr>
              <a:t>Одна из особенностей, отличающая объёмный гидропривод от гидродинамического, — </a:t>
            </a:r>
            <a:r>
              <a:rPr lang="ru-RU" altLang="ru-RU" sz="2100" smtClean="0">
                <a:solidFill>
                  <a:srgbClr val="FF0066"/>
                </a:solidFill>
                <a:latin typeface="Arial" panose="020B0604020202020204" pitchFamily="34" charset="0"/>
              </a:rPr>
              <a:t>большие давления</a:t>
            </a:r>
            <a:r>
              <a:rPr lang="ru-RU" altLang="ru-RU" sz="2100" smtClean="0">
                <a:latin typeface="Arial" panose="020B0604020202020204" pitchFamily="34" charset="0"/>
              </a:rPr>
              <a:t> в гидросистемах. Так, номинальные давления в гидросистемах экскаваторов могут достигать 32 МПа, а в некоторых случаях рабочее давление может быть более </a:t>
            </a:r>
            <a:r>
              <a:rPr lang="ru-RU" altLang="ru-RU" sz="2100" smtClean="0">
                <a:solidFill>
                  <a:srgbClr val="FF0066"/>
                </a:solidFill>
                <a:latin typeface="Arial" panose="020B0604020202020204" pitchFamily="34" charset="0"/>
              </a:rPr>
              <a:t>300 МПа</a:t>
            </a:r>
            <a:r>
              <a:rPr lang="ru-RU" altLang="ru-RU" sz="2100" smtClean="0">
                <a:latin typeface="Arial" panose="020B0604020202020204" pitchFamily="34" charset="0"/>
              </a:rPr>
              <a:t>, в то время как гидродинамические машины работают обычно при давлениях, не превышающих </a:t>
            </a:r>
            <a:r>
              <a:rPr lang="ru-RU" altLang="ru-RU" sz="2100" smtClean="0">
                <a:solidFill>
                  <a:srgbClr val="FF0066"/>
                </a:solidFill>
                <a:latin typeface="Arial" panose="020B0604020202020204" pitchFamily="34" charset="0"/>
              </a:rPr>
              <a:t>1,5—2 МПа.</a:t>
            </a:r>
          </a:p>
          <a:p>
            <a:pPr>
              <a:lnSpc>
                <a:spcPct val="80000"/>
              </a:lnSpc>
            </a:pPr>
            <a:r>
              <a:rPr lang="ru-RU" altLang="ru-RU" sz="2100" smtClean="0">
                <a:latin typeface="Arial" panose="020B0604020202020204" pitchFamily="34" charset="0"/>
              </a:rPr>
              <a:t>Объёмный гидропривод намного </a:t>
            </a:r>
            <a:r>
              <a:rPr lang="ru-RU" altLang="ru-RU" sz="2100" smtClean="0">
                <a:solidFill>
                  <a:srgbClr val="FF0066"/>
                </a:solidFill>
                <a:latin typeface="Arial" panose="020B0604020202020204" pitchFamily="34" charset="0"/>
              </a:rPr>
              <a:t>более компактен и меньше по массе</a:t>
            </a:r>
            <a:r>
              <a:rPr lang="ru-RU" altLang="ru-RU" sz="2100" smtClean="0">
                <a:latin typeface="Arial" panose="020B0604020202020204" pitchFamily="34" charset="0"/>
              </a:rPr>
              <a:t>, чем гидродинамический, и поэтому он получил наибольшее распространение.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latin typeface="Arial" panose="020B0604020202020204" pitchFamily="34" charset="0"/>
              </a:rPr>
              <a:t>Гидропривод поступательного движения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5562600" cy="52578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latin typeface="Arial" panose="020B0604020202020204" pitchFamily="34" charset="0"/>
              </a:rPr>
              <a:t>Основные элементы привода: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1. Насос - обеспечивает подачу рабочей жидкости к исполнительному двигателю.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2. Гидродвигатель (гидромотор, гидроцилиндр) - исполнительный орган, совершающий полезную работу.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3. Золотник - распределительная аппаратура. Обеспечивает управление потоком рабочей жидкости.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4. Предохранительный клапан.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5. Бак - емкость для хранения рабочей жидкости.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6. Фильтр - очистка рабочей жидкости.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7. Соединительные трубопроводы.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8. Рабочая жидкость.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-315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92788" y="1636713"/>
          <a:ext cx="2973387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r:id="rId3" imgW="5048250" imgH="8181975" progId="CorelDRAW.Graphic.10">
                  <p:embed/>
                </p:oleObj>
              </mc:Choice>
              <mc:Fallback>
                <p:oleObj r:id="rId3" imgW="5048250" imgH="8181975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1636713"/>
                        <a:ext cx="2973387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Гидропривод поступательного движения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1295400"/>
            <a:ext cx="484505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/>
          </p:cNvSpPr>
          <p:nvPr>
            <p:ph type="title"/>
          </p:nvPr>
        </p:nvSpPr>
        <p:spPr>
          <a:xfrm>
            <a:off x="0" y="228600"/>
            <a:ext cx="35052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Гидропривод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0"/>
            <a:ext cx="5867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Работа гидропривода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smtClean="0">
                <a:latin typeface="Arial" panose="020B0604020202020204" pitchFamily="34" charset="0"/>
              </a:rPr>
              <a:t>Передача мощности в гидроприводе происходит следующим образом: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Приводной двигатель передаёт вращающий момент на вал насоса, который сообщает энергию рабочей жидкости.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Рабочая жидкость по гидролиниям через регулирующую аппаратуру поступает в гидродвигатель, где гидравлическая энергия преобразуется в механическую.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После этого рабочая жидкость по гидролиниям возвращается либо в бак, либо непосредственно к насосу.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Золотник с гидроцилиндром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1676400"/>
            <a:ext cx="3473450" cy="3257550"/>
          </a:xfr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1676400"/>
            <a:ext cx="5334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    </a:t>
            </a:r>
            <a:r>
              <a:rPr lang="en-US" altLang="ru-RU" sz="2400">
                <a:latin typeface="Arial" panose="020B0604020202020204" pitchFamily="34" charset="0"/>
              </a:rPr>
              <a:t>Гидроцилиндр в гидроприводе позволяет получить прямолинейное движение без каких-либо кинематических преобразований. К достоинствам гидроцилиндра следует отнести также предельную простоту конструкции, высокий КПД (0,95 - 0,98), малую собственную инерционность, возможность выбора определенного соотношения скоростей прямого и обратного хода и надежность.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уроки\Золотниковый_распределител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535781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TextBox 2"/>
          <p:cNvPicPr>
            <a:picLocks noChangeArrowheads="1"/>
          </p:cNvPicPr>
          <p:nvPr/>
        </p:nvPicPr>
        <p:blipFill>
          <a:blip r:embed="rId3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644900" cy="5359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Работа гидропривода</a:t>
            </a:r>
          </a:p>
        </p:txBody>
      </p:sp>
      <p:pic>
        <p:nvPicPr>
          <p:cNvPr id="39939" name="Picture 4" descr="Золотниковый_распределитель"/>
          <p:cNvPicPr>
            <a:picLocks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36700"/>
            <a:ext cx="5486400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Гидропривод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r>
              <a:rPr lang="ru-RU" altLang="ru-RU" smtClean="0">
                <a:latin typeface="Tw Cen MT" panose="020B0602020104020603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</a:rPr>
              <a:t>Под гидроприводом понимают совокупность устройств (в число которых входит один или несколько объемных гидродвигателей), предназначенную для приведения в движение механизмов и машин посредством рабочей жидкости под давлением.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Гидравлический привод (гидропривод) — совокупность устройств, предназначенных для приведения в движение машин и механизмов посредством гидравлической энергии.</a:t>
            </a:r>
            <a:r>
              <a:rPr lang="ru-RU" altLang="ru-RU" smtClean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Классификация гидроприводов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500" b="1" i="1" smtClean="0">
                <a:latin typeface="Arial" panose="020B0604020202020204" pitchFamily="34" charset="0"/>
              </a:rPr>
              <a:t>По характеру движения выходного звена:</a:t>
            </a:r>
          </a:p>
          <a:p>
            <a:r>
              <a:rPr lang="ru-RU" altLang="ru-RU" sz="2500" b="1" i="1" smtClean="0">
                <a:latin typeface="Arial" panose="020B0604020202020204" pitchFamily="34" charset="0"/>
              </a:rPr>
              <a:t>1. Поступательного движения - с возвратно-поступательным движением выходного звена - гидроцилиндры.</a:t>
            </a:r>
          </a:p>
          <a:p>
            <a:r>
              <a:rPr lang="ru-RU" altLang="ru-RU" sz="2500" b="1" i="1" smtClean="0">
                <a:latin typeface="Arial" panose="020B0604020202020204" pitchFamily="34" charset="0"/>
              </a:rPr>
              <a:t>2. Поворотного движения - с возвратно-поворотным движением выходного звена на угол менее 360</a:t>
            </a:r>
            <a:r>
              <a:rPr lang="ru-RU" altLang="ru-RU" sz="2500" b="1" i="1" baseline="30000" smtClean="0">
                <a:latin typeface="Arial" panose="020B0604020202020204" pitchFamily="34" charset="0"/>
              </a:rPr>
              <a:t>0</a:t>
            </a:r>
            <a:r>
              <a:rPr lang="ru-RU" altLang="ru-RU" sz="2500" b="1" i="1" smtClean="0">
                <a:latin typeface="Arial" panose="020B0604020202020204" pitchFamily="34" charset="0"/>
              </a:rPr>
              <a:t>.</a:t>
            </a:r>
          </a:p>
          <a:p>
            <a:r>
              <a:rPr lang="ru-RU" altLang="ru-RU" sz="2500" b="1" i="1" smtClean="0">
                <a:latin typeface="Arial" panose="020B0604020202020204" pitchFamily="34" charset="0"/>
              </a:rPr>
              <a:t>3. Вращательного движения - с вращательным движением выходного звена и с гидродвигателями в виде гидромоторов.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Классификация гидроприводов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b="1" i="1" smtClean="0">
                <a:latin typeface="Arial" panose="020B0604020202020204" pitchFamily="34" charset="0"/>
              </a:rPr>
              <a:t>По способу регулирования скорости выходного звена:</a:t>
            </a:r>
            <a:endParaRPr lang="ru-RU" altLang="ru-RU" sz="250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1. Гидропривод дроссельного регулирования - регулирование дросселированием потока жидкости и отводом части потока через дроссель или клапан, минуя гидродвигатель.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2. Объемное регулирование - изменение скорости за счет изменения рабочего объема насоса или гидромотора или того и другого.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3. Объемно-дроссельное регулирование - сочетание объемного и дроссельного регулирования.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900" b="1" i="1" smtClean="0">
                <a:latin typeface="Arial" panose="020B0604020202020204" pitchFamily="34" charset="0"/>
              </a:rPr>
              <a:t>Гидропривод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 b="1" i="1" smtClean="0">
                <a:latin typeface="Arial" panose="020B0604020202020204" pitchFamily="34" charset="0"/>
              </a:rPr>
              <a:t>дроссельного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 b="1" i="1" smtClean="0">
                <a:latin typeface="Arial" panose="020B0604020202020204" pitchFamily="34" charset="0"/>
              </a:rPr>
              <a:t>регулирования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 b="1" i="1" smtClean="0">
                <a:latin typeface="Arial" panose="020B0604020202020204" pitchFamily="34" charset="0"/>
              </a:rPr>
              <a:t>с последовательным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 b="1" i="1" smtClean="0">
                <a:latin typeface="Arial" panose="020B0604020202020204" pitchFamily="34" charset="0"/>
              </a:rPr>
              <a:t>соединением дросселя.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191000" y="17463"/>
          <a:ext cx="437197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r:id="rId3" imgW="5210175" imgH="7991475" progId="CorelDRAW.Graphic.10">
                  <p:embed/>
                </p:oleObj>
              </mc:Choice>
              <mc:Fallback>
                <p:oleObj r:id="rId3" imgW="5210175" imgH="799147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463"/>
                        <a:ext cx="4371975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/>
          <a:lstStyle/>
          <a:p>
            <a:r>
              <a:rPr lang="ru-RU" altLang="ru-RU" sz="2100" b="1" smtClean="0">
                <a:latin typeface="Arial" panose="020B0604020202020204" pitchFamily="34" charset="0"/>
              </a:rPr>
              <a:t>Гидропривод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100" b="1" smtClean="0">
                <a:latin typeface="Arial" panose="020B0604020202020204" pitchFamily="34" charset="0"/>
              </a:rPr>
              <a:t> дроссельного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100" b="1" smtClean="0">
                <a:latin typeface="Arial" panose="020B0604020202020204" pitchFamily="34" charset="0"/>
              </a:rPr>
              <a:t> регулирования с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100" b="1" smtClean="0">
                <a:latin typeface="Arial" panose="020B0604020202020204" pitchFamily="34" charset="0"/>
              </a:rPr>
              <a:t>параллельным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100" b="1" smtClean="0">
                <a:latin typeface="Arial" panose="020B0604020202020204" pitchFamily="34" charset="0"/>
              </a:rPr>
              <a:t> соединением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100" b="1" smtClean="0">
                <a:latin typeface="Arial" panose="020B0604020202020204" pitchFamily="34" charset="0"/>
              </a:rPr>
              <a:t> дросселя.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4267200" y="76200"/>
          <a:ext cx="4237038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r:id="rId3" imgW="5210175" imgH="8143875" progId="CorelDRAW.Graphic.10">
                  <p:embed/>
                </p:oleObj>
              </mc:Choice>
              <mc:Fallback>
                <p:oleObj r:id="rId3" imgW="5210175" imgH="8143875" progId="CorelDRAW.Graphic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6200"/>
                        <a:ext cx="4237038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b="1" smtClean="0">
                <a:latin typeface="Arial" panose="020B0604020202020204" pitchFamily="34" charset="0"/>
              </a:rPr>
              <a:t>Гидропривод машинного (или объемного) регулирования</a:t>
            </a:r>
            <a:r>
              <a:rPr lang="ru-RU" altLang="ru-RU" sz="400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400" b="1" i="1" smtClean="0">
                <a:latin typeface="Arial" panose="020B0604020202020204" pitchFamily="34" charset="0"/>
              </a:rPr>
              <a:t>Регулирование изменением рабочего объема насоса заключается в плавном изменении скорости выходного звена гидродвигателя путем изменения параметра регулирования насоса.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557213" y="3581400"/>
          <a:ext cx="8229600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r:id="rId3" imgW="7696200" imgH="2886075" progId="CorelDRAW.Graphic.10">
                  <p:embed/>
                </p:oleObj>
              </mc:Choice>
              <mc:Fallback>
                <p:oleObj r:id="rId3" imgW="7696200" imgH="288607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581400"/>
                        <a:ext cx="8229600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b="1" smtClean="0">
                <a:latin typeface="Arial" panose="020B0604020202020204" pitchFamily="34" charset="0"/>
              </a:rPr>
              <a:t>Гидропривод машинного (или объемного) регулирования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000" b="1" i="1" smtClean="0">
                <a:latin typeface="Arial" panose="020B0604020202020204" pitchFamily="34" charset="0"/>
              </a:rPr>
              <a:t>Регулирование изменением рабочего объема гидромотора</a:t>
            </a:r>
          </a:p>
          <a:p>
            <a:r>
              <a:rPr lang="ru-RU" altLang="ru-RU" sz="2000" b="1" i="1" smtClean="0">
                <a:latin typeface="Arial" panose="020B0604020202020204" pitchFamily="34" charset="0"/>
              </a:rPr>
              <a:t>Этот способ регулирования используется только у гидродвигателей вращательного типа.</a:t>
            </a:r>
            <a:r>
              <a:rPr lang="ru-RU" altLang="ru-RU" sz="2000" smtClean="0">
                <a:latin typeface="Tw Cen MT" panose="020B0602020104020603" pitchFamily="34" charset="0"/>
              </a:rPr>
              <a:t> </a:t>
            </a:r>
            <a:endParaRPr lang="ru-RU" altLang="ru-RU" sz="2000" smtClean="0">
              <a:latin typeface="Arial" panose="020B0604020202020204" pitchFamily="34" charset="0"/>
            </a:endParaRPr>
          </a:p>
          <a:p>
            <a:endParaRPr lang="ru-RU" altLang="ru-RU" sz="2000" smtClean="0">
              <a:latin typeface="Arial" panose="020B0604020202020204" pitchFamily="34" charset="0"/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266700" y="3263900"/>
          <a:ext cx="8610600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r:id="rId3" imgW="7696200" imgH="2886075" progId="CorelDRAW.Graphic.10">
                  <p:embed/>
                </p:oleObj>
              </mc:Choice>
              <mc:Fallback>
                <p:oleObj r:id="rId3" imgW="7696200" imgH="288607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263900"/>
                        <a:ext cx="8610600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b="1" smtClean="0">
                <a:latin typeface="Arial" panose="020B0604020202020204" pitchFamily="34" charset="0"/>
              </a:rPr>
              <a:t>Гидропривод машинного (или объемного) регулирования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Эта схема применяется с целью расширения диапазона регулирования гидропривода.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0" y="3200400"/>
          <a:ext cx="91440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r:id="rId3" imgW="7696200" imgH="2886075" progId="CorelDRAW.Graphic.10">
                  <p:embed/>
                </p:oleObj>
              </mc:Choice>
              <mc:Fallback>
                <p:oleObj r:id="rId3" imgW="7696200" imgH="288607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91440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latin typeface="Arial" panose="020B0604020202020204" pitchFamily="34" charset="0"/>
              </a:rPr>
              <a:t>Гидропривод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latin typeface="Arial" panose="020B0604020202020204" pitchFamily="34" charset="0"/>
              </a:rPr>
              <a:t>объемно-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latin typeface="Arial" panose="020B0604020202020204" pitchFamily="34" charset="0"/>
              </a:rPr>
              <a:t>дроссельного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latin typeface="Arial" panose="020B0604020202020204" pitchFamily="34" charset="0"/>
              </a:rPr>
              <a:t>регулирования.</a:t>
            </a:r>
            <a:endParaRPr lang="ru-RU" altLang="ru-RU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Вместо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 нерегулируемого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 насоса используется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 регулируемый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 по давлению насос.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724400" y="152400"/>
          <a:ext cx="41148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3" imgW="5191125" imgH="7991475" progId="CorelDRAW.Graphic.10">
                  <p:embed/>
                </p:oleObj>
              </mc:Choice>
              <mc:Fallback>
                <p:oleObj r:id="rId3" imgW="5191125" imgH="799147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2400"/>
                        <a:ext cx="41148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3600" smtClean="0">
                <a:latin typeface="Arial" panose="020B0604020202020204" pitchFamily="34" charset="0"/>
              </a:rPr>
              <a:t>Открытая и закрытая гидросистема</a:t>
            </a:r>
            <a:r>
              <a:rPr lang="ru-RU" altLang="ru-RU" sz="3600" smtClean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49155" name="Рисунок 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20775"/>
            <a:ext cx="5634038" cy="4848225"/>
          </a:xfrm>
          <a:noFill/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227013" y="5969000"/>
            <a:ext cx="8686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На схеме </a:t>
            </a:r>
            <a:r>
              <a:rPr lang="ru-RU" altLang="ru-RU" sz="1600">
                <a:latin typeface="Arial" panose="020B0604020202020204" pitchFamily="34" charset="0"/>
              </a:rPr>
              <a:t>слева всасывающая и сливная гидролинии сообщаются с баком (разомкнутая схема);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 на схеме справа бак используется только для вспомогательной гидросистемы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История развития гидропривода</a:t>
            </a:r>
            <a:r>
              <a:rPr lang="ru-RU" altLang="ru-RU" sz="400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</a:rPr>
              <a:t>Гидравлические технические устройства известны с глубокой древности. Например, насосы для тушения пожаров существовали ещё во времена Древней Греции.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</a:rPr>
              <a:t>Однако, как целостная система, включающая в себя и насос, и гидродвигатель, и устройства распределения жидкости, гидропривод стал развиваться в последние 200—250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Гидропривод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Гидропривод представляет собой своего рода «гидравлическую вставку» между приводным двигателем и нагрузкой (машиной или механизмом) и выполняет те же функции, что и механическая передача (редуктор, ремённая передача, кривошипно-шатунный механизм и т. д.).</a:t>
            </a:r>
            <a:r>
              <a:rPr lang="ru-RU" altLang="ru-RU" smtClean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История развития гидропривода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Одним из первых устройств, ставших прообразом гидропривода, является гидравлический пресс. В 1795 году патент на такое устройство получил Джозеф Брама (англ. Joseph Bramah), которому помогал Генри Модели, и в 1797 году первый в истории гидравлический пресс был построен.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История развития гидропривода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В конце XVIII века появились первые грузо-подъёмные устройства с гидравлическим приводом, в которых рабочей жидкостью служила вода. Первый подъёмный кран с гидравлическим приводом был введён в эксплуатацию в Англии в 1846—1847 годах, и со второй половины XIX века гидропривод находит широкое применение в грузо-подъёмных машинах.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История развития гидропривода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В 1882 году компания Армстронг  Уитворс представила экскаватор, в котором впервые ковш имел гидравлический привод. Один из первых гидрофицированных экскаваторов был произведён французской компанией Poclain в 1951 году.</a:t>
            </a:r>
          </a:p>
          <a:p>
            <a:r>
              <a:rPr lang="ru-RU" altLang="ru-RU" sz="2500" smtClean="0">
                <a:latin typeface="Tw Cen MT" panose="020B0602020104020603" pitchFamily="34" charset="0"/>
              </a:rPr>
              <a:t> </a:t>
            </a:r>
            <a:r>
              <a:rPr lang="ru-RU" altLang="ru-RU" sz="2500" smtClean="0">
                <a:latin typeface="Arial" panose="020B0604020202020204" pitchFamily="34" charset="0"/>
              </a:rPr>
              <a:t>В начале 1970-х годов гидрофицированные экскаваторы, обладавшие большей производительностью и простотой управления, в основном, вытеснили с рынка своих предшественников — экскаваторы на канатной тяге</a:t>
            </a:r>
            <a:r>
              <a:rPr lang="ru-RU" altLang="ru-RU" sz="2500" smtClean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История развития гидропривода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latin typeface="Arial" panose="020B0604020202020204" pitchFamily="34" charset="0"/>
              </a:rPr>
              <a:t>Фирма </a:t>
            </a:r>
            <a:r>
              <a:rPr lang="ru-RU" altLang="ru-RU" b="1" smtClean="0">
                <a:latin typeface="Arial" panose="020B0604020202020204" pitchFamily="34" charset="0"/>
              </a:rPr>
              <a:t>Хонда</a:t>
            </a:r>
            <a:r>
              <a:rPr lang="ru-RU" altLang="ru-RU" smtClean="0">
                <a:latin typeface="Arial" panose="020B0604020202020204" pitchFamily="34" charset="0"/>
              </a:rPr>
              <a:t> после представления гидростатической трансмиссии в 2001 году для своей модели мотовездехода FourTrax Rubicon, анонсировала в 2005-м году мотоцикл Honda DN-01 с гидростатической трансмиссией, включающей насос и гидромотор. Модель начала продаваться на рынке в 2008 году. </a:t>
            </a:r>
            <a:r>
              <a:rPr lang="ru-RU" altLang="ru-RU" b="1" smtClean="0">
                <a:latin typeface="Arial" panose="020B0604020202020204" pitchFamily="34" charset="0"/>
              </a:rPr>
              <a:t>Это была первая</a:t>
            </a:r>
            <a:r>
              <a:rPr lang="ru-RU" altLang="ru-RU" smtClean="0">
                <a:latin typeface="Arial" panose="020B0604020202020204" pitchFamily="34" charset="0"/>
              </a:rPr>
              <a:t> модель транспортного средства для автодорог, в котором использовалась гидростатическая трансмиссия.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Преимущетва гидропривода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Широкое применение гидравлического привода объясняется целым рядом его преимуществ по сравнению с другими типами привода: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1. Высокая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компактность при небольших массе</a:t>
            </a:r>
            <a:r>
              <a:rPr lang="ru-RU" altLang="ru-RU" sz="2500" smtClean="0">
                <a:latin typeface="Arial" panose="020B0604020202020204" pitchFamily="34" charset="0"/>
              </a:rPr>
              <a:t> и габаритных размерах гидрооборудования по сравнению с массой и габаритными размерами механических приводных устройств той же мощности, что объясняется отсутствием или применением в меньшем количестве таких элементов, как валы, шестеренные и цепные редукторы, муфты, тормоза, канаты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Преимущетва гидропривода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2. Возможность реализации больших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передаточных чисел</a:t>
            </a:r>
            <a:r>
              <a:rPr lang="ru-RU" altLang="ru-RU" sz="2500" smtClean="0">
                <a:latin typeface="Arial" panose="020B0604020202020204" pitchFamily="34" charset="0"/>
              </a:rPr>
              <a:t>. В объемном гидроприводе с использованием высокомоментных гидромоторов передаточное число может достигать 2000.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3. Небольшая инерционность, обеспечивающая хорошие динамические свойства привода. Это позволяет уменьшить продолжительность рабочего цикла и повысить производительность машины, так как включение и реверсирование рабочих органов осуществляются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за доли секунды.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Преимущетва гидропривода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4.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Бесступенчатое регулирование</a:t>
            </a:r>
            <a:r>
              <a:rPr lang="ru-RU" altLang="ru-RU" sz="2500" smtClean="0">
                <a:latin typeface="Arial" panose="020B0604020202020204" pitchFamily="34" charset="0"/>
              </a:rPr>
              <a:t> скорости движения, позволяющее повысить коэффициент использования приводного двигателя, упростить автоматизацию привода и улучшить условия работы машиниста.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5.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Удобство и простота управления</a:t>
            </a:r>
            <a:r>
              <a:rPr lang="ru-RU" altLang="ru-RU" sz="2500" smtClean="0">
                <a:latin typeface="Arial" panose="020B0604020202020204" pitchFamily="34" charset="0"/>
              </a:rPr>
              <a:t>, которые обусловливают небольшую затрату энергии машинистом и создают условия для автоматизации не только отдельных операций, но и всего технологического процесса, выполняемого машиной.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Преимуще</a:t>
            </a:r>
            <a:r>
              <a:rPr lang="en-US" altLang="ru-RU" smtClean="0">
                <a:latin typeface="Arial" panose="020B0604020202020204" pitchFamily="34" charset="0"/>
              </a:rPr>
              <a:t>c</a:t>
            </a:r>
            <a:r>
              <a:rPr lang="ru-RU" altLang="ru-RU" smtClean="0">
                <a:latin typeface="Arial" panose="020B0604020202020204" pitchFamily="34" charset="0"/>
              </a:rPr>
              <a:t>тва гидропривода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6.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Независимое расположение сборочных единиц</a:t>
            </a:r>
            <a:r>
              <a:rPr lang="ru-RU" altLang="ru-RU" sz="2500" smtClean="0">
                <a:latin typeface="Arial" panose="020B0604020202020204" pitchFamily="34" charset="0"/>
              </a:rPr>
              <a:t> привода, позволяющее наиболее целесообразно разместить их на машине. Насос обычно устанавливают у приводного двигателя, гидродвигатели – непосредственно у исполнительных механизмов, элементы управления – у пульта машиниста, исполнительные гидроаппараты – в наиболее удобном по условиям компоновки месте.</a:t>
            </a:r>
          </a:p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7. Надежное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предохранение от перегрузок</a:t>
            </a:r>
            <a:r>
              <a:rPr lang="ru-RU" altLang="ru-RU" sz="2500" smtClean="0">
                <a:latin typeface="Arial" panose="020B0604020202020204" pitchFamily="34" charset="0"/>
              </a:rPr>
              <a:t> приводного двигателя, системы привода, металлоконструкций и рабочих органов благодаря установке предохранительных и переливных гидроклапанов.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Преимуще</a:t>
            </a:r>
            <a:r>
              <a:rPr lang="en-US" altLang="ru-RU" smtClean="0">
                <a:latin typeface="Arial" panose="020B0604020202020204" pitchFamily="34" charset="0"/>
              </a:rPr>
              <a:t>c</a:t>
            </a:r>
            <a:r>
              <a:rPr lang="ru-RU" altLang="ru-RU" smtClean="0">
                <a:latin typeface="Arial" panose="020B0604020202020204" pitchFamily="34" charset="0"/>
              </a:rPr>
              <a:t>тва гидропривода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8. Простота взаимного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преобразования вращательного и поступательного движений</a:t>
            </a:r>
            <a:r>
              <a:rPr lang="ru-RU" altLang="ru-RU" sz="2500" smtClean="0">
                <a:latin typeface="Arial" panose="020B0604020202020204" pitchFamily="34" charset="0"/>
              </a:rPr>
              <a:t> в системах насос – гидромотор и насос – гидроцилиндр.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9. Применение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унифицированных сборочных единиц</a:t>
            </a:r>
            <a:r>
              <a:rPr lang="ru-RU" altLang="ru-RU" sz="2500" smtClean="0">
                <a:latin typeface="Arial" panose="020B0604020202020204" pitchFamily="34" charset="0"/>
              </a:rPr>
              <a:t> (насосов, гидромоторов, гидроцилиндров, гидроклапанов, гидрораспределителей, фильтров, соединений трубопроводов и др.), позволяющее снизить себестоимость привода, облегчить его эксплуатацию и ремонт, а также упростить и сократить процесс конструирования машин.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Гидропривод</a:t>
            </a:r>
          </a:p>
        </p:txBody>
      </p:sp>
      <p:sp>
        <p:nvSpPr>
          <p:cNvPr id="60419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Достоинства: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- бесступенчатое регулирование,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- малая удельная масса,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- надежность предохранения от перегрузок,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- малая инерционность,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- свобода компоновки.</a:t>
            </a:r>
          </a:p>
        </p:txBody>
      </p:sp>
      <p:sp>
        <p:nvSpPr>
          <p:cNvPr id="60420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b="1" smtClean="0">
                <a:latin typeface="Arial" panose="020B0604020202020204" pitchFamily="34" charset="0"/>
              </a:rPr>
              <a:t>Недостатки: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- КПД ниже, чем у механических передач,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- влияние условий эксплуатации (температуры),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- чувствительность к загрязнению,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- требования высокой технологической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Актуальность</a:t>
            </a:r>
            <a:endParaRPr lang="ru-RU" altLang="ru-RU" smtClean="0"/>
          </a:p>
        </p:txBody>
      </p:sp>
      <p:sp>
        <p:nvSpPr>
          <p:cNvPr id="1536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Arial" panose="020B0604020202020204" pitchFamily="34" charset="0"/>
              </a:rPr>
              <a:t>Роль гидроприводов в настоящее время постоянно возрастает.</a:t>
            </a:r>
          </a:p>
          <a:p>
            <a:pPr eaLnBrk="1" hangingPunct="1"/>
            <a:r>
              <a:rPr lang="ru-RU" altLang="ru-RU" sz="2000" smtClean="0">
                <a:latin typeface="Arial" panose="020B0604020202020204" pitchFamily="34" charset="0"/>
              </a:rPr>
              <a:t> Области их применения: станки, прессовое оборудование, транспортное машиностроение</a:t>
            </a:r>
            <a:endParaRPr lang="en-US" altLang="ru-RU" sz="2000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000" smtClean="0">
                <a:latin typeface="Arial" panose="020B0604020202020204" pitchFamily="34" charset="0"/>
              </a:rPr>
              <a:t>   </a:t>
            </a:r>
            <a:r>
              <a:rPr lang="ru-RU" altLang="ru-RU" sz="2000" smtClean="0">
                <a:latin typeface="Arial" panose="020B0604020202020204" pitchFamily="34" charset="0"/>
              </a:rPr>
              <a:t> ( автомобили, трансмиссии гусеничных машин), авиация ( шасси, элероны, рули ), строительные и дорожные машины.</a:t>
            </a:r>
          </a:p>
          <a:p>
            <a:endParaRPr lang="ru-RU" altLang="ru-RU" sz="2100" smtClean="0">
              <a:latin typeface="Tw Cen MT" panose="020B0602020104020603" pitchFamily="34" charset="0"/>
            </a:endParaRPr>
          </a:p>
        </p:txBody>
      </p:sp>
      <p:pic>
        <p:nvPicPr>
          <p:cNvPr id="15364" name="Picture 6" descr="Фото st_gidroprivod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600200"/>
            <a:ext cx="3487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mtClean="0">
                <a:solidFill>
                  <a:srgbClr val="FF0066"/>
                </a:solidFill>
                <a:latin typeface="Arial" panose="020B0604020202020204" pitchFamily="34" charset="0"/>
              </a:rPr>
              <a:t>Достоинства и </a:t>
            </a:r>
            <a:r>
              <a:rPr lang="ru-RU" altLang="ru-RU" b="1" smtClean="0">
                <a:latin typeface="Arial" panose="020B0604020202020204" pitchFamily="34" charset="0"/>
              </a:rPr>
              <a:t>недостатки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 smtClean="0">
                <a:latin typeface="Arial" panose="020B0604020202020204" pitchFamily="34" charset="0"/>
              </a:rPr>
              <a:t>При правильных конструировании и эксплуатации гидроприводов их </a:t>
            </a:r>
            <a:r>
              <a:rPr lang="ru-RU" altLang="ru-RU" sz="2100" b="1" smtClean="0">
                <a:latin typeface="Arial" panose="020B0604020202020204" pitchFamily="34" charset="0"/>
              </a:rPr>
              <a:t>недостатки</a:t>
            </a:r>
            <a:r>
              <a:rPr lang="ru-RU" altLang="ru-RU" sz="2100" smtClean="0">
                <a:latin typeface="Arial" panose="020B0604020202020204" pitchFamily="34" charset="0"/>
              </a:rPr>
              <a:t> могут быть сведены к минимуму, однако для этого нужно хорошо знать унифицированные узлы гидропривода, централизованно изготовляемые специализированными заводами.</a:t>
            </a:r>
          </a:p>
          <a:p>
            <a:pPr>
              <a:lnSpc>
                <a:spcPct val="90000"/>
              </a:lnSpc>
            </a:pPr>
            <a:r>
              <a:rPr lang="ru-RU" altLang="ru-RU" sz="2100" smtClean="0">
                <a:latin typeface="Arial" panose="020B0604020202020204" pitchFamily="34" charset="0"/>
              </a:rPr>
              <a:t>Следует иметь в виду, что заводы постоянно работают над повышением технического уровня выпускаемой ими продукции, поэтому в зависимости от времени выпуска в конструкцию и габаритные размеры узлов гидропривода могут вноситься некоторые изменения. Ежегодно подлежит изменению и номенклатура централизованно изготовляемых узлов, в связи с чем ее необходимо уточнять по действующим номенклатурным справочникам.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Дальнейшее развитие технического уровня машин невозможно без совершенствования гидравлического привода, который в настоящее время является неотъемлемой составной частью практически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каждой транспортной или технологической машины.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Накопленный опыт гидромашиностроителей при проектировании и изготовлении гидроустройств, опыт эксплуатации существующих гидроприводов позволяет говорить о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путях дальнейшего совершенствования</a:t>
            </a:r>
            <a:r>
              <a:rPr lang="ru-RU" altLang="ru-RU" sz="2500" smtClean="0">
                <a:latin typeface="Arial" panose="020B0604020202020204" pitchFamily="34" charset="0"/>
              </a:rPr>
              <a:t> как элементной базы, так и гидропривода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Во-первых, это разработка более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совершенных насосов, гидродвигателей, гидроаппаратов</a:t>
            </a:r>
            <a:r>
              <a:rPr lang="ru-RU" altLang="ru-RU" sz="2500" smtClean="0">
                <a:latin typeface="Arial" panose="020B0604020202020204" pitchFamily="34" charset="0"/>
              </a:rPr>
              <a:t> с целью улучшения технических характеристик и повышения уровня их надежности.</a:t>
            </a: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Во-вторых, повышение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уровня технологичности</a:t>
            </a:r>
            <a:r>
              <a:rPr lang="ru-RU" altLang="ru-RU" sz="2500" smtClean="0">
                <a:latin typeface="Arial" panose="020B0604020202020204" pitchFamily="34" charset="0"/>
              </a:rPr>
              <a:t> гидроустройств с целью снижения трудоемкости, материалоемкости, энергоемкости в изготовлении, техническом обслуживании и ремонте.</a:t>
            </a:r>
            <a:endParaRPr lang="en-US" altLang="ru-RU" sz="250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Немаловажной задачей по совершенствованию гидропривода является разработка новых сортов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рабочих жидкостей</a:t>
            </a:r>
            <a:r>
              <a:rPr lang="ru-RU" altLang="ru-RU" sz="2500" smtClean="0">
                <a:latin typeface="Arial" panose="020B0604020202020204" pitchFamily="34" charset="0"/>
              </a:rPr>
              <a:t> с необходимыми качественными характеристиками.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Перспективы развития гидропривода во многом связаны с развитием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электроники</a:t>
            </a:r>
            <a:r>
              <a:rPr lang="ru-RU" altLang="ru-RU" sz="2500" smtClean="0">
                <a:latin typeface="Arial" panose="020B0604020202020204" pitchFamily="34" charset="0"/>
              </a:rPr>
              <a:t>. Так, совершенствование электронных систем позволяет упростить управление движением выходных звеньев гидропривода. В частности, в последние 10-15 лет стали появляться машины, управление которыми устроено по принципу</a:t>
            </a:r>
            <a:r>
              <a:rPr lang="ru-RU" altLang="ru-RU" sz="2500" b="1" smtClean="0">
                <a:latin typeface="Arial" panose="020B0604020202020204" pitchFamily="34" charset="0"/>
              </a:rPr>
              <a:t> джойстика</a:t>
            </a:r>
            <a:r>
              <a:rPr lang="ru-RU" altLang="ru-RU" sz="2500" smtClean="0">
                <a:latin typeface="Arial" panose="020B0604020202020204" pitchFamily="34" charset="0"/>
              </a:rPr>
              <a:t>.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Развитие вычислительных средств позволит усовершенствовать процесс диагностирования гидропривода и машин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z="2500" smtClean="0">
                <a:latin typeface="Arial" panose="020B0604020202020204" pitchFamily="34" charset="0"/>
              </a:rPr>
              <a:t>Важную роль в развитии гидропривода может сыграть создание и внедрение новых конструкционных материалов. В частности, развитие </a:t>
            </a:r>
            <a:r>
              <a:rPr lang="ru-RU" altLang="ru-RU" sz="2500" b="1" smtClean="0">
                <a:solidFill>
                  <a:srgbClr val="FF0066"/>
                </a:solidFill>
                <a:latin typeface="Arial" panose="020B0604020202020204" pitchFamily="34" charset="0"/>
              </a:rPr>
              <a:t>нанотехнологий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500" smtClean="0">
                <a:latin typeface="Arial" panose="020B0604020202020204" pitchFamily="34" charset="0"/>
              </a:rPr>
              <a:t>позволит повысить прочность материалов, что позволит уменьшить массу гидроборудования и его геометрические размеры, повысить его надёжность. 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С другой стороны, создание прочных и одновременно эластичных материалов позволит, например, </a:t>
            </a:r>
            <a:r>
              <a:rPr lang="ru-RU" altLang="ru-RU" sz="2500" smtClean="0">
                <a:solidFill>
                  <a:srgbClr val="FF0066"/>
                </a:solidFill>
                <a:latin typeface="Arial" panose="020B0604020202020204" pitchFamily="34" charset="0"/>
              </a:rPr>
              <a:t>уменьшить недостатки</a:t>
            </a:r>
            <a:r>
              <a:rPr lang="ru-RU" altLang="ru-RU" sz="2500" smtClean="0">
                <a:latin typeface="Arial" panose="020B0604020202020204" pitchFamily="34" charset="0"/>
              </a:rPr>
              <a:t> многих гидравлических машин.</a:t>
            </a:r>
            <a:r>
              <a:rPr lang="ru-RU" altLang="ru-RU" sz="2500" smtClean="0">
                <a:latin typeface="Tw Cen MT" panose="020B06020201040206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В последние годы наблюдается существенный прогресс в производстве </a:t>
            </a:r>
            <a:r>
              <a:rPr lang="ru-RU" altLang="ru-RU" sz="2500" b="1" smtClean="0">
                <a:latin typeface="Arial" panose="020B0604020202020204" pitchFamily="34" charset="0"/>
              </a:rPr>
              <a:t>уплотнительных устройств</a:t>
            </a:r>
            <a:r>
              <a:rPr lang="ru-RU" altLang="ru-RU" sz="2500" smtClean="0">
                <a:latin typeface="Arial" panose="020B0604020202020204" pitchFamily="34" charset="0"/>
              </a:rPr>
              <a:t>. Новые материалы обеспечивают полную герметичность при давлениях до 80 МПа, низкие коэффициенты трения и высокую надёжность.</a:t>
            </a:r>
          </a:p>
          <a:p>
            <a:pPr>
              <a:lnSpc>
                <a:spcPct val="80000"/>
              </a:lnSpc>
            </a:pPr>
            <a:r>
              <a:rPr lang="ru-RU" altLang="ru-RU" sz="2500" smtClean="0">
                <a:latin typeface="Arial" panose="020B0604020202020204" pitchFamily="34" charset="0"/>
              </a:rPr>
              <a:t>Современная техника позволяет создать гидроприводы без малейших наружных утечек, однако, по имеющимся сведениям, в промышленных гидроприводах вследствие утечек </a:t>
            </a:r>
            <a:r>
              <a:rPr lang="ru-RU" altLang="ru-RU" sz="2500" b="1" smtClean="0">
                <a:latin typeface="Arial" panose="020B0604020202020204" pitchFamily="34" charset="0"/>
              </a:rPr>
              <a:t>ежегодно теряется до 500 тыс. т масла </a:t>
            </a:r>
            <a:r>
              <a:rPr lang="ru-RU" altLang="ru-RU" sz="2500" smtClean="0">
                <a:latin typeface="Arial" panose="020B0604020202020204" pitchFamily="34" charset="0"/>
              </a:rPr>
              <a:t>(в мировом объеме), что требует существенного улучшения качества уплотнительных устройств и повышения культуры обслуживания гидроприводов.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altLang="ru-RU" sz="4000" smtClean="0">
                <a:latin typeface="Arial" panose="020B0604020202020204" pitchFamily="34" charset="0"/>
              </a:rPr>
              <a:t>Перспективы развития гидропривода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Разумеется, что приведенный перечень путей совершенствования гидропривода не является исчерпывающим, однако несомненно, что решение вышеприведенных задач позволит </a:t>
            </a:r>
            <a:r>
              <a:rPr lang="ru-RU" altLang="ru-RU" smtClean="0">
                <a:solidFill>
                  <a:srgbClr val="FF0066"/>
                </a:solidFill>
                <a:latin typeface="Arial" panose="020B0604020202020204" pitchFamily="34" charset="0"/>
              </a:rPr>
              <a:t>значительно поднять качественный уровень машин</a:t>
            </a:r>
            <a:r>
              <a:rPr lang="ru-RU" altLang="ru-RU" smtClean="0">
                <a:latin typeface="Arial" panose="020B0604020202020204" pitchFamily="34" charset="0"/>
              </a:rPr>
              <a:t>, оснащенных гидравлическими приводами.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6000" b="1" smtClean="0">
                <a:solidFill>
                  <a:srgbClr val="FF0066"/>
                </a:solidFill>
                <a:latin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68611" name="Picture 5" descr="j021508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0"/>
            <a:ext cx="29194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4114800" cy="990600"/>
          </a:xfrm>
        </p:spPr>
        <p:txBody>
          <a:bodyPr/>
          <a:lstStyle/>
          <a:p>
            <a:r>
              <a:rPr lang="ru-RU" altLang="ru-RU" sz="4000" b="1" smtClean="0">
                <a:latin typeface="Arial" panose="020B0604020202020204" pitchFamily="34" charset="0"/>
              </a:rPr>
              <a:t>Типовая маслостанция</a:t>
            </a:r>
            <a:r>
              <a:rPr lang="ru-RU" altLang="ru-RU" sz="4000" smtClean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6387" name="Picture 5" descr="gdsfs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body" sz="half"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r>
              <a:rPr lang="ru-RU" altLang="ru-RU" sz="4000" b="1" smtClean="0">
                <a:latin typeface="Arial" panose="020B0604020202020204" pitchFamily="34" charset="0"/>
              </a:rPr>
              <a:t>ПРИМЕНЕНИЕ</a:t>
            </a:r>
          </a:p>
          <a:p>
            <a:r>
              <a:rPr lang="ru-RU" altLang="ru-RU" sz="2500" smtClean="0">
                <a:latin typeface="Arial" panose="020B0604020202020204" pitchFamily="34" charset="0"/>
              </a:rPr>
              <a:t>Объёмный гидропривод применяется в горных и строительно-дорожных машинах. В настоящее время большая часть общего парка мобильных строительно-дорожных машин (бульдозеров, экскаваторов, автогрейдеров и др.) является гидрофицированной.</a:t>
            </a:r>
            <a:r>
              <a:rPr lang="ru-RU" altLang="ru-RU" sz="2500" smtClean="0">
                <a:latin typeface="Tw Cen MT" panose="020B0602020104020603" pitchFamily="34" charset="0"/>
              </a:rPr>
              <a:t> </a:t>
            </a:r>
          </a:p>
          <a:p>
            <a:endParaRPr lang="ru-RU" altLang="ru-RU" sz="2500" smtClean="0">
              <a:latin typeface="Tw Cen MT" panose="020B0602020104020603" pitchFamily="34" charset="0"/>
            </a:endParaRPr>
          </a:p>
        </p:txBody>
      </p:sp>
      <p:pic>
        <p:nvPicPr>
          <p:cNvPr id="17411" name="Picture 6" descr="i_tm2501b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8077200" cy="357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4000" smtClean="0"/>
              <a:t>Строительно-дорожные машины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600200"/>
            <a:ext cx="6956425" cy="4495800"/>
          </a:xfrm>
          <a:noFill/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56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Авиация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2147888"/>
            <a:ext cx="457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Широкое распространение получил гидропривод в авиации. Насыщенность современных самолётов системами гидропривода такова, что общая длина трубопроводов современного пассажирского авиалайнера может достигать нескольких километров.</a:t>
            </a:r>
          </a:p>
        </p:txBody>
      </p:sp>
      <p:pic>
        <p:nvPicPr>
          <p:cNvPr id="19460" name="Picture 8" descr="An-12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09600"/>
            <a:ext cx="4572000" cy="3352800"/>
          </a:xfrm>
        </p:spPr>
      </p:pic>
      <p:pic>
        <p:nvPicPr>
          <p:cNvPr id="19461" name="Picture 7" descr="самол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7475"/>
            <a:ext cx="4572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9605</TotalTime>
  <Words>2200</Words>
  <Application>Microsoft Office PowerPoint</Application>
  <PresentationFormat>Экран (4:3)</PresentationFormat>
  <Paragraphs>178</Paragraphs>
  <Slides>57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Tw Cen MT</vt:lpstr>
      <vt:lpstr>Wingdings</vt:lpstr>
      <vt:lpstr>Wingdings 2</vt:lpstr>
      <vt:lpstr>Calibri</vt:lpstr>
      <vt:lpstr>Обычная</vt:lpstr>
      <vt:lpstr>CorelDRAW.Graphic.10</vt:lpstr>
      <vt:lpstr>ГИДРОПРИВОД</vt:lpstr>
      <vt:lpstr>План</vt:lpstr>
      <vt:lpstr>Гидропривод</vt:lpstr>
      <vt:lpstr>Гидропривод</vt:lpstr>
      <vt:lpstr>Актуальность</vt:lpstr>
      <vt:lpstr>Типовая маслостанция </vt:lpstr>
      <vt:lpstr>Презентация PowerPoint</vt:lpstr>
      <vt:lpstr>Строительно-дорожные машины</vt:lpstr>
      <vt:lpstr>Авиация</vt:lpstr>
      <vt:lpstr>Ракетостроение</vt:lpstr>
      <vt:lpstr>Автомобили</vt:lpstr>
      <vt:lpstr>Промышленные роботы</vt:lpstr>
      <vt:lpstr>Железная дорога</vt:lpstr>
      <vt:lpstr>Надводные и подводные суда</vt:lpstr>
      <vt:lpstr>Станки</vt:lpstr>
      <vt:lpstr>Станки</vt:lpstr>
      <vt:lpstr>Авиация</vt:lpstr>
      <vt:lpstr>Автомобилестроение</vt:lpstr>
      <vt:lpstr>Основная функция гидропривода</vt:lpstr>
      <vt:lpstr>Структура гидропривода</vt:lpstr>
      <vt:lpstr>Виды гидроприводов</vt:lpstr>
      <vt:lpstr>Виды гидропривода</vt:lpstr>
      <vt:lpstr>Гидропривод поступательного движения</vt:lpstr>
      <vt:lpstr>Гидропривод поступательного движения</vt:lpstr>
      <vt:lpstr>Гидропривод</vt:lpstr>
      <vt:lpstr>Работа гидропривода</vt:lpstr>
      <vt:lpstr>Золотник с гидроцилиндром</vt:lpstr>
      <vt:lpstr>Презентация PowerPoint</vt:lpstr>
      <vt:lpstr>Работа гидропривода</vt:lpstr>
      <vt:lpstr>Классификация гидроприводов</vt:lpstr>
      <vt:lpstr>Классификация гидроприводов</vt:lpstr>
      <vt:lpstr>Презентация PowerPoint</vt:lpstr>
      <vt:lpstr>Презентация PowerPoint</vt:lpstr>
      <vt:lpstr>Гидропривод машинного (или объемного) регулирования </vt:lpstr>
      <vt:lpstr>Гидропривод машинного (или объемного) регулирования</vt:lpstr>
      <vt:lpstr>Гидропривод машинного (или объемного) регулирования</vt:lpstr>
      <vt:lpstr>Презентация PowerPoint</vt:lpstr>
      <vt:lpstr>Открытая и закрытая гидросистема </vt:lpstr>
      <vt:lpstr>История развития гидропривода </vt:lpstr>
      <vt:lpstr>История развития гидропривода</vt:lpstr>
      <vt:lpstr>История развития гидропривода</vt:lpstr>
      <vt:lpstr>История развития гидропривода</vt:lpstr>
      <vt:lpstr>История развития гидропривода</vt:lpstr>
      <vt:lpstr>Преимущетва гидропривода</vt:lpstr>
      <vt:lpstr>Преимущетва гидропривода</vt:lpstr>
      <vt:lpstr>Преимущетва гидропривода</vt:lpstr>
      <vt:lpstr>Преимущеcтва гидропривода</vt:lpstr>
      <vt:lpstr>Преимущеcтва гидропривода</vt:lpstr>
      <vt:lpstr>Гидропривод</vt:lpstr>
      <vt:lpstr>Достоинства и недостатки</vt:lpstr>
      <vt:lpstr>Перспективы развития гидропривода</vt:lpstr>
      <vt:lpstr>Перспективы развития гидропривода</vt:lpstr>
      <vt:lpstr>Перспективы развития гидропривода</vt:lpstr>
      <vt:lpstr>Перспективы развития гидропривода</vt:lpstr>
      <vt:lpstr>Перспективы развития гидропривода</vt:lpstr>
      <vt:lpstr>Перспективы развития гидропривода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77</cp:revision>
  <cp:lastPrinted>1601-01-01T00:00:00Z</cp:lastPrinted>
  <dcterms:created xsi:type="dcterms:W3CDTF">1601-01-01T00:00:00Z</dcterms:created>
  <dcterms:modified xsi:type="dcterms:W3CDTF">2020-11-11T14:15:08Z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