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sldIdLst>
    <p:sldId id="256" r:id="rId2"/>
    <p:sldId id="257" r:id="rId3"/>
    <p:sldId id="268" r:id="rId4"/>
    <p:sldId id="269" r:id="rId5"/>
    <p:sldId id="267" r:id="rId6"/>
    <p:sldId id="262" r:id="rId7"/>
    <p:sldId id="263" r:id="rId8"/>
    <p:sldId id="259" r:id="rId9"/>
    <p:sldId id="260" r:id="rId10"/>
    <p:sldId id="270" r:id="rId11"/>
    <p:sldId id="271" r:id="rId12"/>
    <p:sldId id="281" r:id="rId13"/>
    <p:sldId id="282" r:id="rId14"/>
    <p:sldId id="28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5" r:id="rId23"/>
    <p:sldId id="286" r:id="rId24"/>
    <p:sldId id="287" r:id="rId25"/>
    <p:sldId id="284" r:id="rId26"/>
    <p:sldId id="288" r:id="rId27"/>
    <p:sldId id="289" r:id="rId28"/>
    <p:sldId id="264" r:id="rId29"/>
    <p:sldId id="265" r:id="rId30"/>
    <p:sldId id="266" r:id="rId31"/>
    <p:sldId id="279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3DBDAF7-27A7-4CE8-92B9-400A9FC7D3C5}" type="datetimeFigureOut">
              <a:rPr lang="ru-RU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7648C5-CD59-4123-B638-1F2A5C890F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2602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743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3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A7BCDF-EC12-473A-AE2A-A761F9AD995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81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2DD57-FA4E-4B84-A406-6E366474B9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44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2A50B-2F26-407A-B313-79B3843F53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763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CEE3F-AA6C-4A2D-B94F-B4B15F17F9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804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37E50-B762-4AE0-A283-E91A7D0A25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632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B46A6-C463-43FD-A441-8B60651B8B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345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BB2FE-7719-4F6C-83CC-DF323B80D9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670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8F403-CAB3-4B78-98D2-9BF68F802D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778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51E6DD-F892-4617-A77E-831704CEFD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052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99464-CFBC-46D1-AE37-56A4971A91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845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89D50F-78EF-49B4-A493-A8ACA842DA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151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638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638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639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639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639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639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639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639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1639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640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40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40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40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40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40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640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640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0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1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641B96A-5BB0-456F-8BF9-0D4C56A3EE4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kharkov_ua@festo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google.ru/maps/place?cid=10628214931892883182&amp;q=&amp;hl=ru&amp;gl=ru&amp;ved=0CDQQxgdIAQ&amp;sa=X&amp;ei=dceKTr2vCNvD_Abn3tWqCQ" TargetMode="External"/><Relationship Id="rId2" Type="http://schemas.openxmlformats.org/officeDocument/2006/relationships/hyperlink" Target="http://maps.google.ru/maps/place?cid=9083061231803524822&amp;q=&amp;hl=ru&amp;gl=ru&amp;ved=0CDMQxgdIAA&amp;sa=X&amp;ei=dceKTr2vCNvD_Abn3tWqCQ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google.ru/maps/place?cid=401367503443530765&amp;q=&amp;hl=ru&amp;gl=ru&amp;ved=0CDYQxgdIAw&amp;sa=X&amp;ei=dceKTr2vCNvD_Abn3tWqCQ" TargetMode="External"/><Relationship Id="rId2" Type="http://schemas.openxmlformats.org/officeDocument/2006/relationships/hyperlink" Target="http://maps.google.ru/maps/place?cid=4357332015525529586&amp;q=&amp;hl=ru&amp;gl=ru&amp;ved=0CDUQxgdIAg&amp;sa=X&amp;ei=dceKTr2vCNvD_Abn3tWqCQ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google.ru/maps/place?cid=378862820301841044&amp;q=&amp;hl=ru&amp;gl=ru&amp;ved=0CDgQxgdIBQ&amp;sa=X&amp;ei=dceKTr2vCNvD_Abn3tWqCQ" TargetMode="External"/><Relationship Id="rId2" Type="http://schemas.openxmlformats.org/officeDocument/2006/relationships/hyperlink" Target="http://maps.google.ru/maps/place?cid=1364613656062554490&amp;q=&amp;hl=ru&amp;gl=ru&amp;ved=0CDcQxgdIBA&amp;sa=X&amp;ei=dceKTr2vCNvD_Abn3tWqCQ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ploautomat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vza.com.ua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ГИДРАВЛИЧЕСКИЕ МАШИНЫ, ГИДРОПРИВОДЫ И ГИДРОПНЕВМОАВТОМАТИКА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0767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В МИРЕ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6715125" y="428625"/>
            <a:ext cx="2133600" cy="457200"/>
          </a:xfrm>
        </p:spPr>
        <p:txBody>
          <a:bodyPr/>
          <a:lstStyle/>
          <a:p>
            <a:pPr>
              <a:defRPr/>
            </a:pPr>
            <a:fld id="{47258C7E-7894-4206-A6A3-DF8AF0356018}" type="datetime1">
              <a:rPr lang="ru-RU" sz="2800" smtClean="0">
                <a:solidFill>
                  <a:srgbClr val="FF0000"/>
                </a:solidFill>
              </a:rPr>
              <a:pPr>
                <a:defRPr/>
              </a:pPr>
              <a:t>11.11.2020</a:t>
            </a:fld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3079" name="Picture 7" descr="%D0%BD%D1%809%D0%B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62350"/>
            <a:ext cx="3563938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%D0%A1%D1%82%D0%B0%D0%BD%D1%86%D0%B8%D1%8F%20%D0%BD%D0%B0%D1%81%D0%BE%D1%81%D0%BD%D0%B0%D1%8F%20(%D0%B0%D0%B2%D0%B8%D0%B0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429000"/>
            <a:ext cx="36353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6737" cy="10001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FESTO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 </a:t>
            </a:r>
            <a:r>
              <a:rPr lang="ru-RU" sz="3200" i="1" dirty="0" smtClean="0"/>
              <a:t>год основания 1925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800" b="1" smtClean="0"/>
              <a:t>Festo является ведущим мировым </a:t>
            </a:r>
            <a:r>
              <a:rPr lang="ru-RU" altLang="ru-RU" sz="2800" smtClean="0"/>
              <a:t>поставщиком систем автоматизации и лидером по эффективности программ производственного обучения и повышения квалификации.</a:t>
            </a:r>
            <a:endParaRPr lang="en-US" altLang="ru-RU" sz="2800" smtClean="0"/>
          </a:p>
          <a:p>
            <a:pPr eaLnBrk="1" hangingPunct="1"/>
            <a:r>
              <a:rPr lang="ru-RU" altLang="ru-RU" sz="2800" b="1" smtClean="0"/>
              <a:t>Festo держит курс на глобальный рост</a:t>
            </a:r>
          </a:p>
          <a:p>
            <a:pPr eaLnBrk="1" hangingPunct="1"/>
            <a:r>
              <a:rPr lang="ru-RU" altLang="ru-RU" sz="2800" smtClean="0"/>
              <a:t>Партнер, востребованный на рынке инновационных систем автоматизации </a:t>
            </a:r>
          </a:p>
          <a:p>
            <a:pPr eaLnBrk="1" hangingPunct="1"/>
            <a:r>
              <a:rPr lang="ru-RU" altLang="ru-RU" sz="2800" smtClean="0"/>
              <a:t>Доля средств, выделяемых на НИОКР, достигает 9,5 % от суммы выручки. 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FESTO ВО ВСЕМ МИРЕ </a:t>
            </a:r>
            <a:br>
              <a:rPr lang="ru-RU" b="1" dirty="0" smtClean="0"/>
            </a:br>
            <a:endParaRPr lang="ru-RU" dirty="0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Национальные компании Festo</a:t>
            </a:r>
          </a:p>
          <a:p>
            <a:pPr eaLnBrk="1" hangingPunct="1"/>
            <a:r>
              <a:rPr lang="ru-RU" altLang="ru-RU" sz="2800" smtClean="0"/>
              <a:t>Компания Festo раньше многих других признала, что доступ к товарам и услугам в любой точке мира станет главным фактором конкурентоспособности любой компании, а также ее заказчиков. Регулярное создание новых национальных компаний обусловлено постоянной ориентацией Festo на международный рынок. 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ru-RU" smtClean="0">
                <a:effectLst/>
              </a:rPr>
              <a:t>FESTO</a:t>
            </a:r>
            <a:endParaRPr lang="ru-RU" altLang="ru-RU" smtClean="0">
              <a:effectLst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smtClean="0"/>
              <a:t>59 компаний входят в концерн Festo, предлагая услуги во всех регионах земного шара. Имя Festo представлено в 176 странах мира и символизирует самый высокий уровень качества и неизменный технический прогресс. </a:t>
            </a:r>
            <a:br>
              <a:rPr lang="ru-RU" altLang="ru-RU" sz="2400" smtClean="0"/>
            </a:br>
            <a:r>
              <a:rPr lang="ru-RU" altLang="ru-RU" sz="2400" smtClean="0"/>
              <a:t>Фирма Festo была основана в 1925 г. Готтлибом Штолем в г. Эсслинген вблизи Штуттгарта (Германия). </a:t>
            </a:r>
            <a:br>
              <a:rPr lang="ru-RU" altLang="ru-RU" sz="2400" smtClean="0"/>
            </a:br>
            <a:r>
              <a:rPr lang="ru-RU" altLang="ru-RU" sz="2400" smtClean="0"/>
              <a:t>В 1952 г. был введен в строй первый завод по выпуску пневматических средств автоматики, которые сегодня известны во всем мире. Продукция Festo широко применяется в автомобильной, машиностроительной и металлургической промышленности, при производстве оборудования для пищевой, строительной, химической и фармацевтической индустрии, в сетях электро-, водо- и теплообеспечения. </a:t>
            </a:r>
            <a:br>
              <a:rPr lang="ru-RU" altLang="ru-RU" sz="2400" smtClean="0"/>
            </a:b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79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ru-RU" sz="4000" smtClean="0">
                <a:effectLst/>
              </a:rPr>
              <a:t>FESTO </a:t>
            </a:r>
            <a:r>
              <a:rPr lang="ru-RU" altLang="ru-RU" smtClean="0">
                <a:effectLst/>
              </a:rPr>
              <a:t>в Украине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smtClean="0"/>
              <a:t>В 1988 году в Украине было открыто подразделение Festo. Украинская компания ДП Фесто имеет центральный офис в Киеве и отделения в Днепропетровске, Донецке, Харькове, Львове, а также собственное производство в Симферополе. В 2009 г. в Симферополе был запущен новый завод Festo.</a:t>
            </a:r>
            <a:br>
              <a:rPr lang="ru-RU" altLang="ru-RU" sz="2400" smtClean="0"/>
            </a:br>
            <a:r>
              <a:rPr lang="ru-RU" altLang="ru-RU" sz="2400" smtClean="0"/>
              <a:t>Сегодня ДП Фесто работает на рынке Украины в сфере пневматических и электронных средств автоматизации, а также в области обучения и повышения квалификации производственного персонала.</a:t>
            </a:r>
            <a:br>
              <a:rPr lang="ru-RU" altLang="ru-RU" sz="2400" smtClean="0"/>
            </a:br>
            <a:r>
              <a:rPr lang="ru-RU" altLang="ru-RU" sz="2400" smtClean="0"/>
              <a:t>Более 15 лет концерн Festo успешно занимается разработкой и производством электромеханических осей, сервоприводов и контроллеров для управления ими.</a:t>
            </a:r>
            <a:br>
              <a:rPr lang="ru-RU" altLang="ru-RU" sz="2400" smtClean="0"/>
            </a:br>
            <a:r>
              <a:rPr lang="ru-RU" altLang="ru-RU" sz="2400" smtClean="0"/>
              <a:t>ДП Фесто успешно развивает ставшие уже традиционными связи с крупными предприятиями и устанавливает деловые контакты с малыми фирмами, число которых быстро растет. Именно в этом глубоком повседневном сотрудничестве ДП Фесто видит основу своего быстро развивающегося успеха. </a:t>
            </a:r>
          </a:p>
          <a:p>
            <a:pPr>
              <a:lnSpc>
                <a:spcPct val="80000"/>
              </a:lnSpc>
            </a:pP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ru-RU" sz="4000" smtClean="0">
                <a:effectLst/>
              </a:rPr>
              <a:t>FESTO </a:t>
            </a:r>
            <a:r>
              <a:rPr lang="ru-RU" altLang="ru-RU" sz="4000" smtClean="0">
                <a:effectLst/>
              </a:rPr>
              <a:t>в УКРАИНЕ</a:t>
            </a:r>
            <a:br>
              <a:rPr lang="ru-RU" altLang="ru-RU" sz="4000" smtClean="0">
                <a:effectLst/>
              </a:rPr>
            </a:br>
            <a:r>
              <a:rPr lang="ru-RU" altLang="ru-RU" sz="4000" smtClean="0">
                <a:effectLst/>
              </a:rPr>
              <a:t>Год основания: 1988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mtClean="0"/>
              <a:t>04070 г. Киев, ул. Борисоглебская, 11</a:t>
            </a:r>
            <a:endParaRPr lang="ru-RU" altLang="ru-RU" b="1" smtClean="0"/>
          </a:p>
          <a:p>
            <a:r>
              <a:rPr lang="ru-RU" altLang="ru-RU" b="1" smtClean="0"/>
              <a:t>Телефон:</a:t>
            </a:r>
          </a:p>
          <a:p>
            <a:pPr>
              <a:buFontTx/>
              <a:buNone/>
            </a:pPr>
            <a:r>
              <a:rPr lang="ru-RU" altLang="ru-RU" smtClean="0"/>
              <a:t>+38 (044) 2392430</a:t>
            </a:r>
            <a:br>
              <a:rPr lang="ru-RU" altLang="ru-RU" smtClean="0"/>
            </a:br>
            <a:endParaRPr lang="ru-RU" altLang="ru-RU" b="1" smtClean="0"/>
          </a:p>
          <a:p>
            <a:r>
              <a:rPr lang="ru-RU" altLang="ru-RU" b="1" smtClean="0"/>
              <a:t>Факс:</a:t>
            </a:r>
            <a:r>
              <a:rPr lang="ru-RU" altLang="ru-RU" smtClean="0"/>
              <a:t>+38 (044) 4637096</a:t>
            </a:r>
            <a:endParaRPr lang="ru-RU" altLang="ru-RU" b="1" smtClean="0"/>
          </a:p>
          <a:p>
            <a:r>
              <a:rPr lang="ru-RU" altLang="ru-RU" b="1" smtClean="0"/>
              <a:t>Руководитель:</a:t>
            </a:r>
            <a:endParaRPr lang="ru-RU" altLang="ru-RU" smtClean="0"/>
          </a:p>
          <a:p>
            <a:pPr>
              <a:buFontTx/>
              <a:buNone/>
            </a:pPr>
            <a:r>
              <a:rPr lang="ru-RU" altLang="ru-RU" smtClean="0"/>
              <a:t>Осинский Юрий Александрович - Генеральный директор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FESTO ХАРЬКОВ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Festo Харьков</a:t>
            </a:r>
            <a:endParaRPr lang="ru-RU" altLang="ru-RU" smtClean="0"/>
          </a:p>
          <a:p>
            <a:pPr eaLnBrk="1" hangingPunct="1"/>
            <a:r>
              <a:rPr lang="ru-RU" altLang="ru-RU" smtClean="0"/>
              <a:t>пер.Молчановский, 29, 61001</a:t>
            </a:r>
          </a:p>
          <a:p>
            <a:pPr eaLnBrk="1" hangingPunct="1"/>
            <a:r>
              <a:rPr lang="ru-RU" altLang="ru-RU" smtClean="0"/>
              <a:t>    (+38 057) 768 08 63</a:t>
            </a:r>
          </a:p>
          <a:p>
            <a:pPr eaLnBrk="1" hangingPunct="1"/>
            <a:r>
              <a:rPr lang="ru-RU" altLang="ru-RU" smtClean="0">
                <a:hlinkClick r:id="rId2"/>
              </a:rPr>
              <a:t>kharkov_ua@festo.com</a:t>
            </a:r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err="1" smtClean="0"/>
              <a:t>Гидропневмооборудование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Харькове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4958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hlinkClick r:id="rId2"/>
              </a:rPr>
              <a:t>Гідроапаратура Ат</a:t>
            </a:r>
            <a:r>
              <a:rPr lang="ru-RU" altLang="ru-RU" sz="2800" smtClean="0"/>
              <a:t>  ‎</a:t>
            </a:r>
          </a:p>
          <a:p>
            <a:pPr eaLnBrk="1" hangingPunct="1">
              <a:buFontTx/>
              <a:buNone/>
            </a:pPr>
            <a:r>
              <a:rPr lang="ru-RU" altLang="ru-RU" sz="2800" smtClean="0"/>
              <a:t>Киргизька вул., 19, Харьков, </a:t>
            </a:r>
          </a:p>
          <a:p>
            <a:pPr eaLnBrk="1" hangingPunct="1">
              <a:buFontTx/>
              <a:buNone/>
            </a:pPr>
            <a:r>
              <a:rPr lang="ru-RU" altLang="ru-RU" sz="2800" i="1" smtClean="0"/>
              <a:t>Гидравлическое оборудование и... </a:t>
            </a:r>
          </a:p>
          <a:p>
            <a:pPr eaLnBrk="1" hangingPunct="1">
              <a:buFontTx/>
              <a:buNone/>
            </a:pPr>
            <a:endParaRPr lang="ru-RU" altLang="ru-RU" sz="2800" i="1" smtClean="0"/>
          </a:p>
          <a:p>
            <a:pPr eaLnBrk="1" hangingPunct="1"/>
            <a:r>
              <a:rPr lang="ru-RU" altLang="ru-RU" sz="2800" b="1" smtClean="0">
                <a:hlinkClick r:id="rId3"/>
              </a:rPr>
              <a:t>Моторімпекс Харківська Зовнішньоторговельна Фірма ТОВ</a:t>
            </a:r>
            <a:r>
              <a:rPr lang="ru-RU" altLang="ru-RU" sz="2800" smtClean="0"/>
              <a:t>  ‎</a:t>
            </a:r>
          </a:p>
          <a:p>
            <a:pPr eaLnBrk="1" hangingPunct="1">
              <a:buFontTx/>
              <a:buNone/>
            </a:pPr>
            <a:r>
              <a:rPr lang="ru-RU" altLang="ru-RU" sz="2800" smtClean="0"/>
              <a:t>Киргизская ул. 94/1, Харьков, </a:t>
            </a:r>
          </a:p>
          <a:p>
            <a:pPr eaLnBrk="1" hangingPunct="1">
              <a:buFontTx/>
              <a:buNone/>
            </a:pPr>
            <a:r>
              <a:rPr lang="ru-RU" altLang="ru-RU" sz="2800" i="1" smtClean="0"/>
              <a:t>Гидравлическое оборудование и... </a:t>
            </a:r>
          </a:p>
          <a:p>
            <a:pPr eaLnBrk="1" hangingPunct="1">
              <a:buFontTx/>
              <a:buNone/>
            </a:pPr>
            <a:r>
              <a:rPr lang="ru-RU" altLang="ru-RU" i="1" smtClean="0"/>
              <a:t> 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err="1" smtClean="0"/>
              <a:t>Гидропневмооборудование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Харькове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hlinkClick r:id="rId2"/>
              </a:rPr>
              <a:t>Укрспецпроект ТОВ</a:t>
            </a:r>
            <a:r>
              <a:rPr lang="ru-RU" altLang="ru-RU" smtClean="0"/>
              <a:t>  ‎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Зернова вул., 6, Харьков, Украина</a:t>
            </a:r>
          </a:p>
          <a:p>
            <a:pPr eaLnBrk="1" hangingPunct="1">
              <a:buFontTx/>
              <a:buNone/>
            </a:pPr>
            <a:r>
              <a:rPr lang="ru-RU" altLang="ru-RU" i="1" smtClean="0"/>
              <a:t>Гидравлическое оборудование и... </a:t>
            </a:r>
          </a:p>
          <a:p>
            <a:pPr eaLnBrk="1" hangingPunct="1"/>
            <a:r>
              <a:rPr lang="ru-RU" altLang="ru-RU" b="1" smtClean="0">
                <a:hlinkClick r:id="rId3"/>
              </a:rPr>
              <a:t>Політех НВО ТОВ</a:t>
            </a:r>
            <a:r>
              <a:rPr lang="ru-RU" altLang="ru-RU" smtClean="0"/>
              <a:t>  ‎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вул. Яроша Отакара, 14, Харьков, Украина</a:t>
            </a:r>
          </a:p>
          <a:p>
            <a:pPr eaLnBrk="1" hangingPunct="1">
              <a:buFontTx/>
              <a:buNone/>
            </a:pPr>
            <a:r>
              <a:rPr lang="ru-RU" altLang="ru-RU" i="1" smtClean="0"/>
              <a:t>Гидравлическое оборудование и... 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err="1" smtClean="0"/>
              <a:t>Гидропневмооборудование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Харькове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hlinkClick r:id="rId2"/>
              </a:rPr>
              <a:t>Будгідравлика Харківський з-д ЗАТ</a:t>
            </a:r>
            <a:r>
              <a:rPr lang="ru-RU" altLang="ru-RU" smtClean="0"/>
              <a:t>  ‎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Сидоренківська вул., 58, Харьков, Украина</a:t>
            </a:r>
          </a:p>
          <a:p>
            <a:pPr eaLnBrk="1" hangingPunct="1">
              <a:buFontTx/>
              <a:buNone/>
            </a:pPr>
            <a:r>
              <a:rPr lang="ru-RU" altLang="ru-RU" i="1" smtClean="0"/>
              <a:t>Гидравлическое оборудование и... </a:t>
            </a:r>
          </a:p>
          <a:p>
            <a:pPr eaLnBrk="1" hangingPunct="1"/>
            <a:r>
              <a:rPr lang="ru-RU" altLang="ru-RU" b="1" smtClean="0">
                <a:hlinkClick r:id="rId3"/>
              </a:rPr>
              <a:t>Уплотех Лтд Фірма ТОВ</a:t>
            </a:r>
            <a:r>
              <a:rPr lang="ru-RU" altLang="ru-RU" smtClean="0"/>
              <a:t>  ‎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вул. Дача Шатилова, 4, Харьков, </a:t>
            </a:r>
          </a:p>
          <a:p>
            <a:pPr eaLnBrk="1" hangingPunct="1">
              <a:buFontTx/>
              <a:buNone/>
            </a:pPr>
            <a:r>
              <a:rPr lang="ru-RU" altLang="ru-RU" i="1" smtClean="0"/>
              <a:t>Гидравлическое оборудование и...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В Харькове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НИПКИ промышленных гидроприводов и гидроавтоматики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>  ул.Шатилова Дача, 4</a:t>
            </a:r>
            <a:br>
              <a:rPr lang="ru-RU" altLang="ru-RU" smtClean="0"/>
            </a:br>
            <a:r>
              <a:rPr lang="ru-RU" altLang="ru-RU" smtClean="0"/>
              <a:t>  Харьков  61886</a:t>
            </a:r>
            <a:br>
              <a:rPr lang="ru-RU" altLang="ru-RU" smtClean="0"/>
            </a:br>
            <a:r>
              <a:rPr lang="ru-RU" altLang="ru-RU" smtClean="0"/>
              <a:t>  Тел: (0572) 45-31-18, 45-23-39 </a:t>
            </a:r>
            <a:br>
              <a:rPr lang="ru-RU" altLang="ru-RU" smtClean="0"/>
            </a:br>
            <a:r>
              <a:rPr lang="ru-RU" altLang="ru-RU" smtClean="0"/>
              <a:t>   Разработка, ремонт и монтаж фильтрующего и смазочного гидропневмооборудования и систем гидропневмоавтоматики.</a:t>
            </a:r>
            <a:br>
              <a:rPr lang="ru-RU" altLang="ru-RU" smtClean="0"/>
            </a:b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Доля участия в мировом рынке гидравлики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США </a:t>
            </a:r>
            <a:r>
              <a:rPr lang="hi-IN" altLang="ru-RU" smtClean="0"/>
              <a:t>36,2 </a:t>
            </a:r>
            <a:r>
              <a:rPr lang="ru-RU" altLang="ru-RU" smtClean="0"/>
              <a:t>%               Швеция </a:t>
            </a:r>
            <a:r>
              <a:rPr lang="hi-IN" altLang="ru-RU" smtClean="0"/>
              <a:t>3,4 </a:t>
            </a:r>
            <a:r>
              <a:rPr lang="ru-RU" altLang="ru-RU" smtClean="0"/>
              <a:t>%</a:t>
            </a:r>
          </a:p>
          <a:p>
            <a:pPr eaLnBrk="1" hangingPunct="1"/>
            <a:r>
              <a:rPr lang="ru-RU" altLang="ru-RU" smtClean="0"/>
              <a:t>Германия </a:t>
            </a:r>
            <a:r>
              <a:rPr lang="hi-IN" altLang="ru-RU" smtClean="0"/>
              <a:t>13,2 </a:t>
            </a:r>
            <a:r>
              <a:rPr lang="ru-RU" altLang="ru-RU" smtClean="0"/>
              <a:t>%      </a:t>
            </a:r>
            <a:r>
              <a:rPr lang="en-US" altLang="ru-RU" smtClean="0"/>
              <a:t>  </a:t>
            </a:r>
            <a:r>
              <a:rPr lang="ru-RU" altLang="ru-RU" smtClean="0"/>
              <a:t>Испания </a:t>
            </a:r>
            <a:r>
              <a:rPr lang="hi-IN" altLang="ru-RU" smtClean="0"/>
              <a:t>2,6 </a:t>
            </a:r>
            <a:r>
              <a:rPr lang="ru-RU" altLang="ru-RU" smtClean="0"/>
              <a:t>%</a:t>
            </a:r>
          </a:p>
          <a:p>
            <a:pPr eaLnBrk="1" hangingPunct="1"/>
            <a:r>
              <a:rPr lang="ru-RU" altLang="ru-RU" smtClean="0"/>
              <a:t>Япония </a:t>
            </a:r>
            <a:r>
              <a:rPr lang="hi-IN" altLang="ru-RU" smtClean="0"/>
              <a:t>11,4</a:t>
            </a:r>
            <a:r>
              <a:rPr lang="ru-RU" altLang="ru-RU" smtClean="0"/>
              <a:t> %           </a:t>
            </a:r>
            <a:r>
              <a:rPr lang="en-US" altLang="ru-RU" smtClean="0"/>
              <a:t>  </a:t>
            </a:r>
            <a:r>
              <a:rPr lang="ru-RU" altLang="ru-RU" smtClean="0"/>
              <a:t>Финляндия </a:t>
            </a:r>
            <a:r>
              <a:rPr lang="hi-IN" altLang="ru-RU" smtClean="0"/>
              <a:t>1,7 </a:t>
            </a:r>
            <a:r>
              <a:rPr lang="ru-RU" altLang="ru-RU" smtClean="0"/>
              <a:t>%</a:t>
            </a:r>
          </a:p>
          <a:p>
            <a:pPr eaLnBrk="1" hangingPunct="1"/>
            <a:r>
              <a:rPr lang="ru-RU" altLang="ru-RU" smtClean="0"/>
              <a:t>Китай </a:t>
            </a:r>
            <a:r>
              <a:rPr lang="hi-IN" altLang="ru-RU" smtClean="0"/>
              <a:t>8,4</a:t>
            </a:r>
            <a:r>
              <a:rPr lang="ru-RU" altLang="ru-RU" smtClean="0"/>
              <a:t> %                Нидерланды </a:t>
            </a:r>
            <a:r>
              <a:rPr lang="hi-IN" altLang="ru-RU" smtClean="0"/>
              <a:t>1,3 </a:t>
            </a:r>
            <a:r>
              <a:rPr lang="ru-RU" altLang="ru-RU" smtClean="0"/>
              <a:t>%</a:t>
            </a:r>
          </a:p>
          <a:p>
            <a:pPr eaLnBrk="1" hangingPunct="1"/>
            <a:r>
              <a:rPr lang="ru-RU" altLang="ru-RU" smtClean="0"/>
              <a:t>Италия </a:t>
            </a:r>
            <a:r>
              <a:rPr lang="hi-IN" altLang="ru-RU" smtClean="0"/>
              <a:t>7,7 </a:t>
            </a:r>
            <a:r>
              <a:rPr lang="ru-RU" altLang="ru-RU" smtClean="0"/>
              <a:t>%              Тайвань </a:t>
            </a:r>
            <a:r>
              <a:rPr lang="hi-IN" altLang="ru-RU" smtClean="0"/>
              <a:t>1,1 </a:t>
            </a:r>
            <a:r>
              <a:rPr lang="ru-RU" altLang="ru-RU" smtClean="0"/>
              <a:t>%</a:t>
            </a:r>
          </a:p>
          <a:p>
            <a:pPr eaLnBrk="1" hangingPunct="1"/>
            <a:r>
              <a:rPr lang="ru-RU" altLang="ru-RU" smtClean="0"/>
              <a:t>Франция </a:t>
            </a:r>
            <a:r>
              <a:rPr lang="hi-IN" altLang="ru-RU" smtClean="0"/>
              <a:t>4,9 </a:t>
            </a:r>
            <a:r>
              <a:rPr lang="ru-RU" altLang="ru-RU" smtClean="0"/>
              <a:t>%            Бельгия </a:t>
            </a:r>
            <a:r>
              <a:rPr lang="hi-IN" altLang="ru-RU" smtClean="0"/>
              <a:t>0,8 </a:t>
            </a:r>
            <a:r>
              <a:rPr lang="ru-RU" altLang="ru-RU" smtClean="0"/>
              <a:t>%</a:t>
            </a:r>
          </a:p>
          <a:p>
            <a:pPr eaLnBrk="1" hangingPunct="1"/>
            <a:r>
              <a:rPr lang="ru-RU" altLang="ru-RU" smtClean="0"/>
              <a:t>Великобритания </a:t>
            </a:r>
            <a:r>
              <a:rPr lang="hi-IN" altLang="ru-RU" smtClean="0"/>
              <a:t>4,2</a:t>
            </a:r>
            <a:r>
              <a:rPr lang="ru-RU" altLang="ru-RU" smtClean="0"/>
              <a:t> % Норвегия </a:t>
            </a:r>
            <a:r>
              <a:rPr lang="hi-IN" altLang="ru-RU" smtClean="0"/>
              <a:t>0,8 </a:t>
            </a:r>
            <a:r>
              <a:rPr lang="ru-RU" altLang="ru-RU" smtClean="0"/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В Харькове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ОА НПО "Теплоавтомат"</a:t>
            </a: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>  ул. Кирова 38</a:t>
            </a:r>
            <a:br>
              <a:rPr lang="ru-RU" altLang="ru-RU" smtClean="0"/>
            </a:br>
            <a:r>
              <a:rPr lang="ru-RU" altLang="ru-RU" smtClean="0"/>
              <a:t>  Харьков  61001</a:t>
            </a:r>
            <a:br>
              <a:rPr lang="ru-RU" altLang="ru-RU" smtClean="0"/>
            </a:br>
            <a:r>
              <a:rPr lang="ru-RU" altLang="ru-RU" smtClean="0"/>
              <a:t>  Тел: (057) 732-87-43 </a:t>
            </a:r>
            <a:br>
              <a:rPr lang="ru-RU" altLang="ru-RU" smtClean="0"/>
            </a:br>
            <a:r>
              <a:rPr lang="ru-RU" altLang="ru-RU" smtClean="0"/>
              <a:t>      www: </a:t>
            </a:r>
            <a:r>
              <a:rPr lang="ru-RU" altLang="ru-RU" smtClean="0">
                <a:hlinkClick r:id="rId2"/>
              </a:rPr>
              <a:t>http://www.teploautomat.com</a:t>
            </a:r>
            <a:r>
              <a:rPr lang="ru-RU" altLang="ru-RU" smtClean="0"/>
              <a:t> Исполнительные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механизмы,позиционеры,сигнализаторы,реле,сервоклапаны,домкраты</a:t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ОА НПО "</a:t>
            </a:r>
            <a:r>
              <a:rPr lang="ru-RU" b="1" dirty="0" err="1" smtClean="0"/>
              <a:t>Теплоавтомат</a:t>
            </a:r>
            <a:r>
              <a:rPr lang="ru-RU" b="1" dirty="0" smtClean="0"/>
              <a:t>"</a:t>
            </a:r>
            <a:endParaRPr lang="ru-RU" dirty="0" smtClean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004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специализируется на выпуске высокоэффективных пневматических и электропневматических исполнительных механизмов, позиционеров,</a:t>
            </a:r>
            <a:r>
              <a:rPr lang="en-US" altLang="ru-RU" smtClean="0"/>
              <a:t> </a:t>
            </a:r>
            <a:r>
              <a:rPr lang="ru-RU" altLang="ru-RU" smtClean="0"/>
              <a:t>сигнализаторов, регуляторов, реле, электрогидравлических сервоклапанов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ffectLst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500438"/>
            <a:ext cx="8229600" cy="33575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ru-RU" sz="180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ru-RU" sz="180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ru-RU" sz="180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ru-RU" sz="180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ru-RU" sz="180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ru-RU" sz="180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ru-RU" sz="180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ru-RU" sz="180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ru-RU" sz="180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ru-RU" sz="18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800" smtClean="0"/>
              <a:t>ул. Пушкина,</a:t>
            </a:r>
            <a:r>
              <a:rPr lang="en-US" altLang="ru-RU" sz="1800" smtClean="0"/>
              <a:t>2</a:t>
            </a:r>
            <a:r>
              <a:rPr lang="ru-RU" altLang="ru-RU" sz="1800" smtClean="0"/>
              <a:t> г. Волчанск, Харьковская обл., 262504, Украина тел +380 (5741) 4-27-03 факс +380 (5741) 4-34-30 Веб-сайт </a:t>
            </a:r>
            <a:r>
              <a:rPr lang="ru-RU" altLang="ru-RU" sz="1800" u="sng" smtClean="0">
                <a:hlinkClick r:id="rId2"/>
              </a:rPr>
              <a:t>http://vza.com.ua/</a:t>
            </a:r>
            <a:r>
              <a:rPr lang="ru-RU" altLang="ru-RU" sz="1800" smtClean="0"/>
              <a:t> </a:t>
            </a:r>
          </a:p>
        </p:txBody>
      </p:sp>
      <p:pic>
        <p:nvPicPr>
          <p:cNvPr id="45061" name="Picture 5" descr="VZ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150"/>
            <a:ext cx="9144000" cy="554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effectLst/>
              </a:rPr>
              <a:t>ВАЗ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 smtClean="0"/>
              <a:t>Продукция Публичного акционерного общества «Волчанский агрегатный завод» имеет большой спрос и высокую конкурентоспособность как в Украине, так и за рубежом. Со времен своего образования в 1970г. компания поддерживает высокий уровень производственно-технического потенциала, тесно сотрудничает с ведущими предприятиями Украины, России, Беларуси, Ирана, Индии и других стран.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effectLst/>
              </a:rPr>
              <a:t>Направления деятельности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800" smtClean="0"/>
              <a:t>Основные направления деятельности:</a:t>
            </a:r>
          </a:p>
          <a:p>
            <a:r>
              <a:rPr lang="ru-RU" altLang="ru-RU" sz="2800" smtClean="0"/>
              <a:t>Разработка и производство топливной аппаратуры, агрегатов управления и регулирования газотурбинных приводов для авиационной, нефтегазовой и энергетической отраслей;</a:t>
            </a:r>
          </a:p>
          <a:p>
            <a:r>
              <a:rPr lang="ru-RU" altLang="ru-RU" sz="2800" smtClean="0"/>
              <a:t>Разработка и производство гидравлических и комбинированных гидро- и электропневматических агрегатов летательных аппаратов;</a:t>
            </a:r>
          </a:p>
          <a:p>
            <a:r>
              <a:rPr lang="ru-RU" altLang="ru-RU" sz="2800" smtClean="0"/>
              <a:t>Проектирование и изготовление пневматических и комбинированных гидро- и электропневматических агрегатов автомобильных транспортных средств.</a:t>
            </a:r>
          </a:p>
          <a:p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effectLst/>
              </a:rPr>
              <a:t>ВАЗ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2363" y="1600200"/>
            <a:ext cx="3754437" cy="449580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mtClean="0"/>
              <a:t>   ТОПЛИВО-МАСЛЯННЫЙ АГРЕГАТ 4030</a:t>
            </a:r>
          </a:p>
          <a:p>
            <a:endParaRPr lang="ru-RU" altLang="ru-RU" smtClean="0"/>
          </a:p>
        </p:txBody>
      </p:sp>
      <p:pic>
        <p:nvPicPr>
          <p:cNvPr id="44037" name="Picture 5" descr="%D0%A2%D0%BE%D0%BF%D0%BB%D0%B8%D0%B2%D0%BE%D0%BC%D0%B0%D1%81%D0%BB%D1%8F%D0%BD%D0%BD%D1%8B%D0%B9%20%D0%B0%D0%B3%D1%80%D0%B5%D0%B3%D0%B0%D1%82(%D0%B0%D0%B2%D0%B8%D0%B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4762500" cy="44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effectLst/>
              </a:rPr>
              <a:t>ВАЗ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altLang="ru-RU" smtClean="0"/>
              <a:t>ПРИВОД МЕХАНИЗАЦИИ КРЫЛА </a:t>
            </a:r>
          </a:p>
        </p:txBody>
      </p:sp>
      <p:pic>
        <p:nvPicPr>
          <p:cNvPr id="48133" name="Picture 5" descr="%D0%9F%D1%80%D0%B8%D0%B2%D0%BE%D0%B4%20%D0%BC%D0%B5%D1%85%D0%B0%D0%BD%D0%B8%D0%B7%D0%B0%D1%86%D0%B8%D0%B8%20%D0%BA%D1%80%D1%8B%D0%BB%D0%B0(%D0%B0%D0%B2%D0%B8%D0%B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276475"/>
            <a:ext cx="4762500" cy="393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>
            <p:ph type="title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effectLst/>
              </a:rPr>
              <a:t>ВАЗ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2800" smtClean="0"/>
              <a:t>   Ядро руководящего и инженерного состава предприятия составляют выпускники таких ведущих отраслевых институтов, как:</a:t>
            </a:r>
          </a:p>
          <a:p>
            <a:pPr>
              <a:buFontTx/>
              <a:buNone/>
            </a:pPr>
            <a:r>
              <a:rPr lang="ru-RU" altLang="ru-RU" sz="2800" smtClean="0"/>
              <a:t>Национальный технический университет "ХПИ". </a:t>
            </a:r>
          </a:p>
          <a:p>
            <a:pPr>
              <a:buFontTx/>
              <a:buNone/>
            </a:pPr>
            <a:r>
              <a:rPr lang="ru-RU" altLang="ru-RU" sz="2800" smtClean="0"/>
              <a:t>Национальный аэрокосмический университет им. Н.Е. Жуковского (ХАИ),</a:t>
            </a:r>
          </a:p>
          <a:p>
            <a:pPr>
              <a:buFontTx/>
              <a:buNone/>
            </a:pPr>
            <a:r>
              <a:rPr lang="ru-RU" altLang="ru-RU" sz="2800" smtClean="0"/>
              <a:t> Харьковский национальный автомобильно-дорожный университет (ХНАДУ),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ВЫВОДЫ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На основании всех данных, приведенных выше, можно видеть, что </a:t>
            </a:r>
            <a:r>
              <a:rPr lang="ru-RU" altLang="ru-RU" sz="2800" b="1" smtClean="0"/>
              <a:t>гидравлика и пневматика</a:t>
            </a:r>
            <a:r>
              <a:rPr lang="ru-RU" altLang="ru-RU" sz="2800" smtClean="0"/>
              <a:t> занимают одну из ведущих позиций в современной технике, без которой невозможно было бы обойтись в современном мире.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 Без гидравлических и пневматических компонентов и систем невозможно было бы </a:t>
            </a:r>
            <a:r>
              <a:rPr lang="ru-RU" altLang="ru-RU" sz="2800" b="1" smtClean="0"/>
              <a:t>автомобилестроение, самолетостроение, судостроение, станкостроение, строительство зданий и сооружений, полеты космических аппаратов и</a:t>
            </a:r>
            <a:r>
              <a:rPr lang="ru-RU" altLang="ru-RU" sz="2800" smtClean="0"/>
              <a:t> т.д.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ВЫВОДЫ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Ведущая роль в производстве гидравлики принадлежит </a:t>
            </a:r>
            <a:r>
              <a:rPr lang="ru-RU" altLang="ru-RU" sz="2800" b="1" smtClean="0"/>
              <a:t>США, Германии, Японии, Китаю и Италии</a:t>
            </a:r>
            <a:r>
              <a:rPr lang="ru-RU" altLang="ru-RU" sz="2800" smtClean="0"/>
              <a:t>. На их долю приходится 77% мирового оборота всех гидравлических комплектующих и систем (США-36,2% , Германия – 13,2%, Япония – 11,4%, Китай – 8,4%, Италия – 7,7%).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 Годовой оборот составляет более </a:t>
            </a:r>
            <a:r>
              <a:rPr lang="ru-RU" altLang="ru-RU" sz="2800" b="1" smtClean="0"/>
              <a:t>34 млрд.</a:t>
            </a:r>
            <a:r>
              <a:rPr lang="en-US" altLang="ru-RU" sz="2800" b="1" smtClean="0"/>
              <a:t> </a:t>
            </a:r>
            <a:r>
              <a:rPr lang="ru-RU" altLang="ru-RU" sz="2800" b="1" smtClean="0"/>
              <a:t>долларов</a:t>
            </a:r>
            <a:r>
              <a:rPr lang="ru-RU" altLang="ru-RU" sz="2800" smtClean="0"/>
              <a:t>. Причем, эти цифры постоянно растут в процентном отношении из года в год.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Основные производители пневматических</a:t>
            </a:r>
            <a:r>
              <a:rPr lang="en-US" dirty="0" smtClean="0"/>
              <a:t> </a:t>
            </a:r>
            <a:r>
              <a:rPr lang="ru-RU" dirty="0" smtClean="0"/>
              <a:t>компонентов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Германия</a:t>
            </a:r>
            <a:r>
              <a:rPr lang="en-US" altLang="ru-RU" smtClean="0"/>
              <a:t>                       </a:t>
            </a:r>
            <a:r>
              <a:rPr lang="ru-RU" altLang="ru-RU" smtClean="0"/>
              <a:t>Турция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США</a:t>
            </a:r>
            <a:r>
              <a:rPr lang="en-US" altLang="ru-RU" smtClean="0"/>
              <a:t>                               </a:t>
            </a:r>
            <a:r>
              <a:rPr lang="ru-RU" altLang="ru-RU" smtClean="0"/>
              <a:t>Южная Африка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Япония</a:t>
            </a:r>
            <a:r>
              <a:rPr lang="en-US" altLang="ru-RU" smtClean="0"/>
              <a:t>                           </a:t>
            </a:r>
            <a:r>
              <a:rPr lang="ru-RU" altLang="ru-RU" smtClean="0"/>
              <a:t>Индия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Италия</a:t>
            </a:r>
            <a:r>
              <a:rPr lang="en-US" altLang="ru-RU" smtClean="0"/>
              <a:t>                           </a:t>
            </a:r>
            <a:r>
              <a:rPr lang="ru-RU" altLang="ru-RU" smtClean="0"/>
              <a:t>Польша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Франция</a:t>
            </a:r>
            <a:r>
              <a:rPr lang="en-US" altLang="ru-RU" smtClean="0"/>
              <a:t>                         </a:t>
            </a:r>
            <a:r>
              <a:rPr lang="ru-RU" altLang="ru-RU" smtClean="0"/>
              <a:t>Румыния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Великобритания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Тайвань</a:t>
            </a:r>
          </a:p>
          <a:p>
            <a:pPr eaLnBrk="1" hangingPunct="1">
              <a:buFontTx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ВЫВОДЫ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Спрос на гидравлическую технику определяет общее экономическое положение в стране</a:t>
            </a:r>
            <a:endParaRPr lang="en-US" alt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рынок гидравлики </a:t>
            </a:r>
            <a:r>
              <a:rPr lang="ru-RU" altLang="ru-RU" sz="2800" b="1" smtClean="0"/>
              <a:t>постоянно идет вверх</a:t>
            </a:r>
            <a:r>
              <a:rPr lang="ru-RU" altLang="ru-RU" sz="2800" smtClean="0"/>
              <a:t> по всем показателям,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 постоянно </a:t>
            </a:r>
            <a:r>
              <a:rPr lang="ru-RU" altLang="ru-RU" sz="2800" b="1" smtClean="0"/>
              <a:t>расширяется номенклатура</a:t>
            </a:r>
            <a:r>
              <a:rPr lang="ru-RU" altLang="ru-RU" sz="2800" smtClean="0"/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 создаются </a:t>
            </a:r>
            <a:r>
              <a:rPr lang="ru-RU" altLang="ru-RU" sz="2800" b="1" smtClean="0"/>
              <a:t>новые системы</a:t>
            </a:r>
            <a:r>
              <a:rPr lang="ru-RU" altLang="ru-RU" sz="2800" smtClean="0"/>
              <a:t> и оборудование.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 И это является показателем постоянного развития нашего мира, </a:t>
            </a:r>
            <a:r>
              <a:rPr lang="ru-RU" altLang="ru-RU" sz="2800" b="1" smtClean="0"/>
              <a:t>развития и модернизации техники</a:t>
            </a:r>
            <a:r>
              <a:rPr lang="ru-RU" altLang="ru-RU" b="1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87086" y="1413063"/>
            <a:ext cx="4936030" cy="227754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СПАСИБО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ЗА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СТРАНЫ ЕВРОПЫ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Европейский Комитет по гидравлике и пневматике (СЕТОР)</a:t>
            </a:r>
            <a:endParaRPr lang="en-US" altLang="ru-RU" smtClean="0"/>
          </a:p>
          <a:p>
            <a:pPr eaLnBrk="1" hangingPunct="1"/>
            <a:r>
              <a:rPr lang="ru-RU" altLang="ru-RU" smtClean="0"/>
              <a:t>СЕТОР объединяет более 1000 компаний в основном производителей гидравлического и пневматического оборудования</a:t>
            </a:r>
            <a:endParaRPr lang="en-US" altLang="ru-RU" smtClean="0"/>
          </a:p>
          <a:p>
            <a:pPr eaLnBrk="1" hangingPunct="1"/>
            <a:r>
              <a:rPr lang="ru-RU" altLang="ru-RU" smtClean="0"/>
              <a:t>В составе компаний, объединённых организацией СЕТОР, работают более 70000 человек.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СЕТОР – European Oil Hydraulic and Pneumatic Committee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СЕТОР объединяет 17 национальных ассоциаций производителей и дистрибьюторов машиностроительной гидравлики и пневматики из 16 стран: Бельгии, Великобритании, Германии, Испании, Италии, Нидерландов, Норвегии, Польши, Румынии, Словении, Турции, Финляндии, Франции, Чехии, Швейцарии и Швеции.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Доли стран СЕТОР на рынке гидравлики %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Германия </a:t>
            </a:r>
            <a:r>
              <a:rPr lang="hi-IN" altLang="ru-RU" smtClean="0"/>
              <a:t>30,7 </a:t>
            </a:r>
            <a:r>
              <a:rPr lang="ru-RU" altLang="ru-RU" smtClean="0"/>
              <a:t>              Голландия </a:t>
            </a:r>
            <a:r>
              <a:rPr lang="hi-IN" altLang="ru-RU" smtClean="0"/>
              <a:t>3,0</a:t>
            </a:r>
            <a:endParaRPr lang="ru-RU" altLang="ru-RU" smtClean="0"/>
          </a:p>
          <a:p>
            <a:pPr eaLnBrk="1" hangingPunct="1"/>
            <a:r>
              <a:rPr lang="ru-RU" altLang="ru-RU" smtClean="0"/>
              <a:t>Италия </a:t>
            </a:r>
            <a:r>
              <a:rPr lang="hi-IN" altLang="ru-RU" smtClean="0"/>
              <a:t>18,0 </a:t>
            </a:r>
            <a:r>
              <a:rPr lang="ru-RU" altLang="ru-RU" smtClean="0"/>
              <a:t>                  Норвегия </a:t>
            </a:r>
            <a:r>
              <a:rPr lang="hi-IN" altLang="ru-RU" smtClean="0"/>
              <a:t>1,9</a:t>
            </a:r>
            <a:endParaRPr lang="ru-RU" altLang="ru-RU" smtClean="0"/>
          </a:p>
          <a:p>
            <a:pPr eaLnBrk="1" hangingPunct="1"/>
            <a:r>
              <a:rPr lang="ru-RU" altLang="ru-RU" smtClean="0"/>
              <a:t>Франция </a:t>
            </a:r>
            <a:r>
              <a:rPr lang="hi-IN" altLang="ru-RU" smtClean="0"/>
              <a:t>13,6 </a:t>
            </a:r>
            <a:r>
              <a:rPr lang="ru-RU" altLang="ru-RU" smtClean="0"/>
              <a:t>               Швейцария </a:t>
            </a:r>
            <a:r>
              <a:rPr lang="hi-IN" altLang="ru-RU" smtClean="0"/>
              <a:t>1,9</a:t>
            </a:r>
            <a:endParaRPr lang="ru-RU" altLang="ru-RU" smtClean="0"/>
          </a:p>
          <a:p>
            <a:pPr eaLnBrk="1" hangingPunct="1"/>
            <a:r>
              <a:rPr lang="ru-RU" altLang="ru-RU" smtClean="0"/>
              <a:t>Великобритания</a:t>
            </a:r>
            <a:r>
              <a:rPr lang="hi-IN" altLang="ru-RU" smtClean="0"/>
              <a:t>10,8 </a:t>
            </a:r>
            <a:r>
              <a:rPr lang="ru-RU" altLang="ru-RU" smtClean="0"/>
              <a:t>   Польша </a:t>
            </a:r>
            <a:r>
              <a:rPr lang="hi-IN" altLang="ru-RU" smtClean="0"/>
              <a:t>1,3</a:t>
            </a:r>
            <a:endParaRPr lang="ru-RU" altLang="ru-RU" smtClean="0"/>
          </a:p>
          <a:p>
            <a:pPr eaLnBrk="1" hangingPunct="1"/>
            <a:r>
              <a:rPr lang="ru-RU" altLang="ru-RU" smtClean="0"/>
              <a:t>Швеция </a:t>
            </a:r>
            <a:r>
              <a:rPr lang="hi-IN" altLang="ru-RU" smtClean="0"/>
              <a:t>7,9 </a:t>
            </a:r>
            <a:r>
              <a:rPr lang="ru-RU" altLang="ru-RU" smtClean="0"/>
              <a:t>                   Чехия </a:t>
            </a:r>
            <a:r>
              <a:rPr lang="hi-IN" altLang="ru-RU" smtClean="0"/>
              <a:t>0,9</a:t>
            </a:r>
            <a:endParaRPr lang="ru-RU" altLang="ru-RU" smtClean="0"/>
          </a:p>
          <a:p>
            <a:pPr eaLnBrk="1" hangingPunct="1"/>
            <a:r>
              <a:rPr lang="ru-RU" altLang="ru-RU" smtClean="0"/>
              <a:t>Испания </a:t>
            </a:r>
            <a:r>
              <a:rPr lang="hi-IN" altLang="ru-RU" smtClean="0"/>
              <a:t>5,9 </a:t>
            </a:r>
            <a:r>
              <a:rPr lang="ru-RU" altLang="ru-RU" smtClean="0"/>
              <a:t>                  Словения </a:t>
            </a:r>
            <a:r>
              <a:rPr lang="hi-IN" altLang="ru-RU" smtClean="0"/>
              <a:t>0,3</a:t>
            </a:r>
            <a:endParaRPr lang="ru-RU" altLang="ru-RU" smtClean="0"/>
          </a:p>
          <a:p>
            <a:pPr eaLnBrk="1" hangingPunct="1"/>
            <a:r>
              <a:rPr lang="ru-RU" altLang="ru-RU" smtClean="0"/>
              <a:t>Финляндия </a:t>
            </a:r>
            <a:r>
              <a:rPr lang="hi-IN" altLang="ru-RU" smtClean="0"/>
              <a:t>3,8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МЕЖДУНАРОДНЫЕ ОРГАНИЗАЦИИ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Европейская организация СЕТОР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Несколько лет назад, в соответствии с соглашением между СЕТОР, США, Японией, Китаем и Тайванем, был образован Межконтинентальный статистический комитет по гидравлике (Fluid Power Intercontinental Statistics Committee).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ОБЪЕМ МИРОВОГО ПРОИЗВОДСТВА ГИДРАВЛИКИ И ПНЕВМАТИКИ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Мировое производство изделий и услуг в области гидравлики и пневматики для приводов достигло объема $34,3 млрд. (27,3 млрд. евро) в год.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 Преобладает выпуск машиностроительной гидравлики, который составил $24,6 млрд. (71,7%), а производство компонентов пневматики составило $9,7 млрд.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 Эти данные не охватывают гидравлические и пневматические устройства, которые используются в авиации, военной технике и в автомобилях.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МИРОВЫЕ КОМПАНИИ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Развитие современной гидроаппаратуры тесно связано с </a:t>
            </a:r>
            <a:r>
              <a:rPr lang="ru-RU" altLang="ru-RU" sz="2800" b="1" smtClean="0"/>
              <a:t>электроникой и информатикой</a:t>
            </a:r>
            <a:r>
              <a:rPr lang="ru-RU" altLang="ru-RU" sz="2800" smtClean="0"/>
              <a:t>, оно требует больших финансовых вложений для исследований, освоения новых технологий, внедрения в производство новых изделий и присутствия на рынке.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 Исходя из этих факторов и наблюдается преимущество нескольких мировых компаний, таких как  </a:t>
            </a:r>
            <a:r>
              <a:rPr lang="ru-RU" altLang="ru-RU" sz="2800" b="1" smtClean="0"/>
              <a:t>PARKER HANNFIN, </a:t>
            </a:r>
            <a:r>
              <a:rPr lang="en-US" altLang="ru-RU" sz="2800" b="1" smtClean="0"/>
              <a:t>VICKERS,</a:t>
            </a:r>
            <a:r>
              <a:rPr lang="ru-RU" altLang="ru-RU" sz="2800" b="1" smtClean="0"/>
              <a:t> BOSCH-REXROTH, SAUER-DANFOSS</a:t>
            </a:r>
            <a:r>
              <a:rPr lang="en-US" altLang="ru-RU" sz="2800" b="1" smtClean="0"/>
              <a:t>, FESTO</a:t>
            </a:r>
            <a:r>
              <a:rPr lang="ru-RU" altLang="ru-RU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388</TotalTime>
  <Words>1016</Words>
  <Application>Microsoft Office PowerPoint</Application>
  <PresentationFormat>Экран (4:3)</PresentationFormat>
  <Paragraphs>138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Arial</vt:lpstr>
      <vt:lpstr>Calibri</vt:lpstr>
      <vt:lpstr>Вершина горы</vt:lpstr>
      <vt:lpstr>ГИДРАВЛИЧЕСКИЕ МАШИНЫ, ГИДРОПРИВОДЫ И ГИДРОПНЕВМОАВТОМАТИКА</vt:lpstr>
      <vt:lpstr>Доля участия в мировом рынке гидравлики</vt:lpstr>
      <vt:lpstr>Основные производители пневматических компонентов</vt:lpstr>
      <vt:lpstr>СТРАНЫ ЕВРОПЫ</vt:lpstr>
      <vt:lpstr>СЕТОР – European Oil Hydraulic and Pneumatic Committee </vt:lpstr>
      <vt:lpstr>Доли стран СЕТОР на рынке гидравлики %</vt:lpstr>
      <vt:lpstr>МЕЖДУНАРОДНЫЕ ОРГАНИЗАЦИИ</vt:lpstr>
      <vt:lpstr>ОБЪЕМ МИРОВОГО ПРОИЗВОДСТВА ГИДРАВЛИКИ И ПНЕВМАТИКИ</vt:lpstr>
      <vt:lpstr>МИРОВЫЕ КОМПАНИИ</vt:lpstr>
      <vt:lpstr>FESTO  год основания 1925  </vt:lpstr>
      <vt:lpstr>FESTO ВО ВСЕМ МИРЕ  </vt:lpstr>
      <vt:lpstr>FESTO</vt:lpstr>
      <vt:lpstr>FESTO в Украине </vt:lpstr>
      <vt:lpstr>FESTO в УКРАИНЕ Год основания: 1988 </vt:lpstr>
      <vt:lpstr>FESTO ХАРЬКОВ </vt:lpstr>
      <vt:lpstr>Гидропневмооборудование в Харькове</vt:lpstr>
      <vt:lpstr>Гидропневмооборудование в Харькове</vt:lpstr>
      <vt:lpstr>Гидропневмооборудование в Харькове</vt:lpstr>
      <vt:lpstr>В Харькове</vt:lpstr>
      <vt:lpstr>В Харькове</vt:lpstr>
      <vt:lpstr>ОА НПО "Теплоавтомат"</vt:lpstr>
      <vt:lpstr>Презентация PowerPoint</vt:lpstr>
      <vt:lpstr>ВАЗ</vt:lpstr>
      <vt:lpstr>Направления деятельности</vt:lpstr>
      <vt:lpstr>ВАЗ</vt:lpstr>
      <vt:lpstr>ВАЗ</vt:lpstr>
      <vt:lpstr>ВАЗ</vt:lpstr>
      <vt:lpstr>ВЫВОДЫ</vt:lpstr>
      <vt:lpstr>ВЫВОДЫ</vt:lpstr>
      <vt:lpstr>ВЫВОДЫ</vt:lpstr>
      <vt:lpstr>Презентация PowerPoint</vt:lpstr>
    </vt:vector>
  </TitlesOfParts>
  <Company>ooo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peter</cp:lastModifiedBy>
  <cp:revision>37</cp:revision>
  <dcterms:created xsi:type="dcterms:W3CDTF">2011-10-03T16:20:41Z</dcterms:created>
  <dcterms:modified xsi:type="dcterms:W3CDTF">2020-11-11T14:16:28Z</dcterms:modified>
</cp:coreProperties>
</file>