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71"/>
  </p:notesMasterIdLst>
  <p:sldIdLst>
    <p:sldId id="256" r:id="rId2"/>
    <p:sldId id="293" r:id="rId3"/>
    <p:sldId id="337" r:id="rId4"/>
    <p:sldId id="314" r:id="rId5"/>
    <p:sldId id="316" r:id="rId6"/>
    <p:sldId id="339" r:id="rId7"/>
    <p:sldId id="311" r:id="rId8"/>
    <p:sldId id="338" r:id="rId9"/>
    <p:sldId id="294" r:id="rId10"/>
    <p:sldId id="295" r:id="rId11"/>
    <p:sldId id="296" r:id="rId12"/>
    <p:sldId id="297" r:id="rId13"/>
    <p:sldId id="298" r:id="rId14"/>
    <p:sldId id="300" r:id="rId15"/>
    <p:sldId id="302" r:id="rId16"/>
    <p:sldId id="336" r:id="rId17"/>
    <p:sldId id="340" r:id="rId18"/>
    <p:sldId id="301" r:id="rId19"/>
    <p:sldId id="303" r:id="rId20"/>
    <p:sldId id="304" r:id="rId21"/>
    <p:sldId id="305" r:id="rId22"/>
    <p:sldId id="306" r:id="rId23"/>
    <p:sldId id="307" r:id="rId24"/>
    <p:sldId id="308" r:id="rId25"/>
    <p:sldId id="315" r:id="rId26"/>
    <p:sldId id="309" r:id="rId27"/>
    <p:sldId id="272" r:id="rId28"/>
    <p:sldId id="328" r:id="rId29"/>
    <p:sldId id="273" r:id="rId30"/>
    <p:sldId id="274" r:id="rId31"/>
    <p:sldId id="317" r:id="rId32"/>
    <p:sldId id="319" r:id="rId33"/>
    <p:sldId id="331" r:id="rId34"/>
    <p:sldId id="318" r:id="rId35"/>
    <p:sldId id="275" r:id="rId36"/>
    <p:sldId id="276" r:id="rId37"/>
    <p:sldId id="277" r:id="rId38"/>
    <p:sldId id="320" r:id="rId39"/>
    <p:sldId id="326" r:id="rId40"/>
    <p:sldId id="327" r:id="rId41"/>
    <p:sldId id="329" r:id="rId42"/>
    <p:sldId id="321" r:id="rId43"/>
    <p:sldId id="341" r:id="rId44"/>
    <p:sldId id="322" r:id="rId45"/>
    <p:sldId id="323" r:id="rId46"/>
    <p:sldId id="324" r:id="rId47"/>
    <p:sldId id="342" r:id="rId48"/>
    <p:sldId id="325" r:id="rId49"/>
    <p:sldId id="278" r:id="rId50"/>
    <p:sldId id="334" r:id="rId51"/>
    <p:sldId id="279" r:id="rId52"/>
    <p:sldId id="333" r:id="rId53"/>
    <p:sldId id="335" r:id="rId54"/>
    <p:sldId id="332" r:id="rId55"/>
    <p:sldId id="285" r:id="rId56"/>
    <p:sldId id="286" r:id="rId57"/>
    <p:sldId id="287" r:id="rId58"/>
    <p:sldId id="288" r:id="rId59"/>
    <p:sldId id="289" r:id="rId60"/>
    <p:sldId id="280" r:id="rId61"/>
    <p:sldId id="281" r:id="rId62"/>
    <p:sldId id="282" r:id="rId63"/>
    <p:sldId id="283" r:id="rId64"/>
    <p:sldId id="284" r:id="rId65"/>
    <p:sldId id="290" r:id="rId66"/>
    <p:sldId id="292" r:id="rId67"/>
    <p:sldId id="291" r:id="rId68"/>
    <p:sldId id="313" r:id="rId69"/>
    <p:sldId id="330" r:id="rId7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F00"/>
    <a:srgbClr val="33CC33"/>
    <a:srgbClr val="FF00FF"/>
    <a:srgbClr val="FFFF99"/>
    <a:srgbClr val="3333FF"/>
    <a:srgbClr val="FF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07" autoAdjust="0"/>
    <p:restoredTop sz="94822" autoAdjust="0"/>
  </p:normalViewPr>
  <p:slideViewPr>
    <p:cSldViewPr>
      <p:cViewPr varScale="1">
        <p:scale>
          <a:sx n="110" d="100"/>
          <a:sy n="110" d="100"/>
        </p:scale>
        <p:origin x="192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BCE82EF-3CEC-4484-8297-4C8334B755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49685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T0" fmla="*/ 0 w 4917"/>
                <a:gd name="T1" fmla="*/ 0 h 1000"/>
                <a:gd name="T2" fmla="*/ 28812 w 4917"/>
                <a:gd name="T3" fmla="*/ 0 h 1000"/>
                <a:gd name="T4" fmla="*/ 32081 w 4917"/>
                <a:gd name="T5" fmla="*/ 664 h 1000"/>
                <a:gd name="T6" fmla="*/ 28819 w 4917"/>
                <a:gd name="T7" fmla="*/ 1327 h 1000"/>
                <a:gd name="T8" fmla="*/ 0 w 4917"/>
                <a:gd name="T9" fmla="*/ 1327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7"/>
                <a:gd name="T16" fmla="*/ 0 h 1000"/>
                <a:gd name="T17" fmla="*/ 2459 w 4917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B8B69-5992-41D2-890D-07E465052770}" type="datetimeFigureOut">
              <a:rPr lang="ru-RU"/>
              <a:pPr>
                <a:defRPr/>
              </a:pPr>
              <a:t>11.11.2020</a:t>
            </a:fld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3C02EC5-D872-4369-8AE1-5E0544D9D0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4976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25787-C8C7-4B9F-89E2-BAB2A463195A}" type="datetimeFigureOut">
              <a:rPr lang="ru-RU"/>
              <a:pPr>
                <a:defRPr/>
              </a:pPr>
              <a:t>11.11.2020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4F43F-D8AB-4EDD-A2A0-79CB5382CC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3904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5D0C4-3790-403E-B906-22E35251AD3D}" type="datetimeFigureOut">
              <a:rPr lang="ru-RU"/>
              <a:pPr>
                <a:defRPr/>
              </a:pPr>
              <a:t>11.11.2020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1C7D1-F930-413C-B767-16465FB815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0633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09600" y="3886200"/>
            <a:ext cx="79248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1D7CB-4D6B-4CF2-93E9-261F4E3AC2D8}" type="datetimeFigureOut">
              <a:rPr lang="ru-RU"/>
              <a:pPr>
                <a:defRPr/>
              </a:pPr>
              <a:t>11.11.2020</a:t>
            </a:fld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E8A97-3F57-42E7-8F5B-101E8164AD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4587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DBD70-FE6C-4B2A-8C47-F468641A1874}" type="datetimeFigureOut">
              <a:rPr lang="ru-RU"/>
              <a:pPr>
                <a:defRPr/>
              </a:pPr>
              <a:t>11.11.2020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B863C-E921-4636-92C6-1F2FEB2EEF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0161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F434C-A83B-40DB-B38C-79D0A9D64EFA}" type="datetimeFigureOut">
              <a:rPr lang="ru-RU"/>
              <a:pPr>
                <a:defRPr/>
              </a:pPr>
              <a:t>11.11.2020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75C3A-BAEB-426F-B377-6FF5BA57A5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4102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BBB9D-8123-44FA-9E8C-3557D9119E54}" type="datetimeFigureOut">
              <a:rPr lang="ru-RU"/>
              <a:pPr>
                <a:defRPr/>
              </a:pPr>
              <a:t>11.11.2020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0B5BD-697E-43E5-B56A-1F63754C79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1894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1147B-AB3D-43BB-ABC4-E0A382439F52}" type="datetimeFigureOut">
              <a:rPr lang="ru-RU"/>
              <a:pPr>
                <a:defRPr/>
              </a:pPr>
              <a:t>11.11.2020</a:t>
            </a:fld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CD0EF-C258-4254-96FE-0B99267425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2803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A2161-331F-4C2E-AC83-3FEA92DEEAB6}" type="datetimeFigureOut">
              <a:rPr lang="ru-RU"/>
              <a:pPr>
                <a:defRPr/>
              </a:pPr>
              <a:t>11.11.2020</a:t>
            </a:fld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E7630-212D-431E-850E-4CF5F69E64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1918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097B7-1ED0-4803-ADA4-9F1285EADA72}" type="datetimeFigureOut">
              <a:rPr lang="ru-RU"/>
              <a:pPr>
                <a:defRPr/>
              </a:pPr>
              <a:t>11.11.2020</a:t>
            </a:fld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E99B4-F078-410B-9C48-A5C724A594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000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C5663-0741-444B-BB14-A47D69A669E0}" type="datetimeFigureOut">
              <a:rPr lang="ru-RU"/>
              <a:pPr>
                <a:defRPr/>
              </a:pPr>
              <a:t>11.11.2020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1FE05-2C58-43FF-B257-A4E5F0F7B5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1870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F8218-A91F-4EE1-992F-75F42AD270A7}" type="datetimeFigureOut">
              <a:rPr lang="ru-RU"/>
              <a:pPr>
                <a:defRPr/>
              </a:pPr>
              <a:t>11.11.2020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89638-6EB9-4C25-BD1F-24F7E1BCC2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2011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T0" fmla="*/ 0 w 7000"/>
                <a:gd name="T1" fmla="*/ 0 h 1000"/>
                <a:gd name="T2" fmla="*/ 26833 w 7000"/>
                <a:gd name="T3" fmla="*/ 0 h 1000"/>
                <a:gd name="T4" fmla="*/ 28901 w 7000"/>
                <a:gd name="T5" fmla="*/ 295 h 1000"/>
                <a:gd name="T6" fmla="*/ 26837 w 7000"/>
                <a:gd name="T7" fmla="*/ 590 h 1000"/>
                <a:gd name="T8" fmla="*/ 0 w 7000"/>
                <a:gd name="T9" fmla="*/ 590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00"/>
                <a:gd name="T16" fmla="*/ 0 h 1000"/>
                <a:gd name="T17" fmla="*/ 3500 w 7000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AC227FE-1A02-4851-80F1-6FBDBCA4B94E}" type="datetimeFigureOut">
              <a:rPr lang="ru-RU"/>
              <a:pPr>
                <a:defRPr/>
              </a:pPr>
              <a:t>11.11.2020</a:t>
            </a:fld>
            <a:endParaRPr lang="ru-RU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5C552C13-145C-45DE-99A0-1683C8AA00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3%D1%80%D0%B0%D0%B2%D0%BD%D0%B5%D0%BD%D0%B8%D0%B5_%D1%81%D0%BE%D1%81%D1%82%D0%BE%D1%8F%D0%BD%D0%B8%D1%8F_%D0%B8%D0%B4%D0%B5%D0%B0%D0%BB%D1%8C%D0%BD%D0%BE%D0%B3%D0%BE_%D0%B3%D0%B0%D0%B7%D0%B0" TargetMode="External"/><Relationship Id="rId3" Type="http://schemas.openxmlformats.org/officeDocument/2006/relationships/hyperlink" Target="http://ru.wikipedia.org/wiki/%D0%97%D0%B0%D0%BA%D0%BE%D0%BD" TargetMode="External"/><Relationship Id="rId7" Type="http://schemas.openxmlformats.org/officeDocument/2006/relationships/hyperlink" Target="http://ru.wikipedia.org/wiki/1676_%D0%B3%D0%BE%D0%B4" TargetMode="External"/><Relationship Id="rId2" Type="http://schemas.openxmlformats.org/officeDocument/2006/relationships/hyperlink" Target="http://ru.wikipedia.org/wiki/%D0%93%D0%B0%D0%B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D%D0%B4%D0%BC_%D0%9C%D0%B0%D1%80%D0%B8%D0%BE%D1%82%D1%82" TargetMode="External"/><Relationship Id="rId5" Type="http://schemas.openxmlformats.org/officeDocument/2006/relationships/hyperlink" Target="http://ru.wikipedia.org/wiki/%D0%A0%D0%BE%D0%B1%D0%B5%D1%80%D1%82_%D0%91%D0%BE%D0%B9%D0%BB%D1%8C" TargetMode="External"/><Relationship Id="rId4" Type="http://schemas.openxmlformats.org/officeDocument/2006/relationships/hyperlink" Target="http://ru.wikipedia.org/wiki/1662_%D0%B3%D0%BE%D0%B4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3%D0%B0%D0%B7" TargetMode="External"/><Relationship Id="rId3" Type="http://schemas.openxmlformats.org/officeDocument/2006/relationships/hyperlink" Target="https://ru.wikipedia.org/wiki/1620" TargetMode="External"/><Relationship Id="rId7" Type="http://schemas.openxmlformats.org/officeDocument/2006/relationships/hyperlink" Target="https://ru.wikipedia.org/wiki/%D0%9F%D0%B0%D1%80%D0%B8%D0%B6" TargetMode="External"/><Relationship Id="rId2" Type="http://schemas.openxmlformats.org/officeDocument/2006/relationships/hyperlink" Target="https://ru.wikipedia.org/wiki/%D0%A4%D1%80%D0%B0%D0%BD%D1%86%D1%83%D0%B7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1684" TargetMode="External"/><Relationship Id="rId5" Type="http://schemas.openxmlformats.org/officeDocument/2006/relationships/hyperlink" Target="https://ru.wikipedia.org/wiki/12_%D0%BC%D0%B0%D1%8F" TargetMode="External"/><Relationship Id="rId10" Type="http://schemas.openxmlformats.org/officeDocument/2006/relationships/hyperlink" Target="https://ru.wikipedia.org/wiki/%D0%97%D0%B0%D0%BA%D0%BE%D0%BD_%D0%91%D0%BE%D0%B9%D0%BB%D1%8F-%D0%9C%D0%B0%D1%80%D0%B8%D0%BE%D1%82%D1%82%D0%B0" TargetMode="External"/><Relationship Id="rId4" Type="http://schemas.openxmlformats.org/officeDocument/2006/relationships/hyperlink" Target="https://ru.wikipedia.org/wiki/%D0%94%D0%B8%D0%B6%D0%BE%D0%BD" TargetMode="External"/><Relationship Id="rId9" Type="http://schemas.openxmlformats.org/officeDocument/2006/relationships/hyperlink" Target="https://ru.wikipedia.org/wiki/%D0%91%D0%BE%D0%B9%D0%BB%D1%8C,_%D0%A0%D0%BE%D0%B1%D0%B5%D1%80%D1%82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808" TargetMode="External"/><Relationship Id="rId2" Type="http://schemas.openxmlformats.org/officeDocument/2006/relationships/hyperlink" Target="http://ru.wikipedia.org/wiki/%D0%A8%D0%B0%D1%80%D0%BB%D1%8C,_%D0%96%D0%B0%D0%BA_%D0%90%D0%BB%D0%B5%D0%BA%D1%81%D0%B0%D0%BD%D0%B4%D1%80_%D0%A1%D0%B5%D0%B7%D0%B0%D1%80" TargetMode="Externa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802_%D0%B3%D0%BE%D0%B4" TargetMode="External"/><Relationship Id="rId2" Type="http://schemas.openxmlformats.org/officeDocument/2006/relationships/hyperlink" Target="http://ru.wikipedia.org/wiki/%D0%93%D0%B5%D0%B9-%D0%9B%D1%8E%D1%81%D1%81%D0%B0%D0%BA,_%D0%96%D0%BE%D0%B7%D0%B5%D1%84_%D0%9B%D1%83%D0%B8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&#1058;&#1088;&#1077;&#1085;&#1080;&#1088;&#1086;&#1074;&#1086;&#1095;&#1085;&#1099;&#1081;%20&#1090;&#1077;&#1089;&#1090;_&#1091;&#1088;&#1072;&#1074;_&#1052;-&#1050;.ppt#-1,1,&#1055;&#1088;&#1086;&#1074;&#1077;&#1088;&#1100; &#1089;&#1074;&#1086;&#1080; &#1079;&#1085;&#1072;&#1085;&#1080;&#1103; &#1087;&#1086; &#1090;&#1077;&#1084;&#1077;  &#171;&#1059;&#1088;&#1072;&#1074;&#1085;&#1077;&#1085;&#1080;&#1077; &#1089;&#1086;&#1089;&#1090;&#1086;&#1103;&#1085;&#1080;&#1103; &#1080;&#1076;&#1077;&#1072;&#1083;&#1100;&#1085;&#1086;&#1075;&#1086; &#1075;&#1072;&#1079;&#1072;&#187; 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3%D0%B0%D0%B7" TargetMode="External"/><Relationship Id="rId7" Type="http://schemas.openxmlformats.org/officeDocument/2006/relationships/hyperlink" Target="http://ru.wikipedia.org/wiki/%D0%92%D0%BE%D0%B7%D0%B4%D1%83%D1%85" TargetMode="External"/><Relationship Id="rId2" Type="http://schemas.openxmlformats.org/officeDocument/2006/relationships/hyperlink" Target="http://ru.wikipedia.org/wiki/%D0%93%D1%80%D0%B5%D1%87%D0%B5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1%D0%B5%D1%82%D1%8C_%D1%8D%D0%BB%D0%B5%D0%BA%D1%82%D1%80%D0%BE%D1%81%D0%BD%D0%B0%D0%B1%D0%B6%D0%B5%D0%BD%D0%B8%D1%8F" TargetMode="External"/><Relationship Id="rId5" Type="http://schemas.openxmlformats.org/officeDocument/2006/relationships/hyperlink" Target="http://ru.wikipedia.org/wiki/%D0%9C%D0%B5%D1%85%D0%B0%D0%BD%D0%B8%D0%B7%D0%BC" TargetMode="External"/><Relationship Id="rId4" Type="http://schemas.openxmlformats.org/officeDocument/2006/relationships/hyperlink" Target="http://ru.wikipedia.org/wiki/%D0%93%D0%B8%D0%B4%D1%80%D0%B0%D0%B2%D0%BB%D0%B8%D0%BA%D0%B0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F%D0%BD%D0%B5%D0%B2%D0%BC%D0%B0%D1%82%D0%B8%D1%87%D0%B5%D1%81%D0%BA%D0%B8%D0%B9_%D0%BA%D0%BE%D0%BC%D0%BF%D1%8C%D1%8E%D1%82%D0%B5%D1%8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3%D0%B5%D1%80%D0%BE%D0%BD_%D0%90%D0%BB%D0%B5%D0%BA%D1%81%D0%B0%D0%BD%D0%B4%D1%80%D0%B8%D0%B9%D1%81%D0%BA%D0%B8%D0%B9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A%D1%82%D0%B5%D0%B7%D0%B8%D0%B1%D0%B8%D0%B9" TargetMode="External"/><Relationship Id="rId7" Type="http://schemas.openxmlformats.org/officeDocument/2006/relationships/hyperlink" Target="http://ru.wikipedia.org/wiki/%D0%9F%D0%B0%D1%81%D0%BA%D0%B0%D0%BB%D1%8C_(%D0%B5%D0%B4%D0%B8%D0%BD%D0%B8%D1%86%D0%B0_%D0%B8%D0%B7%D0%BC%D0%B5%D1%80%D0%B5%D0%BD%D0%B8%D1%8F)" TargetMode="External"/><Relationship Id="rId2" Type="http://schemas.openxmlformats.org/officeDocument/2006/relationships/hyperlink" Target="http://ru.wikipedia.org/wiki/%D0%90%D0%BB%D0%B5%D0%BA%D1%81%D0%B0%D0%BD%D0%B4%D1%80%D0%B8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A%D0%BE%D0%BC%D0%BF%D1%80%D0%B5%D1%81%D1%81%D0%BE%D1%80" TargetMode="External"/><Relationship Id="rId5" Type="http://schemas.openxmlformats.org/officeDocument/2006/relationships/hyperlink" Target="http://ru.wikipedia.org/wiki/%D0%9E%D1%80%D0%B3%D0%B0%D0%BD_(%D0%BC%D1%83%D0%B7%D1%8B%D0%BA%D0%B0%D0%BB%D1%8C%D0%BD%D1%8B%D0%B9_%D0%B8%D0%BD%D1%81%D1%82%D1%80%D1%83%D0%BC%D0%B5%D0%BD%D1%82)" TargetMode="External"/><Relationship Id="rId4" Type="http://schemas.openxmlformats.org/officeDocument/2006/relationships/hyperlink" Target="http://ru.wikipedia.org/wiki/%D0%9F%D0%BE%D1%80%D1%88%D0%BD%D0%B5%D0%B2%D0%BE%D0%B9_%D0%BD%D0%B0%D1%81%D0%BE%D1%81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7%D0%B5%D0%BC%D0%BB%D1%8F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7.gif"/><Relationship Id="rId5" Type="http://schemas.openxmlformats.org/officeDocument/2006/relationships/image" Target="../media/image22.png"/><Relationship Id="rId10" Type="http://schemas.openxmlformats.org/officeDocument/2006/relationships/hyperlink" Target="../Documents/&#1082;%20&#1072;&#1090;&#1090;&#1077;&#1089;&#1090;&#1072;&#1094;&#1080;&#1080;%20(2)/716652772.gif" TargetMode="External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F%D0%BD%D0%B5%D0%B2%D0%BC%D0%BE%D0%B4%D0%B2%D0%B8%D0%B3%D0%B0%D1%82%D0%B5%D0%BB%D1%8C" TargetMode="External"/><Relationship Id="rId2" Type="http://schemas.openxmlformats.org/officeDocument/2006/relationships/hyperlink" Target="http://ru.wikipedia.org/wiki/%D0%9A%D0%BE%D0%BC%D0%BF%D1%80%D0%B5%D1%81%D1%81%D0%BE%D1%8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F%D1%80%D0%B5%D0%B4%D0%BE%D1%85%D1%80%D0%B0%D0%BD%D0%B8%D1%82%D0%B5%D0%BB%D1%8C%D0%BD%D1%8B%D0%B9_%D0%BA%D0%BB%D0%B0%D0%BF%D0%B0%D0%BD" TargetMode="External"/><Relationship Id="rId13" Type="http://schemas.openxmlformats.org/officeDocument/2006/relationships/hyperlink" Target="http://ru.wikipedia.org/wiki/%D0%9C%D0%B0%D0%BD%D0%BE%D0%BC%D0%B5%D1%82%D1%80" TargetMode="External"/><Relationship Id="rId3" Type="http://schemas.openxmlformats.org/officeDocument/2006/relationships/hyperlink" Target="http://ru.wikipedia.org/wiki/%D0%92%D0%BE%D0%B7%D0%B4%D1%83%D1%85%D0%BE%D0%B7%D0%B0%D0%B1%D0%BE%D1%80%D0%BD%D0%B8%D0%BA" TargetMode="External"/><Relationship Id="rId7" Type="http://schemas.openxmlformats.org/officeDocument/2006/relationships/hyperlink" Target="http://ru.wikipedia.org/w/index.php?title=%D0%92%D0%BE%D0%B7%D0%B4%D1%83%D1%85%D0%BE%D1%81%D0%B1%D0%BE%D1%80%D0%BD%D0%B8%D0%BA&amp;action=edit&amp;redlink=1" TargetMode="External"/><Relationship Id="rId12" Type="http://schemas.openxmlformats.org/officeDocument/2006/relationships/hyperlink" Target="http://ru.wikipedia.org/wiki/%D0%9F%D0%BD%D0%B5%D0%B2%D0%BC%D0%BE%D0%BC%D0%BE%D1%82%D0%BE%D1%80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/index.php?title=%D0%92%D0%BB%D0%B0%D0%B3%D0%BE%D0%BE%D1%82%D0%B4%D0%B5%D0%BB%D0%B8%D1%82%D0%B5%D0%BB%D1%8C&amp;action=edit&amp;redlink=1" TargetMode="External"/><Relationship Id="rId11" Type="http://schemas.openxmlformats.org/officeDocument/2006/relationships/hyperlink" Target="http://ru.wikipedia.org/wiki/%D0%93%D0%B8%D0%B4%D1%80%D0%BE%D1%80%D0%B0%D1%81%D0%BF%D1%80%D0%B5%D0%B4%D0%B5%D0%BB%D0%B8%D1%82%D0%B5%D0%BB%D1%8C" TargetMode="External"/><Relationship Id="rId5" Type="http://schemas.openxmlformats.org/officeDocument/2006/relationships/hyperlink" Target="http://ru.wikipedia.org/wiki/%D0%A2%D0%B5%D0%BF%D0%BB%D0%BE%D0%BE%D0%B1%D0%BC%D0%B5%D0%BD%D0%BD%D0%B8%D0%BA" TargetMode="External"/><Relationship Id="rId10" Type="http://schemas.openxmlformats.org/officeDocument/2006/relationships/hyperlink" Target="http://ru.wikipedia.org/wiki/%D0%A0%D0%B5%D0%B4%D1%83%D0%BA%D1%86%D0%B8%D0%BE%D0%BD%D0%BD%D1%8B%D0%B9_%D0%BA%D0%BB%D0%B0%D0%BF%D0%B0%D0%BD" TargetMode="External"/><Relationship Id="rId4" Type="http://schemas.openxmlformats.org/officeDocument/2006/relationships/hyperlink" Target="http://ru.wikipedia.org/wiki/%D0%9A%D0%BE%D0%BC%D0%BF%D1%80%D0%B5%D1%81%D1%81%D0%BE%D1%80" TargetMode="External"/><Relationship Id="rId9" Type="http://schemas.openxmlformats.org/officeDocument/2006/relationships/hyperlink" Target="http://ru.wikipedia.org/w/index.php?title=%D0%9C%D0%B0%D1%81%D0%BB%D0%BE%D1%80%D0%B0%D1%81%D0%BF%D1%8B%D0%BB%D0%B8%D1%82%D0%B5%D0%BB%D1%8C&amp;action=edit&amp;redlink=1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A%D0%BE%D0%BC%D0%BF%D1%80%D0%B5%D1%81%D1%81%D0%BE%D1%80" TargetMode="External"/><Relationship Id="rId2" Type="http://schemas.openxmlformats.org/officeDocument/2006/relationships/hyperlink" Target="http://ru.wikipedia.org/wiki/%D0%92%D0%BE%D0%B7%D0%B4%D1%83%D1%85%D0%BE%D0%B7%D0%B0%D0%B1%D0%BE%D1%80%D0%BD%D0%B8%D0%BA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7%D0%B0%D0%BA%D0%BE%D0%BD_%D0%A8%D0%B0%D1%80%D0%BB%D1%8F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/index.php?title=%D0%92%D0%BB%D0%B0%D0%B3%D0%BE%D0%BE%D1%82%D0%B4%D0%B5%D0%BB%D0%B8%D1%82%D0%B5%D0%BB%D1%8C&amp;action=edit&amp;redlink=1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6%D0%B0%D1%82%D1%8B%D0%B9_%D0%B2%D0%BE%D0%B7%D0%B4%D1%83%D1%85" TargetMode="External"/><Relationship Id="rId2" Type="http://schemas.openxmlformats.org/officeDocument/2006/relationships/hyperlink" Target="http://ru.wikipedia.org/w/index.php?title=%D0%9C%D0%B0%D1%81%D0%BB%D0%BE%D1%80%D0%B0%D1%81%D0%BF%D1%8B%D0%BB%D0%B8%D1%82%D0%B5%D0%BB%D1%8C&amp;action=edit&amp;redlink=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%D0%A0%D0%B5%D0%B4%D1%83%D0%BA%D1%86%D0%B8%D0%BE%D0%BD%D0%BD%D1%8B%D0%B9_%D0%BA%D0%BB%D0%B0%D0%BF%D0%B0%D0%BD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/index.php?title=%D0%9F%D0%BD%D0%B5%D0%B2%D0%BC%D0%BE%D1%86%D0%B8%D0%BB%D0%B8%D0%BD%D0%B4%D1%80&amp;action=edit&amp;redlink=1" TargetMode="External"/><Relationship Id="rId2" Type="http://schemas.openxmlformats.org/officeDocument/2006/relationships/hyperlink" Target="http://ru.wikipedia.org/wiki/%D0%9F%D0%BD%D0%B5%D0%B2%D0%BC%D0%BE%D0%BC%D0%BE%D1%82%D0%BE%D1%8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8%D1%82%D0%BE%D0%BA" TargetMode="External"/><Relationship Id="rId2" Type="http://schemas.openxmlformats.org/officeDocument/2006/relationships/hyperlink" Target="http://ru.wikipedia.org/wiki/%D0%9F%D0%BD%D0%B5%D0%B2%D0%BC%D0%BE%D0%BC%D0%BE%D1%82%D0%BE%D1%8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hyperlink" Target="http://ru.wikipedia.org/w/index.php?title=%D0%A0%D0%B0%D0%B1%D0%BE%D1%87%D0%B8%D0%B9_%D0%BE%D1%80%D0%B3%D0%B0%D0%BD&amp;action=edit&amp;redlink=1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hyperlink" Target="Einfachwirkender_Zylinder_funktionsprinziep.gif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8%D0%BB%D1%8C%D1%84%D0%BE%D0%BD" TargetMode="External"/><Relationship Id="rId2" Type="http://schemas.openxmlformats.org/officeDocument/2006/relationships/hyperlink" Target="http://ru.wikipedia.org/wiki/%D0%9C%D0%B5%D0%BC%D0%B1%D1%80%D0%B0%D0%BD%D0%B0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F%D0%B8%D1%80%D0%BE%D0%BF%D0%B0%D1%82%D1%80%D0%BE%D0%BD" TargetMode="External"/><Relationship Id="rId2" Type="http://schemas.openxmlformats.org/officeDocument/2006/relationships/hyperlink" Target="http://ru.wikipedia.org/wiki/%D0%93%D0%B8%D0%B4%D1%80%D0%BE%D0%BF%D1%80%D0%B8%D0%B2%D0%BE%D0%B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0%D1%83%D0%B4%D0%BD%D0%B8%D0%BA" TargetMode="External"/><Relationship Id="rId2" Type="http://schemas.openxmlformats.org/officeDocument/2006/relationships/hyperlink" Target="http://ru.wikipedia.org/wiki/%D0%A8%D0%B0%D1%85%D1%82%D0%B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.wikipedia.org/wiki/%D0%9A%D0%9F%D0%94" TargetMode="External"/><Relationship Id="rId4" Type="http://schemas.openxmlformats.org/officeDocument/2006/relationships/hyperlink" Target="http://ru.wikipedia.org/wiki/%D0%93%D0%B8%D0%B4%D1%80%D0%BE%D0%BF%D1%80%D0%B8%D0%B2%D0%BE%D0%B4" TargetMode="Externa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0%D1%82%D0%BE%D0%BC%D0%BD%D0%B0%D1%8F_%D1%8D%D0%BB%D0%B5%D0%BA%D1%82%D1%80%D0%BE%D1%81%D1%82%D0%B0%D0%BD%D1%86%D0%B8%D1%8F" TargetMode="External"/><Relationship Id="rId2" Type="http://schemas.openxmlformats.org/officeDocument/2006/relationships/hyperlink" Target="http://ru.wikipedia.org/wiki/%D0%9C%D0%9F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%D0%93%D0%B8%D0%B4%D1%80%D0%BE%D0%BF%D1%80%D0%B8%D0%B2%D0%BE%D0%B4" TargetMode="Externa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elementy.ru/../trefil/kinetic_theory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077200" cy="1609725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FFFF00"/>
                </a:solidFill>
              </a:rPr>
              <a:t>Пневматика, пневмопривод</a:t>
            </a:r>
            <a:br>
              <a:rPr lang="ru-RU" altLang="ru-RU" smtClean="0">
                <a:solidFill>
                  <a:srgbClr val="FFFF00"/>
                </a:solidFill>
              </a:rPr>
            </a:br>
            <a:endParaRPr lang="ru-RU" altLang="ru-RU" smtClean="0">
              <a:solidFill>
                <a:srgbClr val="FFFF00"/>
              </a:solidFill>
            </a:endParaRPr>
          </a:p>
        </p:txBody>
      </p:sp>
      <p:pic>
        <p:nvPicPr>
          <p:cNvPr id="409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1447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7"/>
          <p:cNvPicPr>
            <a:picLocks noChangeAspect="1" noChangeArrowheads="1"/>
          </p:cNvPicPr>
          <p:nvPr>
            <p:ph type="subTitle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24250" y="3770313"/>
            <a:ext cx="1714500" cy="1019175"/>
          </a:xfrm>
        </p:spPr>
      </p:pic>
      <p:sp>
        <p:nvSpPr>
          <p:cNvPr id="4101" name="Дата 5"/>
          <p:cNvSpPr>
            <a:spLocks noGrp="1"/>
          </p:cNvSpPr>
          <p:nvPr>
            <p:ph type="dt" sz="quarter" idx="10"/>
          </p:nvPr>
        </p:nvSpPr>
        <p:spPr>
          <a:xfrm>
            <a:off x="6143625" y="0"/>
            <a:ext cx="3000375" cy="928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A9D0D8A-637F-4637-BE1D-E8CBFF06F816}" type="datetime1">
              <a:rPr lang="ru-RU" altLang="ru-RU" sz="4000" b="1" smtClean="0">
                <a:solidFill>
                  <a:srgbClr val="C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11.11.2020</a:t>
            </a:fld>
            <a:endParaRPr lang="ru-RU" altLang="ru-RU" sz="4000" b="1" smtClean="0">
              <a:solidFill>
                <a:srgbClr val="C00000"/>
              </a:solidFill>
            </a:endParaRPr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0" y="5548313"/>
            <a:ext cx="78041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i="1"/>
              <a:t>Идите, идите вперед, уверенность придет к вам позже.</a:t>
            </a:r>
            <a:endParaRPr lang="ru-RU" altLang="ru-RU" sz="2400"/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i="1"/>
              <a:t>Д'Аламбер.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295  E" pathEditMode="relative" ptsTypes="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8625" y="142875"/>
            <a:ext cx="4786313" cy="626427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b="1" smtClean="0">
                <a:solidFill>
                  <a:srgbClr val="FFFF00"/>
                </a:solidFill>
              </a:rPr>
              <a:t>Идеальный газ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mtClean="0"/>
              <a:t>(модель)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z="200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000" smtClean="0"/>
              <a:t>1. Совокупность большого числа молекул массой </a:t>
            </a:r>
            <a:r>
              <a:rPr lang="en-US" altLang="ru-RU" sz="2000" i="1" smtClean="0"/>
              <a:t>m</a:t>
            </a:r>
            <a:r>
              <a:rPr lang="en-US" altLang="ru-RU" sz="1200" i="1" smtClean="0"/>
              <a:t>0</a:t>
            </a:r>
            <a:r>
              <a:rPr lang="ru-RU" altLang="ru-RU" sz="2000" smtClean="0"/>
              <a:t>, размерами молекул пренебрегают (принимают молекулы за материальные точки).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000" smtClean="0"/>
              <a:t>2. Молекулы находятся на больших расстояниях друг от друга и движутся хаотически.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000" smtClean="0"/>
              <a:t>3. Молекулы взаимодействуют по законам упругих столкновений , силами притяжения между молекулами пренебрегают.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000" smtClean="0"/>
              <a:t>4. Скорости молекул разнообразны, но при определенной температуре средняя скорость молекул остается постоянной.</a:t>
            </a:r>
          </a:p>
        </p:txBody>
      </p:sp>
      <p:sp>
        <p:nvSpPr>
          <p:cNvPr id="13315" name="Line 4"/>
          <p:cNvSpPr>
            <a:spLocks noChangeShapeType="1"/>
          </p:cNvSpPr>
          <p:nvPr/>
        </p:nvSpPr>
        <p:spPr bwMode="auto">
          <a:xfrm>
            <a:off x="5214938" y="214313"/>
            <a:ext cx="71437" cy="6026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5256213" y="260350"/>
            <a:ext cx="3316287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>
                <a:solidFill>
                  <a:srgbClr val="FFFF00"/>
                </a:solidFill>
              </a:rPr>
              <a:t>Реальный газ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/>
              <a:t>1. Молекулы реального газа не являются точечными образованиями, диаметры молекул лишь в десятки раз меньше расстояний между молекулами.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/>
              <a:t>2. Молекулы не взаимо- действуют по законам упругих столкновений. </a:t>
            </a:r>
          </a:p>
        </p:txBody>
      </p:sp>
      <p:sp>
        <p:nvSpPr>
          <p:cNvPr id="13317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6308725"/>
            <a:ext cx="539750" cy="549275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rgbClr val="FFFF00"/>
                </a:solidFill>
              </a:rPr>
              <a:t>Макроскопические параметры</a:t>
            </a:r>
          </a:p>
        </p:txBody>
      </p:sp>
      <p:sp>
        <p:nvSpPr>
          <p:cNvPr id="14339" name="AutoShape 4"/>
          <p:cNvSpPr>
            <a:spLocks noChangeArrowheads="1"/>
          </p:cNvSpPr>
          <p:nvPr/>
        </p:nvSpPr>
        <p:spPr bwMode="auto">
          <a:xfrm>
            <a:off x="971550" y="1412875"/>
            <a:ext cx="7416800" cy="4032250"/>
          </a:xfrm>
          <a:prstGeom prst="cloudCallout">
            <a:avLst>
              <a:gd name="adj1" fmla="val -44412"/>
              <a:gd name="adj2" fmla="val 67875"/>
            </a:avLst>
          </a:prstGeom>
          <a:solidFill>
            <a:schemeClr val="accent1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rgbClr val="CC6600"/>
                </a:solidFill>
              </a:rPr>
              <a:t>Параметры, характеризующие состояние газа без учета его молекулярного строения, называются </a:t>
            </a:r>
            <a:r>
              <a:rPr lang="ru-RU" altLang="ru-RU" sz="2000" b="1">
                <a:solidFill>
                  <a:srgbClr val="3333FF"/>
                </a:solidFill>
              </a:rPr>
              <a:t>макроскопическими</a:t>
            </a:r>
            <a:r>
              <a:rPr lang="ru-RU" altLang="ru-RU" sz="2000" b="1">
                <a:solidFill>
                  <a:srgbClr val="FF0000"/>
                </a:solidFill>
              </a:rPr>
              <a:t>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>
                <a:solidFill>
                  <a:srgbClr val="FF0000"/>
                </a:solidFill>
              </a:rPr>
              <a:t> </a:t>
            </a:r>
            <a:r>
              <a:rPr lang="ru-RU" altLang="ru-RU" sz="2000" b="1">
                <a:solidFill>
                  <a:srgbClr val="CC6600"/>
                </a:solidFill>
              </a:rPr>
              <a:t>Назовите эти параметры.</a:t>
            </a:r>
          </a:p>
        </p:txBody>
      </p:sp>
      <p:sp>
        <p:nvSpPr>
          <p:cNvPr id="14340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851275" y="5589588"/>
            <a:ext cx="755650" cy="431800"/>
          </a:xfrm>
          <a:prstGeom prst="actionButtonForwardNext">
            <a:avLst/>
          </a:prstGeom>
          <a:solidFill>
            <a:schemeClr val="accent1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4341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64163" y="5589588"/>
            <a:ext cx="755650" cy="431800"/>
          </a:xfrm>
          <a:prstGeom prst="actionButtonReturn">
            <a:avLst/>
          </a:prstGeom>
          <a:solidFill>
            <a:schemeClr val="accent1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3851275" y="4076700"/>
            <a:ext cx="1800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800" b="1" smtClean="0">
                <a:solidFill>
                  <a:srgbClr val="FFFF00"/>
                </a:solidFill>
              </a:rPr>
              <a:t>Макроскопические параметры</a:t>
            </a:r>
          </a:p>
        </p:txBody>
      </p:sp>
      <p:sp>
        <p:nvSpPr>
          <p:cNvPr id="76803" name="AutoShape 3"/>
          <p:cNvSpPr>
            <a:spLocks noChangeArrowheads="1"/>
          </p:cNvSpPr>
          <p:nvPr/>
        </p:nvSpPr>
        <p:spPr bwMode="auto">
          <a:xfrm rot="-2960814">
            <a:off x="168275" y="2532063"/>
            <a:ext cx="2555875" cy="1847850"/>
          </a:xfrm>
          <a:prstGeom prst="cloudCallout">
            <a:avLst>
              <a:gd name="adj1" fmla="val 5347"/>
              <a:gd name="adj2" fmla="val 86787"/>
            </a:avLst>
          </a:prstGeom>
          <a:solidFill>
            <a:schemeClr val="accent1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4800" b="1">
                <a:solidFill>
                  <a:srgbClr val="CC6600"/>
                </a:solidFill>
              </a:rPr>
              <a:t>P</a:t>
            </a:r>
            <a:endParaRPr lang="ru-RU" altLang="ru-RU" sz="4800" b="1">
              <a:solidFill>
                <a:srgbClr val="CC66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rgbClr val="CC6600"/>
                </a:solidFill>
              </a:rPr>
              <a:t>давление</a:t>
            </a:r>
          </a:p>
        </p:txBody>
      </p:sp>
      <p:sp>
        <p:nvSpPr>
          <p:cNvPr id="76804" name="AutoShape 4"/>
          <p:cNvSpPr>
            <a:spLocks noChangeArrowheads="1"/>
          </p:cNvSpPr>
          <p:nvPr/>
        </p:nvSpPr>
        <p:spPr bwMode="auto">
          <a:xfrm>
            <a:off x="3273425" y="1450975"/>
            <a:ext cx="2506663" cy="1651000"/>
          </a:xfrm>
          <a:prstGeom prst="cloudCallout">
            <a:avLst>
              <a:gd name="adj1" fmla="val 3338"/>
              <a:gd name="adj2" fmla="val 105889"/>
            </a:avLst>
          </a:prstGeom>
          <a:solidFill>
            <a:schemeClr val="accent1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4800" b="1">
                <a:solidFill>
                  <a:srgbClr val="CC6600"/>
                </a:solidFill>
              </a:rPr>
              <a:t>V</a:t>
            </a:r>
            <a:endParaRPr lang="ru-RU" altLang="ru-RU" sz="4800" b="1">
              <a:solidFill>
                <a:srgbClr val="CC66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rgbClr val="CC6600"/>
                </a:solidFill>
              </a:rPr>
              <a:t>объем</a:t>
            </a:r>
          </a:p>
        </p:txBody>
      </p:sp>
      <p:sp>
        <p:nvSpPr>
          <p:cNvPr id="76805" name="AutoShape 5"/>
          <p:cNvSpPr>
            <a:spLocks noChangeArrowheads="1"/>
          </p:cNvSpPr>
          <p:nvPr/>
        </p:nvSpPr>
        <p:spPr bwMode="auto">
          <a:xfrm rot="1235227">
            <a:off x="6019800" y="2255838"/>
            <a:ext cx="2741613" cy="1655762"/>
          </a:xfrm>
          <a:prstGeom prst="cloudCallout">
            <a:avLst>
              <a:gd name="adj1" fmla="val 16338"/>
              <a:gd name="adj2" fmla="val 82505"/>
            </a:avLst>
          </a:prstGeom>
          <a:solidFill>
            <a:schemeClr val="accent1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4800" b="1">
                <a:solidFill>
                  <a:srgbClr val="CC6600"/>
                </a:solidFill>
              </a:rPr>
              <a:t>T</a:t>
            </a:r>
            <a:endParaRPr lang="ru-RU" altLang="ru-RU" sz="4800" b="1">
              <a:solidFill>
                <a:srgbClr val="CC66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rgbClr val="CC6600"/>
                </a:solidFill>
              </a:rPr>
              <a:t>температура</a:t>
            </a:r>
          </a:p>
        </p:txBody>
      </p:sp>
      <p:sp>
        <p:nvSpPr>
          <p:cNvPr id="15366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24863" y="6426200"/>
            <a:ext cx="719137" cy="431800"/>
          </a:xfrm>
          <a:prstGeom prst="actionButtonForwardNext">
            <a:avLst/>
          </a:prstGeom>
          <a:solidFill>
            <a:schemeClr val="accent1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5367" name="Rectangle 9"/>
          <p:cNvSpPr>
            <a:spLocks noChangeArrowheads="1"/>
          </p:cNvSpPr>
          <p:nvPr/>
        </p:nvSpPr>
        <p:spPr bwMode="auto">
          <a:xfrm>
            <a:off x="1476375" y="4292600"/>
            <a:ext cx="5975350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3600" b="1">
                <a:solidFill>
                  <a:srgbClr val="CC6600"/>
                </a:solidFill>
              </a:rPr>
              <a:t>уравнения Менделеева – Клапейрона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ru-RU" sz="4000" b="1">
                <a:solidFill>
                  <a:srgbClr val="3333FF"/>
                </a:solidFill>
              </a:rPr>
              <a:t>PV =  m  RT</a:t>
            </a:r>
            <a:endParaRPr lang="ru-RU" altLang="ru-RU" sz="4000" b="1">
              <a:solidFill>
                <a:srgbClr val="3333FF"/>
              </a:solidFill>
            </a:endParaRPr>
          </a:p>
        </p:txBody>
      </p:sp>
      <p:pic>
        <p:nvPicPr>
          <p:cNvPr id="15368" name="Picture 12" descr="\frac{p\cdot V}{T}=\mathrm{const}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289550"/>
            <a:ext cx="223202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4" descr="clip_image068_0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6278563"/>
            <a:ext cx="18621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680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680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680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6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6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6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  <p:bldP spid="76803" grpId="0" animBg="1"/>
      <p:bldP spid="76804" grpId="0" animBg="1"/>
      <p:bldP spid="76805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rgbClr val="FFFF00"/>
                </a:solidFill>
              </a:rPr>
              <a:t>Изопроцессы</a:t>
            </a:r>
          </a:p>
        </p:txBody>
      </p:sp>
      <p:sp>
        <p:nvSpPr>
          <p:cNvPr id="16387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203575" y="5734050"/>
            <a:ext cx="755650" cy="431800"/>
          </a:xfrm>
          <a:prstGeom prst="actionButtonBackPrevious">
            <a:avLst/>
          </a:prstGeom>
          <a:solidFill>
            <a:schemeClr val="accent1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6388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0" y="5734050"/>
            <a:ext cx="755650" cy="431800"/>
          </a:xfrm>
          <a:prstGeom prst="actionButtonForwardNext">
            <a:avLst/>
          </a:prstGeom>
          <a:solidFill>
            <a:schemeClr val="accent1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6389" name="AutoShape 6"/>
          <p:cNvSpPr>
            <a:spLocks noChangeArrowheads="1"/>
          </p:cNvSpPr>
          <p:nvPr/>
        </p:nvSpPr>
        <p:spPr bwMode="auto">
          <a:xfrm>
            <a:off x="468313" y="1341438"/>
            <a:ext cx="8064500" cy="4103687"/>
          </a:xfrm>
          <a:prstGeom prst="cloudCallout">
            <a:avLst>
              <a:gd name="adj1" fmla="val -34056"/>
              <a:gd name="adj2" fmla="val 66597"/>
            </a:avLst>
          </a:prstGeom>
          <a:solidFill>
            <a:schemeClr val="accent1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CC6600"/>
                </a:solidFill>
              </a:rPr>
              <a:t>Процессы, протекающие в термодинамической системе при одном неизменном </a:t>
            </a:r>
            <a:r>
              <a:rPr lang="ru-RU" altLang="ru-RU" sz="2400" b="1">
                <a:solidFill>
                  <a:srgbClr val="3333FF"/>
                </a:solidFill>
              </a:rPr>
              <a:t>макроскопическом</a:t>
            </a:r>
            <a:r>
              <a:rPr lang="ru-RU" altLang="ru-RU" sz="2400" b="1">
                <a:solidFill>
                  <a:srgbClr val="CC6600"/>
                </a:solidFill>
              </a:rPr>
              <a:t> параметре когда два других изменяются, называются </a:t>
            </a:r>
            <a:r>
              <a:rPr lang="ru-RU" altLang="ru-RU" sz="2400" b="1">
                <a:solidFill>
                  <a:srgbClr val="3333FF"/>
                </a:solidFill>
              </a:rPr>
              <a:t>изопроцессами.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rgbClr val="FFFF00"/>
                </a:solidFill>
              </a:rPr>
              <a:t>Изотермический процесс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endParaRPr lang="ru-RU" altLang="ru-RU" sz="2000" smtClean="0">
              <a:solidFill>
                <a:srgbClr val="FF0000"/>
              </a:solidFill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628775"/>
            <a:ext cx="3886200" cy="4419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ru-RU" altLang="ru-RU" smtClean="0"/>
          </a:p>
        </p:txBody>
      </p:sp>
      <p:sp>
        <p:nvSpPr>
          <p:cNvPr id="17413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419475" y="5876925"/>
            <a:ext cx="755650" cy="431800"/>
          </a:xfrm>
          <a:prstGeom prst="actionButtonBackPrevious">
            <a:avLst/>
          </a:prstGeom>
          <a:solidFill>
            <a:schemeClr val="accent1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7414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16463" y="5876925"/>
            <a:ext cx="755650" cy="4318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>
            <a:off x="755650" y="1484313"/>
            <a:ext cx="3744913" cy="4249737"/>
          </a:xfrm>
          <a:prstGeom prst="wedgeRoundRectCallout">
            <a:avLst>
              <a:gd name="adj1" fmla="val -51528"/>
              <a:gd name="adj2" fmla="val 53472"/>
              <a:gd name="adj3" fmla="val 16667"/>
            </a:avLst>
          </a:prstGeom>
          <a:solidFill>
            <a:schemeClr val="accent1"/>
          </a:solidFill>
          <a:ln w="28575">
            <a:solidFill>
              <a:srgbClr val="3333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endParaRPr lang="en-US" altLang="ru-RU" sz="1800" b="1">
              <a:solidFill>
                <a:srgbClr val="FF0000"/>
              </a:solidFill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1800" b="1">
                <a:solidFill>
                  <a:srgbClr val="FF0000"/>
                </a:solidFill>
              </a:rPr>
              <a:t>Процесс, протекающий в термодинамической системе при </a:t>
            </a:r>
            <a:r>
              <a:rPr lang="ru-RU" altLang="ru-RU" sz="1800" b="1">
                <a:solidFill>
                  <a:srgbClr val="3333FF"/>
                </a:solidFill>
              </a:rPr>
              <a:t>постоянной температуре</a:t>
            </a:r>
            <a:r>
              <a:rPr lang="ru-RU" altLang="ru-RU" sz="1800" b="1">
                <a:solidFill>
                  <a:srgbClr val="FF0000"/>
                </a:solidFill>
              </a:rPr>
              <a:t>, называется изотермическим.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ru-RU" sz="3600" b="1">
                <a:solidFill>
                  <a:srgbClr val="3333FF"/>
                </a:solidFill>
              </a:rPr>
              <a:t>T = const</a:t>
            </a:r>
            <a:endParaRPr lang="ru-RU" altLang="ru-RU" sz="3600" b="1">
              <a:solidFill>
                <a:srgbClr val="3333FF"/>
              </a:solidFill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ru-RU" altLang="ru-RU" sz="3600" b="1">
              <a:solidFill>
                <a:srgbClr val="3333FF"/>
              </a:solidFill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ru-RU" altLang="ru-RU" sz="1800" b="1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1"/>
          </a:p>
        </p:txBody>
      </p:sp>
      <p:sp>
        <p:nvSpPr>
          <p:cNvPr id="17416" name="AutoShape 8"/>
          <p:cNvSpPr>
            <a:spLocks noChangeArrowheads="1"/>
          </p:cNvSpPr>
          <p:nvPr/>
        </p:nvSpPr>
        <p:spPr bwMode="auto">
          <a:xfrm>
            <a:off x="4787900" y="1557338"/>
            <a:ext cx="3671888" cy="4176712"/>
          </a:xfrm>
          <a:prstGeom prst="wedgeRoundRectCallout">
            <a:avLst>
              <a:gd name="adj1" fmla="val 49181"/>
              <a:gd name="adj2" fmla="val 56690"/>
              <a:gd name="adj3" fmla="val 16667"/>
            </a:avLst>
          </a:prstGeom>
          <a:solidFill>
            <a:schemeClr val="accent1"/>
          </a:solidFill>
          <a:ln w="28575">
            <a:solidFill>
              <a:srgbClr val="3333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1800" b="1">
                <a:solidFill>
                  <a:srgbClr val="FF0000"/>
                </a:solidFill>
              </a:rPr>
              <a:t>Зависимость </a:t>
            </a:r>
            <a:r>
              <a:rPr lang="ru-RU" altLang="ru-RU" sz="1800" b="1">
                <a:solidFill>
                  <a:srgbClr val="3333FF"/>
                </a:solidFill>
              </a:rPr>
              <a:t>объема</a:t>
            </a:r>
            <a:r>
              <a:rPr lang="ru-RU" altLang="ru-RU" sz="1800" b="1">
                <a:solidFill>
                  <a:srgbClr val="FF0000"/>
                </a:solidFill>
              </a:rPr>
              <a:t> от </a:t>
            </a:r>
            <a:r>
              <a:rPr lang="ru-RU" altLang="ru-RU" sz="1800" b="1">
                <a:solidFill>
                  <a:srgbClr val="3333FF"/>
                </a:solidFill>
              </a:rPr>
              <a:t>давления</a:t>
            </a:r>
            <a:r>
              <a:rPr lang="ru-RU" altLang="ru-RU" sz="1800" b="1">
                <a:solidFill>
                  <a:srgbClr val="FF0000"/>
                </a:solidFill>
              </a:rPr>
              <a:t> при постоянной температуре называется законом </a:t>
            </a:r>
            <a:r>
              <a:rPr lang="ru-RU" altLang="ru-RU" sz="1800" b="1">
                <a:solidFill>
                  <a:srgbClr val="3333FF"/>
                </a:solidFill>
              </a:rPr>
              <a:t>Бойля-Мариотта.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ru-RU" sz="4000" b="1">
                <a:solidFill>
                  <a:srgbClr val="3333FF"/>
                </a:solidFill>
              </a:rPr>
              <a:t>PV = const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ru-RU" sz="4000" b="1">
                <a:solidFill>
                  <a:srgbClr val="3333FF"/>
                </a:solidFill>
              </a:rPr>
              <a:t>P</a:t>
            </a:r>
            <a:r>
              <a:rPr lang="en-US" altLang="ru-RU" sz="4000" b="1" baseline="-25000">
                <a:solidFill>
                  <a:srgbClr val="3333FF"/>
                </a:solidFill>
              </a:rPr>
              <a:t>1</a:t>
            </a:r>
            <a:r>
              <a:rPr lang="en-US" altLang="ru-RU" sz="4000" b="1">
                <a:solidFill>
                  <a:srgbClr val="3333FF"/>
                </a:solidFill>
              </a:rPr>
              <a:t>   =   V</a:t>
            </a:r>
            <a:r>
              <a:rPr lang="en-US" altLang="ru-RU" sz="4000" b="1" baseline="-25000">
                <a:solidFill>
                  <a:srgbClr val="3333FF"/>
                </a:solidFill>
              </a:rPr>
              <a:t>2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ru-RU" sz="4000" b="1">
                <a:solidFill>
                  <a:srgbClr val="3333FF"/>
                </a:solidFill>
              </a:rPr>
              <a:t>P</a:t>
            </a:r>
            <a:r>
              <a:rPr lang="en-US" altLang="ru-RU" sz="4000" b="1" baseline="-25000">
                <a:solidFill>
                  <a:srgbClr val="3333FF"/>
                </a:solidFill>
              </a:rPr>
              <a:t>2     </a:t>
            </a:r>
            <a:r>
              <a:rPr lang="en-US" altLang="ru-RU" sz="4000" b="1">
                <a:solidFill>
                  <a:srgbClr val="3333FF"/>
                </a:solidFill>
              </a:rPr>
              <a:t>	V</a:t>
            </a:r>
            <a:r>
              <a:rPr lang="en-US" altLang="ru-RU" sz="4000" b="1" baseline="-25000">
                <a:solidFill>
                  <a:srgbClr val="3333FF"/>
                </a:solidFill>
              </a:rPr>
              <a:t>1</a:t>
            </a:r>
            <a:r>
              <a:rPr lang="en-US" altLang="ru-RU" sz="4000" b="1">
                <a:solidFill>
                  <a:srgbClr val="3333FF"/>
                </a:solidFill>
              </a:rPr>
              <a:t> </a:t>
            </a:r>
            <a:endParaRPr lang="ru-RU" altLang="ru-RU" sz="4000" b="1">
              <a:solidFill>
                <a:srgbClr val="3333FF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4000" b="1">
              <a:solidFill>
                <a:srgbClr val="3333FF"/>
              </a:solidFill>
            </a:endParaRPr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5435600" y="4365625"/>
            <a:ext cx="431800" cy="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7164388" y="4365625"/>
            <a:ext cx="574675" cy="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9" name="AutoShape 1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72225" y="5805488"/>
            <a:ext cx="1008063" cy="431800"/>
          </a:xfrm>
          <a:prstGeom prst="actionButtonReturn">
            <a:avLst/>
          </a:prstGeom>
          <a:solidFill>
            <a:schemeClr val="accent1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pic>
        <p:nvPicPr>
          <p:cNvPr id="17420" name="Picture 15" descr="\frac{p\cdot V}{T}=\mathrm{const}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581525"/>
            <a:ext cx="2122488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800" smtClean="0">
                <a:solidFill>
                  <a:srgbClr val="FFFF00"/>
                </a:solidFill>
              </a:rPr>
              <a:t>Изотермический процесс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7338"/>
            <a:ext cx="3098800" cy="4419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b="1" smtClean="0">
                <a:solidFill>
                  <a:srgbClr val="3333FF"/>
                </a:solidFill>
              </a:rPr>
              <a:t>      Изотерма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mtClean="0"/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3203575" y="1341438"/>
            <a:ext cx="5940425" cy="4895850"/>
          </a:xfrm>
          <a:prstGeom prst="wedgeRoundRectCallout">
            <a:avLst>
              <a:gd name="adj1" fmla="val -34231"/>
              <a:gd name="adj2" fmla="val 53144"/>
              <a:gd name="adj3" fmla="val 16667"/>
            </a:avLst>
          </a:prstGeom>
          <a:solidFill>
            <a:schemeClr val="accent1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/>
              <a:t>Закон Бо́йля — Марио́тта — один из основных </a:t>
            </a:r>
            <a:r>
              <a:rPr lang="ru-RU" altLang="ru-RU" sz="2800" b="1" u="sng">
                <a:hlinkClick r:id="rId2" tooltip="Газ"/>
              </a:rPr>
              <a:t>газовых</a:t>
            </a:r>
            <a:r>
              <a:rPr lang="ru-RU" altLang="ru-RU" sz="2800" b="1"/>
              <a:t> </a:t>
            </a:r>
            <a:r>
              <a:rPr lang="ru-RU" altLang="ru-RU" sz="2800" b="1" u="sng">
                <a:hlinkClick r:id="rId3" tooltip="Закон"/>
              </a:rPr>
              <a:t>законов</a:t>
            </a:r>
            <a:r>
              <a:rPr lang="ru-RU" altLang="ru-RU" sz="2800" b="1"/>
              <a:t>, открытый в </a:t>
            </a:r>
            <a:r>
              <a:rPr lang="ru-RU" altLang="ru-RU" sz="2800" b="1" u="sng">
                <a:hlinkClick r:id="rId4" tooltip="1662 год"/>
              </a:rPr>
              <a:t>1662 году</a:t>
            </a:r>
            <a:r>
              <a:rPr lang="ru-RU" altLang="ru-RU" sz="2800" b="1"/>
              <a:t> </a:t>
            </a:r>
            <a:r>
              <a:rPr lang="ru-RU" altLang="ru-RU" sz="2800" b="1" u="sng">
                <a:hlinkClick r:id="rId5" tooltip="Роберт Бойль"/>
              </a:rPr>
              <a:t>Робертом Бойлем</a:t>
            </a:r>
            <a:r>
              <a:rPr lang="ru-RU" altLang="ru-RU" sz="2800" b="1"/>
              <a:t> и независимо переоткрытый </a:t>
            </a:r>
            <a:r>
              <a:rPr lang="ru-RU" altLang="ru-RU" sz="2800" b="1" u="sng">
                <a:hlinkClick r:id="rId6" tooltip="Эдм Мариотт"/>
              </a:rPr>
              <a:t>Эдмом Мариоттом</a:t>
            </a:r>
            <a:r>
              <a:rPr lang="ru-RU" altLang="ru-RU" sz="2800" b="1"/>
              <a:t> в </a:t>
            </a:r>
            <a:r>
              <a:rPr lang="ru-RU" altLang="ru-RU" sz="2800" b="1" u="sng">
                <a:hlinkClick r:id="rId7" tooltip="1676 год"/>
              </a:rPr>
              <a:t>1676 году</a:t>
            </a:r>
            <a:r>
              <a:rPr lang="ru-RU" altLang="ru-RU" sz="2800" b="1"/>
              <a:t>. Закон является частным случаем </a:t>
            </a:r>
            <a:r>
              <a:rPr lang="ru-RU" altLang="ru-RU" sz="2800" b="1" u="sng">
                <a:hlinkClick r:id="rId8" tooltip="Уравнение состояния идеального газа"/>
              </a:rPr>
              <a:t>уравнения состояния идеального газа</a:t>
            </a:r>
            <a:r>
              <a:rPr lang="ru-RU" altLang="ru-RU" sz="2800" b="1"/>
              <a:t>.</a:t>
            </a:r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684213" y="2276475"/>
            <a:ext cx="0" cy="2447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684213" y="4724400"/>
            <a:ext cx="2159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39" name="Freeform 7"/>
          <p:cNvSpPr>
            <a:spLocks/>
          </p:cNvSpPr>
          <p:nvPr/>
        </p:nvSpPr>
        <p:spPr bwMode="auto">
          <a:xfrm rot="1326195">
            <a:off x="900113" y="2781300"/>
            <a:ext cx="2157412" cy="1589088"/>
          </a:xfrm>
          <a:custGeom>
            <a:avLst/>
            <a:gdLst>
              <a:gd name="T0" fmla="*/ 0 w 2132"/>
              <a:gd name="T1" fmla="*/ 0 h 1528"/>
              <a:gd name="T2" fmla="*/ 2147483646 w 2132"/>
              <a:gd name="T3" fmla="*/ 2147483646 h 1528"/>
              <a:gd name="T4" fmla="*/ 2147483646 w 2132"/>
              <a:gd name="T5" fmla="*/ 2147483646 h 1528"/>
              <a:gd name="T6" fmla="*/ 0 60000 65536"/>
              <a:gd name="T7" fmla="*/ 0 60000 65536"/>
              <a:gd name="T8" fmla="*/ 0 60000 65536"/>
              <a:gd name="T9" fmla="*/ 0 w 2132"/>
              <a:gd name="T10" fmla="*/ 0 h 1528"/>
              <a:gd name="T11" fmla="*/ 2132 w 2132"/>
              <a:gd name="T12" fmla="*/ 1528 h 1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2" h="1528">
                <a:moveTo>
                  <a:pt x="0" y="0"/>
                </a:moveTo>
                <a:cubicBezTo>
                  <a:pt x="299" y="552"/>
                  <a:pt x="598" y="1104"/>
                  <a:pt x="953" y="1316"/>
                </a:cubicBezTo>
                <a:cubicBezTo>
                  <a:pt x="1308" y="1528"/>
                  <a:pt x="1936" y="1278"/>
                  <a:pt x="2132" y="1270"/>
                </a:cubicBezTo>
              </a:path>
            </a:pathLst>
          </a:custGeom>
          <a:noFill/>
          <a:ln w="2857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2484438" y="4797425"/>
            <a:ext cx="935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 b="1">
                <a:solidFill>
                  <a:srgbClr val="CC6600"/>
                </a:solidFill>
              </a:rPr>
              <a:t>V</a:t>
            </a:r>
            <a:endParaRPr lang="ru-RU" altLang="ru-RU" sz="1800" b="1">
              <a:solidFill>
                <a:srgbClr val="CC6600"/>
              </a:solidFill>
            </a:endParaRP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684213" y="2133600"/>
            <a:ext cx="576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 b="1">
                <a:solidFill>
                  <a:srgbClr val="CC6600"/>
                </a:solidFill>
              </a:rPr>
              <a:t>P</a:t>
            </a:r>
            <a:endParaRPr lang="ru-RU" altLang="ru-RU" sz="1800" b="1">
              <a:solidFill>
                <a:srgbClr val="CC6600"/>
              </a:solidFill>
            </a:endParaRPr>
          </a:p>
        </p:txBody>
      </p:sp>
      <p:sp>
        <p:nvSpPr>
          <p:cNvPr id="18442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42988" y="5373688"/>
            <a:ext cx="719137" cy="431800"/>
          </a:xfrm>
          <a:prstGeom prst="actionButtonForwardNext">
            <a:avLst/>
          </a:prstGeom>
          <a:solidFill>
            <a:schemeClr val="accent1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288"/>
            <a:ext cx="9144000" cy="6864350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Мариотт, Эдм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800" smtClean="0"/>
              <a:t>(</a:t>
            </a:r>
            <a:r>
              <a:rPr lang="ru-RU" altLang="ru-RU" sz="2800" smtClean="0">
                <a:hlinkClick r:id="rId2" tooltip="Французский язык"/>
              </a:rPr>
              <a:t>фр.</a:t>
            </a:r>
            <a:r>
              <a:rPr lang="ru-RU" altLang="ru-RU" sz="2800" smtClean="0"/>
              <a:t> </a:t>
            </a:r>
            <a:r>
              <a:rPr lang="fr-FR" altLang="ru-RU" sz="2800" i="1" smtClean="0"/>
              <a:t>Edme Mariotte</a:t>
            </a:r>
            <a:r>
              <a:rPr lang="ru-RU" altLang="ru-RU" sz="2800" smtClean="0"/>
              <a:t>; </a:t>
            </a:r>
            <a:r>
              <a:rPr lang="ru-RU" altLang="ru-RU" sz="2800" smtClean="0">
                <a:hlinkClick r:id="rId3" tooltip="1620"/>
              </a:rPr>
              <a:t>1620</a:t>
            </a:r>
            <a:r>
              <a:rPr lang="ru-RU" altLang="ru-RU" sz="2800" smtClean="0"/>
              <a:t>, </a:t>
            </a:r>
            <a:r>
              <a:rPr lang="ru-RU" altLang="ru-RU" sz="2800" smtClean="0">
                <a:hlinkClick r:id="rId4" tooltip="Дижон"/>
              </a:rPr>
              <a:t>Дижон</a:t>
            </a:r>
            <a:r>
              <a:rPr lang="ru-RU" altLang="ru-RU" sz="2800" smtClean="0"/>
              <a:t> — </a:t>
            </a:r>
            <a:r>
              <a:rPr lang="ru-RU" altLang="ru-RU" sz="2800" smtClean="0">
                <a:hlinkClick r:id="rId5" tooltip="12 мая"/>
              </a:rPr>
              <a:t>12 мая</a:t>
            </a:r>
            <a:r>
              <a:rPr lang="ru-RU" altLang="ru-RU" sz="2800" smtClean="0"/>
              <a:t> </a:t>
            </a:r>
            <a:r>
              <a:rPr lang="ru-RU" altLang="ru-RU" sz="2800" smtClean="0">
                <a:hlinkClick r:id="rId6" tooltip="1684"/>
              </a:rPr>
              <a:t>1684</a:t>
            </a:r>
            <a:r>
              <a:rPr lang="ru-RU" altLang="ru-RU" sz="2800" smtClean="0"/>
              <a:t>,</a:t>
            </a:r>
            <a:r>
              <a:rPr lang="ru-RU" altLang="ru-RU" sz="2800" smtClean="0">
                <a:hlinkClick r:id="rId7" tooltip="Париж"/>
              </a:rPr>
              <a:t>Париж</a:t>
            </a:r>
            <a:r>
              <a:rPr lang="ru-RU" altLang="ru-RU" sz="2800" smtClean="0"/>
              <a:t>) </a:t>
            </a:r>
          </a:p>
          <a:p>
            <a:pPr>
              <a:lnSpc>
                <a:spcPct val="90000"/>
              </a:lnSpc>
            </a:pPr>
            <a:r>
              <a:rPr lang="ru-RU" altLang="ru-RU" sz="2800" smtClean="0"/>
              <a:t>Важнейшие работы Мариотта собраны в его «Essais de physique» (4 выпуска, 1676—1681); из них наиболее известен второй выпуск: «De la nature de l’air» (1679), содержащий изложение известной зависимости между упругостью </a:t>
            </a:r>
            <a:r>
              <a:rPr lang="ru-RU" altLang="ru-RU" sz="2800" smtClean="0">
                <a:hlinkClick r:id="rId8" tooltip="Газ"/>
              </a:rPr>
              <a:t>газа</a:t>
            </a:r>
            <a:r>
              <a:rPr lang="ru-RU" altLang="ru-RU" sz="2800" smtClean="0"/>
              <a:t> и его объёмом; тот же закон был найден на 17 лет раньше </a:t>
            </a:r>
            <a:r>
              <a:rPr lang="ru-RU" altLang="ru-RU" sz="2800" smtClean="0">
                <a:hlinkClick r:id="rId9" tooltip="Бойль, Роберт"/>
              </a:rPr>
              <a:t>Бойлем</a:t>
            </a:r>
            <a:r>
              <a:rPr lang="ru-RU" altLang="ru-RU" sz="2800" smtClean="0"/>
              <a:t> и обычно его называют «</a:t>
            </a:r>
            <a:r>
              <a:rPr lang="ru-RU" altLang="ru-RU" sz="2800" smtClean="0">
                <a:hlinkClick r:id="rId10" tooltip="Закон Бойля-Мариотта"/>
              </a:rPr>
              <a:t>законом Бойля-Мариотта</a:t>
            </a:r>
            <a:r>
              <a:rPr lang="ru-RU" altLang="ru-RU" sz="2800" smtClean="0"/>
              <a:t>».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800" smtClean="0">
                <a:solidFill>
                  <a:srgbClr val="FFFF00"/>
                </a:solidFill>
              </a:rPr>
              <a:t>Изотерма в координатах </a:t>
            </a:r>
            <a:r>
              <a:rPr lang="en-US" altLang="ru-RU" sz="3800" smtClean="0">
                <a:solidFill>
                  <a:srgbClr val="FFFF00"/>
                </a:solidFill>
              </a:rPr>
              <a:t>P;T, V;T</a:t>
            </a:r>
            <a:endParaRPr lang="ru-RU" altLang="ru-RU" sz="3800" smtClean="0">
              <a:solidFill>
                <a:srgbClr val="FFFF00"/>
              </a:solidFill>
            </a:endParaRPr>
          </a:p>
        </p:txBody>
      </p:sp>
      <p:sp>
        <p:nvSpPr>
          <p:cNvPr id="21507" name="AutoShape 5"/>
          <p:cNvSpPr>
            <a:spLocks noChangeArrowheads="1"/>
          </p:cNvSpPr>
          <p:nvPr/>
        </p:nvSpPr>
        <p:spPr bwMode="auto">
          <a:xfrm>
            <a:off x="685800" y="1600200"/>
            <a:ext cx="3598863" cy="4318000"/>
          </a:xfrm>
          <a:prstGeom prst="wedgeRoundRectCallout">
            <a:avLst>
              <a:gd name="adj1" fmla="val -55028"/>
              <a:gd name="adj2" fmla="val 64634"/>
              <a:gd name="adj3" fmla="val 16667"/>
            </a:avLst>
          </a:prstGeom>
          <a:solidFill>
            <a:schemeClr val="accent1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ru-RU" sz="180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ru-RU" sz="180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ru-RU" sz="180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ru-RU" sz="180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ru-RU" sz="180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1508" name="Line 6"/>
          <p:cNvSpPr>
            <a:spLocks noChangeShapeType="1"/>
          </p:cNvSpPr>
          <p:nvPr/>
        </p:nvSpPr>
        <p:spPr bwMode="auto">
          <a:xfrm>
            <a:off x="1692275" y="2205038"/>
            <a:ext cx="0" cy="23764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09" name="Line 7"/>
          <p:cNvSpPr>
            <a:spLocks noChangeShapeType="1"/>
          </p:cNvSpPr>
          <p:nvPr/>
        </p:nvSpPr>
        <p:spPr bwMode="auto">
          <a:xfrm>
            <a:off x="1692275" y="4581525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0" name="Text Box 8"/>
          <p:cNvSpPr txBox="1">
            <a:spLocks noChangeArrowheads="1"/>
          </p:cNvSpPr>
          <p:nvPr/>
        </p:nvSpPr>
        <p:spPr bwMode="auto">
          <a:xfrm>
            <a:off x="1116013" y="2205038"/>
            <a:ext cx="431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 b="1">
                <a:solidFill>
                  <a:srgbClr val="CC6600"/>
                </a:solidFill>
              </a:rPr>
              <a:t>P</a:t>
            </a:r>
            <a:endParaRPr lang="ru-RU" altLang="ru-RU" sz="1800" b="1">
              <a:solidFill>
                <a:srgbClr val="CC6600"/>
              </a:solidFill>
            </a:endParaRPr>
          </a:p>
        </p:txBody>
      </p:sp>
      <p:sp>
        <p:nvSpPr>
          <p:cNvPr id="21511" name="Text Box 9"/>
          <p:cNvSpPr txBox="1">
            <a:spLocks noChangeArrowheads="1"/>
          </p:cNvSpPr>
          <p:nvPr/>
        </p:nvSpPr>
        <p:spPr bwMode="auto">
          <a:xfrm>
            <a:off x="3492500" y="4797425"/>
            <a:ext cx="574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 b="1">
                <a:solidFill>
                  <a:srgbClr val="CC6600"/>
                </a:solidFill>
              </a:rPr>
              <a:t>T</a:t>
            </a:r>
            <a:endParaRPr lang="ru-RU" altLang="ru-RU" sz="1800" b="1">
              <a:solidFill>
                <a:srgbClr val="CC6600"/>
              </a:solidFill>
            </a:endParaRPr>
          </a:p>
        </p:txBody>
      </p:sp>
      <p:sp>
        <p:nvSpPr>
          <p:cNvPr id="21512" name="Line 10"/>
          <p:cNvSpPr>
            <a:spLocks noChangeShapeType="1"/>
          </p:cNvSpPr>
          <p:nvPr/>
        </p:nvSpPr>
        <p:spPr bwMode="auto">
          <a:xfrm>
            <a:off x="2484438" y="2420938"/>
            <a:ext cx="0" cy="1800225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3" name="Text Box 11"/>
          <p:cNvSpPr txBox="1">
            <a:spLocks noChangeArrowheads="1"/>
          </p:cNvSpPr>
          <p:nvPr/>
        </p:nvSpPr>
        <p:spPr bwMode="auto">
          <a:xfrm>
            <a:off x="1258888" y="4581525"/>
            <a:ext cx="6492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 b="1">
                <a:solidFill>
                  <a:srgbClr val="CC6600"/>
                </a:solidFill>
              </a:rPr>
              <a:t>O</a:t>
            </a:r>
            <a:endParaRPr lang="ru-RU" altLang="ru-RU" sz="1800" b="1">
              <a:solidFill>
                <a:srgbClr val="CC6600"/>
              </a:solidFill>
            </a:endParaRPr>
          </a:p>
        </p:txBody>
      </p:sp>
      <p:sp>
        <p:nvSpPr>
          <p:cNvPr id="21514" name="AutoShape 12"/>
          <p:cNvSpPr>
            <a:spLocks noChangeArrowheads="1"/>
          </p:cNvSpPr>
          <p:nvPr/>
        </p:nvSpPr>
        <p:spPr bwMode="auto">
          <a:xfrm>
            <a:off x="4716463" y="1628775"/>
            <a:ext cx="3598862" cy="4318000"/>
          </a:xfrm>
          <a:prstGeom prst="wedgeRoundRectCallout">
            <a:avLst>
              <a:gd name="adj1" fmla="val 59792"/>
              <a:gd name="adj2" fmla="val 66287"/>
              <a:gd name="adj3" fmla="val 16667"/>
            </a:avLst>
          </a:prstGeom>
          <a:solidFill>
            <a:schemeClr val="accent1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1515" name="Line 13"/>
          <p:cNvSpPr>
            <a:spLocks noChangeShapeType="1"/>
          </p:cNvSpPr>
          <p:nvPr/>
        </p:nvSpPr>
        <p:spPr bwMode="auto">
          <a:xfrm>
            <a:off x="5364163" y="2133600"/>
            <a:ext cx="0" cy="2376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6" name="Line 14"/>
          <p:cNvSpPr>
            <a:spLocks noChangeShapeType="1"/>
          </p:cNvSpPr>
          <p:nvPr/>
        </p:nvSpPr>
        <p:spPr bwMode="auto">
          <a:xfrm>
            <a:off x="5292725" y="4508500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7" name="Line 15"/>
          <p:cNvSpPr>
            <a:spLocks noChangeShapeType="1"/>
          </p:cNvSpPr>
          <p:nvPr/>
        </p:nvSpPr>
        <p:spPr bwMode="auto">
          <a:xfrm>
            <a:off x="6227763" y="2349500"/>
            <a:ext cx="0" cy="1800225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8" name="Text Box 16"/>
          <p:cNvSpPr txBox="1">
            <a:spLocks noChangeArrowheads="1"/>
          </p:cNvSpPr>
          <p:nvPr/>
        </p:nvSpPr>
        <p:spPr bwMode="auto">
          <a:xfrm>
            <a:off x="7308850" y="4724400"/>
            <a:ext cx="5032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 b="1">
                <a:solidFill>
                  <a:srgbClr val="CC6600"/>
                </a:solidFill>
              </a:rPr>
              <a:t>T</a:t>
            </a:r>
            <a:endParaRPr lang="ru-RU" altLang="ru-RU" sz="1800" b="1">
              <a:solidFill>
                <a:srgbClr val="CC6600"/>
              </a:solidFill>
            </a:endParaRPr>
          </a:p>
        </p:txBody>
      </p:sp>
      <p:sp>
        <p:nvSpPr>
          <p:cNvPr id="21519" name="Text Box 17"/>
          <p:cNvSpPr txBox="1">
            <a:spLocks noChangeArrowheads="1"/>
          </p:cNvSpPr>
          <p:nvPr/>
        </p:nvSpPr>
        <p:spPr bwMode="auto">
          <a:xfrm>
            <a:off x="4932363" y="2205038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 b="1">
                <a:solidFill>
                  <a:srgbClr val="CC6600"/>
                </a:solidFill>
              </a:rPr>
              <a:t>V</a:t>
            </a:r>
            <a:endParaRPr lang="ru-RU" altLang="ru-RU" sz="1800" b="1">
              <a:solidFill>
                <a:srgbClr val="CC6600"/>
              </a:solidFill>
            </a:endParaRPr>
          </a:p>
        </p:txBody>
      </p:sp>
      <p:sp>
        <p:nvSpPr>
          <p:cNvPr id="21520" name="Text Box 18"/>
          <p:cNvSpPr txBox="1">
            <a:spLocks noChangeArrowheads="1"/>
          </p:cNvSpPr>
          <p:nvPr/>
        </p:nvSpPr>
        <p:spPr bwMode="auto">
          <a:xfrm>
            <a:off x="5003800" y="4581525"/>
            <a:ext cx="504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 b="1">
                <a:solidFill>
                  <a:srgbClr val="CC6600"/>
                </a:solidFill>
              </a:rPr>
              <a:t>O</a:t>
            </a:r>
            <a:endParaRPr lang="ru-RU" altLang="ru-RU" sz="1800" b="1">
              <a:solidFill>
                <a:srgbClr val="CC6600"/>
              </a:solidFill>
            </a:endParaRPr>
          </a:p>
        </p:txBody>
      </p:sp>
      <p:sp>
        <p:nvSpPr>
          <p:cNvPr id="21521" name="AutoShape 1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643438" y="5949950"/>
            <a:ext cx="719137" cy="431800"/>
          </a:xfrm>
          <a:prstGeom prst="actionButtonForwardNext">
            <a:avLst/>
          </a:prstGeom>
          <a:solidFill>
            <a:schemeClr val="accent1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1522" name="AutoShape 2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635375" y="5949950"/>
            <a:ext cx="755650" cy="431800"/>
          </a:xfrm>
          <a:prstGeom prst="actionButtonBackPrevious">
            <a:avLst/>
          </a:prstGeom>
          <a:solidFill>
            <a:schemeClr val="accent1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rgbClr val="FFFF00"/>
                </a:solidFill>
              </a:rPr>
              <a:t>Изохорный процесс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2133600"/>
            <a:ext cx="3886200" cy="1655763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2533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68538" y="5300663"/>
            <a:ext cx="1582737" cy="649287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2534" name="AutoShape 6"/>
          <p:cNvSpPr>
            <a:spLocks noChangeArrowheads="1"/>
          </p:cNvSpPr>
          <p:nvPr/>
        </p:nvSpPr>
        <p:spPr bwMode="auto">
          <a:xfrm>
            <a:off x="684213" y="1628775"/>
            <a:ext cx="3816350" cy="4464050"/>
          </a:xfrm>
          <a:prstGeom prst="wedgeRoundRectCallout">
            <a:avLst>
              <a:gd name="adj1" fmla="val -58194"/>
              <a:gd name="adj2" fmla="val 60597"/>
              <a:gd name="adj3" fmla="val 16667"/>
            </a:avLst>
          </a:prstGeom>
          <a:solidFill>
            <a:schemeClr val="accent1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2535" name="AutoShape 7"/>
          <p:cNvSpPr>
            <a:spLocks noChangeArrowheads="1"/>
          </p:cNvSpPr>
          <p:nvPr/>
        </p:nvSpPr>
        <p:spPr bwMode="auto">
          <a:xfrm>
            <a:off x="4643438" y="1628775"/>
            <a:ext cx="3960812" cy="4464050"/>
          </a:xfrm>
          <a:prstGeom prst="wedgeRoundRectCallout">
            <a:avLst>
              <a:gd name="adj1" fmla="val 54731"/>
              <a:gd name="adj2" fmla="val 63014"/>
              <a:gd name="adj3" fmla="val 16667"/>
            </a:avLst>
          </a:prstGeom>
          <a:solidFill>
            <a:schemeClr val="accent1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684213" y="1844675"/>
            <a:ext cx="3816350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800" b="1">
                <a:solidFill>
                  <a:srgbClr val="FF0000"/>
                </a:solidFill>
              </a:rPr>
              <a:t>Процесс, протекающий в термодинамической системе при </a:t>
            </a:r>
            <a:r>
              <a:rPr lang="ru-RU" altLang="ru-RU" sz="2800" b="1">
                <a:solidFill>
                  <a:srgbClr val="3333FF"/>
                </a:solidFill>
              </a:rPr>
              <a:t>постоянном объеме</a:t>
            </a:r>
            <a:r>
              <a:rPr lang="ru-RU" altLang="ru-RU" sz="2800" b="1">
                <a:solidFill>
                  <a:srgbClr val="FF0000"/>
                </a:solidFill>
              </a:rPr>
              <a:t>, называется изохорным.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2800" b="1">
                <a:solidFill>
                  <a:srgbClr val="3333FF"/>
                </a:solidFill>
              </a:rPr>
              <a:t>V</a:t>
            </a:r>
            <a:r>
              <a:rPr lang="ru-RU" altLang="ru-RU" sz="2800" b="1">
                <a:solidFill>
                  <a:srgbClr val="3333FF"/>
                </a:solidFill>
              </a:rPr>
              <a:t> = </a:t>
            </a:r>
            <a:r>
              <a:rPr lang="en-US" altLang="ru-RU" sz="2800" b="1">
                <a:solidFill>
                  <a:srgbClr val="3333FF"/>
                </a:solidFill>
              </a:rPr>
              <a:t>const</a:t>
            </a:r>
            <a:endParaRPr lang="ru-RU" altLang="ru-RU" sz="2800" b="1">
              <a:solidFill>
                <a:srgbClr val="3333FF"/>
              </a:solidFill>
            </a:endParaRP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4643438" y="1916113"/>
            <a:ext cx="3960812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ru-RU" sz="1800" b="1">
              <a:solidFill>
                <a:srgbClr val="FF0000"/>
              </a:solidFill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</a:rPr>
              <a:t>Зависимость </a:t>
            </a:r>
            <a:r>
              <a:rPr lang="ru-RU" altLang="ru-RU" sz="1800" b="1">
                <a:solidFill>
                  <a:srgbClr val="3333FF"/>
                </a:solidFill>
              </a:rPr>
              <a:t>давления</a:t>
            </a:r>
            <a:r>
              <a:rPr lang="ru-RU" altLang="ru-RU" sz="1800" b="1">
                <a:solidFill>
                  <a:srgbClr val="FF0000"/>
                </a:solidFill>
              </a:rPr>
              <a:t> термодинамической системы от </a:t>
            </a:r>
            <a:r>
              <a:rPr lang="ru-RU" altLang="ru-RU" sz="1800" b="1">
                <a:solidFill>
                  <a:srgbClr val="3333FF"/>
                </a:solidFill>
              </a:rPr>
              <a:t>температуры</a:t>
            </a:r>
            <a:r>
              <a:rPr lang="ru-RU" altLang="ru-RU" sz="1800" b="1">
                <a:solidFill>
                  <a:srgbClr val="FF0000"/>
                </a:solidFill>
              </a:rPr>
              <a:t> при </a:t>
            </a:r>
            <a:r>
              <a:rPr lang="ru-RU" altLang="ru-RU" sz="1800" b="1">
                <a:solidFill>
                  <a:srgbClr val="3333FF"/>
                </a:solidFill>
              </a:rPr>
              <a:t>постоянном объеме</a:t>
            </a:r>
            <a:r>
              <a:rPr lang="ru-RU" altLang="ru-RU" sz="1800" b="1">
                <a:solidFill>
                  <a:srgbClr val="FF0000"/>
                </a:solidFill>
              </a:rPr>
              <a:t>, называется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</a:rPr>
              <a:t> </a:t>
            </a:r>
            <a:r>
              <a:rPr lang="ru-RU" altLang="ru-RU" sz="2800" b="1">
                <a:solidFill>
                  <a:srgbClr val="FF0000"/>
                </a:solidFill>
              </a:rPr>
              <a:t>законом </a:t>
            </a:r>
            <a:r>
              <a:rPr lang="ru-RU" altLang="ru-RU" sz="2800" b="1">
                <a:solidFill>
                  <a:srgbClr val="0000CC"/>
                </a:solidFill>
              </a:rPr>
              <a:t>Шарля</a:t>
            </a:r>
            <a:r>
              <a:rPr lang="ru-RU" altLang="ru-RU" sz="1800" b="1">
                <a:solidFill>
                  <a:srgbClr val="FFFF00"/>
                </a:solidFill>
              </a:rPr>
              <a:t>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3600" b="1">
                <a:solidFill>
                  <a:srgbClr val="3333FF"/>
                </a:solidFill>
              </a:rPr>
              <a:t>P</a:t>
            </a:r>
            <a:r>
              <a:rPr lang="en-US" altLang="ru-RU" sz="1800" b="1">
                <a:solidFill>
                  <a:srgbClr val="3333FF"/>
                </a:solidFill>
              </a:rPr>
              <a:t>1   </a:t>
            </a:r>
            <a:r>
              <a:rPr lang="en-US" altLang="ru-RU" sz="2400" b="1">
                <a:solidFill>
                  <a:srgbClr val="3333FF"/>
                </a:solidFill>
              </a:rPr>
              <a:t>=</a:t>
            </a:r>
            <a:r>
              <a:rPr lang="en-US" altLang="ru-RU" sz="1800" b="1">
                <a:solidFill>
                  <a:srgbClr val="3333FF"/>
                </a:solidFill>
              </a:rPr>
              <a:t>   </a:t>
            </a:r>
            <a:r>
              <a:rPr lang="en-US" altLang="ru-RU" sz="3600" b="1">
                <a:solidFill>
                  <a:srgbClr val="3333FF"/>
                </a:solidFill>
              </a:rPr>
              <a:t>T</a:t>
            </a:r>
            <a:r>
              <a:rPr lang="en-US" altLang="ru-RU" sz="1800" b="1">
                <a:solidFill>
                  <a:srgbClr val="3333FF"/>
                </a:solidFill>
              </a:rPr>
              <a:t>1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3600" b="1">
                <a:solidFill>
                  <a:srgbClr val="3333FF"/>
                </a:solidFill>
              </a:rPr>
              <a:t>P</a:t>
            </a:r>
            <a:r>
              <a:rPr lang="en-US" altLang="ru-RU" sz="1800" b="1">
                <a:solidFill>
                  <a:srgbClr val="3333FF"/>
                </a:solidFill>
              </a:rPr>
              <a:t>2        </a:t>
            </a:r>
            <a:r>
              <a:rPr lang="en-US" altLang="ru-RU" sz="3600" b="1">
                <a:solidFill>
                  <a:srgbClr val="3333FF"/>
                </a:solidFill>
              </a:rPr>
              <a:t>T</a:t>
            </a:r>
            <a:r>
              <a:rPr lang="en-US" altLang="ru-RU" sz="1800" b="1">
                <a:solidFill>
                  <a:srgbClr val="3333FF"/>
                </a:solidFill>
              </a:rPr>
              <a:t>2</a:t>
            </a:r>
            <a:endParaRPr lang="ru-RU" altLang="ru-RU" sz="180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5724525" y="4652963"/>
            <a:ext cx="576263" cy="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6804025" y="4652963"/>
            <a:ext cx="503238" cy="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40" name="AutoShape 1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563938" y="6165850"/>
            <a:ext cx="719137" cy="431800"/>
          </a:xfrm>
          <a:prstGeom prst="actionButtonBackPrevious">
            <a:avLst/>
          </a:prstGeom>
          <a:solidFill>
            <a:schemeClr val="accent1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2541" name="AutoShape 1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43438" y="6165850"/>
            <a:ext cx="719137" cy="431800"/>
          </a:xfrm>
          <a:prstGeom prst="actionButtonForwardNext">
            <a:avLst/>
          </a:prstGeom>
          <a:solidFill>
            <a:schemeClr val="accent1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7499350" cy="633412"/>
          </a:xfrm>
        </p:spPr>
        <p:txBody>
          <a:bodyPr/>
          <a:lstStyle/>
          <a:p>
            <a:pPr eaLnBrk="1" hangingPunct="1"/>
            <a:r>
              <a:rPr lang="ru-RU" altLang="ru-RU" sz="4400" smtClean="0"/>
              <a:t>Установите соответствие</a:t>
            </a:r>
            <a:r>
              <a:rPr lang="en-US" altLang="ru-RU" sz="4400" smtClean="0">
                <a:cs typeface="Arial" panose="020B0604020202020204" pitchFamily="34" charset="0"/>
              </a:rPr>
              <a:t>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12875"/>
            <a:ext cx="5399088" cy="482441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mtClean="0"/>
              <a:t>1. Тела не сохраняют форму и не сохраняют объем.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mtClean="0"/>
              <a:t>2.Тела сохраняют форму и объем.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mtClean="0"/>
              <a:t>3. Тела не сохраняют форму, но сохраняют объем.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mtClean="0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6084888" y="981075"/>
            <a:ext cx="0" cy="5038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6156325" y="2133600"/>
            <a:ext cx="2663825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/>
              <a:t>А.  Твердые              тела.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2400" b="1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/>
              <a:t>Б.  Жидкости.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2400" b="1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/>
              <a:t>В. Газы.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68313" y="6021388"/>
            <a:ext cx="1511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4859338" y="1628775"/>
            <a:ext cx="3598862" cy="4318000"/>
          </a:xfrm>
          <a:prstGeom prst="wedgeRoundRectCallout">
            <a:avLst>
              <a:gd name="adj1" fmla="val 53926"/>
              <a:gd name="adj2" fmla="val 62500"/>
              <a:gd name="adj3" fmla="val 16667"/>
            </a:avLst>
          </a:prstGeom>
          <a:solidFill>
            <a:schemeClr val="accent1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rgbClr val="FFFF00"/>
                </a:solidFill>
              </a:rPr>
              <a:t>Изохора в координатах </a:t>
            </a:r>
            <a:r>
              <a:rPr lang="en-US" altLang="ru-RU" smtClean="0">
                <a:solidFill>
                  <a:srgbClr val="FFFF00"/>
                </a:solidFill>
              </a:rPr>
              <a:t>P,V;V,T</a:t>
            </a:r>
            <a:endParaRPr lang="ru-RU" altLang="ru-RU" smtClean="0">
              <a:solidFill>
                <a:srgbClr val="FFFF00"/>
              </a:solidFill>
            </a:endParaRP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 flipV="1">
            <a:off x="5580063" y="2133600"/>
            <a:ext cx="0" cy="2519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5580063" y="4652963"/>
            <a:ext cx="20161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 flipV="1">
            <a:off x="2268538" y="2636838"/>
            <a:ext cx="0" cy="1512887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5867400" y="3284538"/>
            <a:ext cx="1728788" cy="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5416550" y="4743450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chemeClr val="hlink"/>
                </a:solidFill>
              </a:rPr>
              <a:t>О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7432675" y="4743450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400" b="1">
                <a:solidFill>
                  <a:schemeClr val="hlink"/>
                </a:solidFill>
              </a:rPr>
              <a:t>T</a:t>
            </a:r>
            <a:endParaRPr lang="ru-RU" altLang="ru-RU" sz="2400" b="1">
              <a:solidFill>
                <a:schemeClr val="hlink"/>
              </a:solidFill>
            </a:endParaRP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5127625" y="1792288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400" b="1">
                <a:solidFill>
                  <a:schemeClr val="hlink"/>
                </a:solidFill>
              </a:rPr>
              <a:t>V</a:t>
            </a:r>
            <a:endParaRPr lang="ru-RU" altLang="ru-RU" sz="2400" b="1">
              <a:solidFill>
                <a:schemeClr val="hlink"/>
              </a:solidFill>
            </a:endParaRP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1058863" y="50022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1800"/>
              <a:t>O</a:t>
            </a:r>
            <a:endParaRPr lang="ru-RU" altLang="ru-RU" sz="1800"/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900113" y="2060575"/>
            <a:ext cx="358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1116013" y="4724400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2400" b="1">
                <a:solidFill>
                  <a:schemeClr val="hlink"/>
                </a:solidFill>
              </a:rPr>
              <a:t>O</a:t>
            </a:r>
            <a:endParaRPr lang="ru-RU" altLang="ru-RU" sz="2400" b="1">
              <a:solidFill>
                <a:schemeClr val="hlink"/>
              </a:solidFill>
            </a:endParaRPr>
          </a:p>
        </p:txBody>
      </p:sp>
      <p:sp>
        <p:nvSpPr>
          <p:cNvPr id="23567" name="AutoShape 1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716463" y="6021388"/>
            <a:ext cx="719137" cy="431800"/>
          </a:xfrm>
          <a:prstGeom prst="actionButtonForwardNext">
            <a:avLst/>
          </a:prstGeom>
          <a:solidFill>
            <a:schemeClr val="accent1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3568" name="AutoShape 1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635375" y="6021388"/>
            <a:ext cx="719138" cy="431800"/>
          </a:xfrm>
          <a:prstGeom prst="actionButtonBackPrevious">
            <a:avLst/>
          </a:prstGeom>
          <a:solidFill>
            <a:schemeClr val="accent1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grpSp>
        <p:nvGrpSpPr>
          <p:cNvPr id="23569" name="Group 17"/>
          <p:cNvGrpSpPr>
            <a:grpSpLocks/>
          </p:cNvGrpSpPr>
          <p:nvPr/>
        </p:nvGrpSpPr>
        <p:grpSpPr bwMode="auto">
          <a:xfrm>
            <a:off x="250825" y="1628775"/>
            <a:ext cx="4175125" cy="4997450"/>
            <a:chOff x="158" y="1026"/>
            <a:chExt cx="2630" cy="3148"/>
          </a:xfrm>
        </p:grpSpPr>
        <p:sp>
          <p:nvSpPr>
            <p:cNvPr id="23573" name="AutoShape 18"/>
            <p:cNvSpPr>
              <a:spLocks noChangeArrowheads="1"/>
            </p:cNvSpPr>
            <p:nvPr/>
          </p:nvSpPr>
          <p:spPr bwMode="auto">
            <a:xfrm>
              <a:off x="521" y="1026"/>
              <a:ext cx="2267" cy="2720"/>
            </a:xfrm>
            <a:prstGeom prst="wedgeRoundRectCallout">
              <a:avLst>
                <a:gd name="adj1" fmla="val -57259"/>
                <a:gd name="adj2" fmla="val 63935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rgbClr val="3333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23574" name="Line 19"/>
            <p:cNvSpPr>
              <a:spLocks noChangeShapeType="1"/>
            </p:cNvSpPr>
            <p:nvPr/>
          </p:nvSpPr>
          <p:spPr bwMode="auto">
            <a:xfrm flipV="1">
              <a:off x="884" y="1344"/>
              <a:ext cx="0" cy="15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75" name="Line 20"/>
            <p:cNvSpPr>
              <a:spLocks noChangeShapeType="1"/>
            </p:cNvSpPr>
            <p:nvPr/>
          </p:nvSpPr>
          <p:spPr bwMode="auto">
            <a:xfrm>
              <a:off x="884" y="2931"/>
              <a:ext cx="11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76" name="Text Box 21"/>
            <p:cNvSpPr txBox="1">
              <a:spLocks noChangeArrowheads="1"/>
            </p:cNvSpPr>
            <p:nvPr/>
          </p:nvSpPr>
          <p:spPr bwMode="auto">
            <a:xfrm>
              <a:off x="599" y="1310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2400" b="1">
                  <a:solidFill>
                    <a:schemeClr val="hlink"/>
                  </a:solidFill>
                </a:rPr>
                <a:t>P</a:t>
              </a:r>
              <a:endParaRPr lang="ru-RU" altLang="ru-RU" sz="2400" b="1">
                <a:solidFill>
                  <a:schemeClr val="hlink"/>
                </a:solidFill>
              </a:endParaRPr>
            </a:p>
          </p:txBody>
        </p:sp>
        <p:sp>
          <p:nvSpPr>
            <p:cNvPr id="23577" name="Text Box 22"/>
            <p:cNvSpPr txBox="1">
              <a:spLocks noChangeArrowheads="1"/>
            </p:cNvSpPr>
            <p:nvPr/>
          </p:nvSpPr>
          <p:spPr bwMode="auto">
            <a:xfrm>
              <a:off x="1869" y="2988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2400" b="1">
                  <a:solidFill>
                    <a:schemeClr val="hlink"/>
                  </a:solidFill>
                </a:rPr>
                <a:t>V</a:t>
              </a:r>
              <a:endParaRPr lang="ru-RU" altLang="ru-RU" sz="2400" b="1">
                <a:solidFill>
                  <a:schemeClr val="hlink"/>
                </a:solidFill>
              </a:endParaRPr>
            </a:p>
          </p:txBody>
        </p:sp>
        <p:pic>
          <p:nvPicPr>
            <p:cNvPr id="23578" name="Picture 23" descr="MCj03974640000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3022"/>
              <a:ext cx="870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70" name="Line 24"/>
          <p:cNvSpPr>
            <a:spLocks noChangeShapeType="1"/>
          </p:cNvSpPr>
          <p:nvPr/>
        </p:nvSpPr>
        <p:spPr bwMode="auto">
          <a:xfrm flipV="1">
            <a:off x="2286000" y="2362200"/>
            <a:ext cx="0" cy="167640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71" name="Text Box 25"/>
          <p:cNvSpPr txBox="1">
            <a:spLocks noChangeArrowheads="1"/>
          </p:cNvSpPr>
          <p:nvPr/>
        </p:nvSpPr>
        <p:spPr bwMode="auto">
          <a:xfrm>
            <a:off x="1066800" y="4648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2400" b="1">
                <a:solidFill>
                  <a:schemeClr val="hlink"/>
                </a:solidFill>
              </a:rPr>
              <a:t>O</a:t>
            </a:r>
            <a:endParaRPr lang="ru-RU" altLang="ru-RU" sz="2400" b="1">
              <a:solidFill>
                <a:schemeClr val="hlink"/>
              </a:solidFill>
            </a:endParaRPr>
          </a:p>
        </p:txBody>
      </p:sp>
      <p:pic>
        <p:nvPicPr>
          <p:cNvPr id="23572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013325"/>
            <a:ext cx="190500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rgbClr val="FFFF00"/>
                </a:solidFill>
              </a:rPr>
              <a:t>График изохорного процесса</a:t>
            </a:r>
          </a:p>
        </p:txBody>
      </p:sp>
      <p:sp>
        <p:nvSpPr>
          <p:cNvPr id="24579" name="AutoShape 6"/>
          <p:cNvSpPr>
            <a:spLocks noChangeArrowheads="1"/>
          </p:cNvSpPr>
          <p:nvPr/>
        </p:nvSpPr>
        <p:spPr bwMode="auto">
          <a:xfrm>
            <a:off x="508000" y="1462088"/>
            <a:ext cx="7993063" cy="4752975"/>
          </a:xfrm>
          <a:prstGeom prst="wedgeRoundRectCallout">
            <a:avLst>
              <a:gd name="adj1" fmla="val -47356"/>
              <a:gd name="adj2" fmla="val 57648"/>
              <a:gd name="adj3" fmla="val 16667"/>
            </a:avLst>
          </a:prstGeom>
          <a:solidFill>
            <a:schemeClr val="accent1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4580" name="Line 7"/>
          <p:cNvSpPr>
            <a:spLocks noChangeShapeType="1"/>
          </p:cNvSpPr>
          <p:nvPr/>
        </p:nvSpPr>
        <p:spPr bwMode="auto">
          <a:xfrm flipV="1">
            <a:off x="1331913" y="2349500"/>
            <a:ext cx="0" cy="2519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1" name="Line 8"/>
          <p:cNvSpPr>
            <a:spLocks noChangeShapeType="1"/>
          </p:cNvSpPr>
          <p:nvPr/>
        </p:nvSpPr>
        <p:spPr bwMode="auto">
          <a:xfrm>
            <a:off x="1331913" y="4868863"/>
            <a:ext cx="23034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2" name="Text Box 9"/>
          <p:cNvSpPr txBox="1">
            <a:spLocks noChangeArrowheads="1"/>
          </p:cNvSpPr>
          <p:nvPr/>
        </p:nvSpPr>
        <p:spPr bwMode="auto">
          <a:xfrm>
            <a:off x="827088" y="2349500"/>
            <a:ext cx="360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2400" b="1">
                <a:solidFill>
                  <a:schemeClr val="hlink"/>
                </a:solidFill>
              </a:rPr>
              <a:t>P</a:t>
            </a:r>
            <a:endParaRPr lang="ru-RU" altLang="ru-RU" sz="2400" b="1">
              <a:solidFill>
                <a:schemeClr val="hlink"/>
              </a:solidFill>
            </a:endParaRPr>
          </a:p>
        </p:txBody>
      </p:sp>
      <p:sp>
        <p:nvSpPr>
          <p:cNvPr id="24583" name="Text Box 10"/>
          <p:cNvSpPr txBox="1">
            <a:spLocks noChangeArrowheads="1"/>
          </p:cNvSpPr>
          <p:nvPr/>
        </p:nvSpPr>
        <p:spPr bwMode="auto">
          <a:xfrm>
            <a:off x="900113" y="5013325"/>
            <a:ext cx="358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2400" b="1">
                <a:solidFill>
                  <a:schemeClr val="hlink"/>
                </a:solidFill>
              </a:rPr>
              <a:t>O</a:t>
            </a:r>
            <a:endParaRPr lang="ru-RU" altLang="ru-RU" sz="2400" b="1">
              <a:solidFill>
                <a:schemeClr val="hlink"/>
              </a:solidFill>
            </a:endParaRPr>
          </a:p>
        </p:txBody>
      </p:sp>
      <p:sp>
        <p:nvSpPr>
          <p:cNvPr id="24584" name="Text Box 11"/>
          <p:cNvSpPr txBox="1">
            <a:spLocks noChangeArrowheads="1"/>
          </p:cNvSpPr>
          <p:nvPr/>
        </p:nvSpPr>
        <p:spPr bwMode="auto">
          <a:xfrm>
            <a:off x="3276600" y="5084763"/>
            <a:ext cx="50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2400" b="1">
                <a:solidFill>
                  <a:schemeClr val="hlink"/>
                </a:solidFill>
              </a:rPr>
              <a:t>T</a:t>
            </a:r>
            <a:endParaRPr lang="ru-RU" altLang="ru-RU" sz="2400" b="1">
              <a:solidFill>
                <a:schemeClr val="hlink"/>
              </a:solidFill>
            </a:endParaRPr>
          </a:p>
        </p:txBody>
      </p:sp>
      <p:sp>
        <p:nvSpPr>
          <p:cNvPr id="24585" name="Line 12"/>
          <p:cNvSpPr>
            <a:spLocks noChangeShapeType="1"/>
          </p:cNvSpPr>
          <p:nvPr/>
        </p:nvSpPr>
        <p:spPr bwMode="auto">
          <a:xfrm flipV="1">
            <a:off x="1331913" y="4221163"/>
            <a:ext cx="503237" cy="647700"/>
          </a:xfrm>
          <a:prstGeom prst="line">
            <a:avLst/>
          </a:prstGeom>
          <a:noFill/>
          <a:ln w="38100">
            <a:solidFill>
              <a:srgbClr val="3333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6" name="Line 13"/>
          <p:cNvSpPr>
            <a:spLocks noChangeShapeType="1"/>
          </p:cNvSpPr>
          <p:nvPr/>
        </p:nvSpPr>
        <p:spPr bwMode="auto">
          <a:xfrm flipV="1">
            <a:off x="1835150" y="3141663"/>
            <a:ext cx="865188" cy="107950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7" name="Text Box 14"/>
          <p:cNvSpPr txBox="1">
            <a:spLocks noChangeArrowheads="1"/>
          </p:cNvSpPr>
          <p:nvPr/>
        </p:nvSpPr>
        <p:spPr bwMode="auto">
          <a:xfrm>
            <a:off x="3348038" y="1844675"/>
            <a:ext cx="3887787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rgbClr val="3333FF"/>
                </a:solidFill>
              </a:rPr>
              <a:t>Изохора    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b="1" i="1"/>
              <a:t>закон </a:t>
            </a:r>
            <a:r>
              <a:rPr lang="ru-RU" altLang="ru-RU" sz="2800" b="1" i="1" u="sng">
                <a:hlinkClick r:id="rId2" tooltip="Шарль, Жак Александр Сезар"/>
              </a:rPr>
              <a:t>Шарля</a:t>
            </a:r>
            <a:r>
              <a:rPr lang="ru-RU" altLang="ru-RU" sz="2800" b="1"/>
              <a:t> (второй закон Гей-Люссака, </a:t>
            </a:r>
            <a:r>
              <a:rPr lang="ru-RU" altLang="ru-RU" sz="2800" b="1" u="sng">
                <a:hlinkClick r:id="rId3" tooltip="1808"/>
              </a:rPr>
              <a:t>1808</a:t>
            </a:r>
            <a:r>
              <a:rPr lang="ru-RU" altLang="ru-RU" sz="2800" b="1"/>
              <a:t> г.) </a:t>
            </a:r>
            <a:endParaRPr lang="ru-RU" altLang="ru-RU" sz="2800" b="1">
              <a:solidFill>
                <a:srgbClr val="3333FF"/>
              </a:solidFill>
            </a:endParaRPr>
          </a:p>
        </p:txBody>
      </p:sp>
      <p:sp>
        <p:nvSpPr>
          <p:cNvPr id="24588" name="Line 15"/>
          <p:cNvSpPr>
            <a:spLocks noChangeShapeType="1"/>
          </p:cNvSpPr>
          <p:nvPr/>
        </p:nvSpPr>
        <p:spPr bwMode="auto">
          <a:xfrm flipH="1">
            <a:off x="2987675" y="2276475"/>
            <a:ext cx="431800" cy="574675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9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779838" y="5373688"/>
            <a:ext cx="719137" cy="431800"/>
          </a:xfrm>
          <a:prstGeom prst="actionButtonForwardNext">
            <a:avLst/>
          </a:prstGeom>
          <a:solidFill>
            <a:schemeClr val="accent1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03994" y="439275"/>
            <a:ext cx="8015287" cy="680120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solidFill>
                  <a:srgbClr val="FFFF00"/>
                </a:solidFill>
              </a:rPr>
              <a:t>Изобарный процесс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altLang="ru-RU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5605" name="AutoShape 5"/>
          <p:cNvSpPr>
            <a:spLocks noChangeArrowheads="1"/>
          </p:cNvSpPr>
          <p:nvPr/>
        </p:nvSpPr>
        <p:spPr bwMode="auto">
          <a:xfrm>
            <a:off x="609600" y="1600200"/>
            <a:ext cx="3886200" cy="4343400"/>
          </a:xfrm>
          <a:prstGeom prst="wedgeRoundRectCallout">
            <a:avLst>
              <a:gd name="adj1" fmla="val -47671"/>
              <a:gd name="adj2" fmla="val 65861"/>
              <a:gd name="adj3" fmla="val 16667"/>
            </a:avLst>
          </a:prstGeom>
          <a:solidFill>
            <a:schemeClr val="accent1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ru-RU" sz="1800" b="1">
              <a:solidFill>
                <a:srgbClr val="FF0000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ru-RU" sz="1800" b="1">
              <a:solidFill>
                <a:srgbClr val="FF0000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1800" b="1">
                <a:solidFill>
                  <a:srgbClr val="FF0000"/>
                </a:solidFill>
              </a:rPr>
              <a:t>Процесс, протекающий в термодинамической системе при </a:t>
            </a:r>
            <a:r>
              <a:rPr lang="ru-RU" altLang="ru-RU" sz="1800" b="1">
                <a:solidFill>
                  <a:srgbClr val="3333FF"/>
                </a:solidFill>
              </a:rPr>
              <a:t>постоянном давлении</a:t>
            </a:r>
            <a:r>
              <a:rPr lang="ru-RU" altLang="ru-RU" sz="1800" b="1">
                <a:solidFill>
                  <a:srgbClr val="FF0000"/>
                </a:solidFill>
              </a:rPr>
              <a:t>, называется изобарным.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600" b="1">
                <a:solidFill>
                  <a:srgbClr val="3333FF"/>
                </a:solidFill>
              </a:rPr>
              <a:t>Р = </a:t>
            </a:r>
            <a:r>
              <a:rPr lang="en-US" altLang="ru-RU" sz="3600" b="1">
                <a:solidFill>
                  <a:srgbClr val="3333FF"/>
                </a:solidFill>
              </a:rPr>
              <a:t>const</a:t>
            </a:r>
            <a:endParaRPr lang="ru-RU" altLang="ru-RU" sz="3600" b="1">
              <a:solidFill>
                <a:srgbClr val="3333FF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5606" name="AutoShape 6"/>
          <p:cNvSpPr>
            <a:spLocks noChangeArrowheads="1"/>
          </p:cNvSpPr>
          <p:nvPr/>
        </p:nvSpPr>
        <p:spPr bwMode="auto">
          <a:xfrm>
            <a:off x="4724400" y="1600200"/>
            <a:ext cx="3962400" cy="4419600"/>
          </a:xfrm>
          <a:prstGeom prst="wedgeRoundRectCallout">
            <a:avLst>
              <a:gd name="adj1" fmla="val 54727"/>
              <a:gd name="adj2" fmla="val 62032"/>
              <a:gd name="adj3" fmla="val 16667"/>
            </a:avLst>
          </a:prstGeom>
          <a:solidFill>
            <a:schemeClr val="accent1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ru-RU" sz="1800" b="1">
              <a:solidFill>
                <a:srgbClr val="FF0000"/>
              </a:solidFill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</a:rPr>
              <a:t>Зависимость </a:t>
            </a:r>
            <a:r>
              <a:rPr lang="ru-RU" altLang="ru-RU" sz="1800" b="1">
                <a:solidFill>
                  <a:srgbClr val="3333FF"/>
                </a:solidFill>
              </a:rPr>
              <a:t>объема</a:t>
            </a:r>
            <a:r>
              <a:rPr lang="ru-RU" altLang="ru-RU" sz="1800" b="1">
                <a:solidFill>
                  <a:srgbClr val="FF0000"/>
                </a:solidFill>
              </a:rPr>
              <a:t> термодинамической системы от </a:t>
            </a:r>
            <a:r>
              <a:rPr lang="ru-RU" altLang="ru-RU" sz="1800" b="1">
                <a:solidFill>
                  <a:srgbClr val="3333FF"/>
                </a:solidFill>
              </a:rPr>
              <a:t>температуры</a:t>
            </a:r>
            <a:r>
              <a:rPr lang="ru-RU" altLang="ru-RU" sz="1800" b="1">
                <a:solidFill>
                  <a:srgbClr val="FF0000"/>
                </a:solidFill>
              </a:rPr>
              <a:t> при </a:t>
            </a:r>
            <a:r>
              <a:rPr lang="ru-RU" altLang="ru-RU" sz="1800" b="1">
                <a:solidFill>
                  <a:srgbClr val="3333FF"/>
                </a:solidFill>
              </a:rPr>
              <a:t>постоянном давлении</a:t>
            </a:r>
            <a:r>
              <a:rPr lang="ru-RU" altLang="ru-RU" sz="1800" b="1">
                <a:solidFill>
                  <a:srgbClr val="FF0000"/>
                </a:solidFill>
              </a:rPr>
              <a:t>, называется законом </a:t>
            </a:r>
            <a:r>
              <a:rPr lang="ru-RU" altLang="ru-RU" sz="1800" b="1">
                <a:solidFill>
                  <a:srgbClr val="3333FF"/>
                </a:solidFill>
              </a:rPr>
              <a:t>Гей-Люссака</a:t>
            </a:r>
            <a:endParaRPr lang="ru-RU" altLang="ru-RU" sz="1800">
              <a:solidFill>
                <a:srgbClr val="3333FF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3600" b="1">
                <a:solidFill>
                  <a:srgbClr val="3333FF"/>
                </a:solidFill>
              </a:rPr>
              <a:t>V</a:t>
            </a:r>
            <a:r>
              <a:rPr lang="en-US" altLang="ru-RU" sz="1800" b="1">
                <a:solidFill>
                  <a:srgbClr val="3333FF"/>
                </a:solidFill>
              </a:rPr>
              <a:t>1   </a:t>
            </a:r>
            <a:r>
              <a:rPr lang="en-US" altLang="ru-RU" sz="2400" b="1">
                <a:solidFill>
                  <a:srgbClr val="3333FF"/>
                </a:solidFill>
              </a:rPr>
              <a:t>=</a:t>
            </a:r>
            <a:r>
              <a:rPr lang="en-US" altLang="ru-RU" sz="1800" b="1">
                <a:solidFill>
                  <a:srgbClr val="3333FF"/>
                </a:solidFill>
              </a:rPr>
              <a:t>   </a:t>
            </a:r>
            <a:r>
              <a:rPr lang="en-US" altLang="ru-RU" sz="3600" b="1">
                <a:solidFill>
                  <a:srgbClr val="3333FF"/>
                </a:solidFill>
              </a:rPr>
              <a:t>T</a:t>
            </a:r>
            <a:r>
              <a:rPr lang="en-US" altLang="ru-RU" sz="1800" b="1">
                <a:solidFill>
                  <a:srgbClr val="3333FF"/>
                </a:solidFill>
              </a:rPr>
              <a:t>1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3600" b="1">
                <a:solidFill>
                  <a:srgbClr val="3333FF"/>
                </a:solidFill>
              </a:rPr>
              <a:t>V</a:t>
            </a:r>
            <a:r>
              <a:rPr lang="en-US" altLang="ru-RU" sz="1800" b="1">
                <a:solidFill>
                  <a:srgbClr val="3333FF"/>
                </a:solidFill>
              </a:rPr>
              <a:t>2        </a:t>
            </a:r>
            <a:r>
              <a:rPr lang="en-US" altLang="ru-RU" sz="3600" b="1">
                <a:solidFill>
                  <a:srgbClr val="3333FF"/>
                </a:solidFill>
              </a:rPr>
              <a:t>T</a:t>
            </a:r>
            <a:r>
              <a:rPr lang="en-US" altLang="ru-RU" sz="1800" b="1">
                <a:solidFill>
                  <a:srgbClr val="3333FF"/>
                </a:solidFill>
              </a:rPr>
              <a:t>2</a:t>
            </a:r>
            <a:endParaRPr lang="ru-RU" altLang="ru-RU" sz="180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304800" y="51816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5608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16463" y="6021388"/>
            <a:ext cx="719137" cy="431800"/>
          </a:xfrm>
          <a:prstGeom prst="actionButtonForwardNext">
            <a:avLst/>
          </a:prstGeom>
          <a:solidFill>
            <a:schemeClr val="accent1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5609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492500" y="6021388"/>
            <a:ext cx="719138" cy="431800"/>
          </a:xfrm>
          <a:prstGeom prst="actionButtonBackPrevious">
            <a:avLst/>
          </a:prstGeom>
          <a:solidFill>
            <a:schemeClr val="accent1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5610" name="Line 11"/>
          <p:cNvSpPr>
            <a:spLocks noChangeShapeType="1"/>
          </p:cNvSpPr>
          <p:nvPr/>
        </p:nvSpPr>
        <p:spPr bwMode="auto">
          <a:xfrm>
            <a:off x="5867400" y="4437063"/>
            <a:ext cx="647700" cy="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11" name="Line 12"/>
          <p:cNvSpPr>
            <a:spLocks noChangeShapeType="1"/>
          </p:cNvSpPr>
          <p:nvPr/>
        </p:nvSpPr>
        <p:spPr bwMode="auto">
          <a:xfrm>
            <a:off x="6948488" y="4437063"/>
            <a:ext cx="647700" cy="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5612" name="Picture 15" descr="\frac{p\cdot V}{T}=\mathrm{const}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875213"/>
            <a:ext cx="212248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FFFF00"/>
                </a:solidFill>
              </a:rPr>
              <a:t>Изобара в координатах </a:t>
            </a:r>
            <a:r>
              <a:rPr lang="en-US" altLang="ru-RU" sz="3600" dirty="0" smtClean="0">
                <a:solidFill>
                  <a:srgbClr val="FFFF00"/>
                </a:solidFill>
              </a:rPr>
              <a:t>P,T; P,V</a:t>
            </a:r>
            <a:endParaRPr lang="ru-RU" altLang="ru-RU" sz="3600" dirty="0" smtClean="0">
              <a:solidFill>
                <a:srgbClr val="FFFF00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6629" name="AutoShape 5"/>
          <p:cNvSpPr>
            <a:spLocks noChangeArrowheads="1"/>
          </p:cNvSpPr>
          <p:nvPr/>
        </p:nvSpPr>
        <p:spPr bwMode="auto">
          <a:xfrm>
            <a:off x="4724400" y="1600200"/>
            <a:ext cx="3733800" cy="4343400"/>
          </a:xfrm>
          <a:prstGeom prst="wedgeRoundRectCallout">
            <a:avLst>
              <a:gd name="adj1" fmla="val 57611"/>
              <a:gd name="adj2" fmla="val 61954"/>
              <a:gd name="adj3" fmla="val 16667"/>
            </a:avLst>
          </a:prstGeom>
          <a:solidFill>
            <a:schemeClr val="accent1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0" y="5638800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6631" name="AutoShape 8"/>
          <p:cNvSpPr>
            <a:spLocks noChangeArrowheads="1"/>
          </p:cNvSpPr>
          <p:nvPr/>
        </p:nvSpPr>
        <p:spPr bwMode="auto">
          <a:xfrm>
            <a:off x="827088" y="1628775"/>
            <a:ext cx="3598862" cy="4318000"/>
          </a:xfrm>
          <a:prstGeom prst="wedgeRoundRectCallout">
            <a:avLst>
              <a:gd name="adj1" fmla="val -57259"/>
              <a:gd name="adj2" fmla="val 63935"/>
              <a:gd name="adj3" fmla="val 16667"/>
            </a:avLst>
          </a:prstGeom>
          <a:solidFill>
            <a:schemeClr val="accent1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6632" name="Line 9"/>
          <p:cNvSpPr>
            <a:spLocks noChangeShapeType="1"/>
          </p:cNvSpPr>
          <p:nvPr/>
        </p:nvSpPr>
        <p:spPr bwMode="auto">
          <a:xfrm flipV="1">
            <a:off x="1403350" y="2133600"/>
            <a:ext cx="0" cy="2519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33" name="Line 10"/>
          <p:cNvSpPr>
            <a:spLocks noChangeShapeType="1"/>
          </p:cNvSpPr>
          <p:nvPr/>
        </p:nvSpPr>
        <p:spPr bwMode="auto">
          <a:xfrm>
            <a:off x="1403350" y="4652963"/>
            <a:ext cx="18732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34" name="Text Box 11"/>
          <p:cNvSpPr txBox="1">
            <a:spLocks noChangeArrowheads="1"/>
          </p:cNvSpPr>
          <p:nvPr/>
        </p:nvSpPr>
        <p:spPr bwMode="auto">
          <a:xfrm>
            <a:off x="950913" y="207962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400" b="1">
                <a:solidFill>
                  <a:schemeClr val="hlink"/>
                </a:solidFill>
              </a:rPr>
              <a:t>P</a:t>
            </a:r>
            <a:endParaRPr lang="ru-RU" altLang="ru-RU" sz="2400" b="1">
              <a:solidFill>
                <a:schemeClr val="hlink"/>
              </a:solidFill>
            </a:endParaRPr>
          </a:p>
        </p:txBody>
      </p:sp>
      <p:sp>
        <p:nvSpPr>
          <p:cNvPr id="26635" name="Text Box 12"/>
          <p:cNvSpPr txBox="1">
            <a:spLocks noChangeArrowheads="1"/>
          </p:cNvSpPr>
          <p:nvPr/>
        </p:nvSpPr>
        <p:spPr bwMode="auto">
          <a:xfrm>
            <a:off x="2967038" y="4743450"/>
            <a:ext cx="369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400" b="1">
                <a:solidFill>
                  <a:schemeClr val="hlink"/>
                </a:solidFill>
              </a:rPr>
              <a:t>T</a:t>
            </a:r>
            <a:endParaRPr lang="ru-RU" altLang="ru-RU" sz="2400" b="1">
              <a:solidFill>
                <a:schemeClr val="hlink"/>
              </a:solidFill>
            </a:endParaRPr>
          </a:p>
        </p:txBody>
      </p:sp>
      <p:sp>
        <p:nvSpPr>
          <p:cNvPr id="26636" name="Text Box 14"/>
          <p:cNvSpPr txBox="1">
            <a:spLocks noChangeArrowheads="1"/>
          </p:cNvSpPr>
          <p:nvPr/>
        </p:nvSpPr>
        <p:spPr bwMode="auto">
          <a:xfrm>
            <a:off x="990600" y="4724400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2000" b="1">
                <a:solidFill>
                  <a:schemeClr val="hlink"/>
                </a:solidFill>
              </a:rPr>
              <a:t>O</a:t>
            </a:r>
            <a:endParaRPr lang="ru-RU" altLang="ru-RU" sz="2000" b="1">
              <a:solidFill>
                <a:schemeClr val="hlink"/>
              </a:solidFill>
            </a:endParaRPr>
          </a:p>
        </p:txBody>
      </p:sp>
      <p:sp>
        <p:nvSpPr>
          <p:cNvPr id="26637" name="Line 15"/>
          <p:cNvSpPr>
            <a:spLocks noChangeShapeType="1"/>
          </p:cNvSpPr>
          <p:nvPr/>
        </p:nvSpPr>
        <p:spPr bwMode="auto">
          <a:xfrm flipV="1">
            <a:off x="5410200" y="2209800"/>
            <a:ext cx="0" cy="2362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38" name="Line 16"/>
          <p:cNvSpPr>
            <a:spLocks noChangeShapeType="1"/>
          </p:cNvSpPr>
          <p:nvPr/>
        </p:nvSpPr>
        <p:spPr bwMode="auto">
          <a:xfrm>
            <a:off x="5410200" y="4572000"/>
            <a:ext cx="1981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39" name="Line 17"/>
          <p:cNvSpPr>
            <a:spLocks noChangeShapeType="1"/>
          </p:cNvSpPr>
          <p:nvPr/>
        </p:nvSpPr>
        <p:spPr bwMode="auto">
          <a:xfrm flipV="1">
            <a:off x="1676400" y="3429000"/>
            <a:ext cx="1371600" cy="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40" name="Text Box 18"/>
          <p:cNvSpPr txBox="1">
            <a:spLocks noChangeArrowheads="1"/>
          </p:cNvSpPr>
          <p:nvPr/>
        </p:nvSpPr>
        <p:spPr bwMode="auto">
          <a:xfrm>
            <a:off x="4953000" y="2209800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2000" b="1">
                <a:solidFill>
                  <a:schemeClr val="hlink"/>
                </a:solidFill>
              </a:rPr>
              <a:t>P</a:t>
            </a:r>
            <a:endParaRPr lang="ru-RU" altLang="ru-RU" sz="2000" b="1">
              <a:solidFill>
                <a:schemeClr val="hlink"/>
              </a:solidFill>
            </a:endParaRPr>
          </a:p>
        </p:txBody>
      </p:sp>
      <p:sp>
        <p:nvSpPr>
          <p:cNvPr id="26641" name="Text Box 19"/>
          <p:cNvSpPr txBox="1">
            <a:spLocks noChangeArrowheads="1"/>
          </p:cNvSpPr>
          <p:nvPr/>
        </p:nvSpPr>
        <p:spPr bwMode="auto">
          <a:xfrm>
            <a:off x="5105400" y="4572000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2000" b="1">
                <a:solidFill>
                  <a:schemeClr val="hlink"/>
                </a:solidFill>
              </a:rPr>
              <a:t>O</a:t>
            </a:r>
            <a:endParaRPr lang="ru-RU" altLang="ru-RU" sz="2000" b="1">
              <a:solidFill>
                <a:schemeClr val="hlink"/>
              </a:solidFill>
            </a:endParaRPr>
          </a:p>
        </p:txBody>
      </p:sp>
      <p:sp>
        <p:nvSpPr>
          <p:cNvPr id="26642" name="Text Box 20"/>
          <p:cNvSpPr txBox="1">
            <a:spLocks noChangeArrowheads="1"/>
          </p:cNvSpPr>
          <p:nvPr/>
        </p:nvSpPr>
        <p:spPr bwMode="auto">
          <a:xfrm>
            <a:off x="7162800" y="4800600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2000" b="1">
                <a:solidFill>
                  <a:schemeClr val="hlink"/>
                </a:solidFill>
              </a:rPr>
              <a:t>V</a:t>
            </a:r>
            <a:endParaRPr lang="ru-RU" altLang="ru-RU" sz="2000" b="1">
              <a:solidFill>
                <a:schemeClr val="hlink"/>
              </a:solidFill>
            </a:endParaRPr>
          </a:p>
        </p:txBody>
      </p:sp>
      <p:sp>
        <p:nvSpPr>
          <p:cNvPr id="26643" name="Line 21"/>
          <p:cNvSpPr>
            <a:spLocks noChangeShapeType="1"/>
          </p:cNvSpPr>
          <p:nvPr/>
        </p:nvSpPr>
        <p:spPr bwMode="auto">
          <a:xfrm>
            <a:off x="5562600" y="3429000"/>
            <a:ext cx="1524000" cy="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44" name="AutoShape 2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16463" y="6021388"/>
            <a:ext cx="719137" cy="431800"/>
          </a:xfrm>
          <a:prstGeom prst="actionButtonForwardNext">
            <a:avLst/>
          </a:prstGeom>
          <a:solidFill>
            <a:schemeClr val="accent1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6645" name="AutoShape 2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563938" y="6021388"/>
            <a:ext cx="719137" cy="431800"/>
          </a:xfrm>
          <a:prstGeom prst="actionButtonBackPrevious">
            <a:avLst/>
          </a:prstGeom>
          <a:solidFill>
            <a:schemeClr val="accent1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800" smtClean="0">
                <a:solidFill>
                  <a:srgbClr val="FFFF00"/>
                </a:solidFill>
              </a:rPr>
              <a:t>График изобарного</a:t>
            </a:r>
            <a:r>
              <a:rPr lang="en-US" altLang="ru-RU" sz="3800" smtClean="0">
                <a:solidFill>
                  <a:srgbClr val="FFFF00"/>
                </a:solidFill>
              </a:rPr>
              <a:t> </a:t>
            </a:r>
            <a:r>
              <a:rPr lang="ru-RU" altLang="ru-RU" sz="3800" smtClean="0">
                <a:solidFill>
                  <a:srgbClr val="FFFF00"/>
                </a:solidFill>
              </a:rPr>
              <a:t>процесса</a:t>
            </a:r>
          </a:p>
        </p:txBody>
      </p:sp>
      <p:sp>
        <p:nvSpPr>
          <p:cNvPr id="27651" name="AutoShape 4"/>
          <p:cNvSpPr>
            <a:spLocks noChangeArrowheads="1"/>
          </p:cNvSpPr>
          <p:nvPr/>
        </p:nvSpPr>
        <p:spPr bwMode="auto">
          <a:xfrm>
            <a:off x="395288" y="1447800"/>
            <a:ext cx="7924800" cy="4419600"/>
          </a:xfrm>
          <a:prstGeom prst="wedgeRoundRectCallout">
            <a:avLst>
              <a:gd name="adj1" fmla="val -45153"/>
              <a:gd name="adj2" fmla="val 65949"/>
              <a:gd name="adj3" fmla="val 16667"/>
            </a:avLst>
          </a:prstGeom>
          <a:solidFill>
            <a:schemeClr val="accent1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27652" name="Line 6"/>
          <p:cNvSpPr>
            <a:spLocks noChangeShapeType="1"/>
          </p:cNvSpPr>
          <p:nvPr/>
        </p:nvSpPr>
        <p:spPr bwMode="auto">
          <a:xfrm flipV="1">
            <a:off x="1295400" y="2057400"/>
            <a:ext cx="0" cy="2667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53" name="Line 7"/>
          <p:cNvSpPr>
            <a:spLocks noChangeShapeType="1"/>
          </p:cNvSpPr>
          <p:nvPr/>
        </p:nvSpPr>
        <p:spPr bwMode="auto">
          <a:xfrm>
            <a:off x="1295400" y="4724400"/>
            <a:ext cx="213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54" name="Text Box 8"/>
          <p:cNvSpPr txBox="1">
            <a:spLocks noChangeArrowheads="1"/>
          </p:cNvSpPr>
          <p:nvPr/>
        </p:nvSpPr>
        <p:spPr bwMode="auto">
          <a:xfrm>
            <a:off x="3124200" y="4876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2400" b="1">
                <a:solidFill>
                  <a:schemeClr val="hlink"/>
                </a:solidFill>
              </a:rPr>
              <a:t>T</a:t>
            </a:r>
            <a:endParaRPr lang="ru-RU" altLang="ru-RU" sz="2400" b="1">
              <a:solidFill>
                <a:schemeClr val="hlink"/>
              </a:solidFill>
            </a:endParaRPr>
          </a:p>
        </p:txBody>
      </p:sp>
      <p:sp>
        <p:nvSpPr>
          <p:cNvPr id="27655" name="Text Box 9"/>
          <p:cNvSpPr txBox="1">
            <a:spLocks noChangeArrowheads="1"/>
          </p:cNvSpPr>
          <p:nvPr/>
        </p:nvSpPr>
        <p:spPr bwMode="auto">
          <a:xfrm>
            <a:off x="838200" y="2209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2400" b="1">
                <a:solidFill>
                  <a:schemeClr val="hlink"/>
                </a:solidFill>
              </a:rPr>
              <a:t>V</a:t>
            </a:r>
            <a:endParaRPr lang="ru-RU" altLang="ru-RU" sz="2400" b="1">
              <a:solidFill>
                <a:schemeClr val="hlink"/>
              </a:solidFill>
            </a:endParaRPr>
          </a:p>
        </p:txBody>
      </p:sp>
      <p:sp>
        <p:nvSpPr>
          <p:cNvPr id="27656" name="Text Box 10"/>
          <p:cNvSpPr txBox="1">
            <a:spLocks noChangeArrowheads="1"/>
          </p:cNvSpPr>
          <p:nvPr/>
        </p:nvSpPr>
        <p:spPr bwMode="auto">
          <a:xfrm>
            <a:off x="990600" y="4648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2400" b="1">
                <a:solidFill>
                  <a:schemeClr val="hlink"/>
                </a:solidFill>
              </a:rPr>
              <a:t>O</a:t>
            </a:r>
            <a:endParaRPr lang="ru-RU" altLang="ru-RU" sz="2400" b="1">
              <a:solidFill>
                <a:schemeClr val="hlink"/>
              </a:solidFill>
            </a:endParaRPr>
          </a:p>
        </p:txBody>
      </p:sp>
      <p:sp>
        <p:nvSpPr>
          <p:cNvPr id="27657" name="Line 11"/>
          <p:cNvSpPr>
            <a:spLocks noChangeShapeType="1"/>
          </p:cNvSpPr>
          <p:nvPr/>
        </p:nvSpPr>
        <p:spPr bwMode="auto">
          <a:xfrm flipV="1">
            <a:off x="1295400" y="3657600"/>
            <a:ext cx="762000" cy="1066800"/>
          </a:xfrm>
          <a:prstGeom prst="line">
            <a:avLst/>
          </a:prstGeom>
          <a:noFill/>
          <a:ln w="38100">
            <a:solidFill>
              <a:srgbClr val="3333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58" name="Line 12"/>
          <p:cNvSpPr>
            <a:spLocks noChangeShapeType="1"/>
          </p:cNvSpPr>
          <p:nvPr/>
        </p:nvSpPr>
        <p:spPr bwMode="auto">
          <a:xfrm flipV="1">
            <a:off x="2057400" y="2667000"/>
            <a:ext cx="685800" cy="99060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59" name="Text Box 13"/>
          <p:cNvSpPr txBox="1">
            <a:spLocks noChangeArrowheads="1"/>
          </p:cNvSpPr>
          <p:nvPr/>
        </p:nvSpPr>
        <p:spPr bwMode="auto">
          <a:xfrm>
            <a:off x="2667000" y="18288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3333FF"/>
                </a:solidFill>
              </a:rPr>
              <a:t>изобара</a:t>
            </a:r>
          </a:p>
        </p:txBody>
      </p:sp>
      <p:sp>
        <p:nvSpPr>
          <p:cNvPr id="27660" name="AutoShape 1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508625" y="5229225"/>
            <a:ext cx="719138" cy="431800"/>
          </a:xfrm>
          <a:prstGeom prst="actionButtonForwardNext">
            <a:avLst/>
          </a:prstGeom>
          <a:solidFill>
            <a:schemeClr val="accent1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pic>
        <p:nvPicPr>
          <p:cNvPr id="27661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013" y="1828800"/>
            <a:ext cx="403383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Закон Гей-Люссака</a:t>
            </a:r>
            <a:endParaRPr lang="ru-RU" dirty="0" smtClean="0"/>
          </a:p>
        </p:txBody>
      </p:sp>
      <p:sp>
        <p:nvSpPr>
          <p:cNvPr id="2867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z="2800" b="1" smtClean="0"/>
              <a:t>Закон Гей-Люссака</a:t>
            </a:r>
            <a:r>
              <a:rPr lang="ru-RU" altLang="ru-RU" sz="2800" smtClean="0"/>
              <a:t> — закон пропорциональной зависимости объёма газа от абсолютной температуры при постоянном давлении, названный в честь французского физика и химика </a:t>
            </a:r>
            <a:r>
              <a:rPr lang="ru-RU" altLang="ru-RU" sz="2800" u="sng" smtClean="0">
                <a:hlinkClick r:id="rId2" tooltip="Гей-Люссак, Жозеф Луи"/>
              </a:rPr>
              <a:t>Жозефа Луи Гей-Люссака</a:t>
            </a:r>
            <a:r>
              <a:rPr lang="ru-RU" altLang="ru-RU" sz="2800" smtClean="0"/>
              <a:t>, впервые опубликовавшего его в </a:t>
            </a:r>
            <a:r>
              <a:rPr lang="ru-RU" altLang="ru-RU" sz="2800" u="sng" smtClean="0">
                <a:hlinkClick r:id="rId3" tooltip="1802 год"/>
              </a:rPr>
              <a:t>1802 году</a:t>
            </a:r>
            <a:r>
              <a:rPr lang="ru-RU" altLang="ru-RU" sz="2800" smtClean="0"/>
              <a:t>.</a:t>
            </a:r>
          </a:p>
          <a:p>
            <a:pPr eaLnBrk="1" hangingPunct="1"/>
            <a:r>
              <a:rPr lang="ru-RU" altLang="ru-RU" sz="2800" smtClean="0"/>
              <a:t>В англоязычной литературе закон Гей-Люссака обычно называют законом Шарля и наоборот.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rgbClr val="FFFF00"/>
                </a:solidFill>
              </a:rPr>
              <a:t>Подведем итог: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AutoNum type="arabicPeriod"/>
            </a:pPr>
            <a:endParaRPr lang="ru-RU" altLang="ru-RU" smtClean="0"/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539750" y="1412875"/>
            <a:ext cx="7993063" cy="4752975"/>
          </a:xfrm>
          <a:prstGeom prst="wedgeRoundRectCallout">
            <a:avLst>
              <a:gd name="adj1" fmla="val -40866"/>
              <a:gd name="adj2" fmla="val 59954"/>
              <a:gd name="adj3" fmla="val 16667"/>
            </a:avLst>
          </a:prstGeom>
          <a:solidFill>
            <a:schemeClr val="accent1"/>
          </a:solidFill>
          <a:ln w="28575">
            <a:solidFill>
              <a:srgbClr val="3333FF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2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b="1">
                <a:solidFill>
                  <a:srgbClr val="FF0000"/>
                </a:solidFill>
              </a:rPr>
              <a:t>P</a:t>
            </a:r>
            <a:r>
              <a:rPr lang="en-US" altLang="ru-RU" b="1" baseline="-25000">
                <a:solidFill>
                  <a:srgbClr val="FF0000"/>
                </a:solidFill>
              </a:rPr>
              <a:t>1</a:t>
            </a:r>
            <a:r>
              <a:rPr lang="en-US" altLang="ru-RU" b="1">
                <a:solidFill>
                  <a:srgbClr val="FF0000"/>
                </a:solidFill>
              </a:rPr>
              <a:t>   =   V</a:t>
            </a:r>
            <a:r>
              <a:rPr lang="en-US" altLang="ru-RU" b="1" baseline="-25000">
                <a:solidFill>
                  <a:srgbClr val="FF0000"/>
                </a:solidFill>
              </a:rPr>
              <a:t>2</a:t>
            </a:r>
            <a:r>
              <a:rPr lang="en-US" altLang="ru-RU" b="1">
                <a:solidFill>
                  <a:srgbClr val="3333FF"/>
                </a:solidFill>
              </a:rPr>
              <a:t>	T = const</a:t>
            </a:r>
            <a:r>
              <a:rPr lang="ru-RU" altLang="ru-RU" b="1">
                <a:solidFill>
                  <a:srgbClr val="3333FF"/>
                </a:solidFill>
              </a:rPr>
              <a:t>, </a:t>
            </a:r>
            <a:r>
              <a:rPr lang="ru-RU" altLang="ru-RU" sz="1800" b="1">
                <a:solidFill>
                  <a:srgbClr val="3333FF"/>
                </a:solidFill>
              </a:rPr>
              <a:t>закон Бойля- Мариотта</a:t>
            </a:r>
            <a:r>
              <a:rPr lang="en-US" altLang="ru-RU" sz="1800" b="1">
                <a:solidFill>
                  <a:srgbClr val="3333FF"/>
                </a:solidFill>
              </a:rPr>
              <a:t> </a:t>
            </a:r>
            <a:endParaRPr lang="ru-RU" altLang="ru-RU" sz="1800" b="1">
              <a:solidFill>
                <a:srgbClr val="3333FF"/>
              </a:solidFill>
            </a:endParaRPr>
          </a:p>
          <a:p>
            <a:pPr lvl="2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b="1">
                <a:solidFill>
                  <a:srgbClr val="FF0000"/>
                </a:solidFill>
              </a:rPr>
              <a:t>P</a:t>
            </a:r>
            <a:r>
              <a:rPr lang="en-US" altLang="ru-RU" b="1" baseline="-25000">
                <a:solidFill>
                  <a:srgbClr val="FF0000"/>
                </a:solidFill>
              </a:rPr>
              <a:t>2</a:t>
            </a:r>
            <a:r>
              <a:rPr lang="en-US" altLang="ru-RU" b="1">
                <a:solidFill>
                  <a:srgbClr val="FF0000"/>
                </a:solidFill>
              </a:rPr>
              <a:t>     </a:t>
            </a:r>
            <a:r>
              <a:rPr lang="ru-RU" altLang="ru-RU" b="1">
                <a:solidFill>
                  <a:srgbClr val="FF0000"/>
                </a:solidFill>
              </a:rPr>
              <a:t>   </a:t>
            </a:r>
            <a:r>
              <a:rPr lang="en-US" altLang="ru-RU" b="1">
                <a:solidFill>
                  <a:srgbClr val="FF0000"/>
                </a:solidFill>
              </a:rPr>
              <a:t>V</a:t>
            </a:r>
            <a:r>
              <a:rPr lang="en-US" altLang="ru-RU" b="1" baseline="-25000">
                <a:solidFill>
                  <a:srgbClr val="FF0000"/>
                </a:solidFill>
              </a:rPr>
              <a:t>1</a:t>
            </a:r>
            <a:endParaRPr lang="ru-RU" altLang="ru-RU" b="1" baseline="-25000">
              <a:solidFill>
                <a:srgbClr val="FF0000"/>
              </a:solidFill>
            </a:endParaRPr>
          </a:p>
          <a:p>
            <a:pPr lvl="2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b="1">
              <a:solidFill>
                <a:srgbClr val="3333FF"/>
              </a:solidFill>
            </a:endParaRPr>
          </a:p>
          <a:p>
            <a:pPr lvl="2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b="1">
                <a:solidFill>
                  <a:srgbClr val="FF0000"/>
                </a:solidFill>
              </a:rPr>
              <a:t>P</a:t>
            </a:r>
            <a:r>
              <a:rPr lang="en-US" altLang="ru-RU" b="1" baseline="-25000">
                <a:solidFill>
                  <a:srgbClr val="FF0000"/>
                </a:solidFill>
              </a:rPr>
              <a:t>1</a:t>
            </a:r>
            <a:r>
              <a:rPr lang="en-US" altLang="ru-RU" b="1">
                <a:solidFill>
                  <a:srgbClr val="FF0000"/>
                </a:solidFill>
              </a:rPr>
              <a:t>   =   T</a:t>
            </a:r>
            <a:r>
              <a:rPr lang="en-US" altLang="ru-RU" b="1" baseline="-25000">
                <a:solidFill>
                  <a:srgbClr val="FF0000"/>
                </a:solidFill>
              </a:rPr>
              <a:t>1</a:t>
            </a:r>
            <a:r>
              <a:rPr lang="ru-RU" altLang="ru-RU" b="1">
                <a:solidFill>
                  <a:srgbClr val="3333FF"/>
                </a:solidFill>
              </a:rPr>
              <a:t>	 </a:t>
            </a:r>
            <a:r>
              <a:rPr lang="en-US" altLang="ru-RU" b="1">
                <a:solidFill>
                  <a:srgbClr val="3333FF"/>
                </a:solidFill>
              </a:rPr>
              <a:t>V = const</a:t>
            </a:r>
            <a:r>
              <a:rPr lang="ru-RU" altLang="ru-RU" b="1">
                <a:solidFill>
                  <a:srgbClr val="3333FF"/>
                </a:solidFill>
              </a:rPr>
              <a:t>, закон Шарля</a:t>
            </a:r>
            <a:endParaRPr lang="en-US" altLang="ru-RU" b="1">
              <a:solidFill>
                <a:srgbClr val="3333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3333FF"/>
                </a:solidFill>
              </a:rPr>
              <a:t>	</a:t>
            </a:r>
            <a:r>
              <a:rPr lang="en-US" altLang="ru-RU" sz="2400" b="1">
                <a:solidFill>
                  <a:srgbClr val="3333FF"/>
                </a:solidFill>
              </a:rPr>
              <a:t>	</a:t>
            </a:r>
            <a:r>
              <a:rPr lang="en-US" altLang="ru-RU" sz="2400" b="1">
                <a:solidFill>
                  <a:srgbClr val="FF0000"/>
                </a:solidFill>
              </a:rPr>
              <a:t>P</a:t>
            </a:r>
            <a:r>
              <a:rPr lang="en-US" altLang="ru-RU" sz="2400" b="1" baseline="-25000">
                <a:solidFill>
                  <a:srgbClr val="FF0000"/>
                </a:solidFill>
              </a:rPr>
              <a:t>2 	</a:t>
            </a:r>
            <a:r>
              <a:rPr lang="en-US" altLang="ru-RU" sz="2400" b="1">
                <a:solidFill>
                  <a:srgbClr val="FF0000"/>
                </a:solidFill>
              </a:rPr>
              <a:t>T</a:t>
            </a:r>
            <a:r>
              <a:rPr lang="en-US" altLang="ru-RU" sz="2400" b="1" baseline="-25000">
                <a:solidFill>
                  <a:srgbClr val="FF0000"/>
                </a:solidFill>
              </a:rPr>
              <a:t>2</a:t>
            </a:r>
            <a:endParaRPr lang="ru-RU" altLang="ru-RU" sz="2400" b="1" baseline="-25000">
              <a:solidFill>
                <a:srgbClr val="FF0000"/>
              </a:solidFill>
            </a:endParaRPr>
          </a:p>
          <a:p>
            <a:pPr lvl="2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b="1" baseline="-25000">
              <a:solidFill>
                <a:srgbClr val="FF0000"/>
              </a:solidFill>
            </a:endParaRPr>
          </a:p>
          <a:p>
            <a:pPr lvl="2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b="1">
              <a:solidFill>
                <a:srgbClr val="3333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3333FF"/>
                </a:solidFill>
              </a:rPr>
              <a:t>	</a:t>
            </a:r>
            <a:r>
              <a:rPr lang="en-US" altLang="ru-RU" sz="2400" b="1">
                <a:solidFill>
                  <a:srgbClr val="3333FF"/>
                </a:solidFill>
              </a:rPr>
              <a:t>	</a:t>
            </a:r>
            <a:r>
              <a:rPr lang="en-US" altLang="ru-RU" sz="2400" b="1">
                <a:solidFill>
                  <a:srgbClr val="FF0000"/>
                </a:solidFill>
              </a:rPr>
              <a:t>V</a:t>
            </a:r>
            <a:r>
              <a:rPr lang="en-US" altLang="ru-RU" sz="2400" b="1" baseline="-25000">
                <a:solidFill>
                  <a:srgbClr val="FF0000"/>
                </a:solidFill>
              </a:rPr>
              <a:t>1</a:t>
            </a:r>
            <a:r>
              <a:rPr lang="en-US" altLang="ru-RU" sz="2400" b="1">
                <a:solidFill>
                  <a:srgbClr val="FF0000"/>
                </a:solidFill>
              </a:rPr>
              <a:t>   =   T</a:t>
            </a:r>
            <a:r>
              <a:rPr lang="en-US" altLang="ru-RU" sz="2400" b="1" baseline="-25000">
                <a:solidFill>
                  <a:srgbClr val="FF0000"/>
                </a:solidFill>
              </a:rPr>
              <a:t>1</a:t>
            </a:r>
            <a:r>
              <a:rPr lang="ru-RU" altLang="ru-RU" sz="2400" b="1">
                <a:solidFill>
                  <a:srgbClr val="3333FF"/>
                </a:solidFill>
              </a:rPr>
              <a:t>	Р</a:t>
            </a:r>
            <a:r>
              <a:rPr lang="en-US" altLang="ru-RU" sz="2400" b="1">
                <a:solidFill>
                  <a:srgbClr val="3333FF"/>
                </a:solidFill>
              </a:rPr>
              <a:t> = const</a:t>
            </a:r>
            <a:r>
              <a:rPr lang="ru-RU" altLang="ru-RU" sz="2400" b="1">
                <a:solidFill>
                  <a:srgbClr val="3333FF"/>
                </a:solidFill>
              </a:rPr>
              <a:t>, закон</a:t>
            </a:r>
            <a:r>
              <a:rPr lang="ru-RU" altLang="ru-RU" sz="2400"/>
              <a:t> </a:t>
            </a:r>
            <a:r>
              <a:rPr lang="ru-RU" altLang="ru-RU" sz="2400" b="1">
                <a:solidFill>
                  <a:srgbClr val="3333FF"/>
                </a:solidFill>
              </a:rPr>
              <a:t>Гей-Люссака</a:t>
            </a:r>
            <a:endParaRPr lang="en-US" altLang="ru-RU" sz="2400" b="1">
              <a:solidFill>
                <a:srgbClr val="3333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3333FF"/>
                </a:solidFill>
              </a:rPr>
              <a:t>	</a:t>
            </a:r>
            <a:r>
              <a:rPr lang="en-US" altLang="ru-RU" sz="2400" b="1">
                <a:solidFill>
                  <a:srgbClr val="3333FF"/>
                </a:solidFill>
              </a:rPr>
              <a:t>	</a:t>
            </a:r>
            <a:r>
              <a:rPr lang="en-US" altLang="ru-RU" sz="2400" b="1">
                <a:solidFill>
                  <a:srgbClr val="FF0000"/>
                </a:solidFill>
              </a:rPr>
              <a:t>V</a:t>
            </a:r>
            <a:r>
              <a:rPr lang="en-US" altLang="ru-RU" sz="2400" b="1" baseline="-25000">
                <a:solidFill>
                  <a:srgbClr val="FF0000"/>
                </a:solidFill>
              </a:rPr>
              <a:t>2</a:t>
            </a:r>
            <a:r>
              <a:rPr lang="en-US" altLang="ru-RU" sz="2400" b="1">
                <a:solidFill>
                  <a:srgbClr val="FF0000"/>
                </a:solidFill>
              </a:rPr>
              <a:t>        T</a:t>
            </a:r>
            <a:r>
              <a:rPr lang="en-US" altLang="ru-RU" sz="2400" b="1" baseline="-25000">
                <a:solidFill>
                  <a:srgbClr val="FF0000"/>
                </a:solidFill>
              </a:rPr>
              <a:t>2</a:t>
            </a:r>
            <a:endParaRPr lang="ru-RU" altLang="ru-RU" sz="2400" b="1" baseline="-25000">
              <a:solidFill>
                <a:srgbClr val="FF0000"/>
              </a:solidFill>
            </a:endParaRPr>
          </a:p>
          <a:p>
            <a:pPr lvl="2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1">
              <a:solidFill>
                <a:srgbClr val="3333FF"/>
              </a:solidFill>
            </a:endParaRPr>
          </a:p>
        </p:txBody>
      </p:sp>
      <p:sp>
        <p:nvSpPr>
          <p:cNvPr id="29701" name="Line 6"/>
          <p:cNvSpPr>
            <a:spLocks noChangeShapeType="1"/>
          </p:cNvSpPr>
          <p:nvPr/>
        </p:nvSpPr>
        <p:spPr bwMode="auto">
          <a:xfrm>
            <a:off x="1835150" y="2060575"/>
            <a:ext cx="50482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02" name="Line 7"/>
          <p:cNvSpPr>
            <a:spLocks noChangeShapeType="1"/>
          </p:cNvSpPr>
          <p:nvPr/>
        </p:nvSpPr>
        <p:spPr bwMode="auto">
          <a:xfrm>
            <a:off x="2771775" y="2060575"/>
            <a:ext cx="5762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03" name="Line 8"/>
          <p:cNvSpPr>
            <a:spLocks noChangeShapeType="1"/>
          </p:cNvSpPr>
          <p:nvPr/>
        </p:nvSpPr>
        <p:spPr bwMode="auto">
          <a:xfrm>
            <a:off x="1763713" y="3141663"/>
            <a:ext cx="57626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04" name="Line 9"/>
          <p:cNvSpPr>
            <a:spLocks noChangeShapeType="1"/>
          </p:cNvSpPr>
          <p:nvPr/>
        </p:nvSpPr>
        <p:spPr bwMode="auto">
          <a:xfrm>
            <a:off x="2771775" y="3141663"/>
            <a:ext cx="5762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05" name="Line 10"/>
          <p:cNvSpPr>
            <a:spLocks noChangeShapeType="1"/>
          </p:cNvSpPr>
          <p:nvPr/>
        </p:nvSpPr>
        <p:spPr bwMode="auto">
          <a:xfrm>
            <a:off x="1763713" y="4437063"/>
            <a:ext cx="43338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06" name="Line 11"/>
          <p:cNvSpPr>
            <a:spLocks noChangeShapeType="1"/>
          </p:cNvSpPr>
          <p:nvPr/>
        </p:nvSpPr>
        <p:spPr bwMode="auto">
          <a:xfrm>
            <a:off x="2843213" y="4437063"/>
            <a:ext cx="43338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07" name="AutoShape 12">
            <a:hlinkClick r:id="rId2" action="ppaction://hlinkpres?slideindex=1&amp;slidetitle=Проверь свои знания по теме  «Уравнение состояния идеального газа» " highlightClick="1"/>
          </p:cNvPr>
          <p:cNvSpPr>
            <a:spLocks noChangeArrowheads="1"/>
          </p:cNvSpPr>
          <p:nvPr/>
        </p:nvSpPr>
        <p:spPr bwMode="auto">
          <a:xfrm>
            <a:off x="3924300" y="5300663"/>
            <a:ext cx="719138" cy="4318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pic>
        <p:nvPicPr>
          <p:cNvPr id="29708" name="Picture 15" descr="\frac{p\cdot V}{T}=\mathrm{const}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835525"/>
            <a:ext cx="3057525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mtClean="0"/>
              <a:t>Пневматика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800" smtClean="0"/>
              <a:t>(от </a:t>
            </a:r>
            <a:r>
              <a:rPr lang="ru-RU" altLang="ru-RU" sz="2800" smtClean="0">
                <a:hlinkClick r:id="rId2" tooltip="Греческий язык"/>
              </a:rPr>
              <a:t>греч.</a:t>
            </a:r>
            <a:r>
              <a:rPr lang="ru-RU" altLang="ru-RU" sz="2800" smtClean="0"/>
              <a:t> </a:t>
            </a:r>
            <a:r>
              <a:rPr lang="el-GR" altLang="ru-RU" sz="2800" smtClean="0"/>
              <a:t>πνεῦμα</a:t>
            </a:r>
            <a:r>
              <a:rPr lang="ru-RU" altLang="ru-RU" sz="2800" smtClean="0"/>
              <a:t> — дыхание, дуновение, дух) —изучает равновесие и движение </a:t>
            </a:r>
            <a:r>
              <a:rPr lang="ru-RU" altLang="ru-RU" sz="2800" smtClean="0">
                <a:hlinkClick r:id="rId3" tooltip="Газ"/>
              </a:rPr>
              <a:t>газов</a:t>
            </a:r>
            <a:r>
              <a:rPr lang="ru-RU" altLang="ru-RU" sz="2800" smtClean="0"/>
              <a:t>. Технически пневматика близка к </a:t>
            </a:r>
            <a:r>
              <a:rPr lang="ru-RU" altLang="ru-RU" sz="2800" smtClean="0">
                <a:hlinkClick r:id="rId4" tooltip="Гидравлика"/>
              </a:rPr>
              <a:t>гидравлике</a:t>
            </a:r>
            <a:r>
              <a:rPr lang="ru-RU" altLang="ru-RU" sz="280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smtClean="0"/>
              <a:t>Пневматические </a:t>
            </a:r>
            <a:r>
              <a:rPr lang="ru-RU" altLang="ru-RU" sz="2800" smtClean="0">
                <a:hlinkClick r:id="rId5" tooltip="Механизм"/>
              </a:rPr>
              <a:t>механизмы</a:t>
            </a:r>
            <a:r>
              <a:rPr lang="ru-RU" altLang="ru-RU" sz="2800" smtClean="0"/>
              <a:t> широко используются в промышленности. Подобно </a:t>
            </a:r>
            <a:r>
              <a:rPr lang="ru-RU" altLang="ru-RU" sz="2800" smtClean="0">
                <a:hlinkClick r:id="rId6" tooltip="Сеть электроснабжения"/>
              </a:rPr>
              <a:t>сети электроснабжения</a:t>
            </a:r>
            <a:r>
              <a:rPr lang="ru-RU" altLang="ru-RU" sz="2800" smtClean="0"/>
              <a:t>, на предприятиях устанавливают централизованную систему распределения сжатого </a:t>
            </a:r>
            <a:r>
              <a:rPr lang="ru-RU" altLang="ru-RU" sz="2800" smtClean="0">
                <a:hlinkClick r:id="rId7" tooltip="Воздух"/>
              </a:rPr>
              <a:t>воздуха</a:t>
            </a:r>
            <a:r>
              <a:rPr lang="ru-RU" altLang="ru-RU" sz="2800" smtClean="0"/>
              <a:t> или другого газа.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Пневматика ( аэродинамика)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00063" y="1500188"/>
            <a:ext cx="8143875" cy="3500437"/>
          </a:xfrm>
        </p:spPr>
        <p:txBody>
          <a:bodyPr/>
          <a:lstStyle/>
          <a:p>
            <a:pPr algn="just"/>
            <a:r>
              <a:rPr lang="ru-RU" altLang="ru-RU" sz="2800" smtClean="0">
                <a:solidFill>
                  <a:srgbClr val="FF0000"/>
                </a:solidFill>
              </a:rPr>
              <a:t>Пневма́тика</a:t>
            </a:r>
            <a:r>
              <a:rPr lang="ru-RU" altLang="ru-RU" sz="2800" smtClean="0"/>
              <a:t>— наука, изучающая равновесие и движение газов, а также посвящена механизмам и устройствам использующим разность давления газа для своей работы. Технически пневматика близка к гидравлике. Используется при расчетах различных устройств</a:t>
            </a:r>
          </a:p>
        </p:txBody>
      </p:sp>
      <p:sp>
        <p:nvSpPr>
          <p:cNvPr id="31749" name="Номер слайда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89C5F9BD-3BD1-4392-BF24-52684AEFEAB0}" type="slidenum">
              <a:rPr lang="ru-RU" altLang="ru-RU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ru-RU" alt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mtClean="0"/>
              <a:t>Пневмоника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mtClean="0"/>
              <a:t>ветвь устройств, использующих особенности </a:t>
            </a:r>
            <a:r>
              <a:rPr lang="ru-RU" altLang="ru-RU" i="1" smtClean="0"/>
              <a:t>течения струй</a:t>
            </a:r>
            <a:r>
              <a:rPr lang="ru-RU" altLang="ru-RU" smtClean="0"/>
              <a:t> газа в каналах определенной формы.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/>
              <a:t> Такие </a:t>
            </a:r>
            <a:r>
              <a:rPr lang="ru-RU" altLang="ru-RU" i="1" smtClean="0"/>
              <a:t>струйные устройства</a:t>
            </a:r>
            <a:r>
              <a:rPr lang="ru-RU" altLang="ru-RU" smtClean="0"/>
              <a:t> вообще не имеют подвижных деталей, отличаются дешевизной изготовления и высокой стойкостью к температуре и радиации (например, </a:t>
            </a:r>
            <a:r>
              <a:rPr lang="ru-RU" altLang="ru-RU" smtClean="0">
                <a:hlinkClick r:id="rId2" tooltip="Пневматический компьютер"/>
              </a:rPr>
              <a:t>пневматический компьютер</a:t>
            </a:r>
            <a:r>
              <a:rPr lang="ru-RU" altLang="ru-RU" smtClean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800" b="1" smtClean="0"/>
              <a:t>Агрегатные состояния вещества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mtClean="0"/>
              <a:t>Любое вещество состоит из молекул, а его физические свойства зависят от того, каким образом упорядочены молекулы и как они взаимодействуют между собой.</a:t>
            </a:r>
          </a:p>
          <a:p>
            <a:r>
              <a:rPr lang="ru-RU" altLang="ru-RU" smtClean="0"/>
              <a:t> В обычной жизни мы наблюдаем три агрегатных состояния вещества — твердое, жидкое и газообразное.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/>
              <a:t>История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z="2800" smtClean="0"/>
              <a:t>Одним из первых устройств, использующих сжатый воздух, являются кузнечные мехи с ручным приводом, которые появились более чем за 3000 лет до н. э.</a:t>
            </a:r>
          </a:p>
          <a:p>
            <a:pPr eaLnBrk="1" hangingPunct="1"/>
            <a:r>
              <a:rPr lang="ru-RU" altLang="ru-RU" sz="2800" smtClean="0"/>
              <a:t>В I веке до н. э. греческий математик и механик </a:t>
            </a:r>
            <a:r>
              <a:rPr lang="ru-RU" altLang="ru-RU" sz="2800" smtClean="0">
                <a:hlinkClick r:id="rId2" tooltip="Герон Александрийский"/>
              </a:rPr>
              <a:t>Герон Александрийский</a:t>
            </a:r>
            <a:r>
              <a:rPr lang="ru-RU" altLang="ru-RU" sz="2800" smtClean="0"/>
              <a:t> в трактате «Пневматика» описал механизмы, приводимые в движение нагретым или сжатым воздухом.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9275"/>
            <a:ext cx="9144000" cy="769938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ru-RU" altLang="ru-RU" sz="3800" smtClean="0">
                <a:solidFill>
                  <a:srgbClr val="FF0000"/>
                </a:solidFill>
              </a:rPr>
              <a:t>Герон Александрийский</a:t>
            </a:r>
            <a:br>
              <a:rPr lang="ru-RU" altLang="ru-RU" sz="3800" smtClean="0">
                <a:solidFill>
                  <a:srgbClr val="FF0000"/>
                </a:solidFill>
              </a:rPr>
            </a:br>
            <a:r>
              <a:rPr lang="ru-RU" altLang="ru-RU" sz="3800" smtClean="0">
                <a:solidFill>
                  <a:srgbClr val="FF0000"/>
                </a:solidFill>
              </a:rPr>
              <a:t> </a:t>
            </a:r>
            <a:r>
              <a:rPr lang="ru-RU" altLang="ru-RU" sz="3200" smtClean="0">
                <a:solidFill>
                  <a:srgbClr val="FF0000"/>
                </a:solidFill>
              </a:rPr>
              <a:t>гидропневмоавтомат</a:t>
            </a:r>
            <a:r>
              <a:rPr lang="ru-RU" altLang="ru-RU" sz="2800" smtClean="0">
                <a:solidFill>
                  <a:srgbClr val="FF0000"/>
                </a:solidFill>
              </a:rPr>
              <a:t> для открытия дверей храма</a:t>
            </a:r>
            <a:br>
              <a:rPr lang="ru-RU" altLang="ru-RU" sz="2800" smtClean="0">
                <a:solidFill>
                  <a:srgbClr val="FF0000"/>
                </a:solidFill>
              </a:rPr>
            </a:br>
            <a:r>
              <a:rPr lang="ru-RU" altLang="ru-RU" sz="380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34819" name="Picture 3" descr="Двери храма"/>
          <p:cNvPicPr>
            <a:picLocks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1390650"/>
            <a:ext cx="5473700" cy="52530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mtClean="0"/>
              <a:t>Фонтан Герона</a:t>
            </a:r>
            <a:endParaRPr lang="ru-RU" altLang="ru-RU" smtClean="0"/>
          </a:p>
        </p:txBody>
      </p:sp>
      <p:pic>
        <p:nvPicPr>
          <p:cNvPr id="35843" name="Picture 3" descr="Heron%27s_fountain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3625" y="1109663"/>
            <a:ext cx="4333875" cy="558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pic>
        <p:nvPicPr>
          <p:cNvPr id="36869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48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2133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z="2800" smtClean="0"/>
              <a:t>Живший в </a:t>
            </a:r>
            <a:r>
              <a:rPr lang="ru-RU" altLang="ru-RU" sz="2800" smtClean="0">
                <a:hlinkClick r:id="rId2" tooltip="Александрия"/>
              </a:rPr>
              <a:t>Александрии</a:t>
            </a:r>
            <a:r>
              <a:rPr lang="ru-RU" altLang="ru-RU" sz="2800" smtClean="0"/>
              <a:t> примерно в одно время с Героном древнегреческий изобретатель и математик </a:t>
            </a:r>
            <a:r>
              <a:rPr lang="ru-RU" altLang="ru-RU" sz="2800" smtClean="0">
                <a:hlinkClick r:id="rId3" tooltip="Ктезибий"/>
              </a:rPr>
              <a:t>Ктезибий</a:t>
            </a:r>
            <a:r>
              <a:rPr lang="ru-RU" altLang="ru-RU" sz="2800" smtClean="0"/>
              <a:t> изобрёл </a:t>
            </a:r>
            <a:r>
              <a:rPr lang="ru-RU" altLang="ru-RU" sz="2800" smtClean="0">
                <a:hlinkClick r:id="rId4" tooltip="Поршневой насос"/>
              </a:rPr>
              <a:t>поршневой насос</a:t>
            </a:r>
            <a:r>
              <a:rPr lang="ru-RU" altLang="ru-RU" sz="2800" smtClean="0"/>
              <a:t> и музыкальную машину (прообраз современного </a:t>
            </a:r>
            <a:r>
              <a:rPr lang="ru-RU" altLang="ru-RU" sz="2800" smtClean="0">
                <a:hlinkClick r:id="rId5" tooltip="Орган (музыкальный инструмент)"/>
              </a:rPr>
              <a:t>орга́на</a:t>
            </a:r>
            <a:r>
              <a:rPr lang="ru-RU" altLang="ru-RU" sz="2800" smtClean="0"/>
              <a:t>).</a:t>
            </a:r>
          </a:p>
          <a:p>
            <a:pPr eaLnBrk="1" hangingPunct="1"/>
            <a:r>
              <a:rPr lang="ru-RU" altLang="ru-RU" sz="2800" smtClean="0"/>
              <a:t>В 1760 году в Англии был разработан поршневой </a:t>
            </a:r>
            <a:r>
              <a:rPr lang="ru-RU" altLang="ru-RU" sz="2800" smtClean="0">
                <a:hlinkClick r:id="rId6" tooltip="Компрессор"/>
              </a:rPr>
              <a:t>компрессор</a:t>
            </a:r>
            <a:r>
              <a:rPr lang="ru-RU" altLang="ru-RU" sz="2800" smtClean="0"/>
              <a:t> («цилиндрические мехи»), обеспечивающий давление сжатого воздуха в 0,2 </a:t>
            </a:r>
            <a:r>
              <a:rPr lang="ru-RU" altLang="ru-RU" sz="2800" smtClean="0">
                <a:hlinkClick r:id="rId7" tooltip="Паскаль (единица измерения)"/>
              </a:rPr>
              <a:t>МПа</a:t>
            </a:r>
            <a:r>
              <a:rPr lang="ru-RU" altLang="ru-RU" sz="2800" smtClean="0"/>
              <a:t>.</a:t>
            </a:r>
          </a:p>
          <a:p>
            <a:endParaRPr lang="ru-RU" alt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/>
              <a:t>Преимущества пневматики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400" b="1" smtClean="0"/>
              <a:t>Экологическая чистота</a:t>
            </a:r>
            <a:r>
              <a:rPr lang="ru-RU" altLang="ru-RU" sz="2400" smtClean="0"/>
              <a:t> (результатом любой утечки из пневматической системы, использующей воздух, будет тот же атмосферный воздух).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b="1" smtClean="0"/>
              <a:t>Доступность (а</a:t>
            </a:r>
            <a:r>
              <a:rPr lang="ru-RU" altLang="ru-RU" sz="2400" smtClean="0"/>
              <a:t>тмосферный воздух всегда доступен на </a:t>
            </a:r>
            <a:r>
              <a:rPr lang="ru-RU" altLang="ru-RU" sz="2400" smtClean="0">
                <a:hlinkClick r:id="rId2" tooltip="Земля"/>
              </a:rPr>
              <a:t>Земле</a:t>
            </a:r>
            <a:r>
              <a:rPr lang="ru-RU" altLang="ru-RU" sz="240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b="1" smtClean="0"/>
              <a:t>Надёжность</a:t>
            </a:r>
            <a:r>
              <a:rPr lang="ru-RU" altLang="ru-RU" sz="2400" smtClean="0"/>
              <a:t> (пневматические системы обычно имеют долгие сроки службы и требуют меньшего обслуживания, чем гидравлика).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b="1" smtClean="0"/>
              <a:t>Хранение</a:t>
            </a:r>
            <a:r>
              <a:rPr lang="ru-RU" altLang="ru-RU" sz="2400" smtClean="0"/>
              <a:t> (сжатый газ можно долго хранить в баллонах, позволяя использовать пневматику без электроэнергии).</a:t>
            </a:r>
          </a:p>
          <a:p>
            <a:pPr eaLnBrk="1" hangingPunct="1">
              <a:lnSpc>
                <a:spcPct val="90000"/>
              </a:lnSpc>
            </a:pPr>
            <a:endParaRPr lang="ru-RU" alt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/>
              <a:t>Преимущества пневматики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b="1" smtClean="0"/>
              <a:t>Безопасность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/>
              <a:t> меньшая пожароопасность по сравнению с гидравликой на масле.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/>
              <a:t>пневматические машины из-за лучшей сжимаемости воздуха лучше защищены от перегрузок, чем гидравлика.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b="1" smtClean="0"/>
              <a:t>Технологичность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/>
              <a:t>Пневматический механизм не требует дополнительного отвода. Отработанный воздух можно выпустить в атмосферу. Компрессор тоже может брать воздух непосредственно из атмосферы.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/>
              <a:t>Пневматические машины легко разработать на базе обычных цилиндров и поршней.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/>
              <a:t>Пневматические машины легко изготовить, поскольку пневматика обычно не требует деталей высокой точности.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/>
              <a:t>Преимущества пневматики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b="1" smtClean="0"/>
              <a:t>Удельные показатели</a:t>
            </a:r>
          </a:p>
          <a:p>
            <a:pPr eaLnBrk="1" hangingPunct="1"/>
            <a:r>
              <a:rPr lang="ru-RU" altLang="ru-RU" smtClean="0"/>
              <a:t>Пневматическая система </a:t>
            </a:r>
            <a:r>
              <a:rPr lang="ru-RU" altLang="ru-RU" b="1" smtClean="0"/>
              <a:t>легче</a:t>
            </a:r>
            <a:r>
              <a:rPr lang="ru-RU" altLang="ru-RU" smtClean="0"/>
              <a:t>, чем гидравлическая, при таких же давлениях.</a:t>
            </a:r>
          </a:p>
          <a:p>
            <a:pPr eaLnBrk="1" hangingPunct="1"/>
            <a:r>
              <a:rPr lang="ru-RU" altLang="ru-RU" smtClean="0"/>
              <a:t>Удельная мощность, передаваемая по одинаковым трубам, у пневматики выше, чем у гидросистем, а </a:t>
            </a:r>
            <a:r>
              <a:rPr lang="ru-RU" altLang="ru-RU" b="1" smtClean="0"/>
              <a:t>потери меньше.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ru-RU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Применение</a:t>
            </a:r>
          </a:p>
        </p:txBody>
      </p:sp>
      <p:sp>
        <p:nvSpPr>
          <p:cNvPr id="419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Пневматический привод применяют на автомобилях большой грузоподъемности. Он позволяет получать достаточно большие силы в тормозных механизмах при небольших силах, прикладываемых водителем к тормозной педали.</a:t>
            </a:r>
          </a:p>
          <a:p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8688" y="1303338"/>
            <a:ext cx="7138987" cy="4911725"/>
          </a:xfrm>
          <a:noFill/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072063"/>
            <a:ext cx="17145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mtClean="0"/>
              <a:t>Фазовая диаграмма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4000500" y="1428750"/>
            <a:ext cx="4757738" cy="5000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200" smtClean="0"/>
              <a:t>         </a:t>
            </a:r>
            <a:r>
              <a:rPr lang="ru-RU" altLang="ru-RU" sz="2200" smtClean="0">
                <a:solidFill>
                  <a:srgbClr val="33CC33"/>
                </a:solidFill>
              </a:rPr>
              <a:t>Кривая </a:t>
            </a:r>
            <a:r>
              <a:rPr lang="ru-RU" altLang="ru-RU" sz="2200" i="1" smtClean="0">
                <a:solidFill>
                  <a:srgbClr val="33CC33"/>
                </a:solidFill>
              </a:rPr>
              <a:t>OT</a:t>
            </a:r>
            <a:r>
              <a:rPr lang="ru-RU" altLang="ru-RU" sz="2200" smtClean="0"/>
              <a:t>, соответствующая равновесию между твердой и газообразной фазами, называется </a:t>
            </a:r>
            <a:r>
              <a:rPr lang="ru-RU" altLang="ru-RU" sz="2200" b="1" smtClean="0"/>
              <a:t>кривой </a:t>
            </a:r>
            <a:r>
              <a:rPr lang="ru-RU" altLang="ru-RU" sz="2200" b="1" smtClean="0">
                <a:solidFill>
                  <a:srgbClr val="33CC33"/>
                </a:solidFill>
              </a:rPr>
              <a:t>сублимации</a:t>
            </a:r>
            <a:r>
              <a:rPr lang="ru-RU" altLang="ru-RU" sz="2200" smtClean="0"/>
              <a:t>. </a:t>
            </a:r>
            <a:r>
              <a:rPr lang="ru-RU" altLang="ru-RU" sz="2200" smtClean="0">
                <a:solidFill>
                  <a:srgbClr val="FF00FF"/>
                </a:solidFill>
              </a:rPr>
              <a:t>Кривая </a:t>
            </a:r>
            <a:r>
              <a:rPr lang="ru-RU" altLang="ru-RU" sz="2200" i="1" smtClean="0">
                <a:solidFill>
                  <a:srgbClr val="FF00FF"/>
                </a:solidFill>
              </a:rPr>
              <a:t>TK</a:t>
            </a:r>
            <a:r>
              <a:rPr lang="ru-RU" altLang="ru-RU" sz="2200" smtClean="0"/>
              <a:t> равновесия между жидкостью и паром называется</a:t>
            </a:r>
            <a:r>
              <a:rPr lang="ru-RU" altLang="ru-RU" sz="2200" b="1" smtClean="0"/>
              <a:t> кривой </a:t>
            </a:r>
            <a:r>
              <a:rPr lang="ru-RU" altLang="ru-RU" sz="2200" b="1" smtClean="0">
                <a:solidFill>
                  <a:srgbClr val="FF00FF"/>
                </a:solidFill>
              </a:rPr>
              <a:t>испарения</a:t>
            </a:r>
            <a:r>
              <a:rPr lang="ru-RU" altLang="ru-RU" sz="2200" b="1" smtClean="0"/>
              <a:t>,</a:t>
            </a:r>
            <a:r>
              <a:rPr lang="ru-RU" altLang="ru-RU" sz="2200" smtClean="0"/>
              <a:t> она обрывается в критической точке </a:t>
            </a:r>
            <a:r>
              <a:rPr lang="ru-RU" altLang="ru-RU" sz="2200" i="1" smtClean="0"/>
              <a:t>K</a:t>
            </a:r>
            <a:r>
              <a:rPr lang="ru-RU" altLang="ru-RU" sz="2200" smtClean="0"/>
              <a:t>. </a:t>
            </a:r>
            <a:r>
              <a:rPr lang="ru-RU" altLang="ru-RU" sz="2200" smtClean="0">
                <a:solidFill>
                  <a:srgbClr val="FF0000"/>
                </a:solidFill>
              </a:rPr>
              <a:t>Кривая </a:t>
            </a:r>
            <a:r>
              <a:rPr lang="ru-RU" altLang="ru-RU" sz="2200" i="1" smtClean="0">
                <a:solidFill>
                  <a:srgbClr val="FF0000"/>
                </a:solidFill>
              </a:rPr>
              <a:t>TM</a:t>
            </a:r>
            <a:r>
              <a:rPr lang="ru-RU" altLang="ru-RU" sz="2200" smtClean="0"/>
              <a:t> равновесия между твердым телом и жидкостью называется </a:t>
            </a:r>
            <a:r>
              <a:rPr lang="ru-RU" altLang="ru-RU" sz="2200" b="1" smtClean="0"/>
              <a:t>кривой </a:t>
            </a:r>
            <a:r>
              <a:rPr lang="ru-RU" altLang="ru-RU" sz="2200" b="1" smtClean="0">
                <a:solidFill>
                  <a:srgbClr val="FF0000"/>
                </a:solidFill>
              </a:rPr>
              <a:t>плавления</a:t>
            </a:r>
            <a:r>
              <a:rPr lang="ru-RU" altLang="ru-RU" sz="2200" b="1" smtClean="0"/>
              <a:t>.</a:t>
            </a:r>
            <a:r>
              <a:rPr lang="ru-RU" altLang="ru-RU" sz="2200" smtClean="0"/>
              <a:t>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200" smtClean="0"/>
              <a:t>         Кривые равновесия сходятся в точке </a:t>
            </a:r>
            <a:r>
              <a:rPr lang="ru-RU" altLang="ru-RU" sz="2200" i="1" smtClean="0"/>
              <a:t>T</a:t>
            </a:r>
            <a:r>
              <a:rPr lang="ru-RU" altLang="ru-RU" sz="2200" smtClean="0"/>
              <a:t>, в которой могут сосуществовать в равновесии все три фазы. Эта точка называется </a:t>
            </a:r>
            <a:r>
              <a:rPr lang="ru-RU" altLang="ru-RU" sz="2200" b="1" smtClean="0"/>
              <a:t>тройной точкой</a:t>
            </a:r>
            <a:r>
              <a:rPr lang="ru-RU" altLang="ru-RU" sz="2200" smtClean="0"/>
              <a:t>.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ru-RU" altLang="ru-RU" sz="2200" smtClean="0"/>
          </a:p>
        </p:txBody>
      </p:sp>
      <p:pic>
        <p:nvPicPr>
          <p:cNvPr id="7172" name="Рисунок 3" descr="Типичная фазовая диаграмма вещест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5" t="7500" r="19131" b="-1251"/>
          <a:stretch>
            <a:fillRect/>
          </a:stretch>
        </p:blipFill>
        <p:spPr bwMode="auto">
          <a:xfrm>
            <a:off x="428625" y="1428750"/>
            <a:ext cx="3513138" cy="2214563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573088" y="3813175"/>
            <a:ext cx="37846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i="1">
                <a:latin typeface="Calibri" panose="020F0502020204030204" pitchFamily="34" charset="0"/>
              </a:rPr>
              <a:t>Типичная фазовая диаграмма вещества: K – критическая точка, T – тройная точка.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i="1">
                <a:latin typeface="Calibri" panose="020F0502020204030204" pitchFamily="34" charset="0"/>
              </a:rPr>
              <a:t>Область I – твердое тело, область II – жидкость, область III – газообразное вещество.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b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7375" y="1428750"/>
            <a:ext cx="8008938" cy="47863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88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143250" y="2571750"/>
            <a:ext cx="2571750" cy="1071563"/>
          </a:xfrm>
          <a:prstGeom prst="roundRect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пневматика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4714875" y="1643063"/>
            <a:ext cx="198438" cy="928687"/>
          </a:xfrm>
          <a:custGeom>
            <a:avLst/>
            <a:gdLst>
              <a:gd name="connsiteX0" fmla="*/ 3352799 w 3352799"/>
              <a:gd name="connsiteY0" fmla="*/ 1843314 h 2917371"/>
              <a:gd name="connsiteX1" fmla="*/ 2307771 w 3352799"/>
              <a:gd name="connsiteY1" fmla="*/ 1088571 h 2917371"/>
              <a:gd name="connsiteX2" fmla="*/ 2249714 w 3352799"/>
              <a:gd name="connsiteY2" fmla="*/ 1509486 h 2917371"/>
              <a:gd name="connsiteX3" fmla="*/ 1727199 w 3352799"/>
              <a:gd name="connsiteY3" fmla="*/ 899886 h 2917371"/>
              <a:gd name="connsiteX4" fmla="*/ 1712685 w 3352799"/>
              <a:gd name="connsiteY4" fmla="*/ 885371 h 2917371"/>
              <a:gd name="connsiteX5" fmla="*/ 1712685 w 3352799"/>
              <a:gd name="connsiteY5" fmla="*/ 870857 h 2917371"/>
              <a:gd name="connsiteX6" fmla="*/ 1770742 w 3352799"/>
              <a:gd name="connsiteY6" fmla="*/ 885371 h 2917371"/>
              <a:gd name="connsiteX7" fmla="*/ 1770742 w 3352799"/>
              <a:gd name="connsiteY7" fmla="*/ 885371 h 2917371"/>
              <a:gd name="connsiteX8" fmla="*/ 1698171 w 3352799"/>
              <a:gd name="connsiteY8" fmla="*/ 957943 h 2917371"/>
              <a:gd name="connsiteX9" fmla="*/ 174171 w 3352799"/>
              <a:gd name="connsiteY9" fmla="*/ 2757714 h 2917371"/>
              <a:gd name="connsiteX10" fmla="*/ 653142 w 3352799"/>
              <a:gd name="connsiteY10" fmla="*/ 0 h 2917371"/>
              <a:gd name="connsiteX0" fmla="*/ 3178628 w 3178628"/>
              <a:gd name="connsiteY0" fmla="*/ 1047447 h 2121504"/>
              <a:gd name="connsiteX1" fmla="*/ 2133600 w 3178628"/>
              <a:gd name="connsiteY1" fmla="*/ 292704 h 2121504"/>
              <a:gd name="connsiteX2" fmla="*/ 2075543 w 3178628"/>
              <a:gd name="connsiteY2" fmla="*/ 713619 h 2121504"/>
              <a:gd name="connsiteX3" fmla="*/ 1553028 w 3178628"/>
              <a:gd name="connsiteY3" fmla="*/ 104019 h 2121504"/>
              <a:gd name="connsiteX4" fmla="*/ 1538514 w 3178628"/>
              <a:gd name="connsiteY4" fmla="*/ 89504 h 2121504"/>
              <a:gd name="connsiteX5" fmla="*/ 1538514 w 3178628"/>
              <a:gd name="connsiteY5" fmla="*/ 74990 h 2121504"/>
              <a:gd name="connsiteX6" fmla="*/ 1596571 w 3178628"/>
              <a:gd name="connsiteY6" fmla="*/ 89504 h 2121504"/>
              <a:gd name="connsiteX7" fmla="*/ 1596571 w 3178628"/>
              <a:gd name="connsiteY7" fmla="*/ 89504 h 2121504"/>
              <a:gd name="connsiteX8" fmla="*/ 1524000 w 3178628"/>
              <a:gd name="connsiteY8" fmla="*/ 162076 h 2121504"/>
              <a:gd name="connsiteX9" fmla="*/ 0 w 3178628"/>
              <a:gd name="connsiteY9" fmla="*/ 1961847 h 2121504"/>
              <a:gd name="connsiteX0" fmla="*/ 1715105 w 1715105"/>
              <a:gd name="connsiteY0" fmla="*/ 1047447 h 1047447"/>
              <a:gd name="connsiteX1" fmla="*/ 670077 w 1715105"/>
              <a:gd name="connsiteY1" fmla="*/ 292704 h 1047447"/>
              <a:gd name="connsiteX2" fmla="*/ 612020 w 1715105"/>
              <a:gd name="connsiteY2" fmla="*/ 713619 h 1047447"/>
              <a:gd name="connsiteX3" fmla="*/ 89505 w 1715105"/>
              <a:gd name="connsiteY3" fmla="*/ 104019 h 1047447"/>
              <a:gd name="connsiteX4" fmla="*/ 74991 w 1715105"/>
              <a:gd name="connsiteY4" fmla="*/ 89504 h 1047447"/>
              <a:gd name="connsiteX5" fmla="*/ 74991 w 1715105"/>
              <a:gd name="connsiteY5" fmla="*/ 74990 h 1047447"/>
              <a:gd name="connsiteX6" fmla="*/ 133048 w 1715105"/>
              <a:gd name="connsiteY6" fmla="*/ 89504 h 1047447"/>
              <a:gd name="connsiteX7" fmla="*/ 133048 w 1715105"/>
              <a:gd name="connsiteY7" fmla="*/ 89504 h 1047447"/>
              <a:gd name="connsiteX8" fmla="*/ 60477 w 1715105"/>
              <a:gd name="connsiteY8" fmla="*/ 162076 h 1047447"/>
              <a:gd name="connsiteX0" fmla="*/ 1724273 w 1724273"/>
              <a:gd name="connsiteY0" fmla="*/ 1047447 h 1047447"/>
              <a:gd name="connsiteX1" fmla="*/ 679245 w 1724273"/>
              <a:gd name="connsiteY1" fmla="*/ 292704 h 1047447"/>
              <a:gd name="connsiteX2" fmla="*/ 621188 w 1724273"/>
              <a:gd name="connsiteY2" fmla="*/ 713619 h 1047447"/>
              <a:gd name="connsiteX3" fmla="*/ 98673 w 1724273"/>
              <a:gd name="connsiteY3" fmla="*/ 104019 h 1047447"/>
              <a:gd name="connsiteX4" fmla="*/ 84159 w 1724273"/>
              <a:gd name="connsiteY4" fmla="*/ 89504 h 1047447"/>
              <a:gd name="connsiteX5" fmla="*/ 84159 w 1724273"/>
              <a:gd name="connsiteY5" fmla="*/ 74990 h 1047447"/>
              <a:gd name="connsiteX6" fmla="*/ 142216 w 1724273"/>
              <a:gd name="connsiteY6" fmla="*/ 89504 h 1047447"/>
              <a:gd name="connsiteX7" fmla="*/ 142216 w 1724273"/>
              <a:gd name="connsiteY7" fmla="*/ 89504 h 1047447"/>
              <a:gd name="connsiteX8" fmla="*/ 0 w 1724273"/>
              <a:gd name="connsiteY8" fmla="*/ 177259 h 1047447"/>
              <a:gd name="connsiteX0" fmla="*/ 1724273 w 1724273"/>
              <a:gd name="connsiteY0" fmla="*/ 1047447 h 1047447"/>
              <a:gd name="connsiteX1" fmla="*/ 679245 w 1724273"/>
              <a:gd name="connsiteY1" fmla="*/ 292704 h 1047447"/>
              <a:gd name="connsiteX2" fmla="*/ 621188 w 1724273"/>
              <a:gd name="connsiteY2" fmla="*/ 713619 h 1047447"/>
              <a:gd name="connsiteX3" fmla="*/ 98673 w 1724273"/>
              <a:gd name="connsiteY3" fmla="*/ 104019 h 1047447"/>
              <a:gd name="connsiteX4" fmla="*/ 84159 w 1724273"/>
              <a:gd name="connsiteY4" fmla="*/ 89504 h 1047447"/>
              <a:gd name="connsiteX5" fmla="*/ 84159 w 1724273"/>
              <a:gd name="connsiteY5" fmla="*/ 74990 h 1047447"/>
              <a:gd name="connsiteX6" fmla="*/ 142216 w 1724273"/>
              <a:gd name="connsiteY6" fmla="*/ 89504 h 1047447"/>
              <a:gd name="connsiteX7" fmla="*/ 0 w 1724273"/>
              <a:gd name="connsiteY7" fmla="*/ 177259 h 1047447"/>
              <a:gd name="connsiteX0" fmla="*/ 1724273 w 1724273"/>
              <a:gd name="connsiteY0" fmla="*/ 1047447 h 1047447"/>
              <a:gd name="connsiteX1" fmla="*/ 621188 w 1724273"/>
              <a:gd name="connsiteY1" fmla="*/ 713619 h 1047447"/>
              <a:gd name="connsiteX2" fmla="*/ 98673 w 1724273"/>
              <a:gd name="connsiteY2" fmla="*/ 104019 h 1047447"/>
              <a:gd name="connsiteX3" fmla="*/ 84159 w 1724273"/>
              <a:gd name="connsiteY3" fmla="*/ 89504 h 1047447"/>
              <a:gd name="connsiteX4" fmla="*/ 84159 w 1724273"/>
              <a:gd name="connsiteY4" fmla="*/ 74990 h 1047447"/>
              <a:gd name="connsiteX5" fmla="*/ 142216 w 1724273"/>
              <a:gd name="connsiteY5" fmla="*/ 89504 h 1047447"/>
              <a:gd name="connsiteX6" fmla="*/ 0 w 1724273"/>
              <a:gd name="connsiteY6" fmla="*/ 177259 h 1047447"/>
              <a:gd name="connsiteX0" fmla="*/ 1715105 w 1715105"/>
              <a:gd name="connsiteY0" fmla="*/ 1047447 h 1047447"/>
              <a:gd name="connsiteX1" fmla="*/ 612020 w 1715105"/>
              <a:gd name="connsiteY1" fmla="*/ 713619 h 1047447"/>
              <a:gd name="connsiteX2" fmla="*/ 89505 w 1715105"/>
              <a:gd name="connsiteY2" fmla="*/ 104019 h 1047447"/>
              <a:gd name="connsiteX3" fmla="*/ 74991 w 1715105"/>
              <a:gd name="connsiteY3" fmla="*/ 89504 h 1047447"/>
              <a:gd name="connsiteX4" fmla="*/ 74991 w 1715105"/>
              <a:gd name="connsiteY4" fmla="*/ 74990 h 1047447"/>
              <a:gd name="connsiteX5" fmla="*/ 133048 w 1715105"/>
              <a:gd name="connsiteY5" fmla="*/ 89504 h 1047447"/>
              <a:gd name="connsiteX0" fmla="*/ 1715105 w 1715105"/>
              <a:gd name="connsiteY0" fmla="*/ 1047447 h 1047447"/>
              <a:gd name="connsiteX1" fmla="*/ 612020 w 1715105"/>
              <a:gd name="connsiteY1" fmla="*/ 713619 h 1047447"/>
              <a:gd name="connsiteX2" fmla="*/ 89505 w 1715105"/>
              <a:gd name="connsiteY2" fmla="*/ 104019 h 1047447"/>
              <a:gd name="connsiteX3" fmla="*/ 74991 w 1715105"/>
              <a:gd name="connsiteY3" fmla="*/ 89504 h 1047447"/>
              <a:gd name="connsiteX4" fmla="*/ 74991 w 1715105"/>
              <a:gd name="connsiteY4" fmla="*/ 74990 h 1047447"/>
              <a:gd name="connsiteX0" fmla="*/ 1732353 w 1732353"/>
              <a:gd name="connsiteY0" fmla="*/ 1047447 h 1047447"/>
              <a:gd name="connsiteX1" fmla="*/ 629268 w 1732353"/>
              <a:gd name="connsiteY1" fmla="*/ 713619 h 1047447"/>
              <a:gd name="connsiteX2" fmla="*/ 106753 w 1732353"/>
              <a:gd name="connsiteY2" fmla="*/ 104019 h 1047447"/>
              <a:gd name="connsiteX3" fmla="*/ 92239 w 1732353"/>
              <a:gd name="connsiteY3" fmla="*/ 89504 h 1047447"/>
              <a:gd name="connsiteX4" fmla="*/ 660190 w 1732353"/>
              <a:gd name="connsiteY4" fmla="*/ 71438 h 1047447"/>
              <a:gd name="connsiteX0" fmla="*/ 1732353 w 1732353"/>
              <a:gd name="connsiteY0" fmla="*/ 1047447 h 1047447"/>
              <a:gd name="connsiteX1" fmla="*/ 629268 w 1732353"/>
              <a:gd name="connsiteY1" fmla="*/ 713619 h 1047447"/>
              <a:gd name="connsiteX2" fmla="*/ 106753 w 1732353"/>
              <a:gd name="connsiteY2" fmla="*/ 104019 h 1047447"/>
              <a:gd name="connsiteX3" fmla="*/ 92239 w 1732353"/>
              <a:gd name="connsiteY3" fmla="*/ 89504 h 1047447"/>
              <a:gd name="connsiteX0" fmla="*/ 1735906 w 1735906"/>
              <a:gd name="connsiteY0" fmla="*/ 1050458 h 1050458"/>
              <a:gd name="connsiteX1" fmla="*/ 632821 w 1735906"/>
              <a:gd name="connsiteY1" fmla="*/ 716630 h 1050458"/>
              <a:gd name="connsiteX2" fmla="*/ 110306 w 1735906"/>
              <a:gd name="connsiteY2" fmla="*/ 107030 h 1050458"/>
              <a:gd name="connsiteX3" fmla="*/ 92239 w 1735906"/>
              <a:gd name="connsiteY3" fmla="*/ 74449 h 1050458"/>
              <a:gd name="connsiteX0" fmla="*/ 1625600 w 1625600"/>
              <a:gd name="connsiteY0" fmla="*/ 943428 h 943428"/>
              <a:gd name="connsiteX1" fmla="*/ 522515 w 1625600"/>
              <a:gd name="connsiteY1" fmla="*/ 609600 h 943428"/>
              <a:gd name="connsiteX2" fmla="*/ 0 w 1625600"/>
              <a:gd name="connsiteY2" fmla="*/ 0 h 943428"/>
              <a:gd name="connsiteX0" fmla="*/ 1305591 w 1305591"/>
              <a:gd name="connsiteY0" fmla="*/ 976009 h 976009"/>
              <a:gd name="connsiteX1" fmla="*/ 202506 w 1305591"/>
              <a:gd name="connsiteY1" fmla="*/ 642181 h 976009"/>
              <a:gd name="connsiteX2" fmla="*/ 90552 w 1305591"/>
              <a:gd name="connsiteY2" fmla="*/ 0 h 976009"/>
              <a:gd name="connsiteX0" fmla="*/ 229809 w 758485"/>
              <a:gd name="connsiteY0" fmla="*/ 857257 h 857257"/>
              <a:gd name="connsiteX1" fmla="*/ 698953 w 758485"/>
              <a:gd name="connsiteY1" fmla="*/ 642181 h 857257"/>
              <a:gd name="connsiteX2" fmla="*/ 586999 w 758485"/>
              <a:gd name="connsiteY2" fmla="*/ 0 h 857257"/>
              <a:gd name="connsiteX0" fmla="*/ 229809 w 677096"/>
              <a:gd name="connsiteY0" fmla="*/ 857257 h 857257"/>
              <a:gd name="connsiteX1" fmla="*/ 372686 w 677096"/>
              <a:gd name="connsiteY1" fmla="*/ 500067 h 857257"/>
              <a:gd name="connsiteX2" fmla="*/ 586999 w 677096"/>
              <a:gd name="connsiteY2" fmla="*/ 0 h 857257"/>
              <a:gd name="connsiteX0" fmla="*/ 229809 w 1304543"/>
              <a:gd name="connsiteY0" fmla="*/ 928695 h 928695"/>
              <a:gd name="connsiteX1" fmla="*/ 372686 w 1304543"/>
              <a:gd name="connsiteY1" fmla="*/ 571505 h 928695"/>
              <a:gd name="connsiteX2" fmla="*/ 1214446 w 1304543"/>
              <a:gd name="connsiteY2" fmla="*/ 0 h 928695"/>
              <a:gd name="connsiteX0" fmla="*/ 0 w 984637"/>
              <a:gd name="connsiteY0" fmla="*/ 928695 h 928695"/>
              <a:gd name="connsiteX1" fmla="*/ 984637 w 984637"/>
              <a:gd name="connsiteY1" fmla="*/ 0 h 92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84637" h="928695">
                <a:moveTo>
                  <a:pt x="0" y="928695"/>
                </a:moveTo>
                <a:lnTo>
                  <a:pt x="984637" y="0"/>
                </a:lnTo>
              </a:path>
            </a:pathLst>
          </a:cu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2000250" y="3143250"/>
            <a:ext cx="1143000" cy="428625"/>
          </a:xfrm>
          <a:custGeom>
            <a:avLst/>
            <a:gdLst>
              <a:gd name="connsiteX0" fmla="*/ 3352799 w 3352799"/>
              <a:gd name="connsiteY0" fmla="*/ 1843314 h 2917371"/>
              <a:gd name="connsiteX1" fmla="*/ 2307771 w 3352799"/>
              <a:gd name="connsiteY1" fmla="*/ 1088571 h 2917371"/>
              <a:gd name="connsiteX2" fmla="*/ 2249714 w 3352799"/>
              <a:gd name="connsiteY2" fmla="*/ 1509486 h 2917371"/>
              <a:gd name="connsiteX3" fmla="*/ 1727199 w 3352799"/>
              <a:gd name="connsiteY3" fmla="*/ 899886 h 2917371"/>
              <a:gd name="connsiteX4" fmla="*/ 1712685 w 3352799"/>
              <a:gd name="connsiteY4" fmla="*/ 885371 h 2917371"/>
              <a:gd name="connsiteX5" fmla="*/ 1712685 w 3352799"/>
              <a:gd name="connsiteY5" fmla="*/ 870857 h 2917371"/>
              <a:gd name="connsiteX6" fmla="*/ 1770742 w 3352799"/>
              <a:gd name="connsiteY6" fmla="*/ 885371 h 2917371"/>
              <a:gd name="connsiteX7" fmla="*/ 1770742 w 3352799"/>
              <a:gd name="connsiteY7" fmla="*/ 885371 h 2917371"/>
              <a:gd name="connsiteX8" fmla="*/ 1698171 w 3352799"/>
              <a:gd name="connsiteY8" fmla="*/ 957943 h 2917371"/>
              <a:gd name="connsiteX9" fmla="*/ 174171 w 3352799"/>
              <a:gd name="connsiteY9" fmla="*/ 2757714 h 2917371"/>
              <a:gd name="connsiteX10" fmla="*/ 653142 w 3352799"/>
              <a:gd name="connsiteY10" fmla="*/ 0 h 2917371"/>
              <a:gd name="connsiteX0" fmla="*/ 3178628 w 3178628"/>
              <a:gd name="connsiteY0" fmla="*/ 1047447 h 2121504"/>
              <a:gd name="connsiteX1" fmla="*/ 2133600 w 3178628"/>
              <a:gd name="connsiteY1" fmla="*/ 292704 h 2121504"/>
              <a:gd name="connsiteX2" fmla="*/ 2075543 w 3178628"/>
              <a:gd name="connsiteY2" fmla="*/ 713619 h 2121504"/>
              <a:gd name="connsiteX3" fmla="*/ 1553028 w 3178628"/>
              <a:gd name="connsiteY3" fmla="*/ 104019 h 2121504"/>
              <a:gd name="connsiteX4" fmla="*/ 1538514 w 3178628"/>
              <a:gd name="connsiteY4" fmla="*/ 89504 h 2121504"/>
              <a:gd name="connsiteX5" fmla="*/ 1538514 w 3178628"/>
              <a:gd name="connsiteY5" fmla="*/ 74990 h 2121504"/>
              <a:gd name="connsiteX6" fmla="*/ 1596571 w 3178628"/>
              <a:gd name="connsiteY6" fmla="*/ 89504 h 2121504"/>
              <a:gd name="connsiteX7" fmla="*/ 1596571 w 3178628"/>
              <a:gd name="connsiteY7" fmla="*/ 89504 h 2121504"/>
              <a:gd name="connsiteX8" fmla="*/ 1524000 w 3178628"/>
              <a:gd name="connsiteY8" fmla="*/ 162076 h 2121504"/>
              <a:gd name="connsiteX9" fmla="*/ 0 w 3178628"/>
              <a:gd name="connsiteY9" fmla="*/ 1961847 h 2121504"/>
              <a:gd name="connsiteX0" fmla="*/ 1715105 w 1715105"/>
              <a:gd name="connsiteY0" fmla="*/ 1047447 h 1047447"/>
              <a:gd name="connsiteX1" fmla="*/ 670077 w 1715105"/>
              <a:gd name="connsiteY1" fmla="*/ 292704 h 1047447"/>
              <a:gd name="connsiteX2" fmla="*/ 612020 w 1715105"/>
              <a:gd name="connsiteY2" fmla="*/ 713619 h 1047447"/>
              <a:gd name="connsiteX3" fmla="*/ 89505 w 1715105"/>
              <a:gd name="connsiteY3" fmla="*/ 104019 h 1047447"/>
              <a:gd name="connsiteX4" fmla="*/ 74991 w 1715105"/>
              <a:gd name="connsiteY4" fmla="*/ 89504 h 1047447"/>
              <a:gd name="connsiteX5" fmla="*/ 74991 w 1715105"/>
              <a:gd name="connsiteY5" fmla="*/ 74990 h 1047447"/>
              <a:gd name="connsiteX6" fmla="*/ 133048 w 1715105"/>
              <a:gd name="connsiteY6" fmla="*/ 89504 h 1047447"/>
              <a:gd name="connsiteX7" fmla="*/ 133048 w 1715105"/>
              <a:gd name="connsiteY7" fmla="*/ 89504 h 1047447"/>
              <a:gd name="connsiteX8" fmla="*/ 60477 w 1715105"/>
              <a:gd name="connsiteY8" fmla="*/ 162076 h 1047447"/>
              <a:gd name="connsiteX0" fmla="*/ 1724273 w 1724273"/>
              <a:gd name="connsiteY0" fmla="*/ 1047447 h 1047447"/>
              <a:gd name="connsiteX1" fmla="*/ 679245 w 1724273"/>
              <a:gd name="connsiteY1" fmla="*/ 292704 h 1047447"/>
              <a:gd name="connsiteX2" fmla="*/ 621188 w 1724273"/>
              <a:gd name="connsiteY2" fmla="*/ 713619 h 1047447"/>
              <a:gd name="connsiteX3" fmla="*/ 98673 w 1724273"/>
              <a:gd name="connsiteY3" fmla="*/ 104019 h 1047447"/>
              <a:gd name="connsiteX4" fmla="*/ 84159 w 1724273"/>
              <a:gd name="connsiteY4" fmla="*/ 89504 h 1047447"/>
              <a:gd name="connsiteX5" fmla="*/ 84159 w 1724273"/>
              <a:gd name="connsiteY5" fmla="*/ 74990 h 1047447"/>
              <a:gd name="connsiteX6" fmla="*/ 142216 w 1724273"/>
              <a:gd name="connsiteY6" fmla="*/ 89504 h 1047447"/>
              <a:gd name="connsiteX7" fmla="*/ 142216 w 1724273"/>
              <a:gd name="connsiteY7" fmla="*/ 89504 h 1047447"/>
              <a:gd name="connsiteX8" fmla="*/ 0 w 1724273"/>
              <a:gd name="connsiteY8" fmla="*/ 177259 h 1047447"/>
              <a:gd name="connsiteX0" fmla="*/ 1724273 w 1724273"/>
              <a:gd name="connsiteY0" fmla="*/ 1047447 h 1047447"/>
              <a:gd name="connsiteX1" fmla="*/ 679245 w 1724273"/>
              <a:gd name="connsiteY1" fmla="*/ 292704 h 1047447"/>
              <a:gd name="connsiteX2" fmla="*/ 621188 w 1724273"/>
              <a:gd name="connsiteY2" fmla="*/ 713619 h 1047447"/>
              <a:gd name="connsiteX3" fmla="*/ 98673 w 1724273"/>
              <a:gd name="connsiteY3" fmla="*/ 104019 h 1047447"/>
              <a:gd name="connsiteX4" fmla="*/ 84159 w 1724273"/>
              <a:gd name="connsiteY4" fmla="*/ 89504 h 1047447"/>
              <a:gd name="connsiteX5" fmla="*/ 84159 w 1724273"/>
              <a:gd name="connsiteY5" fmla="*/ 74990 h 1047447"/>
              <a:gd name="connsiteX6" fmla="*/ 142216 w 1724273"/>
              <a:gd name="connsiteY6" fmla="*/ 89504 h 1047447"/>
              <a:gd name="connsiteX7" fmla="*/ 0 w 1724273"/>
              <a:gd name="connsiteY7" fmla="*/ 177259 h 1047447"/>
              <a:gd name="connsiteX0" fmla="*/ 1724273 w 1724273"/>
              <a:gd name="connsiteY0" fmla="*/ 1047447 h 1047447"/>
              <a:gd name="connsiteX1" fmla="*/ 621188 w 1724273"/>
              <a:gd name="connsiteY1" fmla="*/ 713619 h 1047447"/>
              <a:gd name="connsiteX2" fmla="*/ 98673 w 1724273"/>
              <a:gd name="connsiteY2" fmla="*/ 104019 h 1047447"/>
              <a:gd name="connsiteX3" fmla="*/ 84159 w 1724273"/>
              <a:gd name="connsiteY3" fmla="*/ 89504 h 1047447"/>
              <a:gd name="connsiteX4" fmla="*/ 84159 w 1724273"/>
              <a:gd name="connsiteY4" fmla="*/ 74990 h 1047447"/>
              <a:gd name="connsiteX5" fmla="*/ 142216 w 1724273"/>
              <a:gd name="connsiteY5" fmla="*/ 89504 h 1047447"/>
              <a:gd name="connsiteX6" fmla="*/ 0 w 1724273"/>
              <a:gd name="connsiteY6" fmla="*/ 177259 h 1047447"/>
              <a:gd name="connsiteX0" fmla="*/ 1715105 w 1715105"/>
              <a:gd name="connsiteY0" fmla="*/ 1047447 h 1047447"/>
              <a:gd name="connsiteX1" fmla="*/ 612020 w 1715105"/>
              <a:gd name="connsiteY1" fmla="*/ 713619 h 1047447"/>
              <a:gd name="connsiteX2" fmla="*/ 89505 w 1715105"/>
              <a:gd name="connsiteY2" fmla="*/ 104019 h 1047447"/>
              <a:gd name="connsiteX3" fmla="*/ 74991 w 1715105"/>
              <a:gd name="connsiteY3" fmla="*/ 89504 h 1047447"/>
              <a:gd name="connsiteX4" fmla="*/ 74991 w 1715105"/>
              <a:gd name="connsiteY4" fmla="*/ 74990 h 1047447"/>
              <a:gd name="connsiteX5" fmla="*/ 133048 w 1715105"/>
              <a:gd name="connsiteY5" fmla="*/ 89504 h 1047447"/>
              <a:gd name="connsiteX0" fmla="*/ 1715105 w 1715105"/>
              <a:gd name="connsiteY0" fmla="*/ 1047447 h 1047447"/>
              <a:gd name="connsiteX1" fmla="*/ 612020 w 1715105"/>
              <a:gd name="connsiteY1" fmla="*/ 713619 h 1047447"/>
              <a:gd name="connsiteX2" fmla="*/ 89505 w 1715105"/>
              <a:gd name="connsiteY2" fmla="*/ 104019 h 1047447"/>
              <a:gd name="connsiteX3" fmla="*/ 74991 w 1715105"/>
              <a:gd name="connsiteY3" fmla="*/ 89504 h 1047447"/>
              <a:gd name="connsiteX4" fmla="*/ 74991 w 1715105"/>
              <a:gd name="connsiteY4" fmla="*/ 74990 h 1047447"/>
              <a:gd name="connsiteX0" fmla="*/ 1732353 w 1732353"/>
              <a:gd name="connsiteY0" fmla="*/ 1047447 h 1047447"/>
              <a:gd name="connsiteX1" fmla="*/ 629268 w 1732353"/>
              <a:gd name="connsiteY1" fmla="*/ 713619 h 1047447"/>
              <a:gd name="connsiteX2" fmla="*/ 106753 w 1732353"/>
              <a:gd name="connsiteY2" fmla="*/ 104019 h 1047447"/>
              <a:gd name="connsiteX3" fmla="*/ 92239 w 1732353"/>
              <a:gd name="connsiteY3" fmla="*/ 89504 h 1047447"/>
              <a:gd name="connsiteX4" fmla="*/ 660190 w 1732353"/>
              <a:gd name="connsiteY4" fmla="*/ 71438 h 1047447"/>
              <a:gd name="connsiteX0" fmla="*/ 1732353 w 1732353"/>
              <a:gd name="connsiteY0" fmla="*/ 1047447 h 1047447"/>
              <a:gd name="connsiteX1" fmla="*/ 629268 w 1732353"/>
              <a:gd name="connsiteY1" fmla="*/ 713619 h 1047447"/>
              <a:gd name="connsiteX2" fmla="*/ 106753 w 1732353"/>
              <a:gd name="connsiteY2" fmla="*/ 104019 h 1047447"/>
              <a:gd name="connsiteX3" fmla="*/ 92239 w 1732353"/>
              <a:gd name="connsiteY3" fmla="*/ 89504 h 1047447"/>
              <a:gd name="connsiteX0" fmla="*/ 1735906 w 1735906"/>
              <a:gd name="connsiteY0" fmla="*/ 1050458 h 1050458"/>
              <a:gd name="connsiteX1" fmla="*/ 632821 w 1735906"/>
              <a:gd name="connsiteY1" fmla="*/ 716630 h 1050458"/>
              <a:gd name="connsiteX2" fmla="*/ 110306 w 1735906"/>
              <a:gd name="connsiteY2" fmla="*/ 107030 h 1050458"/>
              <a:gd name="connsiteX3" fmla="*/ 92239 w 1735906"/>
              <a:gd name="connsiteY3" fmla="*/ 74449 h 1050458"/>
              <a:gd name="connsiteX0" fmla="*/ 1625600 w 1625600"/>
              <a:gd name="connsiteY0" fmla="*/ 943428 h 943428"/>
              <a:gd name="connsiteX1" fmla="*/ 522515 w 1625600"/>
              <a:gd name="connsiteY1" fmla="*/ 609600 h 943428"/>
              <a:gd name="connsiteX2" fmla="*/ 0 w 1625600"/>
              <a:gd name="connsiteY2" fmla="*/ 0 h 943428"/>
              <a:gd name="connsiteX0" fmla="*/ 1305591 w 1305591"/>
              <a:gd name="connsiteY0" fmla="*/ 976009 h 976009"/>
              <a:gd name="connsiteX1" fmla="*/ 202506 w 1305591"/>
              <a:gd name="connsiteY1" fmla="*/ 642181 h 976009"/>
              <a:gd name="connsiteX2" fmla="*/ 90552 w 1305591"/>
              <a:gd name="connsiteY2" fmla="*/ 0 h 976009"/>
              <a:gd name="connsiteX0" fmla="*/ 229809 w 758485"/>
              <a:gd name="connsiteY0" fmla="*/ 857257 h 857257"/>
              <a:gd name="connsiteX1" fmla="*/ 698953 w 758485"/>
              <a:gd name="connsiteY1" fmla="*/ 642181 h 857257"/>
              <a:gd name="connsiteX2" fmla="*/ 586999 w 758485"/>
              <a:gd name="connsiteY2" fmla="*/ 0 h 857257"/>
              <a:gd name="connsiteX0" fmla="*/ 229809 w 677096"/>
              <a:gd name="connsiteY0" fmla="*/ 857257 h 857257"/>
              <a:gd name="connsiteX1" fmla="*/ 372686 w 677096"/>
              <a:gd name="connsiteY1" fmla="*/ 500067 h 857257"/>
              <a:gd name="connsiteX2" fmla="*/ 586999 w 677096"/>
              <a:gd name="connsiteY2" fmla="*/ 0 h 857257"/>
              <a:gd name="connsiteX0" fmla="*/ 229809 w 1304543"/>
              <a:gd name="connsiteY0" fmla="*/ 928695 h 928695"/>
              <a:gd name="connsiteX1" fmla="*/ 372686 w 1304543"/>
              <a:gd name="connsiteY1" fmla="*/ 571505 h 928695"/>
              <a:gd name="connsiteX2" fmla="*/ 1214446 w 1304543"/>
              <a:gd name="connsiteY2" fmla="*/ 0 h 928695"/>
              <a:gd name="connsiteX0" fmla="*/ 0 w 984637"/>
              <a:gd name="connsiteY0" fmla="*/ 928695 h 928695"/>
              <a:gd name="connsiteX1" fmla="*/ 984637 w 984637"/>
              <a:gd name="connsiteY1" fmla="*/ 0 h 928695"/>
              <a:gd name="connsiteX0" fmla="*/ 0 w 1143008"/>
              <a:gd name="connsiteY0" fmla="*/ 428629 h 428629"/>
              <a:gd name="connsiteX1" fmla="*/ 1143008 w 1143008"/>
              <a:gd name="connsiteY1" fmla="*/ 0 h 42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43008" h="428629">
                <a:moveTo>
                  <a:pt x="0" y="428629"/>
                </a:moveTo>
                <a:lnTo>
                  <a:pt x="1143008" y="0"/>
                </a:lnTo>
              </a:path>
            </a:pathLst>
          </a:cu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 flipH="1">
            <a:off x="2484438" y="1714500"/>
            <a:ext cx="1301750" cy="857250"/>
          </a:xfrm>
          <a:custGeom>
            <a:avLst/>
            <a:gdLst>
              <a:gd name="connsiteX0" fmla="*/ 3352799 w 3352799"/>
              <a:gd name="connsiteY0" fmla="*/ 1843314 h 2917371"/>
              <a:gd name="connsiteX1" fmla="*/ 2307771 w 3352799"/>
              <a:gd name="connsiteY1" fmla="*/ 1088571 h 2917371"/>
              <a:gd name="connsiteX2" fmla="*/ 2249714 w 3352799"/>
              <a:gd name="connsiteY2" fmla="*/ 1509486 h 2917371"/>
              <a:gd name="connsiteX3" fmla="*/ 1727199 w 3352799"/>
              <a:gd name="connsiteY3" fmla="*/ 899886 h 2917371"/>
              <a:gd name="connsiteX4" fmla="*/ 1712685 w 3352799"/>
              <a:gd name="connsiteY4" fmla="*/ 885371 h 2917371"/>
              <a:gd name="connsiteX5" fmla="*/ 1712685 w 3352799"/>
              <a:gd name="connsiteY5" fmla="*/ 870857 h 2917371"/>
              <a:gd name="connsiteX6" fmla="*/ 1770742 w 3352799"/>
              <a:gd name="connsiteY6" fmla="*/ 885371 h 2917371"/>
              <a:gd name="connsiteX7" fmla="*/ 1770742 w 3352799"/>
              <a:gd name="connsiteY7" fmla="*/ 885371 h 2917371"/>
              <a:gd name="connsiteX8" fmla="*/ 1698171 w 3352799"/>
              <a:gd name="connsiteY8" fmla="*/ 957943 h 2917371"/>
              <a:gd name="connsiteX9" fmla="*/ 174171 w 3352799"/>
              <a:gd name="connsiteY9" fmla="*/ 2757714 h 2917371"/>
              <a:gd name="connsiteX10" fmla="*/ 653142 w 3352799"/>
              <a:gd name="connsiteY10" fmla="*/ 0 h 2917371"/>
              <a:gd name="connsiteX0" fmla="*/ 3178628 w 3178628"/>
              <a:gd name="connsiteY0" fmla="*/ 1047447 h 2121504"/>
              <a:gd name="connsiteX1" fmla="*/ 2133600 w 3178628"/>
              <a:gd name="connsiteY1" fmla="*/ 292704 h 2121504"/>
              <a:gd name="connsiteX2" fmla="*/ 2075543 w 3178628"/>
              <a:gd name="connsiteY2" fmla="*/ 713619 h 2121504"/>
              <a:gd name="connsiteX3" fmla="*/ 1553028 w 3178628"/>
              <a:gd name="connsiteY3" fmla="*/ 104019 h 2121504"/>
              <a:gd name="connsiteX4" fmla="*/ 1538514 w 3178628"/>
              <a:gd name="connsiteY4" fmla="*/ 89504 h 2121504"/>
              <a:gd name="connsiteX5" fmla="*/ 1538514 w 3178628"/>
              <a:gd name="connsiteY5" fmla="*/ 74990 h 2121504"/>
              <a:gd name="connsiteX6" fmla="*/ 1596571 w 3178628"/>
              <a:gd name="connsiteY6" fmla="*/ 89504 h 2121504"/>
              <a:gd name="connsiteX7" fmla="*/ 1596571 w 3178628"/>
              <a:gd name="connsiteY7" fmla="*/ 89504 h 2121504"/>
              <a:gd name="connsiteX8" fmla="*/ 1524000 w 3178628"/>
              <a:gd name="connsiteY8" fmla="*/ 162076 h 2121504"/>
              <a:gd name="connsiteX9" fmla="*/ 0 w 3178628"/>
              <a:gd name="connsiteY9" fmla="*/ 1961847 h 2121504"/>
              <a:gd name="connsiteX0" fmla="*/ 1715105 w 1715105"/>
              <a:gd name="connsiteY0" fmla="*/ 1047447 h 1047447"/>
              <a:gd name="connsiteX1" fmla="*/ 670077 w 1715105"/>
              <a:gd name="connsiteY1" fmla="*/ 292704 h 1047447"/>
              <a:gd name="connsiteX2" fmla="*/ 612020 w 1715105"/>
              <a:gd name="connsiteY2" fmla="*/ 713619 h 1047447"/>
              <a:gd name="connsiteX3" fmla="*/ 89505 w 1715105"/>
              <a:gd name="connsiteY3" fmla="*/ 104019 h 1047447"/>
              <a:gd name="connsiteX4" fmla="*/ 74991 w 1715105"/>
              <a:gd name="connsiteY4" fmla="*/ 89504 h 1047447"/>
              <a:gd name="connsiteX5" fmla="*/ 74991 w 1715105"/>
              <a:gd name="connsiteY5" fmla="*/ 74990 h 1047447"/>
              <a:gd name="connsiteX6" fmla="*/ 133048 w 1715105"/>
              <a:gd name="connsiteY6" fmla="*/ 89504 h 1047447"/>
              <a:gd name="connsiteX7" fmla="*/ 133048 w 1715105"/>
              <a:gd name="connsiteY7" fmla="*/ 89504 h 1047447"/>
              <a:gd name="connsiteX8" fmla="*/ 60477 w 1715105"/>
              <a:gd name="connsiteY8" fmla="*/ 162076 h 1047447"/>
              <a:gd name="connsiteX0" fmla="*/ 1724273 w 1724273"/>
              <a:gd name="connsiteY0" fmla="*/ 1047447 h 1047447"/>
              <a:gd name="connsiteX1" fmla="*/ 679245 w 1724273"/>
              <a:gd name="connsiteY1" fmla="*/ 292704 h 1047447"/>
              <a:gd name="connsiteX2" fmla="*/ 621188 w 1724273"/>
              <a:gd name="connsiteY2" fmla="*/ 713619 h 1047447"/>
              <a:gd name="connsiteX3" fmla="*/ 98673 w 1724273"/>
              <a:gd name="connsiteY3" fmla="*/ 104019 h 1047447"/>
              <a:gd name="connsiteX4" fmla="*/ 84159 w 1724273"/>
              <a:gd name="connsiteY4" fmla="*/ 89504 h 1047447"/>
              <a:gd name="connsiteX5" fmla="*/ 84159 w 1724273"/>
              <a:gd name="connsiteY5" fmla="*/ 74990 h 1047447"/>
              <a:gd name="connsiteX6" fmla="*/ 142216 w 1724273"/>
              <a:gd name="connsiteY6" fmla="*/ 89504 h 1047447"/>
              <a:gd name="connsiteX7" fmla="*/ 142216 w 1724273"/>
              <a:gd name="connsiteY7" fmla="*/ 89504 h 1047447"/>
              <a:gd name="connsiteX8" fmla="*/ 0 w 1724273"/>
              <a:gd name="connsiteY8" fmla="*/ 177259 h 1047447"/>
              <a:gd name="connsiteX0" fmla="*/ 1724273 w 1724273"/>
              <a:gd name="connsiteY0" fmla="*/ 1047447 h 1047447"/>
              <a:gd name="connsiteX1" fmla="*/ 679245 w 1724273"/>
              <a:gd name="connsiteY1" fmla="*/ 292704 h 1047447"/>
              <a:gd name="connsiteX2" fmla="*/ 621188 w 1724273"/>
              <a:gd name="connsiteY2" fmla="*/ 713619 h 1047447"/>
              <a:gd name="connsiteX3" fmla="*/ 98673 w 1724273"/>
              <a:gd name="connsiteY3" fmla="*/ 104019 h 1047447"/>
              <a:gd name="connsiteX4" fmla="*/ 84159 w 1724273"/>
              <a:gd name="connsiteY4" fmla="*/ 89504 h 1047447"/>
              <a:gd name="connsiteX5" fmla="*/ 84159 w 1724273"/>
              <a:gd name="connsiteY5" fmla="*/ 74990 h 1047447"/>
              <a:gd name="connsiteX6" fmla="*/ 142216 w 1724273"/>
              <a:gd name="connsiteY6" fmla="*/ 89504 h 1047447"/>
              <a:gd name="connsiteX7" fmla="*/ 0 w 1724273"/>
              <a:gd name="connsiteY7" fmla="*/ 177259 h 1047447"/>
              <a:gd name="connsiteX0" fmla="*/ 1724273 w 1724273"/>
              <a:gd name="connsiteY0" fmla="*/ 1047447 h 1047447"/>
              <a:gd name="connsiteX1" fmla="*/ 621188 w 1724273"/>
              <a:gd name="connsiteY1" fmla="*/ 713619 h 1047447"/>
              <a:gd name="connsiteX2" fmla="*/ 98673 w 1724273"/>
              <a:gd name="connsiteY2" fmla="*/ 104019 h 1047447"/>
              <a:gd name="connsiteX3" fmla="*/ 84159 w 1724273"/>
              <a:gd name="connsiteY3" fmla="*/ 89504 h 1047447"/>
              <a:gd name="connsiteX4" fmla="*/ 84159 w 1724273"/>
              <a:gd name="connsiteY4" fmla="*/ 74990 h 1047447"/>
              <a:gd name="connsiteX5" fmla="*/ 142216 w 1724273"/>
              <a:gd name="connsiteY5" fmla="*/ 89504 h 1047447"/>
              <a:gd name="connsiteX6" fmla="*/ 0 w 1724273"/>
              <a:gd name="connsiteY6" fmla="*/ 177259 h 1047447"/>
              <a:gd name="connsiteX0" fmla="*/ 1715105 w 1715105"/>
              <a:gd name="connsiteY0" fmla="*/ 1047447 h 1047447"/>
              <a:gd name="connsiteX1" fmla="*/ 612020 w 1715105"/>
              <a:gd name="connsiteY1" fmla="*/ 713619 h 1047447"/>
              <a:gd name="connsiteX2" fmla="*/ 89505 w 1715105"/>
              <a:gd name="connsiteY2" fmla="*/ 104019 h 1047447"/>
              <a:gd name="connsiteX3" fmla="*/ 74991 w 1715105"/>
              <a:gd name="connsiteY3" fmla="*/ 89504 h 1047447"/>
              <a:gd name="connsiteX4" fmla="*/ 74991 w 1715105"/>
              <a:gd name="connsiteY4" fmla="*/ 74990 h 1047447"/>
              <a:gd name="connsiteX5" fmla="*/ 133048 w 1715105"/>
              <a:gd name="connsiteY5" fmla="*/ 89504 h 1047447"/>
              <a:gd name="connsiteX0" fmla="*/ 1715105 w 1715105"/>
              <a:gd name="connsiteY0" fmla="*/ 1047447 h 1047447"/>
              <a:gd name="connsiteX1" fmla="*/ 612020 w 1715105"/>
              <a:gd name="connsiteY1" fmla="*/ 713619 h 1047447"/>
              <a:gd name="connsiteX2" fmla="*/ 89505 w 1715105"/>
              <a:gd name="connsiteY2" fmla="*/ 104019 h 1047447"/>
              <a:gd name="connsiteX3" fmla="*/ 74991 w 1715105"/>
              <a:gd name="connsiteY3" fmla="*/ 89504 h 1047447"/>
              <a:gd name="connsiteX4" fmla="*/ 74991 w 1715105"/>
              <a:gd name="connsiteY4" fmla="*/ 74990 h 1047447"/>
              <a:gd name="connsiteX0" fmla="*/ 1732353 w 1732353"/>
              <a:gd name="connsiteY0" fmla="*/ 1047447 h 1047447"/>
              <a:gd name="connsiteX1" fmla="*/ 629268 w 1732353"/>
              <a:gd name="connsiteY1" fmla="*/ 713619 h 1047447"/>
              <a:gd name="connsiteX2" fmla="*/ 106753 w 1732353"/>
              <a:gd name="connsiteY2" fmla="*/ 104019 h 1047447"/>
              <a:gd name="connsiteX3" fmla="*/ 92239 w 1732353"/>
              <a:gd name="connsiteY3" fmla="*/ 89504 h 1047447"/>
              <a:gd name="connsiteX4" fmla="*/ 660190 w 1732353"/>
              <a:gd name="connsiteY4" fmla="*/ 71438 h 1047447"/>
              <a:gd name="connsiteX0" fmla="*/ 1732353 w 1732353"/>
              <a:gd name="connsiteY0" fmla="*/ 1047447 h 1047447"/>
              <a:gd name="connsiteX1" fmla="*/ 629268 w 1732353"/>
              <a:gd name="connsiteY1" fmla="*/ 713619 h 1047447"/>
              <a:gd name="connsiteX2" fmla="*/ 106753 w 1732353"/>
              <a:gd name="connsiteY2" fmla="*/ 104019 h 1047447"/>
              <a:gd name="connsiteX3" fmla="*/ 92239 w 1732353"/>
              <a:gd name="connsiteY3" fmla="*/ 89504 h 1047447"/>
              <a:gd name="connsiteX0" fmla="*/ 1735906 w 1735906"/>
              <a:gd name="connsiteY0" fmla="*/ 1050458 h 1050458"/>
              <a:gd name="connsiteX1" fmla="*/ 632821 w 1735906"/>
              <a:gd name="connsiteY1" fmla="*/ 716630 h 1050458"/>
              <a:gd name="connsiteX2" fmla="*/ 110306 w 1735906"/>
              <a:gd name="connsiteY2" fmla="*/ 107030 h 1050458"/>
              <a:gd name="connsiteX3" fmla="*/ 92239 w 1735906"/>
              <a:gd name="connsiteY3" fmla="*/ 74449 h 1050458"/>
              <a:gd name="connsiteX0" fmla="*/ 1625600 w 1625600"/>
              <a:gd name="connsiteY0" fmla="*/ 943428 h 943428"/>
              <a:gd name="connsiteX1" fmla="*/ 522515 w 1625600"/>
              <a:gd name="connsiteY1" fmla="*/ 609600 h 943428"/>
              <a:gd name="connsiteX2" fmla="*/ 0 w 1625600"/>
              <a:gd name="connsiteY2" fmla="*/ 0 h 943428"/>
              <a:gd name="connsiteX0" fmla="*/ 1305591 w 1305591"/>
              <a:gd name="connsiteY0" fmla="*/ 976009 h 976009"/>
              <a:gd name="connsiteX1" fmla="*/ 202506 w 1305591"/>
              <a:gd name="connsiteY1" fmla="*/ 642181 h 976009"/>
              <a:gd name="connsiteX2" fmla="*/ 90552 w 1305591"/>
              <a:gd name="connsiteY2" fmla="*/ 0 h 976009"/>
              <a:gd name="connsiteX0" fmla="*/ 229809 w 758485"/>
              <a:gd name="connsiteY0" fmla="*/ 857257 h 857257"/>
              <a:gd name="connsiteX1" fmla="*/ 698953 w 758485"/>
              <a:gd name="connsiteY1" fmla="*/ 642181 h 857257"/>
              <a:gd name="connsiteX2" fmla="*/ 586999 w 758485"/>
              <a:gd name="connsiteY2" fmla="*/ 0 h 857257"/>
              <a:gd name="connsiteX0" fmla="*/ 229809 w 677096"/>
              <a:gd name="connsiteY0" fmla="*/ 857257 h 857257"/>
              <a:gd name="connsiteX1" fmla="*/ 372686 w 677096"/>
              <a:gd name="connsiteY1" fmla="*/ 500067 h 857257"/>
              <a:gd name="connsiteX2" fmla="*/ 586999 w 677096"/>
              <a:gd name="connsiteY2" fmla="*/ 0 h 857257"/>
              <a:gd name="connsiteX0" fmla="*/ 229809 w 1304543"/>
              <a:gd name="connsiteY0" fmla="*/ 928695 h 928695"/>
              <a:gd name="connsiteX1" fmla="*/ 372686 w 1304543"/>
              <a:gd name="connsiteY1" fmla="*/ 571505 h 928695"/>
              <a:gd name="connsiteX2" fmla="*/ 1214446 w 1304543"/>
              <a:gd name="connsiteY2" fmla="*/ 0 h 928695"/>
              <a:gd name="connsiteX0" fmla="*/ 0 w 984637"/>
              <a:gd name="connsiteY0" fmla="*/ 928695 h 928695"/>
              <a:gd name="connsiteX1" fmla="*/ 984637 w 984637"/>
              <a:gd name="connsiteY1" fmla="*/ 0 h 92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84637" h="928695">
                <a:moveTo>
                  <a:pt x="0" y="928695"/>
                </a:moveTo>
                <a:lnTo>
                  <a:pt x="984637" y="0"/>
                </a:lnTo>
              </a:path>
            </a:pathLst>
          </a:cu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5500688" y="1285875"/>
            <a:ext cx="1500187" cy="1285875"/>
          </a:xfrm>
          <a:custGeom>
            <a:avLst/>
            <a:gdLst>
              <a:gd name="connsiteX0" fmla="*/ 3352799 w 3352799"/>
              <a:gd name="connsiteY0" fmla="*/ 1843314 h 2917371"/>
              <a:gd name="connsiteX1" fmla="*/ 2307771 w 3352799"/>
              <a:gd name="connsiteY1" fmla="*/ 1088571 h 2917371"/>
              <a:gd name="connsiteX2" fmla="*/ 2249714 w 3352799"/>
              <a:gd name="connsiteY2" fmla="*/ 1509486 h 2917371"/>
              <a:gd name="connsiteX3" fmla="*/ 1727199 w 3352799"/>
              <a:gd name="connsiteY3" fmla="*/ 899886 h 2917371"/>
              <a:gd name="connsiteX4" fmla="*/ 1712685 w 3352799"/>
              <a:gd name="connsiteY4" fmla="*/ 885371 h 2917371"/>
              <a:gd name="connsiteX5" fmla="*/ 1712685 w 3352799"/>
              <a:gd name="connsiteY5" fmla="*/ 870857 h 2917371"/>
              <a:gd name="connsiteX6" fmla="*/ 1770742 w 3352799"/>
              <a:gd name="connsiteY6" fmla="*/ 885371 h 2917371"/>
              <a:gd name="connsiteX7" fmla="*/ 1770742 w 3352799"/>
              <a:gd name="connsiteY7" fmla="*/ 885371 h 2917371"/>
              <a:gd name="connsiteX8" fmla="*/ 1698171 w 3352799"/>
              <a:gd name="connsiteY8" fmla="*/ 957943 h 2917371"/>
              <a:gd name="connsiteX9" fmla="*/ 174171 w 3352799"/>
              <a:gd name="connsiteY9" fmla="*/ 2757714 h 2917371"/>
              <a:gd name="connsiteX10" fmla="*/ 653142 w 3352799"/>
              <a:gd name="connsiteY10" fmla="*/ 0 h 2917371"/>
              <a:gd name="connsiteX0" fmla="*/ 3178628 w 3178628"/>
              <a:gd name="connsiteY0" fmla="*/ 1047447 h 2121504"/>
              <a:gd name="connsiteX1" fmla="*/ 2133600 w 3178628"/>
              <a:gd name="connsiteY1" fmla="*/ 292704 h 2121504"/>
              <a:gd name="connsiteX2" fmla="*/ 2075543 w 3178628"/>
              <a:gd name="connsiteY2" fmla="*/ 713619 h 2121504"/>
              <a:gd name="connsiteX3" fmla="*/ 1553028 w 3178628"/>
              <a:gd name="connsiteY3" fmla="*/ 104019 h 2121504"/>
              <a:gd name="connsiteX4" fmla="*/ 1538514 w 3178628"/>
              <a:gd name="connsiteY4" fmla="*/ 89504 h 2121504"/>
              <a:gd name="connsiteX5" fmla="*/ 1538514 w 3178628"/>
              <a:gd name="connsiteY5" fmla="*/ 74990 h 2121504"/>
              <a:gd name="connsiteX6" fmla="*/ 1596571 w 3178628"/>
              <a:gd name="connsiteY6" fmla="*/ 89504 h 2121504"/>
              <a:gd name="connsiteX7" fmla="*/ 1596571 w 3178628"/>
              <a:gd name="connsiteY7" fmla="*/ 89504 h 2121504"/>
              <a:gd name="connsiteX8" fmla="*/ 1524000 w 3178628"/>
              <a:gd name="connsiteY8" fmla="*/ 162076 h 2121504"/>
              <a:gd name="connsiteX9" fmla="*/ 0 w 3178628"/>
              <a:gd name="connsiteY9" fmla="*/ 1961847 h 2121504"/>
              <a:gd name="connsiteX0" fmla="*/ 1715105 w 1715105"/>
              <a:gd name="connsiteY0" fmla="*/ 1047447 h 1047447"/>
              <a:gd name="connsiteX1" fmla="*/ 670077 w 1715105"/>
              <a:gd name="connsiteY1" fmla="*/ 292704 h 1047447"/>
              <a:gd name="connsiteX2" fmla="*/ 612020 w 1715105"/>
              <a:gd name="connsiteY2" fmla="*/ 713619 h 1047447"/>
              <a:gd name="connsiteX3" fmla="*/ 89505 w 1715105"/>
              <a:gd name="connsiteY3" fmla="*/ 104019 h 1047447"/>
              <a:gd name="connsiteX4" fmla="*/ 74991 w 1715105"/>
              <a:gd name="connsiteY4" fmla="*/ 89504 h 1047447"/>
              <a:gd name="connsiteX5" fmla="*/ 74991 w 1715105"/>
              <a:gd name="connsiteY5" fmla="*/ 74990 h 1047447"/>
              <a:gd name="connsiteX6" fmla="*/ 133048 w 1715105"/>
              <a:gd name="connsiteY6" fmla="*/ 89504 h 1047447"/>
              <a:gd name="connsiteX7" fmla="*/ 133048 w 1715105"/>
              <a:gd name="connsiteY7" fmla="*/ 89504 h 1047447"/>
              <a:gd name="connsiteX8" fmla="*/ 60477 w 1715105"/>
              <a:gd name="connsiteY8" fmla="*/ 162076 h 1047447"/>
              <a:gd name="connsiteX0" fmla="*/ 1724273 w 1724273"/>
              <a:gd name="connsiteY0" fmla="*/ 1047447 h 1047447"/>
              <a:gd name="connsiteX1" fmla="*/ 679245 w 1724273"/>
              <a:gd name="connsiteY1" fmla="*/ 292704 h 1047447"/>
              <a:gd name="connsiteX2" fmla="*/ 621188 w 1724273"/>
              <a:gd name="connsiteY2" fmla="*/ 713619 h 1047447"/>
              <a:gd name="connsiteX3" fmla="*/ 98673 w 1724273"/>
              <a:gd name="connsiteY3" fmla="*/ 104019 h 1047447"/>
              <a:gd name="connsiteX4" fmla="*/ 84159 w 1724273"/>
              <a:gd name="connsiteY4" fmla="*/ 89504 h 1047447"/>
              <a:gd name="connsiteX5" fmla="*/ 84159 w 1724273"/>
              <a:gd name="connsiteY5" fmla="*/ 74990 h 1047447"/>
              <a:gd name="connsiteX6" fmla="*/ 142216 w 1724273"/>
              <a:gd name="connsiteY6" fmla="*/ 89504 h 1047447"/>
              <a:gd name="connsiteX7" fmla="*/ 142216 w 1724273"/>
              <a:gd name="connsiteY7" fmla="*/ 89504 h 1047447"/>
              <a:gd name="connsiteX8" fmla="*/ 0 w 1724273"/>
              <a:gd name="connsiteY8" fmla="*/ 177259 h 1047447"/>
              <a:gd name="connsiteX0" fmla="*/ 1724273 w 1724273"/>
              <a:gd name="connsiteY0" fmla="*/ 1047447 h 1047447"/>
              <a:gd name="connsiteX1" fmla="*/ 679245 w 1724273"/>
              <a:gd name="connsiteY1" fmla="*/ 292704 h 1047447"/>
              <a:gd name="connsiteX2" fmla="*/ 621188 w 1724273"/>
              <a:gd name="connsiteY2" fmla="*/ 713619 h 1047447"/>
              <a:gd name="connsiteX3" fmla="*/ 98673 w 1724273"/>
              <a:gd name="connsiteY3" fmla="*/ 104019 h 1047447"/>
              <a:gd name="connsiteX4" fmla="*/ 84159 w 1724273"/>
              <a:gd name="connsiteY4" fmla="*/ 89504 h 1047447"/>
              <a:gd name="connsiteX5" fmla="*/ 84159 w 1724273"/>
              <a:gd name="connsiteY5" fmla="*/ 74990 h 1047447"/>
              <a:gd name="connsiteX6" fmla="*/ 142216 w 1724273"/>
              <a:gd name="connsiteY6" fmla="*/ 89504 h 1047447"/>
              <a:gd name="connsiteX7" fmla="*/ 0 w 1724273"/>
              <a:gd name="connsiteY7" fmla="*/ 177259 h 1047447"/>
              <a:gd name="connsiteX0" fmla="*/ 1724273 w 1724273"/>
              <a:gd name="connsiteY0" fmla="*/ 1047447 h 1047447"/>
              <a:gd name="connsiteX1" fmla="*/ 621188 w 1724273"/>
              <a:gd name="connsiteY1" fmla="*/ 713619 h 1047447"/>
              <a:gd name="connsiteX2" fmla="*/ 98673 w 1724273"/>
              <a:gd name="connsiteY2" fmla="*/ 104019 h 1047447"/>
              <a:gd name="connsiteX3" fmla="*/ 84159 w 1724273"/>
              <a:gd name="connsiteY3" fmla="*/ 89504 h 1047447"/>
              <a:gd name="connsiteX4" fmla="*/ 84159 w 1724273"/>
              <a:gd name="connsiteY4" fmla="*/ 74990 h 1047447"/>
              <a:gd name="connsiteX5" fmla="*/ 142216 w 1724273"/>
              <a:gd name="connsiteY5" fmla="*/ 89504 h 1047447"/>
              <a:gd name="connsiteX6" fmla="*/ 0 w 1724273"/>
              <a:gd name="connsiteY6" fmla="*/ 177259 h 1047447"/>
              <a:gd name="connsiteX0" fmla="*/ 1715105 w 1715105"/>
              <a:gd name="connsiteY0" fmla="*/ 1047447 h 1047447"/>
              <a:gd name="connsiteX1" fmla="*/ 612020 w 1715105"/>
              <a:gd name="connsiteY1" fmla="*/ 713619 h 1047447"/>
              <a:gd name="connsiteX2" fmla="*/ 89505 w 1715105"/>
              <a:gd name="connsiteY2" fmla="*/ 104019 h 1047447"/>
              <a:gd name="connsiteX3" fmla="*/ 74991 w 1715105"/>
              <a:gd name="connsiteY3" fmla="*/ 89504 h 1047447"/>
              <a:gd name="connsiteX4" fmla="*/ 74991 w 1715105"/>
              <a:gd name="connsiteY4" fmla="*/ 74990 h 1047447"/>
              <a:gd name="connsiteX5" fmla="*/ 133048 w 1715105"/>
              <a:gd name="connsiteY5" fmla="*/ 89504 h 1047447"/>
              <a:gd name="connsiteX0" fmla="*/ 1715105 w 1715105"/>
              <a:gd name="connsiteY0" fmla="*/ 1047447 h 1047447"/>
              <a:gd name="connsiteX1" fmla="*/ 612020 w 1715105"/>
              <a:gd name="connsiteY1" fmla="*/ 713619 h 1047447"/>
              <a:gd name="connsiteX2" fmla="*/ 89505 w 1715105"/>
              <a:gd name="connsiteY2" fmla="*/ 104019 h 1047447"/>
              <a:gd name="connsiteX3" fmla="*/ 74991 w 1715105"/>
              <a:gd name="connsiteY3" fmla="*/ 89504 h 1047447"/>
              <a:gd name="connsiteX4" fmla="*/ 74991 w 1715105"/>
              <a:gd name="connsiteY4" fmla="*/ 74990 h 1047447"/>
              <a:gd name="connsiteX0" fmla="*/ 1732353 w 1732353"/>
              <a:gd name="connsiteY0" fmla="*/ 1047447 h 1047447"/>
              <a:gd name="connsiteX1" fmla="*/ 629268 w 1732353"/>
              <a:gd name="connsiteY1" fmla="*/ 713619 h 1047447"/>
              <a:gd name="connsiteX2" fmla="*/ 106753 w 1732353"/>
              <a:gd name="connsiteY2" fmla="*/ 104019 h 1047447"/>
              <a:gd name="connsiteX3" fmla="*/ 92239 w 1732353"/>
              <a:gd name="connsiteY3" fmla="*/ 89504 h 1047447"/>
              <a:gd name="connsiteX4" fmla="*/ 660190 w 1732353"/>
              <a:gd name="connsiteY4" fmla="*/ 71438 h 1047447"/>
              <a:gd name="connsiteX0" fmla="*/ 1732353 w 1732353"/>
              <a:gd name="connsiteY0" fmla="*/ 1047447 h 1047447"/>
              <a:gd name="connsiteX1" fmla="*/ 629268 w 1732353"/>
              <a:gd name="connsiteY1" fmla="*/ 713619 h 1047447"/>
              <a:gd name="connsiteX2" fmla="*/ 106753 w 1732353"/>
              <a:gd name="connsiteY2" fmla="*/ 104019 h 1047447"/>
              <a:gd name="connsiteX3" fmla="*/ 92239 w 1732353"/>
              <a:gd name="connsiteY3" fmla="*/ 89504 h 1047447"/>
              <a:gd name="connsiteX0" fmla="*/ 1735906 w 1735906"/>
              <a:gd name="connsiteY0" fmla="*/ 1050458 h 1050458"/>
              <a:gd name="connsiteX1" fmla="*/ 632821 w 1735906"/>
              <a:gd name="connsiteY1" fmla="*/ 716630 h 1050458"/>
              <a:gd name="connsiteX2" fmla="*/ 110306 w 1735906"/>
              <a:gd name="connsiteY2" fmla="*/ 107030 h 1050458"/>
              <a:gd name="connsiteX3" fmla="*/ 92239 w 1735906"/>
              <a:gd name="connsiteY3" fmla="*/ 74449 h 1050458"/>
              <a:gd name="connsiteX0" fmla="*/ 1625600 w 1625600"/>
              <a:gd name="connsiteY0" fmla="*/ 943428 h 943428"/>
              <a:gd name="connsiteX1" fmla="*/ 522515 w 1625600"/>
              <a:gd name="connsiteY1" fmla="*/ 609600 h 943428"/>
              <a:gd name="connsiteX2" fmla="*/ 0 w 1625600"/>
              <a:gd name="connsiteY2" fmla="*/ 0 h 943428"/>
              <a:gd name="connsiteX0" fmla="*/ 1305591 w 1305591"/>
              <a:gd name="connsiteY0" fmla="*/ 976009 h 976009"/>
              <a:gd name="connsiteX1" fmla="*/ 202506 w 1305591"/>
              <a:gd name="connsiteY1" fmla="*/ 642181 h 976009"/>
              <a:gd name="connsiteX2" fmla="*/ 90552 w 1305591"/>
              <a:gd name="connsiteY2" fmla="*/ 0 h 976009"/>
              <a:gd name="connsiteX0" fmla="*/ 229809 w 758485"/>
              <a:gd name="connsiteY0" fmla="*/ 857257 h 857257"/>
              <a:gd name="connsiteX1" fmla="*/ 698953 w 758485"/>
              <a:gd name="connsiteY1" fmla="*/ 642181 h 857257"/>
              <a:gd name="connsiteX2" fmla="*/ 586999 w 758485"/>
              <a:gd name="connsiteY2" fmla="*/ 0 h 857257"/>
              <a:gd name="connsiteX0" fmla="*/ 229809 w 677096"/>
              <a:gd name="connsiteY0" fmla="*/ 857257 h 857257"/>
              <a:gd name="connsiteX1" fmla="*/ 372686 w 677096"/>
              <a:gd name="connsiteY1" fmla="*/ 500067 h 857257"/>
              <a:gd name="connsiteX2" fmla="*/ 586999 w 677096"/>
              <a:gd name="connsiteY2" fmla="*/ 0 h 857257"/>
              <a:gd name="connsiteX0" fmla="*/ 229809 w 1304543"/>
              <a:gd name="connsiteY0" fmla="*/ 928695 h 928695"/>
              <a:gd name="connsiteX1" fmla="*/ 372686 w 1304543"/>
              <a:gd name="connsiteY1" fmla="*/ 571505 h 928695"/>
              <a:gd name="connsiteX2" fmla="*/ 1214446 w 1304543"/>
              <a:gd name="connsiteY2" fmla="*/ 0 h 928695"/>
              <a:gd name="connsiteX0" fmla="*/ 0 w 984637"/>
              <a:gd name="connsiteY0" fmla="*/ 928695 h 928695"/>
              <a:gd name="connsiteX1" fmla="*/ 984637 w 984637"/>
              <a:gd name="connsiteY1" fmla="*/ 0 h 92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84637" h="928695">
                <a:moveTo>
                  <a:pt x="0" y="928695"/>
                </a:moveTo>
                <a:lnTo>
                  <a:pt x="984637" y="0"/>
                </a:lnTo>
              </a:path>
            </a:pathLst>
          </a:cu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 flipV="1">
            <a:off x="5715000" y="3071813"/>
            <a:ext cx="1357313" cy="357187"/>
          </a:xfrm>
          <a:custGeom>
            <a:avLst/>
            <a:gdLst>
              <a:gd name="connsiteX0" fmla="*/ 3352799 w 3352799"/>
              <a:gd name="connsiteY0" fmla="*/ 1843314 h 2917371"/>
              <a:gd name="connsiteX1" fmla="*/ 2307771 w 3352799"/>
              <a:gd name="connsiteY1" fmla="*/ 1088571 h 2917371"/>
              <a:gd name="connsiteX2" fmla="*/ 2249714 w 3352799"/>
              <a:gd name="connsiteY2" fmla="*/ 1509486 h 2917371"/>
              <a:gd name="connsiteX3" fmla="*/ 1727199 w 3352799"/>
              <a:gd name="connsiteY3" fmla="*/ 899886 h 2917371"/>
              <a:gd name="connsiteX4" fmla="*/ 1712685 w 3352799"/>
              <a:gd name="connsiteY4" fmla="*/ 885371 h 2917371"/>
              <a:gd name="connsiteX5" fmla="*/ 1712685 w 3352799"/>
              <a:gd name="connsiteY5" fmla="*/ 870857 h 2917371"/>
              <a:gd name="connsiteX6" fmla="*/ 1770742 w 3352799"/>
              <a:gd name="connsiteY6" fmla="*/ 885371 h 2917371"/>
              <a:gd name="connsiteX7" fmla="*/ 1770742 w 3352799"/>
              <a:gd name="connsiteY7" fmla="*/ 885371 h 2917371"/>
              <a:gd name="connsiteX8" fmla="*/ 1698171 w 3352799"/>
              <a:gd name="connsiteY8" fmla="*/ 957943 h 2917371"/>
              <a:gd name="connsiteX9" fmla="*/ 174171 w 3352799"/>
              <a:gd name="connsiteY9" fmla="*/ 2757714 h 2917371"/>
              <a:gd name="connsiteX10" fmla="*/ 653142 w 3352799"/>
              <a:gd name="connsiteY10" fmla="*/ 0 h 2917371"/>
              <a:gd name="connsiteX0" fmla="*/ 3178628 w 3178628"/>
              <a:gd name="connsiteY0" fmla="*/ 1047447 h 2121504"/>
              <a:gd name="connsiteX1" fmla="*/ 2133600 w 3178628"/>
              <a:gd name="connsiteY1" fmla="*/ 292704 h 2121504"/>
              <a:gd name="connsiteX2" fmla="*/ 2075543 w 3178628"/>
              <a:gd name="connsiteY2" fmla="*/ 713619 h 2121504"/>
              <a:gd name="connsiteX3" fmla="*/ 1553028 w 3178628"/>
              <a:gd name="connsiteY3" fmla="*/ 104019 h 2121504"/>
              <a:gd name="connsiteX4" fmla="*/ 1538514 w 3178628"/>
              <a:gd name="connsiteY4" fmla="*/ 89504 h 2121504"/>
              <a:gd name="connsiteX5" fmla="*/ 1538514 w 3178628"/>
              <a:gd name="connsiteY5" fmla="*/ 74990 h 2121504"/>
              <a:gd name="connsiteX6" fmla="*/ 1596571 w 3178628"/>
              <a:gd name="connsiteY6" fmla="*/ 89504 h 2121504"/>
              <a:gd name="connsiteX7" fmla="*/ 1596571 w 3178628"/>
              <a:gd name="connsiteY7" fmla="*/ 89504 h 2121504"/>
              <a:gd name="connsiteX8" fmla="*/ 1524000 w 3178628"/>
              <a:gd name="connsiteY8" fmla="*/ 162076 h 2121504"/>
              <a:gd name="connsiteX9" fmla="*/ 0 w 3178628"/>
              <a:gd name="connsiteY9" fmla="*/ 1961847 h 2121504"/>
              <a:gd name="connsiteX0" fmla="*/ 1715105 w 1715105"/>
              <a:gd name="connsiteY0" fmla="*/ 1047447 h 1047447"/>
              <a:gd name="connsiteX1" fmla="*/ 670077 w 1715105"/>
              <a:gd name="connsiteY1" fmla="*/ 292704 h 1047447"/>
              <a:gd name="connsiteX2" fmla="*/ 612020 w 1715105"/>
              <a:gd name="connsiteY2" fmla="*/ 713619 h 1047447"/>
              <a:gd name="connsiteX3" fmla="*/ 89505 w 1715105"/>
              <a:gd name="connsiteY3" fmla="*/ 104019 h 1047447"/>
              <a:gd name="connsiteX4" fmla="*/ 74991 w 1715105"/>
              <a:gd name="connsiteY4" fmla="*/ 89504 h 1047447"/>
              <a:gd name="connsiteX5" fmla="*/ 74991 w 1715105"/>
              <a:gd name="connsiteY5" fmla="*/ 74990 h 1047447"/>
              <a:gd name="connsiteX6" fmla="*/ 133048 w 1715105"/>
              <a:gd name="connsiteY6" fmla="*/ 89504 h 1047447"/>
              <a:gd name="connsiteX7" fmla="*/ 133048 w 1715105"/>
              <a:gd name="connsiteY7" fmla="*/ 89504 h 1047447"/>
              <a:gd name="connsiteX8" fmla="*/ 60477 w 1715105"/>
              <a:gd name="connsiteY8" fmla="*/ 162076 h 1047447"/>
              <a:gd name="connsiteX0" fmla="*/ 1724273 w 1724273"/>
              <a:gd name="connsiteY0" fmla="*/ 1047447 h 1047447"/>
              <a:gd name="connsiteX1" fmla="*/ 679245 w 1724273"/>
              <a:gd name="connsiteY1" fmla="*/ 292704 h 1047447"/>
              <a:gd name="connsiteX2" fmla="*/ 621188 w 1724273"/>
              <a:gd name="connsiteY2" fmla="*/ 713619 h 1047447"/>
              <a:gd name="connsiteX3" fmla="*/ 98673 w 1724273"/>
              <a:gd name="connsiteY3" fmla="*/ 104019 h 1047447"/>
              <a:gd name="connsiteX4" fmla="*/ 84159 w 1724273"/>
              <a:gd name="connsiteY4" fmla="*/ 89504 h 1047447"/>
              <a:gd name="connsiteX5" fmla="*/ 84159 w 1724273"/>
              <a:gd name="connsiteY5" fmla="*/ 74990 h 1047447"/>
              <a:gd name="connsiteX6" fmla="*/ 142216 w 1724273"/>
              <a:gd name="connsiteY6" fmla="*/ 89504 h 1047447"/>
              <a:gd name="connsiteX7" fmla="*/ 142216 w 1724273"/>
              <a:gd name="connsiteY7" fmla="*/ 89504 h 1047447"/>
              <a:gd name="connsiteX8" fmla="*/ 0 w 1724273"/>
              <a:gd name="connsiteY8" fmla="*/ 177259 h 1047447"/>
              <a:gd name="connsiteX0" fmla="*/ 1724273 w 1724273"/>
              <a:gd name="connsiteY0" fmla="*/ 1047447 h 1047447"/>
              <a:gd name="connsiteX1" fmla="*/ 679245 w 1724273"/>
              <a:gd name="connsiteY1" fmla="*/ 292704 h 1047447"/>
              <a:gd name="connsiteX2" fmla="*/ 621188 w 1724273"/>
              <a:gd name="connsiteY2" fmla="*/ 713619 h 1047447"/>
              <a:gd name="connsiteX3" fmla="*/ 98673 w 1724273"/>
              <a:gd name="connsiteY3" fmla="*/ 104019 h 1047447"/>
              <a:gd name="connsiteX4" fmla="*/ 84159 w 1724273"/>
              <a:gd name="connsiteY4" fmla="*/ 89504 h 1047447"/>
              <a:gd name="connsiteX5" fmla="*/ 84159 w 1724273"/>
              <a:gd name="connsiteY5" fmla="*/ 74990 h 1047447"/>
              <a:gd name="connsiteX6" fmla="*/ 142216 w 1724273"/>
              <a:gd name="connsiteY6" fmla="*/ 89504 h 1047447"/>
              <a:gd name="connsiteX7" fmla="*/ 0 w 1724273"/>
              <a:gd name="connsiteY7" fmla="*/ 177259 h 1047447"/>
              <a:gd name="connsiteX0" fmla="*/ 1724273 w 1724273"/>
              <a:gd name="connsiteY0" fmla="*/ 1047447 h 1047447"/>
              <a:gd name="connsiteX1" fmla="*/ 621188 w 1724273"/>
              <a:gd name="connsiteY1" fmla="*/ 713619 h 1047447"/>
              <a:gd name="connsiteX2" fmla="*/ 98673 w 1724273"/>
              <a:gd name="connsiteY2" fmla="*/ 104019 h 1047447"/>
              <a:gd name="connsiteX3" fmla="*/ 84159 w 1724273"/>
              <a:gd name="connsiteY3" fmla="*/ 89504 h 1047447"/>
              <a:gd name="connsiteX4" fmla="*/ 84159 w 1724273"/>
              <a:gd name="connsiteY4" fmla="*/ 74990 h 1047447"/>
              <a:gd name="connsiteX5" fmla="*/ 142216 w 1724273"/>
              <a:gd name="connsiteY5" fmla="*/ 89504 h 1047447"/>
              <a:gd name="connsiteX6" fmla="*/ 0 w 1724273"/>
              <a:gd name="connsiteY6" fmla="*/ 177259 h 1047447"/>
              <a:gd name="connsiteX0" fmla="*/ 1715105 w 1715105"/>
              <a:gd name="connsiteY0" fmla="*/ 1047447 h 1047447"/>
              <a:gd name="connsiteX1" fmla="*/ 612020 w 1715105"/>
              <a:gd name="connsiteY1" fmla="*/ 713619 h 1047447"/>
              <a:gd name="connsiteX2" fmla="*/ 89505 w 1715105"/>
              <a:gd name="connsiteY2" fmla="*/ 104019 h 1047447"/>
              <a:gd name="connsiteX3" fmla="*/ 74991 w 1715105"/>
              <a:gd name="connsiteY3" fmla="*/ 89504 h 1047447"/>
              <a:gd name="connsiteX4" fmla="*/ 74991 w 1715105"/>
              <a:gd name="connsiteY4" fmla="*/ 74990 h 1047447"/>
              <a:gd name="connsiteX5" fmla="*/ 133048 w 1715105"/>
              <a:gd name="connsiteY5" fmla="*/ 89504 h 1047447"/>
              <a:gd name="connsiteX0" fmla="*/ 1715105 w 1715105"/>
              <a:gd name="connsiteY0" fmla="*/ 1047447 h 1047447"/>
              <a:gd name="connsiteX1" fmla="*/ 612020 w 1715105"/>
              <a:gd name="connsiteY1" fmla="*/ 713619 h 1047447"/>
              <a:gd name="connsiteX2" fmla="*/ 89505 w 1715105"/>
              <a:gd name="connsiteY2" fmla="*/ 104019 h 1047447"/>
              <a:gd name="connsiteX3" fmla="*/ 74991 w 1715105"/>
              <a:gd name="connsiteY3" fmla="*/ 89504 h 1047447"/>
              <a:gd name="connsiteX4" fmla="*/ 74991 w 1715105"/>
              <a:gd name="connsiteY4" fmla="*/ 74990 h 1047447"/>
              <a:gd name="connsiteX0" fmla="*/ 1732353 w 1732353"/>
              <a:gd name="connsiteY0" fmla="*/ 1047447 h 1047447"/>
              <a:gd name="connsiteX1" fmla="*/ 629268 w 1732353"/>
              <a:gd name="connsiteY1" fmla="*/ 713619 h 1047447"/>
              <a:gd name="connsiteX2" fmla="*/ 106753 w 1732353"/>
              <a:gd name="connsiteY2" fmla="*/ 104019 h 1047447"/>
              <a:gd name="connsiteX3" fmla="*/ 92239 w 1732353"/>
              <a:gd name="connsiteY3" fmla="*/ 89504 h 1047447"/>
              <a:gd name="connsiteX4" fmla="*/ 660190 w 1732353"/>
              <a:gd name="connsiteY4" fmla="*/ 71438 h 1047447"/>
              <a:gd name="connsiteX0" fmla="*/ 1732353 w 1732353"/>
              <a:gd name="connsiteY0" fmla="*/ 1047447 h 1047447"/>
              <a:gd name="connsiteX1" fmla="*/ 629268 w 1732353"/>
              <a:gd name="connsiteY1" fmla="*/ 713619 h 1047447"/>
              <a:gd name="connsiteX2" fmla="*/ 106753 w 1732353"/>
              <a:gd name="connsiteY2" fmla="*/ 104019 h 1047447"/>
              <a:gd name="connsiteX3" fmla="*/ 92239 w 1732353"/>
              <a:gd name="connsiteY3" fmla="*/ 89504 h 1047447"/>
              <a:gd name="connsiteX0" fmla="*/ 1735906 w 1735906"/>
              <a:gd name="connsiteY0" fmla="*/ 1050458 h 1050458"/>
              <a:gd name="connsiteX1" fmla="*/ 632821 w 1735906"/>
              <a:gd name="connsiteY1" fmla="*/ 716630 h 1050458"/>
              <a:gd name="connsiteX2" fmla="*/ 110306 w 1735906"/>
              <a:gd name="connsiteY2" fmla="*/ 107030 h 1050458"/>
              <a:gd name="connsiteX3" fmla="*/ 92239 w 1735906"/>
              <a:gd name="connsiteY3" fmla="*/ 74449 h 1050458"/>
              <a:gd name="connsiteX0" fmla="*/ 1625600 w 1625600"/>
              <a:gd name="connsiteY0" fmla="*/ 943428 h 943428"/>
              <a:gd name="connsiteX1" fmla="*/ 522515 w 1625600"/>
              <a:gd name="connsiteY1" fmla="*/ 609600 h 943428"/>
              <a:gd name="connsiteX2" fmla="*/ 0 w 1625600"/>
              <a:gd name="connsiteY2" fmla="*/ 0 h 943428"/>
              <a:gd name="connsiteX0" fmla="*/ 1305591 w 1305591"/>
              <a:gd name="connsiteY0" fmla="*/ 976009 h 976009"/>
              <a:gd name="connsiteX1" fmla="*/ 202506 w 1305591"/>
              <a:gd name="connsiteY1" fmla="*/ 642181 h 976009"/>
              <a:gd name="connsiteX2" fmla="*/ 90552 w 1305591"/>
              <a:gd name="connsiteY2" fmla="*/ 0 h 976009"/>
              <a:gd name="connsiteX0" fmla="*/ 229809 w 758485"/>
              <a:gd name="connsiteY0" fmla="*/ 857257 h 857257"/>
              <a:gd name="connsiteX1" fmla="*/ 698953 w 758485"/>
              <a:gd name="connsiteY1" fmla="*/ 642181 h 857257"/>
              <a:gd name="connsiteX2" fmla="*/ 586999 w 758485"/>
              <a:gd name="connsiteY2" fmla="*/ 0 h 857257"/>
              <a:gd name="connsiteX0" fmla="*/ 229809 w 677096"/>
              <a:gd name="connsiteY0" fmla="*/ 857257 h 857257"/>
              <a:gd name="connsiteX1" fmla="*/ 372686 w 677096"/>
              <a:gd name="connsiteY1" fmla="*/ 500067 h 857257"/>
              <a:gd name="connsiteX2" fmla="*/ 586999 w 677096"/>
              <a:gd name="connsiteY2" fmla="*/ 0 h 857257"/>
              <a:gd name="connsiteX0" fmla="*/ 229809 w 1304543"/>
              <a:gd name="connsiteY0" fmla="*/ 928695 h 928695"/>
              <a:gd name="connsiteX1" fmla="*/ 372686 w 1304543"/>
              <a:gd name="connsiteY1" fmla="*/ 571505 h 928695"/>
              <a:gd name="connsiteX2" fmla="*/ 1214446 w 1304543"/>
              <a:gd name="connsiteY2" fmla="*/ 0 h 928695"/>
              <a:gd name="connsiteX0" fmla="*/ 0 w 984637"/>
              <a:gd name="connsiteY0" fmla="*/ 928695 h 928695"/>
              <a:gd name="connsiteX1" fmla="*/ 984637 w 984637"/>
              <a:gd name="connsiteY1" fmla="*/ 0 h 92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84637" h="928695">
                <a:moveTo>
                  <a:pt x="0" y="928695"/>
                </a:moveTo>
                <a:lnTo>
                  <a:pt x="984637" y="0"/>
                </a:lnTo>
              </a:path>
            </a:pathLst>
          </a:cu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 flipH="1">
            <a:off x="4929188" y="3643313"/>
            <a:ext cx="2000250" cy="1214437"/>
          </a:xfrm>
          <a:custGeom>
            <a:avLst/>
            <a:gdLst>
              <a:gd name="connsiteX0" fmla="*/ 3352799 w 3352799"/>
              <a:gd name="connsiteY0" fmla="*/ 1843314 h 2917371"/>
              <a:gd name="connsiteX1" fmla="*/ 2307771 w 3352799"/>
              <a:gd name="connsiteY1" fmla="*/ 1088571 h 2917371"/>
              <a:gd name="connsiteX2" fmla="*/ 2249714 w 3352799"/>
              <a:gd name="connsiteY2" fmla="*/ 1509486 h 2917371"/>
              <a:gd name="connsiteX3" fmla="*/ 1727199 w 3352799"/>
              <a:gd name="connsiteY3" fmla="*/ 899886 h 2917371"/>
              <a:gd name="connsiteX4" fmla="*/ 1712685 w 3352799"/>
              <a:gd name="connsiteY4" fmla="*/ 885371 h 2917371"/>
              <a:gd name="connsiteX5" fmla="*/ 1712685 w 3352799"/>
              <a:gd name="connsiteY5" fmla="*/ 870857 h 2917371"/>
              <a:gd name="connsiteX6" fmla="*/ 1770742 w 3352799"/>
              <a:gd name="connsiteY6" fmla="*/ 885371 h 2917371"/>
              <a:gd name="connsiteX7" fmla="*/ 1770742 w 3352799"/>
              <a:gd name="connsiteY7" fmla="*/ 885371 h 2917371"/>
              <a:gd name="connsiteX8" fmla="*/ 1698171 w 3352799"/>
              <a:gd name="connsiteY8" fmla="*/ 957943 h 2917371"/>
              <a:gd name="connsiteX9" fmla="*/ 174171 w 3352799"/>
              <a:gd name="connsiteY9" fmla="*/ 2757714 h 2917371"/>
              <a:gd name="connsiteX10" fmla="*/ 653142 w 3352799"/>
              <a:gd name="connsiteY10" fmla="*/ 0 h 2917371"/>
              <a:gd name="connsiteX0" fmla="*/ 3178628 w 3178628"/>
              <a:gd name="connsiteY0" fmla="*/ 1047447 h 2121504"/>
              <a:gd name="connsiteX1" fmla="*/ 2133600 w 3178628"/>
              <a:gd name="connsiteY1" fmla="*/ 292704 h 2121504"/>
              <a:gd name="connsiteX2" fmla="*/ 2075543 w 3178628"/>
              <a:gd name="connsiteY2" fmla="*/ 713619 h 2121504"/>
              <a:gd name="connsiteX3" fmla="*/ 1553028 w 3178628"/>
              <a:gd name="connsiteY3" fmla="*/ 104019 h 2121504"/>
              <a:gd name="connsiteX4" fmla="*/ 1538514 w 3178628"/>
              <a:gd name="connsiteY4" fmla="*/ 89504 h 2121504"/>
              <a:gd name="connsiteX5" fmla="*/ 1538514 w 3178628"/>
              <a:gd name="connsiteY5" fmla="*/ 74990 h 2121504"/>
              <a:gd name="connsiteX6" fmla="*/ 1596571 w 3178628"/>
              <a:gd name="connsiteY6" fmla="*/ 89504 h 2121504"/>
              <a:gd name="connsiteX7" fmla="*/ 1596571 w 3178628"/>
              <a:gd name="connsiteY7" fmla="*/ 89504 h 2121504"/>
              <a:gd name="connsiteX8" fmla="*/ 1524000 w 3178628"/>
              <a:gd name="connsiteY8" fmla="*/ 162076 h 2121504"/>
              <a:gd name="connsiteX9" fmla="*/ 0 w 3178628"/>
              <a:gd name="connsiteY9" fmla="*/ 1961847 h 2121504"/>
              <a:gd name="connsiteX0" fmla="*/ 1715105 w 1715105"/>
              <a:gd name="connsiteY0" fmla="*/ 1047447 h 1047447"/>
              <a:gd name="connsiteX1" fmla="*/ 670077 w 1715105"/>
              <a:gd name="connsiteY1" fmla="*/ 292704 h 1047447"/>
              <a:gd name="connsiteX2" fmla="*/ 612020 w 1715105"/>
              <a:gd name="connsiteY2" fmla="*/ 713619 h 1047447"/>
              <a:gd name="connsiteX3" fmla="*/ 89505 w 1715105"/>
              <a:gd name="connsiteY3" fmla="*/ 104019 h 1047447"/>
              <a:gd name="connsiteX4" fmla="*/ 74991 w 1715105"/>
              <a:gd name="connsiteY4" fmla="*/ 89504 h 1047447"/>
              <a:gd name="connsiteX5" fmla="*/ 74991 w 1715105"/>
              <a:gd name="connsiteY5" fmla="*/ 74990 h 1047447"/>
              <a:gd name="connsiteX6" fmla="*/ 133048 w 1715105"/>
              <a:gd name="connsiteY6" fmla="*/ 89504 h 1047447"/>
              <a:gd name="connsiteX7" fmla="*/ 133048 w 1715105"/>
              <a:gd name="connsiteY7" fmla="*/ 89504 h 1047447"/>
              <a:gd name="connsiteX8" fmla="*/ 60477 w 1715105"/>
              <a:gd name="connsiteY8" fmla="*/ 162076 h 1047447"/>
              <a:gd name="connsiteX0" fmla="*/ 1724273 w 1724273"/>
              <a:gd name="connsiteY0" fmla="*/ 1047447 h 1047447"/>
              <a:gd name="connsiteX1" fmla="*/ 679245 w 1724273"/>
              <a:gd name="connsiteY1" fmla="*/ 292704 h 1047447"/>
              <a:gd name="connsiteX2" fmla="*/ 621188 w 1724273"/>
              <a:gd name="connsiteY2" fmla="*/ 713619 h 1047447"/>
              <a:gd name="connsiteX3" fmla="*/ 98673 w 1724273"/>
              <a:gd name="connsiteY3" fmla="*/ 104019 h 1047447"/>
              <a:gd name="connsiteX4" fmla="*/ 84159 w 1724273"/>
              <a:gd name="connsiteY4" fmla="*/ 89504 h 1047447"/>
              <a:gd name="connsiteX5" fmla="*/ 84159 w 1724273"/>
              <a:gd name="connsiteY5" fmla="*/ 74990 h 1047447"/>
              <a:gd name="connsiteX6" fmla="*/ 142216 w 1724273"/>
              <a:gd name="connsiteY6" fmla="*/ 89504 h 1047447"/>
              <a:gd name="connsiteX7" fmla="*/ 142216 w 1724273"/>
              <a:gd name="connsiteY7" fmla="*/ 89504 h 1047447"/>
              <a:gd name="connsiteX8" fmla="*/ 0 w 1724273"/>
              <a:gd name="connsiteY8" fmla="*/ 177259 h 1047447"/>
              <a:gd name="connsiteX0" fmla="*/ 1724273 w 1724273"/>
              <a:gd name="connsiteY0" fmla="*/ 1047447 h 1047447"/>
              <a:gd name="connsiteX1" fmla="*/ 679245 w 1724273"/>
              <a:gd name="connsiteY1" fmla="*/ 292704 h 1047447"/>
              <a:gd name="connsiteX2" fmla="*/ 621188 w 1724273"/>
              <a:gd name="connsiteY2" fmla="*/ 713619 h 1047447"/>
              <a:gd name="connsiteX3" fmla="*/ 98673 w 1724273"/>
              <a:gd name="connsiteY3" fmla="*/ 104019 h 1047447"/>
              <a:gd name="connsiteX4" fmla="*/ 84159 w 1724273"/>
              <a:gd name="connsiteY4" fmla="*/ 89504 h 1047447"/>
              <a:gd name="connsiteX5" fmla="*/ 84159 w 1724273"/>
              <a:gd name="connsiteY5" fmla="*/ 74990 h 1047447"/>
              <a:gd name="connsiteX6" fmla="*/ 142216 w 1724273"/>
              <a:gd name="connsiteY6" fmla="*/ 89504 h 1047447"/>
              <a:gd name="connsiteX7" fmla="*/ 0 w 1724273"/>
              <a:gd name="connsiteY7" fmla="*/ 177259 h 1047447"/>
              <a:gd name="connsiteX0" fmla="*/ 1724273 w 1724273"/>
              <a:gd name="connsiteY0" fmla="*/ 1047447 h 1047447"/>
              <a:gd name="connsiteX1" fmla="*/ 621188 w 1724273"/>
              <a:gd name="connsiteY1" fmla="*/ 713619 h 1047447"/>
              <a:gd name="connsiteX2" fmla="*/ 98673 w 1724273"/>
              <a:gd name="connsiteY2" fmla="*/ 104019 h 1047447"/>
              <a:gd name="connsiteX3" fmla="*/ 84159 w 1724273"/>
              <a:gd name="connsiteY3" fmla="*/ 89504 h 1047447"/>
              <a:gd name="connsiteX4" fmla="*/ 84159 w 1724273"/>
              <a:gd name="connsiteY4" fmla="*/ 74990 h 1047447"/>
              <a:gd name="connsiteX5" fmla="*/ 142216 w 1724273"/>
              <a:gd name="connsiteY5" fmla="*/ 89504 h 1047447"/>
              <a:gd name="connsiteX6" fmla="*/ 0 w 1724273"/>
              <a:gd name="connsiteY6" fmla="*/ 177259 h 1047447"/>
              <a:gd name="connsiteX0" fmla="*/ 1715105 w 1715105"/>
              <a:gd name="connsiteY0" fmla="*/ 1047447 h 1047447"/>
              <a:gd name="connsiteX1" fmla="*/ 612020 w 1715105"/>
              <a:gd name="connsiteY1" fmla="*/ 713619 h 1047447"/>
              <a:gd name="connsiteX2" fmla="*/ 89505 w 1715105"/>
              <a:gd name="connsiteY2" fmla="*/ 104019 h 1047447"/>
              <a:gd name="connsiteX3" fmla="*/ 74991 w 1715105"/>
              <a:gd name="connsiteY3" fmla="*/ 89504 h 1047447"/>
              <a:gd name="connsiteX4" fmla="*/ 74991 w 1715105"/>
              <a:gd name="connsiteY4" fmla="*/ 74990 h 1047447"/>
              <a:gd name="connsiteX5" fmla="*/ 133048 w 1715105"/>
              <a:gd name="connsiteY5" fmla="*/ 89504 h 1047447"/>
              <a:gd name="connsiteX0" fmla="*/ 1715105 w 1715105"/>
              <a:gd name="connsiteY0" fmla="*/ 1047447 h 1047447"/>
              <a:gd name="connsiteX1" fmla="*/ 612020 w 1715105"/>
              <a:gd name="connsiteY1" fmla="*/ 713619 h 1047447"/>
              <a:gd name="connsiteX2" fmla="*/ 89505 w 1715105"/>
              <a:gd name="connsiteY2" fmla="*/ 104019 h 1047447"/>
              <a:gd name="connsiteX3" fmla="*/ 74991 w 1715105"/>
              <a:gd name="connsiteY3" fmla="*/ 89504 h 1047447"/>
              <a:gd name="connsiteX4" fmla="*/ 74991 w 1715105"/>
              <a:gd name="connsiteY4" fmla="*/ 74990 h 1047447"/>
              <a:gd name="connsiteX0" fmla="*/ 1732353 w 1732353"/>
              <a:gd name="connsiteY0" fmla="*/ 1047447 h 1047447"/>
              <a:gd name="connsiteX1" fmla="*/ 629268 w 1732353"/>
              <a:gd name="connsiteY1" fmla="*/ 713619 h 1047447"/>
              <a:gd name="connsiteX2" fmla="*/ 106753 w 1732353"/>
              <a:gd name="connsiteY2" fmla="*/ 104019 h 1047447"/>
              <a:gd name="connsiteX3" fmla="*/ 92239 w 1732353"/>
              <a:gd name="connsiteY3" fmla="*/ 89504 h 1047447"/>
              <a:gd name="connsiteX4" fmla="*/ 660190 w 1732353"/>
              <a:gd name="connsiteY4" fmla="*/ 71438 h 1047447"/>
              <a:gd name="connsiteX0" fmla="*/ 1732353 w 1732353"/>
              <a:gd name="connsiteY0" fmla="*/ 1047447 h 1047447"/>
              <a:gd name="connsiteX1" fmla="*/ 629268 w 1732353"/>
              <a:gd name="connsiteY1" fmla="*/ 713619 h 1047447"/>
              <a:gd name="connsiteX2" fmla="*/ 106753 w 1732353"/>
              <a:gd name="connsiteY2" fmla="*/ 104019 h 1047447"/>
              <a:gd name="connsiteX3" fmla="*/ 92239 w 1732353"/>
              <a:gd name="connsiteY3" fmla="*/ 89504 h 1047447"/>
              <a:gd name="connsiteX0" fmla="*/ 1735906 w 1735906"/>
              <a:gd name="connsiteY0" fmla="*/ 1050458 h 1050458"/>
              <a:gd name="connsiteX1" fmla="*/ 632821 w 1735906"/>
              <a:gd name="connsiteY1" fmla="*/ 716630 h 1050458"/>
              <a:gd name="connsiteX2" fmla="*/ 110306 w 1735906"/>
              <a:gd name="connsiteY2" fmla="*/ 107030 h 1050458"/>
              <a:gd name="connsiteX3" fmla="*/ 92239 w 1735906"/>
              <a:gd name="connsiteY3" fmla="*/ 74449 h 1050458"/>
              <a:gd name="connsiteX0" fmla="*/ 1625600 w 1625600"/>
              <a:gd name="connsiteY0" fmla="*/ 943428 h 943428"/>
              <a:gd name="connsiteX1" fmla="*/ 522515 w 1625600"/>
              <a:gd name="connsiteY1" fmla="*/ 609600 h 943428"/>
              <a:gd name="connsiteX2" fmla="*/ 0 w 1625600"/>
              <a:gd name="connsiteY2" fmla="*/ 0 h 943428"/>
              <a:gd name="connsiteX0" fmla="*/ 1305591 w 1305591"/>
              <a:gd name="connsiteY0" fmla="*/ 976009 h 976009"/>
              <a:gd name="connsiteX1" fmla="*/ 202506 w 1305591"/>
              <a:gd name="connsiteY1" fmla="*/ 642181 h 976009"/>
              <a:gd name="connsiteX2" fmla="*/ 90552 w 1305591"/>
              <a:gd name="connsiteY2" fmla="*/ 0 h 976009"/>
              <a:gd name="connsiteX0" fmla="*/ 229809 w 758485"/>
              <a:gd name="connsiteY0" fmla="*/ 857257 h 857257"/>
              <a:gd name="connsiteX1" fmla="*/ 698953 w 758485"/>
              <a:gd name="connsiteY1" fmla="*/ 642181 h 857257"/>
              <a:gd name="connsiteX2" fmla="*/ 586999 w 758485"/>
              <a:gd name="connsiteY2" fmla="*/ 0 h 857257"/>
              <a:gd name="connsiteX0" fmla="*/ 229809 w 677096"/>
              <a:gd name="connsiteY0" fmla="*/ 857257 h 857257"/>
              <a:gd name="connsiteX1" fmla="*/ 372686 w 677096"/>
              <a:gd name="connsiteY1" fmla="*/ 500067 h 857257"/>
              <a:gd name="connsiteX2" fmla="*/ 586999 w 677096"/>
              <a:gd name="connsiteY2" fmla="*/ 0 h 857257"/>
              <a:gd name="connsiteX0" fmla="*/ 229809 w 1304543"/>
              <a:gd name="connsiteY0" fmla="*/ 928695 h 928695"/>
              <a:gd name="connsiteX1" fmla="*/ 372686 w 1304543"/>
              <a:gd name="connsiteY1" fmla="*/ 571505 h 928695"/>
              <a:gd name="connsiteX2" fmla="*/ 1214446 w 1304543"/>
              <a:gd name="connsiteY2" fmla="*/ 0 h 928695"/>
              <a:gd name="connsiteX0" fmla="*/ 0 w 984637"/>
              <a:gd name="connsiteY0" fmla="*/ 928695 h 928695"/>
              <a:gd name="connsiteX1" fmla="*/ 984637 w 984637"/>
              <a:gd name="connsiteY1" fmla="*/ 0 h 92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84637" h="928695">
                <a:moveTo>
                  <a:pt x="0" y="928695"/>
                </a:moveTo>
                <a:lnTo>
                  <a:pt x="984637" y="0"/>
                </a:lnTo>
              </a:path>
            </a:pathLst>
          </a:cu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3571875" y="3643313"/>
            <a:ext cx="428625" cy="928687"/>
          </a:xfrm>
          <a:custGeom>
            <a:avLst/>
            <a:gdLst>
              <a:gd name="connsiteX0" fmla="*/ 3352799 w 3352799"/>
              <a:gd name="connsiteY0" fmla="*/ 1843314 h 2917371"/>
              <a:gd name="connsiteX1" fmla="*/ 2307771 w 3352799"/>
              <a:gd name="connsiteY1" fmla="*/ 1088571 h 2917371"/>
              <a:gd name="connsiteX2" fmla="*/ 2249714 w 3352799"/>
              <a:gd name="connsiteY2" fmla="*/ 1509486 h 2917371"/>
              <a:gd name="connsiteX3" fmla="*/ 1727199 w 3352799"/>
              <a:gd name="connsiteY3" fmla="*/ 899886 h 2917371"/>
              <a:gd name="connsiteX4" fmla="*/ 1712685 w 3352799"/>
              <a:gd name="connsiteY4" fmla="*/ 885371 h 2917371"/>
              <a:gd name="connsiteX5" fmla="*/ 1712685 w 3352799"/>
              <a:gd name="connsiteY5" fmla="*/ 870857 h 2917371"/>
              <a:gd name="connsiteX6" fmla="*/ 1770742 w 3352799"/>
              <a:gd name="connsiteY6" fmla="*/ 885371 h 2917371"/>
              <a:gd name="connsiteX7" fmla="*/ 1770742 w 3352799"/>
              <a:gd name="connsiteY7" fmla="*/ 885371 h 2917371"/>
              <a:gd name="connsiteX8" fmla="*/ 1698171 w 3352799"/>
              <a:gd name="connsiteY8" fmla="*/ 957943 h 2917371"/>
              <a:gd name="connsiteX9" fmla="*/ 174171 w 3352799"/>
              <a:gd name="connsiteY9" fmla="*/ 2757714 h 2917371"/>
              <a:gd name="connsiteX10" fmla="*/ 653142 w 3352799"/>
              <a:gd name="connsiteY10" fmla="*/ 0 h 2917371"/>
              <a:gd name="connsiteX0" fmla="*/ 3178628 w 3178628"/>
              <a:gd name="connsiteY0" fmla="*/ 1047447 h 2121504"/>
              <a:gd name="connsiteX1" fmla="*/ 2133600 w 3178628"/>
              <a:gd name="connsiteY1" fmla="*/ 292704 h 2121504"/>
              <a:gd name="connsiteX2" fmla="*/ 2075543 w 3178628"/>
              <a:gd name="connsiteY2" fmla="*/ 713619 h 2121504"/>
              <a:gd name="connsiteX3" fmla="*/ 1553028 w 3178628"/>
              <a:gd name="connsiteY3" fmla="*/ 104019 h 2121504"/>
              <a:gd name="connsiteX4" fmla="*/ 1538514 w 3178628"/>
              <a:gd name="connsiteY4" fmla="*/ 89504 h 2121504"/>
              <a:gd name="connsiteX5" fmla="*/ 1538514 w 3178628"/>
              <a:gd name="connsiteY5" fmla="*/ 74990 h 2121504"/>
              <a:gd name="connsiteX6" fmla="*/ 1596571 w 3178628"/>
              <a:gd name="connsiteY6" fmla="*/ 89504 h 2121504"/>
              <a:gd name="connsiteX7" fmla="*/ 1596571 w 3178628"/>
              <a:gd name="connsiteY7" fmla="*/ 89504 h 2121504"/>
              <a:gd name="connsiteX8" fmla="*/ 1524000 w 3178628"/>
              <a:gd name="connsiteY8" fmla="*/ 162076 h 2121504"/>
              <a:gd name="connsiteX9" fmla="*/ 0 w 3178628"/>
              <a:gd name="connsiteY9" fmla="*/ 1961847 h 2121504"/>
              <a:gd name="connsiteX0" fmla="*/ 1715105 w 1715105"/>
              <a:gd name="connsiteY0" fmla="*/ 1047447 h 1047447"/>
              <a:gd name="connsiteX1" fmla="*/ 670077 w 1715105"/>
              <a:gd name="connsiteY1" fmla="*/ 292704 h 1047447"/>
              <a:gd name="connsiteX2" fmla="*/ 612020 w 1715105"/>
              <a:gd name="connsiteY2" fmla="*/ 713619 h 1047447"/>
              <a:gd name="connsiteX3" fmla="*/ 89505 w 1715105"/>
              <a:gd name="connsiteY3" fmla="*/ 104019 h 1047447"/>
              <a:gd name="connsiteX4" fmla="*/ 74991 w 1715105"/>
              <a:gd name="connsiteY4" fmla="*/ 89504 h 1047447"/>
              <a:gd name="connsiteX5" fmla="*/ 74991 w 1715105"/>
              <a:gd name="connsiteY5" fmla="*/ 74990 h 1047447"/>
              <a:gd name="connsiteX6" fmla="*/ 133048 w 1715105"/>
              <a:gd name="connsiteY6" fmla="*/ 89504 h 1047447"/>
              <a:gd name="connsiteX7" fmla="*/ 133048 w 1715105"/>
              <a:gd name="connsiteY7" fmla="*/ 89504 h 1047447"/>
              <a:gd name="connsiteX8" fmla="*/ 60477 w 1715105"/>
              <a:gd name="connsiteY8" fmla="*/ 162076 h 1047447"/>
              <a:gd name="connsiteX0" fmla="*/ 1724273 w 1724273"/>
              <a:gd name="connsiteY0" fmla="*/ 1047447 h 1047447"/>
              <a:gd name="connsiteX1" fmla="*/ 679245 w 1724273"/>
              <a:gd name="connsiteY1" fmla="*/ 292704 h 1047447"/>
              <a:gd name="connsiteX2" fmla="*/ 621188 w 1724273"/>
              <a:gd name="connsiteY2" fmla="*/ 713619 h 1047447"/>
              <a:gd name="connsiteX3" fmla="*/ 98673 w 1724273"/>
              <a:gd name="connsiteY3" fmla="*/ 104019 h 1047447"/>
              <a:gd name="connsiteX4" fmla="*/ 84159 w 1724273"/>
              <a:gd name="connsiteY4" fmla="*/ 89504 h 1047447"/>
              <a:gd name="connsiteX5" fmla="*/ 84159 w 1724273"/>
              <a:gd name="connsiteY5" fmla="*/ 74990 h 1047447"/>
              <a:gd name="connsiteX6" fmla="*/ 142216 w 1724273"/>
              <a:gd name="connsiteY6" fmla="*/ 89504 h 1047447"/>
              <a:gd name="connsiteX7" fmla="*/ 142216 w 1724273"/>
              <a:gd name="connsiteY7" fmla="*/ 89504 h 1047447"/>
              <a:gd name="connsiteX8" fmla="*/ 0 w 1724273"/>
              <a:gd name="connsiteY8" fmla="*/ 177259 h 1047447"/>
              <a:gd name="connsiteX0" fmla="*/ 1724273 w 1724273"/>
              <a:gd name="connsiteY0" fmla="*/ 1047447 h 1047447"/>
              <a:gd name="connsiteX1" fmla="*/ 679245 w 1724273"/>
              <a:gd name="connsiteY1" fmla="*/ 292704 h 1047447"/>
              <a:gd name="connsiteX2" fmla="*/ 621188 w 1724273"/>
              <a:gd name="connsiteY2" fmla="*/ 713619 h 1047447"/>
              <a:gd name="connsiteX3" fmla="*/ 98673 w 1724273"/>
              <a:gd name="connsiteY3" fmla="*/ 104019 h 1047447"/>
              <a:gd name="connsiteX4" fmla="*/ 84159 w 1724273"/>
              <a:gd name="connsiteY4" fmla="*/ 89504 h 1047447"/>
              <a:gd name="connsiteX5" fmla="*/ 84159 w 1724273"/>
              <a:gd name="connsiteY5" fmla="*/ 74990 h 1047447"/>
              <a:gd name="connsiteX6" fmla="*/ 142216 w 1724273"/>
              <a:gd name="connsiteY6" fmla="*/ 89504 h 1047447"/>
              <a:gd name="connsiteX7" fmla="*/ 0 w 1724273"/>
              <a:gd name="connsiteY7" fmla="*/ 177259 h 1047447"/>
              <a:gd name="connsiteX0" fmla="*/ 1724273 w 1724273"/>
              <a:gd name="connsiteY0" fmla="*/ 1047447 h 1047447"/>
              <a:gd name="connsiteX1" fmla="*/ 621188 w 1724273"/>
              <a:gd name="connsiteY1" fmla="*/ 713619 h 1047447"/>
              <a:gd name="connsiteX2" fmla="*/ 98673 w 1724273"/>
              <a:gd name="connsiteY2" fmla="*/ 104019 h 1047447"/>
              <a:gd name="connsiteX3" fmla="*/ 84159 w 1724273"/>
              <a:gd name="connsiteY3" fmla="*/ 89504 h 1047447"/>
              <a:gd name="connsiteX4" fmla="*/ 84159 w 1724273"/>
              <a:gd name="connsiteY4" fmla="*/ 74990 h 1047447"/>
              <a:gd name="connsiteX5" fmla="*/ 142216 w 1724273"/>
              <a:gd name="connsiteY5" fmla="*/ 89504 h 1047447"/>
              <a:gd name="connsiteX6" fmla="*/ 0 w 1724273"/>
              <a:gd name="connsiteY6" fmla="*/ 177259 h 1047447"/>
              <a:gd name="connsiteX0" fmla="*/ 1715105 w 1715105"/>
              <a:gd name="connsiteY0" fmla="*/ 1047447 h 1047447"/>
              <a:gd name="connsiteX1" fmla="*/ 612020 w 1715105"/>
              <a:gd name="connsiteY1" fmla="*/ 713619 h 1047447"/>
              <a:gd name="connsiteX2" fmla="*/ 89505 w 1715105"/>
              <a:gd name="connsiteY2" fmla="*/ 104019 h 1047447"/>
              <a:gd name="connsiteX3" fmla="*/ 74991 w 1715105"/>
              <a:gd name="connsiteY3" fmla="*/ 89504 h 1047447"/>
              <a:gd name="connsiteX4" fmla="*/ 74991 w 1715105"/>
              <a:gd name="connsiteY4" fmla="*/ 74990 h 1047447"/>
              <a:gd name="connsiteX5" fmla="*/ 133048 w 1715105"/>
              <a:gd name="connsiteY5" fmla="*/ 89504 h 1047447"/>
              <a:gd name="connsiteX0" fmla="*/ 1715105 w 1715105"/>
              <a:gd name="connsiteY0" fmla="*/ 1047447 h 1047447"/>
              <a:gd name="connsiteX1" fmla="*/ 612020 w 1715105"/>
              <a:gd name="connsiteY1" fmla="*/ 713619 h 1047447"/>
              <a:gd name="connsiteX2" fmla="*/ 89505 w 1715105"/>
              <a:gd name="connsiteY2" fmla="*/ 104019 h 1047447"/>
              <a:gd name="connsiteX3" fmla="*/ 74991 w 1715105"/>
              <a:gd name="connsiteY3" fmla="*/ 89504 h 1047447"/>
              <a:gd name="connsiteX4" fmla="*/ 74991 w 1715105"/>
              <a:gd name="connsiteY4" fmla="*/ 74990 h 1047447"/>
              <a:gd name="connsiteX0" fmla="*/ 1732353 w 1732353"/>
              <a:gd name="connsiteY0" fmla="*/ 1047447 h 1047447"/>
              <a:gd name="connsiteX1" fmla="*/ 629268 w 1732353"/>
              <a:gd name="connsiteY1" fmla="*/ 713619 h 1047447"/>
              <a:gd name="connsiteX2" fmla="*/ 106753 w 1732353"/>
              <a:gd name="connsiteY2" fmla="*/ 104019 h 1047447"/>
              <a:gd name="connsiteX3" fmla="*/ 92239 w 1732353"/>
              <a:gd name="connsiteY3" fmla="*/ 89504 h 1047447"/>
              <a:gd name="connsiteX4" fmla="*/ 660190 w 1732353"/>
              <a:gd name="connsiteY4" fmla="*/ 71438 h 1047447"/>
              <a:gd name="connsiteX0" fmla="*/ 1732353 w 1732353"/>
              <a:gd name="connsiteY0" fmla="*/ 1047447 h 1047447"/>
              <a:gd name="connsiteX1" fmla="*/ 629268 w 1732353"/>
              <a:gd name="connsiteY1" fmla="*/ 713619 h 1047447"/>
              <a:gd name="connsiteX2" fmla="*/ 106753 w 1732353"/>
              <a:gd name="connsiteY2" fmla="*/ 104019 h 1047447"/>
              <a:gd name="connsiteX3" fmla="*/ 92239 w 1732353"/>
              <a:gd name="connsiteY3" fmla="*/ 89504 h 1047447"/>
              <a:gd name="connsiteX0" fmla="*/ 1735906 w 1735906"/>
              <a:gd name="connsiteY0" fmla="*/ 1050458 h 1050458"/>
              <a:gd name="connsiteX1" fmla="*/ 632821 w 1735906"/>
              <a:gd name="connsiteY1" fmla="*/ 716630 h 1050458"/>
              <a:gd name="connsiteX2" fmla="*/ 110306 w 1735906"/>
              <a:gd name="connsiteY2" fmla="*/ 107030 h 1050458"/>
              <a:gd name="connsiteX3" fmla="*/ 92239 w 1735906"/>
              <a:gd name="connsiteY3" fmla="*/ 74449 h 1050458"/>
              <a:gd name="connsiteX0" fmla="*/ 1625600 w 1625600"/>
              <a:gd name="connsiteY0" fmla="*/ 943428 h 943428"/>
              <a:gd name="connsiteX1" fmla="*/ 522515 w 1625600"/>
              <a:gd name="connsiteY1" fmla="*/ 609600 h 943428"/>
              <a:gd name="connsiteX2" fmla="*/ 0 w 1625600"/>
              <a:gd name="connsiteY2" fmla="*/ 0 h 943428"/>
              <a:gd name="connsiteX0" fmla="*/ 1305591 w 1305591"/>
              <a:gd name="connsiteY0" fmla="*/ 976009 h 976009"/>
              <a:gd name="connsiteX1" fmla="*/ 202506 w 1305591"/>
              <a:gd name="connsiteY1" fmla="*/ 642181 h 976009"/>
              <a:gd name="connsiteX2" fmla="*/ 90552 w 1305591"/>
              <a:gd name="connsiteY2" fmla="*/ 0 h 976009"/>
              <a:gd name="connsiteX0" fmla="*/ 229809 w 758485"/>
              <a:gd name="connsiteY0" fmla="*/ 857257 h 857257"/>
              <a:gd name="connsiteX1" fmla="*/ 698953 w 758485"/>
              <a:gd name="connsiteY1" fmla="*/ 642181 h 857257"/>
              <a:gd name="connsiteX2" fmla="*/ 586999 w 758485"/>
              <a:gd name="connsiteY2" fmla="*/ 0 h 857257"/>
              <a:gd name="connsiteX0" fmla="*/ 229809 w 677096"/>
              <a:gd name="connsiteY0" fmla="*/ 857257 h 857257"/>
              <a:gd name="connsiteX1" fmla="*/ 372686 w 677096"/>
              <a:gd name="connsiteY1" fmla="*/ 500067 h 857257"/>
              <a:gd name="connsiteX2" fmla="*/ 586999 w 677096"/>
              <a:gd name="connsiteY2" fmla="*/ 0 h 857257"/>
              <a:gd name="connsiteX0" fmla="*/ 229809 w 1304543"/>
              <a:gd name="connsiteY0" fmla="*/ 928695 h 928695"/>
              <a:gd name="connsiteX1" fmla="*/ 372686 w 1304543"/>
              <a:gd name="connsiteY1" fmla="*/ 571505 h 928695"/>
              <a:gd name="connsiteX2" fmla="*/ 1214446 w 1304543"/>
              <a:gd name="connsiteY2" fmla="*/ 0 h 928695"/>
              <a:gd name="connsiteX0" fmla="*/ 0 w 984637"/>
              <a:gd name="connsiteY0" fmla="*/ 928695 h 928695"/>
              <a:gd name="connsiteX1" fmla="*/ 984637 w 984637"/>
              <a:gd name="connsiteY1" fmla="*/ 0 h 92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84637" h="928695">
                <a:moveTo>
                  <a:pt x="0" y="928695"/>
                </a:moveTo>
                <a:lnTo>
                  <a:pt x="984637" y="0"/>
                </a:lnTo>
              </a:path>
            </a:pathLst>
          </a:cu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50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428625"/>
            <a:ext cx="1857375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2928938"/>
            <a:ext cx="16129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642938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000375"/>
            <a:ext cx="2146300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1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4429125"/>
            <a:ext cx="1825625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2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4572000"/>
            <a:ext cx="1593850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428625"/>
            <a:ext cx="1614487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4" name="Прямоугольник 40"/>
          <p:cNvSpPr>
            <a:spLocks noChangeArrowheads="1"/>
          </p:cNvSpPr>
          <p:nvPr/>
        </p:nvSpPr>
        <p:spPr bwMode="auto">
          <a:xfrm>
            <a:off x="2857500" y="6072188"/>
            <a:ext cx="1362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rgbClr val="FF0000"/>
                </a:solidFill>
                <a:latin typeface="Calibri" panose="020F0502020204030204" pitchFamily="34" charset="0"/>
              </a:rPr>
              <a:t>компрессор</a:t>
            </a:r>
          </a:p>
        </p:txBody>
      </p:sp>
      <p:sp>
        <p:nvSpPr>
          <p:cNvPr id="45075" name="Прямоугольник 41"/>
          <p:cNvSpPr>
            <a:spLocks noChangeArrowheads="1"/>
          </p:cNvSpPr>
          <p:nvPr/>
        </p:nvSpPr>
        <p:spPr bwMode="auto">
          <a:xfrm>
            <a:off x="5214938" y="6072188"/>
            <a:ext cx="25765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rgbClr val="FF0000"/>
                </a:solidFill>
                <a:latin typeface="Calibri" panose="020F0502020204030204" pitchFamily="34" charset="0"/>
              </a:rPr>
              <a:t>Газоочистные  аппараты</a:t>
            </a:r>
          </a:p>
        </p:txBody>
      </p:sp>
      <p:sp>
        <p:nvSpPr>
          <p:cNvPr id="45076" name="Прямоугольник 42"/>
          <p:cNvSpPr>
            <a:spLocks noChangeArrowheads="1"/>
          </p:cNvSpPr>
          <p:nvPr/>
        </p:nvSpPr>
        <p:spPr bwMode="auto">
          <a:xfrm>
            <a:off x="7143750" y="2571750"/>
            <a:ext cx="1312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rgbClr val="FF0000"/>
                </a:solidFill>
                <a:latin typeface="Calibri" panose="020F0502020204030204" pitchFamily="34" charset="0"/>
              </a:rPr>
              <a:t>газопровод</a:t>
            </a:r>
          </a:p>
        </p:txBody>
      </p:sp>
      <p:sp>
        <p:nvSpPr>
          <p:cNvPr id="45077" name="Прямоугольник 43"/>
          <p:cNvSpPr>
            <a:spLocks noChangeArrowheads="1"/>
          </p:cNvSpPr>
          <p:nvPr/>
        </p:nvSpPr>
        <p:spPr bwMode="auto">
          <a:xfrm>
            <a:off x="357188" y="4572000"/>
            <a:ext cx="2300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rgbClr val="FF0000"/>
                </a:solidFill>
                <a:latin typeface="Calibri" panose="020F0502020204030204" pitchFamily="34" charset="0"/>
              </a:rPr>
              <a:t>Сушильная установка</a:t>
            </a:r>
          </a:p>
        </p:txBody>
      </p:sp>
      <p:sp>
        <p:nvSpPr>
          <p:cNvPr id="45078" name="Прямоугольник 44"/>
          <p:cNvSpPr>
            <a:spLocks noChangeArrowheads="1"/>
          </p:cNvSpPr>
          <p:nvPr/>
        </p:nvSpPr>
        <p:spPr bwMode="auto">
          <a:xfrm>
            <a:off x="2357438" y="142875"/>
            <a:ext cx="2447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rgbClr val="FF0000"/>
                </a:solidFill>
                <a:latin typeface="Calibri" panose="020F0502020204030204" pitchFamily="34" charset="0"/>
              </a:rPr>
              <a:t>Летательные аппараты</a:t>
            </a:r>
          </a:p>
        </p:txBody>
      </p:sp>
      <p:sp>
        <p:nvSpPr>
          <p:cNvPr id="45079" name="Прямоугольник 45"/>
          <p:cNvSpPr>
            <a:spLocks noChangeArrowheads="1"/>
          </p:cNvSpPr>
          <p:nvPr/>
        </p:nvSpPr>
        <p:spPr bwMode="auto">
          <a:xfrm>
            <a:off x="6929438" y="214313"/>
            <a:ext cx="13065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rgbClr val="FF0000"/>
                </a:solidFill>
                <a:latin typeface="Calibri" panose="020F0502020204030204" pitchFamily="34" charset="0"/>
              </a:rPr>
              <a:t>вентилятор</a:t>
            </a:r>
          </a:p>
        </p:txBody>
      </p:sp>
      <p:sp>
        <p:nvSpPr>
          <p:cNvPr id="45080" name="Номер слайда 4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BFED555C-FDE5-487E-802C-7AE92649733A}" type="slidenum">
              <a:rPr lang="ru-RU" altLang="ru-RU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pic>
        <p:nvPicPr>
          <p:cNvPr id="45081" name="Рисунок 48" descr="716652772.gif">
            <a:hlinkClick r:id="rId10" action="ppaction://hlinkfile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14313"/>
            <a:ext cx="1357313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285750" y="357188"/>
            <a:ext cx="8015288" cy="914400"/>
          </a:xfrm>
        </p:spPr>
        <p:txBody>
          <a:bodyPr/>
          <a:lstStyle/>
          <a:p>
            <a:r>
              <a:rPr lang="ru-RU" altLang="ru-RU" sz="4000" smtClean="0"/>
              <a:t>О пневматических инструментах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460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400" smtClean="0"/>
              <a:t>Пневмоинструменты, в силу своих конструктивных особенностей, весьма надежны и долговечны. Основой пневматических инструментов является пневматический привод (</a:t>
            </a:r>
            <a:r>
              <a:rPr lang="ru-RU" altLang="ru-RU" sz="2400" smtClean="0">
                <a:solidFill>
                  <a:srgbClr val="FF0000"/>
                </a:solidFill>
              </a:rPr>
              <a:t>пневмопривод</a:t>
            </a:r>
            <a:r>
              <a:rPr lang="ru-RU" altLang="ru-RU" sz="2400" smtClean="0"/>
              <a:t>) - совокупность устройств, предназначенных для приведения в движение механизмов посредством энергии сжатого воздуха. Пневмопривод может быть вращательного или поступательного действия, в зависимости от характера движения.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mtClean="0"/>
              <a:t> </a:t>
            </a:r>
          </a:p>
        </p:txBody>
      </p:sp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4929188"/>
            <a:ext cx="21526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5" descr="Metabo_FSP_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276475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Пневмоинструмент</a:t>
            </a:r>
          </a:p>
        </p:txBody>
      </p:sp>
      <p:sp>
        <p:nvSpPr>
          <p:cNvPr id="48131" name="Содержимое 2"/>
          <p:cNvSpPr>
            <a:spLocks noGrp="1"/>
          </p:cNvSpPr>
          <p:nvPr>
            <p:ph idx="1"/>
          </p:nvPr>
        </p:nvSpPr>
        <p:spPr>
          <a:xfrm>
            <a:off x="0" y="1268413"/>
            <a:ext cx="7924800" cy="4419600"/>
          </a:xfrm>
        </p:spPr>
        <p:txBody>
          <a:bodyPr/>
          <a:lstStyle/>
          <a:p>
            <a:r>
              <a:rPr lang="ru-RU" altLang="ru-RU" sz="2400" smtClean="0"/>
              <a:t>Пневматические инструменты поступательного действия, как правило, разработаны на основе пневмоцилиндров. К таким инструментам можно отнести; отбойный молоток, пневмозубило (пневмодолото), пневмозаклепочник, а также скобозабивной, гвоздезабивной,  штифтозабивной и шпилькозабивной пистолет, диафрагменный и поршневой пневмонасос. Следует отметить, что за небольшим исключением </a:t>
            </a:r>
            <a:r>
              <a:rPr lang="ru-RU" altLang="ru-RU" sz="2400" smtClean="0">
                <a:solidFill>
                  <a:srgbClr val="FF0000"/>
                </a:solidFill>
              </a:rPr>
              <a:t>пневматические забивные пистолеты практически не имеют электрических аналогов.</a:t>
            </a:r>
          </a:p>
          <a:p>
            <a:endParaRPr lang="ru-RU" altLang="ru-RU" smtClean="0">
              <a:solidFill>
                <a:srgbClr val="FF0000"/>
              </a:solidFill>
            </a:endParaRPr>
          </a:p>
          <a:p>
            <a:endParaRPr lang="ru-RU" altLang="ru-RU" smtClean="0"/>
          </a:p>
        </p:txBody>
      </p:sp>
      <p:pic>
        <p:nvPicPr>
          <p:cNvPr id="4813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0"/>
            <a:ext cx="11525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8" descr="1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924425"/>
            <a:ext cx="42672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Пневмоинструмент</a:t>
            </a:r>
          </a:p>
        </p:txBody>
      </p:sp>
      <p:sp>
        <p:nvSpPr>
          <p:cNvPr id="4915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800" smtClean="0"/>
              <a:t>К пневматическим инструментам вращательного действия, прежде всего относится; пневмошуруповерт и пневмодрель, пневмогайговерт, пневматическая шлифовальная машина и зачистная машина, центробежный пневмонасос. К пневмоприводам вращательного действия относятся подавляющее большинство пневмомоторов.</a:t>
            </a:r>
          </a:p>
          <a:p>
            <a:endParaRPr lang="ru-RU" altLang="ru-RU" smtClean="0"/>
          </a:p>
        </p:txBody>
      </p:sp>
      <p:pic>
        <p:nvPicPr>
          <p:cNvPr id="4915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5106988"/>
            <a:ext cx="3059112" cy="175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Железные дороги </a:t>
            </a:r>
          </a:p>
        </p:txBody>
      </p:sp>
      <p:pic>
        <p:nvPicPr>
          <p:cNvPr id="50179" name="Содержимое 3" descr="20050317_12282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0125" y="1130300"/>
            <a:ext cx="6929438" cy="5197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err="1" smtClean="0"/>
              <a:t>Метропоезда</a:t>
            </a:r>
            <a:endParaRPr lang="ru-RU" altLang="ru-RU" dirty="0" smtClean="0"/>
          </a:p>
        </p:txBody>
      </p:sp>
      <p:pic>
        <p:nvPicPr>
          <p:cNvPr id="51204" name="Picture 5" descr="metro_Kernes_Harkov00002-900x506-5d4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" y="1412776"/>
            <a:ext cx="898842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Rectangle 6"/>
          <p:cNvSpPr>
            <a:spLocks noChangeArrowheads="1"/>
          </p:cNvSpPr>
          <p:nvPr/>
        </p:nvSpPr>
        <p:spPr bwMode="auto">
          <a:xfrm>
            <a:off x="0" y="6019255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dirty="0"/>
              <a:t>Двери оснащены </a:t>
            </a:r>
            <a:r>
              <a:rPr lang="ru-RU" altLang="ru-RU" sz="2200" dirty="0" err="1"/>
              <a:t>пневмоприводом</a:t>
            </a:r>
            <a:r>
              <a:rPr lang="ru-RU" altLang="ru-RU" sz="2200" dirty="0"/>
              <a:t>, что полностью исключает травматизм пассажиров.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Авиация</a:t>
            </a:r>
          </a:p>
        </p:txBody>
      </p:sp>
      <p:pic>
        <p:nvPicPr>
          <p:cNvPr id="52227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9144000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800" b="1" smtClean="0"/>
              <a:t>Пневматический привод (пневмопривод)</a:t>
            </a:r>
            <a:r>
              <a:rPr lang="ru-RU" altLang="ru-RU" sz="3800" smtClean="0"/>
              <a:t> 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mtClean="0"/>
              <a:t>( англ. pneumatic actuator) - это совокупность устройств, предназначенных для приведения в движение машин и механизмов посредством энергии сжатого воздуха.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/>
              <a:t> Обязательными элементами пневмопривода являются </a:t>
            </a:r>
            <a:r>
              <a:rPr lang="ru-RU" altLang="ru-RU" smtClean="0">
                <a:hlinkClick r:id="rId2" tooltip="Компрессор"/>
              </a:rPr>
              <a:t>компрессор</a:t>
            </a:r>
            <a:r>
              <a:rPr lang="ru-RU" altLang="ru-RU" smtClean="0"/>
              <a:t> (генератор пневматической энергии) и </a:t>
            </a:r>
            <a:r>
              <a:rPr lang="ru-RU" altLang="ru-RU" smtClean="0">
                <a:hlinkClick r:id="rId3" tooltip="Пневмодвигатель"/>
              </a:rPr>
              <a:t>пневмодвигатель</a:t>
            </a:r>
            <a:r>
              <a:rPr lang="ru-RU" altLang="ru-RU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Тройная точка воды</a:t>
            </a:r>
          </a:p>
        </p:txBody>
      </p:sp>
      <p:pic>
        <p:nvPicPr>
          <p:cNvPr id="8195" name="Содержимое 3" descr="391px-Diag_phase_eau_ru.sv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0" y="1422400"/>
            <a:ext cx="6215063" cy="4721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smtClean="0"/>
              <a:t>Принцип работы пневмопривода одностороннего действия</a:t>
            </a:r>
          </a:p>
        </p:txBody>
      </p:sp>
      <p:pic>
        <p:nvPicPr>
          <p:cNvPr id="542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25" y="1357313"/>
            <a:ext cx="6407150" cy="4857750"/>
          </a:xfrm>
          <a:noFill/>
        </p:spPr>
      </p:pic>
      <p:sp>
        <p:nvSpPr>
          <p:cNvPr id="54276" name="Прямоугольник 4"/>
          <p:cNvSpPr>
            <a:spLocks noChangeArrowheads="1"/>
          </p:cNvSpPr>
          <p:nvPr/>
        </p:nvSpPr>
        <p:spPr bwMode="auto">
          <a:xfrm>
            <a:off x="0" y="2214563"/>
            <a:ext cx="3357563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Подвод управляющей среды к порту (штуцеру) «2» разводит поршни (вал вращается против часовой стрелке).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Прекращение подачи управляющей среды к порту (штуцеру) «2» сводит поршни за счет возвратного усилия пружины (вал вращается по часовой стрелке).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В случае падения давления управляющей среды, поршни сводятся под действием пружин.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800" b="1" smtClean="0"/>
              <a:t>Типовая схема пневмопривода</a:t>
            </a:r>
          </a:p>
        </p:txBody>
      </p:sp>
      <p:pic>
        <p:nvPicPr>
          <p:cNvPr id="55299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1268760"/>
            <a:ext cx="7273925" cy="4364037"/>
          </a:xfrm>
          <a:noFill/>
        </p:spPr>
      </p:pic>
      <p:sp>
        <p:nvSpPr>
          <p:cNvPr id="55300" name="Rectangle 6"/>
          <p:cNvSpPr>
            <a:spLocks noChangeArrowheads="1"/>
          </p:cNvSpPr>
          <p:nvPr/>
        </p:nvSpPr>
        <p:spPr bwMode="auto">
          <a:xfrm>
            <a:off x="101417" y="5559376"/>
            <a:ext cx="9001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/>
              <a:t>1 — </a:t>
            </a:r>
            <a:r>
              <a:rPr lang="ru-RU" altLang="ru-RU" sz="1800" dirty="0">
                <a:hlinkClick r:id="rId3" tooltip="Воздухозаборник"/>
              </a:rPr>
              <a:t>воздухозаборник</a:t>
            </a:r>
            <a:r>
              <a:rPr lang="ru-RU" altLang="ru-RU" sz="1800" dirty="0"/>
              <a:t>; 2 — фильтр; 3 — </a:t>
            </a:r>
            <a:r>
              <a:rPr lang="ru-RU" altLang="ru-RU" sz="1800" dirty="0">
                <a:hlinkClick r:id="rId4" tooltip="Компрессор"/>
              </a:rPr>
              <a:t>компрессор</a:t>
            </a:r>
            <a:r>
              <a:rPr lang="ru-RU" altLang="ru-RU" sz="1800" dirty="0"/>
              <a:t>; 4 — </a:t>
            </a:r>
            <a:r>
              <a:rPr lang="ru-RU" altLang="ru-RU" sz="1800" dirty="0">
                <a:hlinkClick r:id="rId5" tooltip="Теплообменник"/>
              </a:rPr>
              <a:t>теплообменник</a:t>
            </a:r>
            <a:r>
              <a:rPr lang="ru-RU" altLang="ru-RU" sz="1800" dirty="0"/>
              <a:t>; 5 — </a:t>
            </a:r>
            <a:r>
              <a:rPr lang="ru-RU" altLang="ru-RU" sz="1800" dirty="0" err="1">
                <a:hlinkClick r:id="rId6" tooltip="Влагоотделитель (страница отсутствует)"/>
              </a:rPr>
              <a:t>влагоотделитель</a:t>
            </a:r>
            <a:r>
              <a:rPr lang="ru-RU" altLang="ru-RU" sz="1800" dirty="0"/>
              <a:t>; 6 — </a:t>
            </a:r>
            <a:r>
              <a:rPr lang="ru-RU" altLang="ru-RU" sz="1800" dirty="0">
                <a:hlinkClick r:id="rId7" tooltip="Воздухосборник (страница отсутствует)"/>
              </a:rPr>
              <a:t>воздухосборник</a:t>
            </a:r>
            <a:r>
              <a:rPr lang="ru-RU" altLang="ru-RU" sz="1800" dirty="0"/>
              <a:t> (ресивер); 7 — </a:t>
            </a:r>
            <a:r>
              <a:rPr lang="ru-RU" altLang="ru-RU" sz="1800" dirty="0">
                <a:hlinkClick r:id="rId8" tooltip="Предохранительный клапан"/>
              </a:rPr>
              <a:t>предохранительный клапан</a:t>
            </a:r>
            <a:r>
              <a:rPr lang="ru-RU" altLang="ru-RU" sz="1800" dirty="0"/>
              <a:t>; 8- Дроссель; 9 — </a:t>
            </a:r>
            <a:r>
              <a:rPr lang="ru-RU" altLang="ru-RU" sz="1800" dirty="0">
                <a:hlinkClick r:id="rId9" tooltip="Маслораспылитель (страница отсутствует)"/>
              </a:rPr>
              <a:t>маслораспылитель</a:t>
            </a:r>
            <a:r>
              <a:rPr lang="ru-RU" altLang="ru-RU" sz="1800" dirty="0"/>
              <a:t>; 10 — </a:t>
            </a:r>
            <a:r>
              <a:rPr lang="ru-RU" altLang="ru-RU" sz="1800" dirty="0">
                <a:hlinkClick r:id="rId10" tooltip="Редукционный клапан"/>
              </a:rPr>
              <a:t>редукционный клапан</a:t>
            </a:r>
            <a:r>
              <a:rPr lang="ru-RU" altLang="ru-RU" sz="1800" dirty="0"/>
              <a:t>; 11 — дроссель; 12 — </a:t>
            </a:r>
            <a:r>
              <a:rPr lang="ru-RU" altLang="ru-RU" sz="1800" dirty="0">
                <a:hlinkClick r:id="rId11" tooltip="Гидрораспределитель"/>
              </a:rPr>
              <a:t>распределитель</a:t>
            </a:r>
            <a:r>
              <a:rPr lang="ru-RU" altLang="ru-RU" sz="1800" dirty="0"/>
              <a:t>; 13 </a:t>
            </a:r>
            <a:r>
              <a:rPr lang="ru-RU" altLang="ru-RU" sz="1800" dirty="0" err="1">
                <a:hlinkClick r:id="rId12" tooltip="Пневмомотор"/>
              </a:rPr>
              <a:t>пневмомотор</a:t>
            </a:r>
            <a:r>
              <a:rPr lang="ru-RU" altLang="ru-RU" sz="1800" dirty="0"/>
              <a:t>; М — </a:t>
            </a:r>
            <a:r>
              <a:rPr lang="ru-RU" altLang="ru-RU" sz="1800" dirty="0">
                <a:hlinkClick r:id="rId13" tooltip="Манометр"/>
              </a:rPr>
              <a:t>манометр</a:t>
            </a:r>
            <a:r>
              <a:rPr lang="ru-RU" altLang="ru-RU" sz="1800" dirty="0"/>
              <a:t>.</a:t>
            </a:r>
          </a:p>
        </p:txBody>
      </p:sp>
      <p:sp>
        <p:nvSpPr>
          <p:cNvPr id="55301" name="Oval 8"/>
          <p:cNvSpPr>
            <a:spLocks noChangeArrowheads="1"/>
          </p:cNvSpPr>
          <p:nvPr/>
        </p:nvSpPr>
        <p:spPr bwMode="auto">
          <a:xfrm>
            <a:off x="6300788" y="4005263"/>
            <a:ext cx="627062" cy="5762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55302" name="AutoShape 9"/>
          <p:cNvSpPr>
            <a:spLocks noChangeArrowheads="1"/>
          </p:cNvSpPr>
          <p:nvPr/>
        </p:nvSpPr>
        <p:spPr bwMode="auto">
          <a:xfrm flipV="1">
            <a:off x="6588125" y="4005263"/>
            <a:ext cx="142875" cy="144462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395288" y="1428750"/>
            <a:ext cx="8424862" cy="5429250"/>
            <a:chOff x="2341" y="1380"/>
            <a:chExt cx="7196" cy="5670"/>
          </a:xfrm>
        </p:grpSpPr>
        <p:sp>
          <p:nvSpPr>
            <p:cNvPr id="56324" name="AutoShape 5"/>
            <p:cNvSpPr>
              <a:spLocks noChangeAspect="1" noChangeArrowheads="1"/>
            </p:cNvSpPr>
            <p:nvPr/>
          </p:nvSpPr>
          <p:spPr bwMode="auto">
            <a:xfrm>
              <a:off x="2341" y="1380"/>
              <a:ext cx="7196" cy="5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grpSp>
          <p:nvGrpSpPr>
            <p:cNvPr id="56325" name="Group 6"/>
            <p:cNvGrpSpPr>
              <a:grpSpLocks/>
            </p:cNvGrpSpPr>
            <p:nvPr/>
          </p:nvGrpSpPr>
          <p:grpSpPr bwMode="auto">
            <a:xfrm>
              <a:off x="3095" y="1445"/>
              <a:ext cx="1465" cy="496"/>
              <a:chOff x="4405" y="954"/>
              <a:chExt cx="1904" cy="644"/>
            </a:xfrm>
          </p:grpSpPr>
          <p:sp>
            <p:nvSpPr>
              <p:cNvPr id="56481" name="Rectangle 7"/>
              <p:cNvSpPr>
                <a:spLocks noChangeArrowheads="1"/>
              </p:cNvSpPr>
              <p:nvPr/>
            </p:nvSpPr>
            <p:spPr bwMode="auto">
              <a:xfrm>
                <a:off x="4405" y="954"/>
                <a:ext cx="1411" cy="644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SzPct val="40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56482" name="Line 8"/>
              <p:cNvSpPr>
                <a:spLocks noChangeShapeType="1"/>
              </p:cNvSpPr>
              <p:nvPr/>
            </p:nvSpPr>
            <p:spPr bwMode="auto">
              <a:xfrm>
                <a:off x="4732" y="954"/>
                <a:ext cx="2" cy="64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483" name="Line 9"/>
              <p:cNvSpPr>
                <a:spLocks noChangeShapeType="1"/>
              </p:cNvSpPr>
              <p:nvPr/>
            </p:nvSpPr>
            <p:spPr bwMode="auto">
              <a:xfrm>
                <a:off x="4963" y="954"/>
                <a:ext cx="1" cy="64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484" name="Rectangle 10"/>
              <p:cNvSpPr>
                <a:spLocks noChangeArrowheads="1"/>
              </p:cNvSpPr>
              <p:nvPr/>
            </p:nvSpPr>
            <p:spPr bwMode="auto">
              <a:xfrm>
                <a:off x="4963" y="1157"/>
                <a:ext cx="1346" cy="238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l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SzPct val="40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40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/>
              </a:p>
            </p:txBody>
          </p:sp>
        </p:grpSp>
        <p:sp>
          <p:nvSpPr>
            <p:cNvPr id="56326" name="Line 11"/>
            <p:cNvSpPr>
              <a:spLocks noChangeShapeType="1"/>
            </p:cNvSpPr>
            <p:nvPr/>
          </p:nvSpPr>
          <p:spPr bwMode="auto">
            <a:xfrm>
              <a:off x="3246" y="1941"/>
              <a:ext cx="1" cy="47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27" name="Line 12"/>
            <p:cNvSpPr>
              <a:spLocks noChangeShapeType="1"/>
            </p:cNvSpPr>
            <p:nvPr/>
          </p:nvSpPr>
          <p:spPr bwMode="auto">
            <a:xfrm flipH="1">
              <a:off x="4000" y="1941"/>
              <a:ext cx="1" cy="47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28" name="Line 13"/>
            <p:cNvSpPr>
              <a:spLocks noChangeShapeType="1"/>
            </p:cNvSpPr>
            <p:nvPr/>
          </p:nvSpPr>
          <p:spPr bwMode="auto">
            <a:xfrm>
              <a:off x="3246" y="2415"/>
              <a:ext cx="129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29" name="Line 14"/>
            <p:cNvSpPr>
              <a:spLocks noChangeShapeType="1"/>
            </p:cNvSpPr>
            <p:nvPr/>
          </p:nvSpPr>
          <p:spPr bwMode="auto">
            <a:xfrm>
              <a:off x="3504" y="2415"/>
              <a:ext cx="496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30" name="Line 15"/>
            <p:cNvSpPr>
              <a:spLocks noChangeShapeType="1"/>
            </p:cNvSpPr>
            <p:nvPr/>
          </p:nvSpPr>
          <p:spPr bwMode="auto">
            <a:xfrm>
              <a:off x="3504" y="2415"/>
              <a:ext cx="1" cy="41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31" name="Rectangle 16"/>
            <p:cNvSpPr>
              <a:spLocks noChangeArrowheads="1"/>
            </p:cNvSpPr>
            <p:nvPr/>
          </p:nvSpPr>
          <p:spPr bwMode="auto">
            <a:xfrm>
              <a:off x="6672" y="1423"/>
              <a:ext cx="1086" cy="498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56332" name="Line 17"/>
            <p:cNvSpPr>
              <a:spLocks noChangeShapeType="1"/>
            </p:cNvSpPr>
            <p:nvPr/>
          </p:nvSpPr>
          <p:spPr bwMode="auto">
            <a:xfrm>
              <a:off x="6924" y="1423"/>
              <a:ext cx="1" cy="49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33" name="Line 18"/>
            <p:cNvSpPr>
              <a:spLocks noChangeShapeType="1"/>
            </p:cNvSpPr>
            <p:nvPr/>
          </p:nvSpPr>
          <p:spPr bwMode="auto">
            <a:xfrm>
              <a:off x="7101" y="1423"/>
              <a:ext cx="1" cy="49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34" name="Rectangle 19"/>
            <p:cNvSpPr>
              <a:spLocks noChangeArrowheads="1"/>
            </p:cNvSpPr>
            <p:nvPr/>
          </p:nvSpPr>
          <p:spPr bwMode="auto">
            <a:xfrm>
              <a:off x="7101" y="1580"/>
              <a:ext cx="2070" cy="184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56335" name="Rectangle 20"/>
            <p:cNvSpPr>
              <a:spLocks noChangeArrowheads="1"/>
            </p:cNvSpPr>
            <p:nvPr/>
          </p:nvSpPr>
          <p:spPr bwMode="auto">
            <a:xfrm rot="10800000">
              <a:off x="6864" y="2697"/>
              <a:ext cx="669" cy="256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56336" name="Line 21"/>
            <p:cNvSpPr>
              <a:spLocks noChangeShapeType="1"/>
            </p:cNvSpPr>
            <p:nvPr/>
          </p:nvSpPr>
          <p:spPr bwMode="auto">
            <a:xfrm>
              <a:off x="7209" y="2697"/>
              <a:ext cx="2" cy="25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37" name="Line 22"/>
            <p:cNvSpPr>
              <a:spLocks noChangeShapeType="1"/>
            </p:cNvSpPr>
            <p:nvPr/>
          </p:nvSpPr>
          <p:spPr bwMode="auto">
            <a:xfrm flipV="1">
              <a:off x="7101" y="2697"/>
              <a:ext cx="2" cy="25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38" name="Line 23"/>
            <p:cNvSpPr>
              <a:spLocks noChangeShapeType="1"/>
            </p:cNvSpPr>
            <p:nvPr/>
          </p:nvSpPr>
          <p:spPr bwMode="auto">
            <a:xfrm flipV="1">
              <a:off x="7296" y="2697"/>
              <a:ext cx="193" cy="23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39" name="Line 24"/>
            <p:cNvSpPr>
              <a:spLocks noChangeShapeType="1"/>
            </p:cNvSpPr>
            <p:nvPr/>
          </p:nvSpPr>
          <p:spPr bwMode="auto">
            <a:xfrm>
              <a:off x="7296" y="2697"/>
              <a:ext cx="172" cy="25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40" name="Line 25"/>
            <p:cNvSpPr>
              <a:spLocks noChangeShapeType="1"/>
            </p:cNvSpPr>
            <p:nvPr/>
          </p:nvSpPr>
          <p:spPr bwMode="auto">
            <a:xfrm>
              <a:off x="6757" y="1921"/>
              <a:ext cx="1" cy="47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41" name="Line 26"/>
            <p:cNvSpPr>
              <a:spLocks noChangeShapeType="1"/>
            </p:cNvSpPr>
            <p:nvPr/>
          </p:nvSpPr>
          <p:spPr bwMode="auto">
            <a:xfrm flipH="1">
              <a:off x="7663" y="1921"/>
              <a:ext cx="1" cy="47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42" name="Line 27"/>
            <p:cNvSpPr>
              <a:spLocks noChangeShapeType="1"/>
            </p:cNvSpPr>
            <p:nvPr/>
          </p:nvSpPr>
          <p:spPr bwMode="auto">
            <a:xfrm flipH="1">
              <a:off x="6972" y="2394"/>
              <a:ext cx="2" cy="58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43" name="Line 28"/>
            <p:cNvSpPr>
              <a:spLocks noChangeShapeType="1"/>
            </p:cNvSpPr>
            <p:nvPr/>
          </p:nvSpPr>
          <p:spPr bwMode="auto">
            <a:xfrm>
              <a:off x="6757" y="2394"/>
              <a:ext cx="215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44" name="Line 29"/>
            <p:cNvSpPr>
              <a:spLocks noChangeShapeType="1"/>
            </p:cNvSpPr>
            <p:nvPr/>
          </p:nvSpPr>
          <p:spPr bwMode="auto">
            <a:xfrm>
              <a:off x="7101" y="2394"/>
              <a:ext cx="562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45" name="Line 30"/>
            <p:cNvSpPr>
              <a:spLocks noChangeShapeType="1"/>
            </p:cNvSpPr>
            <p:nvPr/>
          </p:nvSpPr>
          <p:spPr bwMode="auto">
            <a:xfrm>
              <a:off x="7101" y="2394"/>
              <a:ext cx="2" cy="30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46" name="AutoShape 31"/>
            <p:cNvSpPr>
              <a:spLocks noChangeArrowheads="1"/>
            </p:cNvSpPr>
            <p:nvPr/>
          </p:nvSpPr>
          <p:spPr bwMode="auto">
            <a:xfrm>
              <a:off x="7038" y="3126"/>
              <a:ext cx="129" cy="113"/>
            </a:xfrm>
            <a:prstGeom prst="triangle">
              <a:avLst>
                <a:gd name="adj" fmla="val 50000"/>
              </a:avLst>
            </a:prstGeom>
            <a:noFill/>
            <a:ln w="25400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56347" name="AutoShape 32"/>
            <p:cNvSpPr>
              <a:spLocks noChangeArrowheads="1"/>
            </p:cNvSpPr>
            <p:nvPr/>
          </p:nvSpPr>
          <p:spPr bwMode="auto">
            <a:xfrm rot="10800000">
              <a:off x="6909" y="3148"/>
              <a:ext cx="113" cy="85"/>
            </a:xfrm>
            <a:prstGeom prst="triangle">
              <a:avLst>
                <a:gd name="adj" fmla="val 50000"/>
              </a:avLst>
            </a:prstGeom>
            <a:noFill/>
            <a:ln w="25400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56348" name="Line 33"/>
            <p:cNvSpPr>
              <a:spLocks noChangeShapeType="1"/>
            </p:cNvSpPr>
            <p:nvPr/>
          </p:nvSpPr>
          <p:spPr bwMode="auto">
            <a:xfrm>
              <a:off x="6973" y="2932"/>
              <a:ext cx="1" cy="21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49" name="Line 34"/>
            <p:cNvSpPr>
              <a:spLocks noChangeShapeType="1"/>
            </p:cNvSpPr>
            <p:nvPr/>
          </p:nvSpPr>
          <p:spPr bwMode="auto">
            <a:xfrm>
              <a:off x="7102" y="2932"/>
              <a:ext cx="2" cy="19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50" name="Line 35"/>
            <p:cNvSpPr>
              <a:spLocks noChangeShapeType="1"/>
            </p:cNvSpPr>
            <p:nvPr/>
          </p:nvSpPr>
          <p:spPr bwMode="auto">
            <a:xfrm>
              <a:off x="7533" y="2824"/>
              <a:ext cx="215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51" name="Rectangle 36"/>
            <p:cNvSpPr>
              <a:spLocks noChangeArrowheads="1"/>
            </p:cNvSpPr>
            <p:nvPr/>
          </p:nvSpPr>
          <p:spPr bwMode="auto">
            <a:xfrm rot="10800000">
              <a:off x="3267" y="2825"/>
              <a:ext cx="669" cy="25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56352" name="Line 37"/>
            <p:cNvSpPr>
              <a:spLocks noChangeShapeType="1"/>
            </p:cNvSpPr>
            <p:nvPr/>
          </p:nvSpPr>
          <p:spPr bwMode="auto">
            <a:xfrm>
              <a:off x="3612" y="2825"/>
              <a:ext cx="1" cy="25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53" name="Line 38"/>
            <p:cNvSpPr>
              <a:spLocks noChangeShapeType="1"/>
            </p:cNvSpPr>
            <p:nvPr/>
          </p:nvSpPr>
          <p:spPr bwMode="auto">
            <a:xfrm flipV="1">
              <a:off x="3504" y="2825"/>
              <a:ext cx="2" cy="25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54" name="Line 39"/>
            <p:cNvSpPr>
              <a:spLocks noChangeShapeType="1"/>
            </p:cNvSpPr>
            <p:nvPr/>
          </p:nvSpPr>
          <p:spPr bwMode="auto">
            <a:xfrm flipV="1">
              <a:off x="3698" y="2825"/>
              <a:ext cx="194" cy="23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55" name="Line 40"/>
            <p:cNvSpPr>
              <a:spLocks noChangeShapeType="1"/>
            </p:cNvSpPr>
            <p:nvPr/>
          </p:nvSpPr>
          <p:spPr bwMode="auto">
            <a:xfrm>
              <a:off x="3698" y="2825"/>
              <a:ext cx="173" cy="25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56" name="Line 41"/>
            <p:cNvSpPr>
              <a:spLocks noChangeShapeType="1"/>
            </p:cNvSpPr>
            <p:nvPr/>
          </p:nvSpPr>
          <p:spPr bwMode="auto">
            <a:xfrm>
              <a:off x="3375" y="3082"/>
              <a:ext cx="1" cy="19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57" name="Line 42"/>
            <p:cNvSpPr>
              <a:spLocks noChangeShapeType="1"/>
            </p:cNvSpPr>
            <p:nvPr/>
          </p:nvSpPr>
          <p:spPr bwMode="auto">
            <a:xfrm>
              <a:off x="3504" y="3082"/>
              <a:ext cx="1" cy="19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58" name="AutoShape 43"/>
            <p:cNvSpPr>
              <a:spLocks noChangeArrowheads="1"/>
            </p:cNvSpPr>
            <p:nvPr/>
          </p:nvSpPr>
          <p:spPr bwMode="auto">
            <a:xfrm>
              <a:off x="3440" y="3277"/>
              <a:ext cx="108" cy="89"/>
            </a:xfrm>
            <a:prstGeom prst="triangle">
              <a:avLst>
                <a:gd name="adj" fmla="val 50000"/>
              </a:avLst>
            </a:prstGeom>
            <a:noFill/>
            <a:ln w="25400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56359" name="AutoShape 44"/>
            <p:cNvSpPr>
              <a:spLocks noChangeArrowheads="1"/>
            </p:cNvSpPr>
            <p:nvPr/>
          </p:nvSpPr>
          <p:spPr bwMode="auto">
            <a:xfrm rot="10800000">
              <a:off x="3311" y="3276"/>
              <a:ext cx="116" cy="86"/>
            </a:xfrm>
            <a:prstGeom prst="triangle">
              <a:avLst>
                <a:gd name="adj" fmla="val 50000"/>
              </a:avLst>
            </a:prstGeom>
            <a:noFill/>
            <a:ln w="25400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56360" name="Line 45"/>
            <p:cNvSpPr>
              <a:spLocks noChangeShapeType="1"/>
            </p:cNvSpPr>
            <p:nvPr/>
          </p:nvSpPr>
          <p:spPr bwMode="auto">
            <a:xfrm>
              <a:off x="3935" y="2954"/>
              <a:ext cx="216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61" name="Line 46"/>
            <p:cNvSpPr>
              <a:spLocks noChangeShapeType="1"/>
            </p:cNvSpPr>
            <p:nvPr/>
          </p:nvSpPr>
          <p:spPr bwMode="auto">
            <a:xfrm>
              <a:off x="3052" y="2932"/>
              <a:ext cx="214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62" name="Line 47"/>
            <p:cNvSpPr>
              <a:spLocks noChangeShapeType="1"/>
            </p:cNvSpPr>
            <p:nvPr/>
          </p:nvSpPr>
          <p:spPr bwMode="auto">
            <a:xfrm>
              <a:off x="6650" y="2825"/>
              <a:ext cx="215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63" name="Rectangle 48"/>
            <p:cNvSpPr>
              <a:spLocks noChangeArrowheads="1"/>
            </p:cNvSpPr>
            <p:nvPr/>
          </p:nvSpPr>
          <p:spPr bwMode="auto">
            <a:xfrm rot="-5400000">
              <a:off x="4324" y="2220"/>
              <a:ext cx="560" cy="25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56364" name="Line 49"/>
            <p:cNvSpPr>
              <a:spLocks noChangeShapeType="1"/>
            </p:cNvSpPr>
            <p:nvPr/>
          </p:nvSpPr>
          <p:spPr bwMode="auto">
            <a:xfrm rot="-5400000">
              <a:off x="4604" y="2220"/>
              <a:ext cx="2" cy="26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65" name="Line 50"/>
            <p:cNvSpPr>
              <a:spLocks noChangeShapeType="1"/>
            </p:cNvSpPr>
            <p:nvPr/>
          </p:nvSpPr>
          <p:spPr bwMode="auto">
            <a:xfrm rot="-5400000">
              <a:off x="4603" y="2135"/>
              <a:ext cx="1" cy="26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66" name="Line 51"/>
            <p:cNvSpPr>
              <a:spLocks noChangeShapeType="1"/>
            </p:cNvSpPr>
            <p:nvPr/>
          </p:nvSpPr>
          <p:spPr bwMode="auto">
            <a:xfrm rot="16200000" flipV="1">
              <a:off x="4516" y="2351"/>
              <a:ext cx="173" cy="25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67" name="Line 52"/>
            <p:cNvSpPr>
              <a:spLocks noChangeShapeType="1"/>
            </p:cNvSpPr>
            <p:nvPr/>
          </p:nvSpPr>
          <p:spPr bwMode="auto">
            <a:xfrm rot="16200000" flipV="1">
              <a:off x="4506" y="2124"/>
              <a:ext cx="1" cy="6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68" name="Line 53"/>
            <p:cNvSpPr>
              <a:spLocks noChangeShapeType="1"/>
            </p:cNvSpPr>
            <p:nvPr/>
          </p:nvSpPr>
          <p:spPr bwMode="auto">
            <a:xfrm rot="-2700000">
              <a:off x="4431" y="1790"/>
              <a:ext cx="268" cy="26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69" name="Oval 54"/>
            <p:cNvSpPr>
              <a:spLocks noChangeArrowheads="1"/>
            </p:cNvSpPr>
            <p:nvPr/>
          </p:nvSpPr>
          <p:spPr bwMode="auto">
            <a:xfrm rot="-5400000">
              <a:off x="4323" y="1897"/>
              <a:ext cx="65" cy="65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56370" name="Line 55"/>
            <p:cNvSpPr>
              <a:spLocks noChangeShapeType="1"/>
            </p:cNvSpPr>
            <p:nvPr/>
          </p:nvSpPr>
          <p:spPr bwMode="auto">
            <a:xfrm rot="-5400000">
              <a:off x="4430" y="2351"/>
              <a:ext cx="1" cy="12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71" name="Line 56"/>
            <p:cNvSpPr>
              <a:spLocks noChangeShapeType="1"/>
            </p:cNvSpPr>
            <p:nvPr/>
          </p:nvSpPr>
          <p:spPr bwMode="auto">
            <a:xfrm rot="16200000" flipV="1">
              <a:off x="4518" y="2155"/>
              <a:ext cx="86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72" name="Line 57"/>
            <p:cNvSpPr>
              <a:spLocks noChangeShapeType="1"/>
            </p:cNvSpPr>
            <p:nvPr/>
          </p:nvSpPr>
          <p:spPr bwMode="auto">
            <a:xfrm rot="-2700000">
              <a:off x="4275" y="2502"/>
              <a:ext cx="174" cy="16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73" name="Oval 58"/>
            <p:cNvSpPr>
              <a:spLocks noChangeArrowheads="1"/>
            </p:cNvSpPr>
            <p:nvPr/>
          </p:nvSpPr>
          <p:spPr bwMode="auto">
            <a:xfrm rot="-5400000">
              <a:off x="5465" y="1833"/>
              <a:ext cx="65" cy="65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56374" name="AutoShape 59"/>
            <p:cNvSpPr>
              <a:spLocks noChangeArrowheads="1"/>
            </p:cNvSpPr>
            <p:nvPr/>
          </p:nvSpPr>
          <p:spPr bwMode="auto">
            <a:xfrm rot="-5400000">
              <a:off x="4312" y="1715"/>
              <a:ext cx="86" cy="236"/>
            </a:xfrm>
            <a:prstGeom prst="moon">
              <a:avLst>
                <a:gd name="adj" fmla="val 87500"/>
              </a:avLst>
            </a:prstGeom>
            <a:noFill/>
            <a:ln w="25400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56375" name="Line 60"/>
            <p:cNvSpPr>
              <a:spLocks noChangeShapeType="1"/>
            </p:cNvSpPr>
            <p:nvPr/>
          </p:nvSpPr>
          <p:spPr bwMode="auto">
            <a:xfrm>
              <a:off x="4603" y="1919"/>
              <a:ext cx="2" cy="1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76" name="AutoShape 61"/>
            <p:cNvSpPr>
              <a:spLocks noChangeArrowheads="1"/>
            </p:cNvSpPr>
            <p:nvPr/>
          </p:nvSpPr>
          <p:spPr bwMode="auto">
            <a:xfrm rot="-5400000">
              <a:off x="4247" y="2361"/>
              <a:ext cx="130" cy="108"/>
            </a:xfrm>
            <a:prstGeom prst="triangle">
              <a:avLst>
                <a:gd name="adj" fmla="val 50000"/>
              </a:avLst>
            </a:prstGeom>
            <a:noFill/>
            <a:ln w="25400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56377" name="Line 62"/>
            <p:cNvSpPr>
              <a:spLocks noChangeShapeType="1"/>
            </p:cNvSpPr>
            <p:nvPr/>
          </p:nvSpPr>
          <p:spPr bwMode="auto">
            <a:xfrm flipH="1">
              <a:off x="3375" y="2415"/>
              <a:ext cx="1" cy="66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78" name="AutoShape 63"/>
            <p:cNvSpPr>
              <a:spLocks noChangeArrowheads="1"/>
            </p:cNvSpPr>
            <p:nvPr/>
          </p:nvSpPr>
          <p:spPr bwMode="auto">
            <a:xfrm rot="16034581" flipV="1">
              <a:off x="4141" y="2533"/>
              <a:ext cx="118" cy="97"/>
            </a:xfrm>
            <a:prstGeom prst="triangle">
              <a:avLst>
                <a:gd name="adj" fmla="val 50000"/>
              </a:avLst>
            </a:prstGeom>
            <a:noFill/>
            <a:ln w="25400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grpSp>
          <p:nvGrpSpPr>
            <p:cNvPr id="56379" name="Group 64"/>
            <p:cNvGrpSpPr>
              <a:grpSpLocks/>
            </p:cNvGrpSpPr>
            <p:nvPr/>
          </p:nvGrpSpPr>
          <p:grpSpPr bwMode="auto">
            <a:xfrm>
              <a:off x="3828" y="2091"/>
              <a:ext cx="344" cy="208"/>
              <a:chOff x="4139" y="9666"/>
              <a:chExt cx="448" cy="269"/>
            </a:xfrm>
          </p:grpSpPr>
          <p:sp>
            <p:nvSpPr>
              <p:cNvPr id="56478" name="Arc 65"/>
              <p:cNvSpPr>
                <a:spLocks/>
              </p:cNvSpPr>
              <p:nvPr/>
            </p:nvSpPr>
            <p:spPr bwMode="auto">
              <a:xfrm flipH="1">
                <a:off x="4391" y="9666"/>
                <a:ext cx="196" cy="269"/>
              </a:xfrm>
              <a:custGeom>
                <a:avLst/>
                <a:gdLst>
                  <a:gd name="T0" fmla="*/ 0 w 21600"/>
                  <a:gd name="T1" fmla="*/ 0 h 26017"/>
                  <a:gd name="T2" fmla="*/ 0 w 21600"/>
                  <a:gd name="T3" fmla="*/ 0 h 26017"/>
                  <a:gd name="T4" fmla="*/ 0 w 21600"/>
                  <a:gd name="T5" fmla="*/ 0 h 2601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6017"/>
                  <a:gd name="T11" fmla="*/ 21600 w 21600"/>
                  <a:gd name="T12" fmla="*/ 26017 h 260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6017" fill="none" extrusionOk="0">
                    <a:moveTo>
                      <a:pt x="17339" y="0"/>
                    </a:moveTo>
                    <a:cubicBezTo>
                      <a:pt x="20106" y="3724"/>
                      <a:pt x="21600" y="8240"/>
                      <a:pt x="21600" y="12880"/>
                    </a:cubicBezTo>
                    <a:cubicBezTo>
                      <a:pt x="21600" y="17629"/>
                      <a:pt x="20034" y="22247"/>
                      <a:pt x="17145" y="26017"/>
                    </a:cubicBezTo>
                  </a:path>
                  <a:path w="21600" h="26017" stroke="0" extrusionOk="0">
                    <a:moveTo>
                      <a:pt x="17339" y="0"/>
                    </a:moveTo>
                    <a:cubicBezTo>
                      <a:pt x="20106" y="3724"/>
                      <a:pt x="21600" y="8240"/>
                      <a:pt x="21600" y="12880"/>
                    </a:cubicBezTo>
                    <a:cubicBezTo>
                      <a:pt x="21600" y="17629"/>
                      <a:pt x="20034" y="22247"/>
                      <a:pt x="17145" y="26017"/>
                    </a:cubicBezTo>
                    <a:lnTo>
                      <a:pt x="0" y="12880"/>
                    </a:lnTo>
                    <a:lnTo>
                      <a:pt x="17339" y="0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479" name="Arc 66"/>
              <p:cNvSpPr>
                <a:spLocks/>
              </p:cNvSpPr>
              <p:nvPr/>
            </p:nvSpPr>
            <p:spPr bwMode="auto">
              <a:xfrm rot="10620580" flipH="1">
                <a:off x="4139" y="9666"/>
                <a:ext cx="196" cy="269"/>
              </a:xfrm>
              <a:custGeom>
                <a:avLst/>
                <a:gdLst>
                  <a:gd name="T0" fmla="*/ 0 w 21600"/>
                  <a:gd name="T1" fmla="*/ 0 h 26017"/>
                  <a:gd name="T2" fmla="*/ 0 w 21600"/>
                  <a:gd name="T3" fmla="*/ 0 h 26017"/>
                  <a:gd name="T4" fmla="*/ 0 w 21600"/>
                  <a:gd name="T5" fmla="*/ 0 h 2601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6017"/>
                  <a:gd name="T11" fmla="*/ 21600 w 21600"/>
                  <a:gd name="T12" fmla="*/ 26017 h 260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6017" fill="none" extrusionOk="0">
                    <a:moveTo>
                      <a:pt x="17339" y="0"/>
                    </a:moveTo>
                    <a:cubicBezTo>
                      <a:pt x="20106" y="3724"/>
                      <a:pt x="21600" y="8240"/>
                      <a:pt x="21600" y="12880"/>
                    </a:cubicBezTo>
                    <a:cubicBezTo>
                      <a:pt x="21600" y="17629"/>
                      <a:pt x="20034" y="22247"/>
                      <a:pt x="17145" y="26017"/>
                    </a:cubicBezTo>
                  </a:path>
                  <a:path w="21600" h="26017" stroke="0" extrusionOk="0">
                    <a:moveTo>
                      <a:pt x="17339" y="0"/>
                    </a:moveTo>
                    <a:cubicBezTo>
                      <a:pt x="20106" y="3724"/>
                      <a:pt x="21600" y="8240"/>
                      <a:pt x="21600" y="12880"/>
                    </a:cubicBezTo>
                    <a:cubicBezTo>
                      <a:pt x="21600" y="17629"/>
                      <a:pt x="20034" y="22247"/>
                      <a:pt x="17145" y="26017"/>
                    </a:cubicBezTo>
                    <a:lnTo>
                      <a:pt x="0" y="12880"/>
                    </a:lnTo>
                    <a:lnTo>
                      <a:pt x="17339" y="0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480" name="Line 67"/>
              <p:cNvSpPr>
                <a:spLocks noChangeShapeType="1"/>
              </p:cNvSpPr>
              <p:nvPr/>
            </p:nvSpPr>
            <p:spPr bwMode="auto">
              <a:xfrm flipV="1">
                <a:off x="4167" y="9694"/>
                <a:ext cx="420" cy="2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6380" name="Group 68"/>
            <p:cNvGrpSpPr>
              <a:grpSpLocks/>
            </p:cNvGrpSpPr>
            <p:nvPr/>
          </p:nvGrpSpPr>
          <p:grpSpPr bwMode="auto">
            <a:xfrm>
              <a:off x="7490" y="2070"/>
              <a:ext cx="344" cy="207"/>
              <a:chOff x="4139" y="9666"/>
              <a:chExt cx="448" cy="269"/>
            </a:xfrm>
          </p:grpSpPr>
          <p:sp>
            <p:nvSpPr>
              <p:cNvPr id="56475" name="Arc 69"/>
              <p:cNvSpPr>
                <a:spLocks/>
              </p:cNvSpPr>
              <p:nvPr/>
            </p:nvSpPr>
            <p:spPr bwMode="auto">
              <a:xfrm flipH="1">
                <a:off x="4391" y="9666"/>
                <a:ext cx="196" cy="269"/>
              </a:xfrm>
              <a:custGeom>
                <a:avLst/>
                <a:gdLst>
                  <a:gd name="T0" fmla="*/ 0 w 21600"/>
                  <a:gd name="T1" fmla="*/ 0 h 26017"/>
                  <a:gd name="T2" fmla="*/ 0 w 21600"/>
                  <a:gd name="T3" fmla="*/ 0 h 26017"/>
                  <a:gd name="T4" fmla="*/ 0 w 21600"/>
                  <a:gd name="T5" fmla="*/ 0 h 2601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6017"/>
                  <a:gd name="T11" fmla="*/ 21600 w 21600"/>
                  <a:gd name="T12" fmla="*/ 26017 h 260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6017" fill="none" extrusionOk="0">
                    <a:moveTo>
                      <a:pt x="17339" y="0"/>
                    </a:moveTo>
                    <a:cubicBezTo>
                      <a:pt x="20106" y="3724"/>
                      <a:pt x="21600" y="8240"/>
                      <a:pt x="21600" y="12880"/>
                    </a:cubicBezTo>
                    <a:cubicBezTo>
                      <a:pt x="21600" y="17629"/>
                      <a:pt x="20034" y="22247"/>
                      <a:pt x="17145" y="26017"/>
                    </a:cubicBezTo>
                  </a:path>
                  <a:path w="21600" h="26017" stroke="0" extrusionOk="0">
                    <a:moveTo>
                      <a:pt x="17339" y="0"/>
                    </a:moveTo>
                    <a:cubicBezTo>
                      <a:pt x="20106" y="3724"/>
                      <a:pt x="21600" y="8240"/>
                      <a:pt x="21600" y="12880"/>
                    </a:cubicBezTo>
                    <a:cubicBezTo>
                      <a:pt x="21600" y="17629"/>
                      <a:pt x="20034" y="22247"/>
                      <a:pt x="17145" y="26017"/>
                    </a:cubicBezTo>
                    <a:lnTo>
                      <a:pt x="0" y="12880"/>
                    </a:lnTo>
                    <a:lnTo>
                      <a:pt x="17339" y="0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476" name="Arc 70"/>
              <p:cNvSpPr>
                <a:spLocks/>
              </p:cNvSpPr>
              <p:nvPr/>
            </p:nvSpPr>
            <p:spPr bwMode="auto">
              <a:xfrm rot="10620580" flipH="1">
                <a:off x="4139" y="9666"/>
                <a:ext cx="196" cy="269"/>
              </a:xfrm>
              <a:custGeom>
                <a:avLst/>
                <a:gdLst>
                  <a:gd name="T0" fmla="*/ 0 w 21600"/>
                  <a:gd name="T1" fmla="*/ 0 h 26017"/>
                  <a:gd name="T2" fmla="*/ 0 w 21600"/>
                  <a:gd name="T3" fmla="*/ 0 h 26017"/>
                  <a:gd name="T4" fmla="*/ 0 w 21600"/>
                  <a:gd name="T5" fmla="*/ 0 h 2601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6017"/>
                  <a:gd name="T11" fmla="*/ 21600 w 21600"/>
                  <a:gd name="T12" fmla="*/ 26017 h 260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6017" fill="none" extrusionOk="0">
                    <a:moveTo>
                      <a:pt x="17339" y="0"/>
                    </a:moveTo>
                    <a:cubicBezTo>
                      <a:pt x="20106" y="3724"/>
                      <a:pt x="21600" y="8240"/>
                      <a:pt x="21600" y="12880"/>
                    </a:cubicBezTo>
                    <a:cubicBezTo>
                      <a:pt x="21600" y="17629"/>
                      <a:pt x="20034" y="22247"/>
                      <a:pt x="17145" y="26017"/>
                    </a:cubicBezTo>
                  </a:path>
                  <a:path w="21600" h="26017" stroke="0" extrusionOk="0">
                    <a:moveTo>
                      <a:pt x="17339" y="0"/>
                    </a:moveTo>
                    <a:cubicBezTo>
                      <a:pt x="20106" y="3724"/>
                      <a:pt x="21600" y="8240"/>
                      <a:pt x="21600" y="12880"/>
                    </a:cubicBezTo>
                    <a:cubicBezTo>
                      <a:pt x="21600" y="17629"/>
                      <a:pt x="20034" y="22247"/>
                      <a:pt x="17145" y="26017"/>
                    </a:cubicBezTo>
                    <a:lnTo>
                      <a:pt x="0" y="12880"/>
                    </a:lnTo>
                    <a:lnTo>
                      <a:pt x="17339" y="0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477" name="Line 71"/>
              <p:cNvSpPr>
                <a:spLocks noChangeShapeType="1"/>
              </p:cNvSpPr>
              <p:nvPr/>
            </p:nvSpPr>
            <p:spPr bwMode="auto">
              <a:xfrm flipV="1">
                <a:off x="4167" y="9694"/>
                <a:ext cx="420" cy="2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6381" name="Rectangle 72"/>
            <p:cNvSpPr>
              <a:spLocks noChangeArrowheads="1"/>
            </p:cNvSpPr>
            <p:nvPr/>
          </p:nvSpPr>
          <p:spPr bwMode="auto">
            <a:xfrm rot="5400000">
              <a:off x="4949" y="2220"/>
              <a:ext cx="560" cy="25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56382" name="Line 73"/>
            <p:cNvSpPr>
              <a:spLocks noChangeShapeType="1"/>
            </p:cNvSpPr>
            <p:nvPr/>
          </p:nvSpPr>
          <p:spPr bwMode="auto">
            <a:xfrm rot="5400000">
              <a:off x="5229" y="2220"/>
              <a:ext cx="2" cy="26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83" name="Line 74"/>
            <p:cNvSpPr>
              <a:spLocks noChangeShapeType="1"/>
            </p:cNvSpPr>
            <p:nvPr/>
          </p:nvSpPr>
          <p:spPr bwMode="auto">
            <a:xfrm rot="-5400000">
              <a:off x="5163" y="2092"/>
              <a:ext cx="151" cy="23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84" name="Line 75"/>
            <p:cNvSpPr>
              <a:spLocks noChangeShapeType="1"/>
            </p:cNvSpPr>
            <p:nvPr/>
          </p:nvSpPr>
          <p:spPr bwMode="auto">
            <a:xfrm rot="5400000" flipV="1">
              <a:off x="5303" y="2254"/>
              <a:ext cx="1" cy="6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85" name="Line 76"/>
            <p:cNvSpPr>
              <a:spLocks noChangeShapeType="1"/>
            </p:cNvSpPr>
            <p:nvPr/>
          </p:nvSpPr>
          <p:spPr bwMode="auto">
            <a:xfrm rot="5400000">
              <a:off x="5421" y="2480"/>
              <a:ext cx="1" cy="12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86" name="Line 77"/>
            <p:cNvSpPr>
              <a:spLocks noChangeShapeType="1"/>
            </p:cNvSpPr>
            <p:nvPr/>
          </p:nvSpPr>
          <p:spPr bwMode="auto">
            <a:xfrm rot="5400000" flipV="1">
              <a:off x="5229" y="2284"/>
              <a:ext cx="86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87" name="Line 78"/>
            <p:cNvSpPr>
              <a:spLocks noChangeShapeType="1"/>
            </p:cNvSpPr>
            <p:nvPr/>
          </p:nvSpPr>
          <p:spPr bwMode="auto">
            <a:xfrm rot="8221859">
              <a:off x="5293" y="2350"/>
              <a:ext cx="174" cy="16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88" name="AutoShape 79"/>
            <p:cNvSpPr>
              <a:spLocks noChangeArrowheads="1"/>
            </p:cNvSpPr>
            <p:nvPr/>
          </p:nvSpPr>
          <p:spPr bwMode="auto">
            <a:xfrm rot="5400000">
              <a:off x="5477" y="2360"/>
              <a:ext cx="130" cy="109"/>
            </a:xfrm>
            <a:prstGeom prst="triangle">
              <a:avLst>
                <a:gd name="adj" fmla="val 50000"/>
              </a:avLst>
            </a:prstGeom>
            <a:noFill/>
            <a:ln w="25400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56389" name="AutoShape 80"/>
            <p:cNvSpPr>
              <a:spLocks noChangeArrowheads="1"/>
            </p:cNvSpPr>
            <p:nvPr/>
          </p:nvSpPr>
          <p:spPr bwMode="auto">
            <a:xfrm rot="5346231" flipV="1">
              <a:off x="5477" y="2490"/>
              <a:ext cx="118" cy="97"/>
            </a:xfrm>
            <a:prstGeom prst="triangle">
              <a:avLst>
                <a:gd name="adj" fmla="val 50000"/>
              </a:avLst>
            </a:prstGeom>
            <a:noFill/>
            <a:ln w="25400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56390" name="Line 81"/>
            <p:cNvSpPr>
              <a:spLocks noChangeShapeType="1"/>
            </p:cNvSpPr>
            <p:nvPr/>
          </p:nvSpPr>
          <p:spPr bwMode="auto">
            <a:xfrm>
              <a:off x="5228" y="1919"/>
              <a:ext cx="1" cy="15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91" name="Line 82"/>
            <p:cNvSpPr>
              <a:spLocks noChangeShapeType="1"/>
            </p:cNvSpPr>
            <p:nvPr/>
          </p:nvSpPr>
          <p:spPr bwMode="auto">
            <a:xfrm rot="-2700000">
              <a:off x="5120" y="1811"/>
              <a:ext cx="323" cy="21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92" name="Line 83"/>
            <p:cNvSpPr>
              <a:spLocks noChangeShapeType="1"/>
            </p:cNvSpPr>
            <p:nvPr/>
          </p:nvSpPr>
          <p:spPr bwMode="auto">
            <a:xfrm rot="16200000" flipV="1">
              <a:off x="5228" y="2415"/>
              <a:ext cx="1" cy="26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93" name="Line 84"/>
            <p:cNvSpPr>
              <a:spLocks noChangeShapeType="1"/>
            </p:cNvSpPr>
            <p:nvPr/>
          </p:nvSpPr>
          <p:spPr bwMode="auto">
            <a:xfrm>
              <a:off x="4732" y="2544"/>
              <a:ext cx="133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94" name="Line 85"/>
            <p:cNvSpPr>
              <a:spLocks noChangeShapeType="1"/>
            </p:cNvSpPr>
            <p:nvPr/>
          </p:nvSpPr>
          <p:spPr bwMode="auto">
            <a:xfrm flipH="1">
              <a:off x="4969" y="2544"/>
              <a:ext cx="3" cy="176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95" name="Line 86"/>
            <p:cNvSpPr>
              <a:spLocks noChangeShapeType="1"/>
            </p:cNvSpPr>
            <p:nvPr/>
          </p:nvSpPr>
          <p:spPr bwMode="auto">
            <a:xfrm>
              <a:off x="4969" y="2544"/>
              <a:ext cx="130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96" name="Line 87"/>
            <p:cNvSpPr>
              <a:spLocks noChangeShapeType="1"/>
            </p:cNvSpPr>
            <p:nvPr/>
          </p:nvSpPr>
          <p:spPr bwMode="auto">
            <a:xfrm flipV="1">
              <a:off x="4862" y="2544"/>
              <a:ext cx="1" cy="200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97" name="Rectangle 88"/>
            <p:cNvSpPr>
              <a:spLocks noChangeArrowheads="1"/>
            </p:cNvSpPr>
            <p:nvPr/>
          </p:nvSpPr>
          <p:spPr bwMode="auto">
            <a:xfrm rot="-5400000">
              <a:off x="7899" y="2199"/>
              <a:ext cx="562" cy="26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56398" name="Line 89"/>
            <p:cNvSpPr>
              <a:spLocks noChangeShapeType="1"/>
            </p:cNvSpPr>
            <p:nvPr/>
          </p:nvSpPr>
          <p:spPr bwMode="auto">
            <a:xfrm rot="-5400000">
              <a:off x="8180" y="2199"/>
              <a:ext cx="3" cy="26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399" name="Line 90"/>
            <p:cNvSpPr>
              <a:spLocks noChangeShapeType="1"/>
            </p:cNvSpPr>
            <p:nvPr/>
          </p:nvSpPr>
          <p:spPr bwMode="auto">
            <a:xfrm rot="-5400000">
              <a:off x="8179" y="2092"/>
              <a:ext cx="1" cy="26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400" name="Line 91"/>
            <p:cNvSpPr>
              <a:spLocks noChangeShapeType="1"/>
            </p:cNvSpPr>
            <p:nvPr/>
          </p:nvSpPr>
          <p:spPr bwMode="auto">
            <a:xfrm rot="16200000" flipV="1">
              <a:off x="8093" y="2329"/>
              <a:ext cx="172" cy="25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401" name="Line 92"/>
            <p:cNvSpPr>
              <a:spLocks noChangeShapeType="1"/>
            </p:cNvSpPr>
            <p:nvPr/>
          </p:nvSpPr>
          <p:spPr bwMode="auto">
            <a:xfrm rot="16200000" flipV="1">
              <a:off x="8083" y="2080"/>
              <a:ext cx="2" cy="6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402" name="Line 93"/>
            <p:cNvSpPr>
              <a:spLocks noChangeShapeType="1"/>
            </p:cNvSpPr>
            <p:nvPr/>
          </p:nvSpPr>
          <p:spPr bwMode="auto">
            <a:xfrm rot="-2700000">
              <a:off x="8039" y="1750"/>
              <a:ext cx="224" cy="30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403" name="Oval 94"/>
            <p:cNvSpPr>
              <a:spLocks noChangeArrowheads="1"/>
            </p:cNvSpPr>
            <p:nvPr/>
          </p:nvSpPr>
          <p:spPr bwMode="auto">
            <a:xfrm rot="-5400000">
              <a:off x="7898" y="1835"/>
              <a:ext cx="66" cy="62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56404" name="Line 95"/>
            <p:cNvSpPr>
              <a:spLocks noChangeShapeType="1"/>
            </p:cNvSpPr>
            <p:nvPr/>
          </p:nvSpPr>
          <p:spPr bwMode="auto">
            <a:xfrm rot="-5400000">
              <a:off x="7985" y="2308"/>
              <a:ext cx="1" cy="12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405" name="Line 96"/>
            <p:cNvSpPr>
              <a:spLocks noChangeShapeType="1"/>
            </p:cNvSpPr>
            <p:nvPr/>
          </p:nvSpPr>
          <p:spPr bwMode="auto">
            <a:xfrm rot="16200000" flipV="1">
              <a:off x="8072" y="2113"/>
              <a:ext cx="87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406" name="Line 97"/>
            <p:cNvSpPr>
              <a:spLocks noChangeShapeType="1"/>
            </p:cNvSpPr>
            <p:nvPr/>
          </p:nvSpPr>
          <p:spPr bwMode="auto">
            <a:xfrm rot="-2700000">
              <a:off x="7826" y="2442"/>
              <a:ext cx="176" cy="18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407" name="Oval 98"/>
            <p:cNvSpPr>
              <a:spLocks noChangeArrowheads="1"/>
            </p:cNvSpPr>
            <p:nvPr/>
          </p:nvSpPr>
          <p:spPr bwMode="auto">
            <a:xfrm rot="-5400000">
              <a:off x="8956" y="1853"/>
              <a:ext cx="64" cy="65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56408" name="Line 99"/>
            <p:cNvSpPr>
              <a:spLocks noChangeShapeType="1"/>
            </p:cNvSpPr>
            <p:nvPr/>
          </p:nvSpPr>
          <p:spPr bwMode="auto">
            <a:xfrm>
              <a:off x="8180" y="1897"/>
              <a:ext cx="1" cy="1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409" name="AutoShape 100"/>
            <p:cNvSpPr>
              <a:spLocks noChangeArrowheads="1"/>
            </p:cNvSpPr>
            <p:nvPr/>
          </p:nvSpPr>
          <p:spPr bwMode="auto">
            <a:xfrm rot="-5400000">
              <a:off x="7801" y="2319"/>
              <a:ext cx="132" cy="108"/>
            </a:xfrm>
            <a:prstGeom prst="triangle">
              <a:avLst>
                <a:gd name="adj" fmla="val 50000"/>
              </a:avLst>
            </a:prstGeom>
            <a:noFill/>
            <a:ln w="25400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56410" name="Rectangle 101"/>
            <p:cNvSpPr>
              <a:spLocks noChangeArrowheads="1"/>
            </p:cNvSpPr>
            <p:nvPr/>
          </p:nvSpPr>
          <p:spPr bwMode="auto">
            <a:xfrm rot="5400000">
              <a:off x="8524" y="2199"/>
              <a:ext cx="561" cy="26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56411" name="Line 102"/>
            <p:cNvSpPr>
              <a:spLocks noChangeShapeType="1"/>
            </p:cNvSpPr>
            <p:nvPr/>
          </p:nvSpPr>
          <p:spPr bwMode="auto">
            <a:xfrm rot="5400000">
              <a:off x="8805" y="2220"/>
              <a:ext cx="3" cy="2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412" name="Line 103"/>
            <p:cNvSpPr>
              <a:spLocks noChangeShapeType="1"/>
            </p:cNvSpPr>
            <p:nvPr/>
          </p:nvSpPr>
          <p:spPr bwMode="auto">
            <a:xfrm rot="-5400000">
              <a:off x="8740" y="2070"/>
              <a:ext cx="151" cy="23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413" name="Line 104"/>
            <p:cNvSpPr>
              <a:spLocks noChangeShapeType="1"/>
            </p:cNvSpPr>
            <p:nvPr/>
          </p:nvSpPr>
          <p:spPr bwMode="auto">
            <a:xfrm rot="5400000" flipV="1">
              <a:off x="8881" y="2253"/>
              <a:ext cx="1" cy="6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414" name="Line 105"/>
            <p:cNvSpPr>
              <a:spLocks noChangeShapeType="1"/>
            </p:cNvSpPr>
            <p:nvPr/>
          </p:nvSpPr>
          <p:spPr bwMode="auto">
            <a:xfrm rot="5400000">
              <a:off x="8997" y="2481"/>
              <a:ext cx="2" cy="12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415" name="Line 106"/>
            <p:cNvSpPr>
              <a:spLocks noChangeShapeType="1"/>
            </p:cNvSpPr>
            <p:nvPr/>
          </p:nvSpPr>
          <p:spPr bwMode="auto">
            <a:xfrm rot="5400000" flipV="1">
              <a:off x="8805" y="2285"/>
              <a:ext cx="87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416" name="Line 107"/>
            <p:cNvSpPr>
              <a:spLocks noChangeShapeType="1"/>
            </p:cNvSpPr>
            <p:nvPr/>
          </p:nvSpPr>
          <p:spPr bwMode="auto">
            <a:xfrm rot="8221859">
              <a:off x="8869" y="2350"/>
              <a:ext cx="176" cy="16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417" name="AutoShape 108"/>
            <p:cNvSpPr>
              <a:spLocks noChangeArrowheads="1"/>
            </p:cNvSpPr>
            <p:nvPr/>
          </p:nvSpPr>
          <p:spPr bwMode="auto">
            <a:xfrm rot="5400000">
              <a:off x="9073" y="2362"/>
              <a:ext cx="132" cy="107"/>
            </a:xfrm>
            <a:prstGeom prst="triangle">
              <a:avLst>
                <a:gd name="adj" fmla="val 50000"/>
              </a:avLst>
            </a:prstGeom>
            <a:noFill/>
            <a:ln w="25400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56418" name="AutoShape 109"/>
            <p:cNvSpPr>
              <a:spLocks noChangeArrowheads="1"/>
            </p:cNvSpPr>
            <p:nvPr/>
          </p:nvSpPr>
          <p:spPr bwMode="auto">
            <a:xfrm rot="5346231" flipV="1">
              <a:off x="9075" y="2490"/>
              <a:ext cx="117" cy="97"/>
            </a:xfrm>
            <a:prstGeom prst="triangle">
              <a:avLst>
                <a:gd name="adj" fmla="val 50000"/>
              </a:avLst>
            </a:prstGeom>
            <a:noFill/>
            <a:ln w="25400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56419" name="Line 110"/>
            <p:cNvSpPr>
              <a:spLocks noChangeShapeType="1"/>
            </p:cNvSpPr>
            <p:nvPr/>
          </p:nvSpPr>
          <p:spPr bwMode="auto">
            <a:xfrm>
              <a:off x="8804" y="1897"/>
              <a:ext cx="1" cy="15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420" name="Line 111"/>
            <p:cNvSpPr>
              <a:spLocks noChangeShapeType="1"/>
            </p:cNvSpPr>
            <p:nvPr/>
          </p:nvSpPr>
          <p:spPr bwMode="auto">
            <a:xfrm rot="-2700000">
              <a:off x="8654" y="1768"/>
              <a:ext cx="257" cy="25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421" name="Line 112"/>
            <p:cNvSpPr>
              <a:spLocks noChangeShapeType="1"/>
            </p:cNvSpPr>
            <p:nvPr/>
          </p:nvSpPr>
          <p:spPr bwMode="auto">
            <a:xfrm rot="16200000" flipV="1">
              <a:off x="8804" y="2415"/>
              <a:ext cx="2" cy="26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422" name="Line 113"/>
            <p:cNvSpPr>
              <a:spLocks noChangeShapeType="1"/>
            </p:cNvSpPr>
            <p:nvPr/>
          </p:nvSpPr>
          <p:spPr bwMode="auto">
            <a:xfrm>
              <a:off x="8309" y="2544"/>
              <a:ext cx="135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423" name="Line 114"/>
            <p:cNvSpPr>
              <a:spLocks noChangeShapeType="1"/>
            </p:cNvSpPr>
            <p:nvPr/>
          </p:nvSpPr>
          <p:spPr bwMode="auto">
            <a:xfrm flipH="1">
              <a:off x="8546" y="2544"/>
              <a:ext cx="2" cy="49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424" name="Line 115"/>
            <p:cNvSpPr>
              <a:spLocks noChangeShapeType="1"/>
            </p:cNvSpPr>
            <p:nvPr/>
          </p:nvSpPr>
          <p:spPr bwMode="auto">
            <a:xfrm>
              <a:off x="8546" y="2544"/>
              <a:ext cx="129" cy="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425" name="Line 116"/>
            <p:cNvSpPr>
              <a:spLocks noChangeShapeType="1"/>
            </p:cNvSpPr>
            <p:nvPr/>
          </p:nvSpPr>
          <p:spPr bwMode="auto">
            <a:xfrm flipH="1" flipV="1">
              <a:off x="8438" y="2544"/>
              <a:ext cx="1" cy="49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426" name="AutoShape 117"/>
            <p:cNvSpPr>
              <a:spLocks noChangeArrowheads="1"/>
            </p:cNvSpPr>
            <p:nvPr/>
          </p:nvSpPr>
          <p:spPr bwMode="auto">
            <a:xfrm rot="-5400000">
              <a:off x="8943" y="1694"/>
              <a:ext cx="87" cy="236"/>
            </a:xfrm>
            <a:prstGeom prst="moon">
              <a:avLst>
                <a:gd name="adj" fmla="val 87500"/>
              </a:avLst>
            </a:prstGeom>
            <a:noFill/>
            <a:ln w="25400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56427" name="AutoShape 118"/>
            <p:cNvSpPr>
              <a:spLocks noChangeArrowheads="1"/>
            </p:cNvSpPr>
            <p:nvPr/>
          </p:nvSpPr>
          <p:spPr bwMode="auto">
            <a:xfrm rot="16034581" flipV="1">
              <a:off x="7673" y="2491"/>
              <a:ext cx="119" cy="97"/>
            </a:xfrm>
            <a:prstGeom prst="triangle">
              <a:avLst>
                <a:gd name="adj" fmla="val 50000"/>
              </a:avLst>
            </a:prstGeom>
            <a:noFill/>
            <a:ln w="25400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56428" name="Rectangle 119"/>
            <p:cNvSpPr>
              <a:spLocks noChangeArrowheads="1"/>
            </p:cNvSpPr>
            <p:nvPr/>
          </p:nvSpPr>
          <p:spPr bwMode="auto">
            <a:xfrm>
              <a:off x="5443" y="4118"/>
              <a:ext cx="1616" cy="1509"/>
            </a:xfrm>
            <a:prstGeom prst="rect">
              <a:avLst/>
            </a:prstGeom>
            <a:noFill/>
            <a:ln w="25400" algn="ctr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200"/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800" b="1"/>
                <a:t>ЛОГИЧЕСКИЕ ЭЛЕМЕНТЫ</a:t>
              </a:r>
              <a:endParaRPr lang="ru-RU" altLang="ru-RU" sz="1800"/>
            </a:p>
          </p:txBody>
        </p:sp>
        <p:sp>
          <p:nvSpPr>
            <p:cNvPr id="56429" name="Line 120"/>
            <p:cNvSpPr>
              <a:spLocks noChangeShapeType="1"/>
            </p:cNvSpPr>
            <p:nvPr/>
          </p:nvSpPr>
          <p:spPr bwMode="auto">
            <a:xfrm rot="-5400000">
              <a:off x="5205" y="4076"/>
              <a:ext cx="1" cy="47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430" name="Line 121"/>
            <p:cNvSpPr>
              <a:spLocks noChangeShapeType="1"/>
            </p:cNvSpPr>
            <p:nvPr/>
          </p:nvSpPr>
          <p:spPr bwMode="auto">
            <a:xfrm rot="-5400000">
              <a:off x="5141" y="4270"/>
              <a:ext cx="1" cy="56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431" name="Rectangle 122"/>
            <p:cNvSpPr>
              <a:spLocks noChangeArrowheads="1"/>
            </p:cNvSpPr>
            <p:nvPr/>
          </p:nvSpPr>
          <p:spPr bwMode="auto">
            <a:xfrm>
              <a:off x="4409" y="2674"/>
              <a:ext cx="433" cy="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400" b="1"/>
                <a:t>х</a:t>
              </a:r>
              <a:r>
                <a:rPr lang="ru-RU" altLang="ru-RU" sz="1400" b="1" baseline="-25000"/>
                <a:t>1</a:t>
              </a:r>
              <a:r>
                <a:rPr lang="ru-RU" altLang="ru-RU" sz="1400" b="1" baseline="30000"/>
                <a:t>′</a:t>
              </a:r>
              <a:endParaRPr lang="ru-RU" altLang="ru-RU" sz="1400"/>
            </a:p>
          </p:txBody>
        </p:sp>
        <p:sp>
          <p:nvSpPr>
            <p:cNvPr id="56432" name="Rectangle 123"/>
            <p:cNvSpPr>
              <a:spLocks noChangeArrowheads="1"/>
            </p:cNvSpPr>
            <p:nvPr/>
          </p:nvSpPr>
          <p:spPr bwMode="auto">
            <a:xfrm>
              <a:off x="5056" y="2674"/>
              <a:ext cx="474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400" b="1"/>
                <a:t>х</a:t>
              </a:r>
              <a:r>
                <a:rPr lang="ru-RU" altLang="ru-RU" sz="1400" b="1" baseline="-25000"/>
                <a:t>1</a:t>
              </a:r>
              <a:r>
                <a:rPr lang="ru-RU" altLang="ru-RU" sz="1400" b="1" baseline="30000"/>
                <a:t>′′</a:t>
              </a:r>
              <a:endParaRPr lang="ru-RU" altLang="ru-RU" sz="1400"/>
            </a:p>
          </p:txBody>
        </p:sp>
        <p:sp>
          <p:nvSpPr>
            <p:cNvPr id="56433" name="Rectangle 124"/>
            <p:cNvSpPr>
              <a:spLocks noChangeArrowheads="1"/>
            </p:cNvSpPr>
            <p:nvPr/>
          </p:nvSpPr>
          <p:spPr bwMode="auto">
            <a:xfrm>
              <a:off x="5077" y="3989"/>
              <a:ext cx="474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400" b="1"/>
                <a:t>х</a:t>
              </a:r>
              <a:r>
                <a:rPr lang="ru-RU" altLang="ru-RU" sz="1400" b="1" baseline="-25000"/>
                <a:t>1</a:t>
              </a:r>
              <a:r>
                <a:rPr lang="ru-RU" altLang="ru-RU" sz="1400" b="1" baseline="30000"/>
                <a:t>′′</a:t>
              </a:r>
              <a:endParaRPr lang="ru-RU" altLang="ru-RU" sz="1400"/>
            </a:p>
          </p:txBody>
        </p:sp>
        <p:sp>
          <p:nvSpPr>
            <p:cNvPr id="56434" name="Rectangle 125"/>
            <p:cNvSpPr>
              <a:spLocks noChangeArrowheads="1"/>
            </p:cNvSpPr>
            <p:nvPr/>
          </p:nvSpPr>
          <p:spPr bwMode="auto">
            <a:xfrm>
              <a:off x="5077" y="4269"/>
              <a:ext cx="433" cy="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400" b="1"/>
                <a:t>х</a:t>
              </a:r>
              <a:r>
                <a:rPr lang="ru-RU" altLang="ru-RU" sz="1400" b="1" baseline="-25000"/>
                <a:t>1</a:t>
              </a:r>
              <a:r>
                <a:rPr lang="ru-RU" altLang="ru-RU" sz="1400" b="1" baseline="30000"/>
                <a:t>′</a:t>
              </a:r>
              <a:endParaRPr lang="ru-RU" altLang="ru-RU" sz="1400"/>
            </a:p>
          </p:txBody>
        </p:sp>
        <p:sp>
          <p:nvSpPr>
            <p:cNvPr id="56435" name="Rectangle 126"/>
            <p:cNvSpPr>
              <a:spLocks noChangeArrowheads="1"/>
            </p:cNvSpPr>
            <p:nvPr/>
          </p:nvSpPr>
          <p:spPr bwMode="auto">
            <a:xfrm>
              <a:off x="8029" y="2695"/>
              <a:ext cx="432" cy="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400" b="1"/>
                <a:t>х</a:t>
              </a:r>
              <a:r>
                <a:rPr lang="ru-RU" altLang="ru-RU" sz="1400" b="1" baseline="-25000"/>
                <a:t>2</a:t>
              </a:r>
              <a:r>
                <a:rPr lang="ru-RU" altLang="ru-RU" sz="1200" b="1" baseline="30000"/>
                <a:t>′</a:t>
              </a:r>
              <a:endParaRPr lang="ru-RU" altLang="ru-RU" sz="1800"/>
            </a:p>
          </p:txBody>
        </p:sp>
        <p:sp>
          <p:nvSpPr>
            <p:cNvPr id="56436" name="Rectangle 127"/>
            <p:cNvSpPr>
              <a:spLocks noChangeArrowheads="1"/>
            </p:cNvSpPr>
            <p:nvPr/>
          </p:nvSpPr>
          <p:spPr bwMode="auto">
            <a:xfrm>
              <a:off x="8589" y="2695"/>
              <a:ext cx="474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400" b="1"/>
                <a:t>х</a:t>
              </a:r>
              <a:r>
                <a:rPr lang="ru-RU" altLang="ru-RU" sz="1400" b="1" baseline="-25000"/>
                <a:t>2</a:t>
              </a:r>
              <a:r>
                <a:rPr lang="ru-RU" altLang="ru-RU" sz="1400" b="1" baseline="30000"/>
                <a:t>′′</a:t>
              </a:r>
              <a:endParaRPr lang="ru-RU" altLang="ru-RU" sz="1400"/>
            </a:p>
          </p:txBody>
        </p:sp>
        <p:sp>
          <p:nvSpPr>
            <p:cNvPr id="56437" name="Line 128"/>
            <p:cNvSpPr>
              <a:spLocks noChangeShapeType="1"/>
            </p:cNvSpPr>
            <p:nvPr/>
          </p:nvSpPr>
          <p:spPr bwMode="auto">
            <a:xfrm rot="-5400000">
              <a:off x="5087" y="4453"/>
              <a:ext cx="1" cy="71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438" name="Line 129"/>
            <p:cNvSpPr>
              <a:spLocks noChangeShapeType="1"/>
            </p:cNvSpPr>
            <p:nvPr/>
          </p:nvSpPr>
          <p:spPr bwMode="auto">
            <a:xfrm rot="-5400000">
              <a:off x="5087" y="4690"/>
              <a:ext cx="1" cy="71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439" name="Rectangle 130"/>
            <p:cNvSpPr>
              <a:spLocks noChangeArrowheads="1"/>
            </p:cNvSpPr>
            <p:nvPr/>
          </p:nvSpPr>
          <p:spPr bwMode="auto">
            <a:xfrm>
              <a:off x="5099" y="4506"/>
              <a:ext cx="431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400" b="1"/>
                <a:t>х</a:t>
              </a:r>
              <a:r>
                <a:rPr lang="ru-RU" altLang="ru-RU" sz="1400" b="1" baseline="-25000"/>
                <a:t>2</a:t>
              </a:r>
              <a:r>
                <a:rPr lang="ru-RU" altLang="ru-RU" sz="1400" b="1" baseline="30000"/>
                <a:t>′</a:t>
              </a:r>
              <a:endParaRPr lang="ru-RU" altLang="ru-RU" sz="1400"/>
            </a:p>
          </p:txBody>
        </p:sp>
        <p:sp>
          <p:nvSpPr>
            <p:cNvPr id="56440" name="Rectangle 131"/>
            <p:cNvSpPr>
              <a:spLocks noChangeArrowheads="1"/>
            </p:cNvSpPr>
            <p:nvPr/>
          </p:nvSpPr>
          <p:spPr bwMode="auto">
            <a:xfrm>
              <a:off x="5099" y="4765"/>
              <a:ext cx="474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400" b="1"/>
                <a:t>х</a:t>
              </a:r>
              <a:r>
                <a:rPr lang="ru-RU" altLang="ru-RU" sz="1400" b="1" baseline="-25000"/>
                <a:t>2</a:t>
              </a:r>
              <a:r>
                <a:rPr lang="ru-RU" altLang="ru-RU" sz="1400" b="1" baseline="30000"/>
                <a:t>′′</a:t>
              </a:r>
              <a:endParaRPr lang="ru-RU" altLang="ru-RU" sz="1400"/>
            </a:p>
          </p:txBody>
        </p:sp>
        <p:sp>
          <p:nvSpPr>
            <p:cNvPr id="56441" name="Line 132"/>
            <p:cNvSpPr>
              <a:spLocks noChangeShapeType="1"/>
            </p:cNvSpPr>
            <p:nvPr/>
          </p:nvSpPr>
          <p:spPr bwMode="auto">
            <a:xfrm flipH="1" flipV="1">
              <a:off x="3052" y="2932"/>
              <a:ext cx="1" cy="82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442" name="Line 133"/>
            <p:cNvSpPr>
              <a:spLocks noChangeShapeType="1"/>
            </p:cNvSpPr>
            <p:nvPr/>
          </p:nvSpPr>
          <p:spPr bwMode="auto">
            <a:xfrm flipH="1" flipV="1">
              <a:off x="7749" y="2824"/>
              <a:ext cx="1" cy="215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443" name="Line 134"/>
            <p:cNvSpPr>
              <a:spLocks noChangeShapeType="1"/>
            </p:cNvSpPr>
            <p:nvPr/>
          </p:nvSpPr>
          <p:spPr bwMode="auto">
            <a:xfrm flipV="1">
              <a:off x="6650" y="2824"/>
              <a:ext cx="1" cy="90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444" name="Line 135"/>
            <p:cNvSpPr>
              <a:spLocks noChangeShapeType="1"/>
            </p:cNvSpPr>
            <p:nvPr/>
          </p:nvSpPr>
          <p:spPr bwMode="auto">
            <a:xfrm>
              <a:off x="6650" y="3730"/>
              <a:ext cx="99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445" name="Line 136"/>
            <p:cNvSpPr>
              <a:spLocks noChangeShapeType="1"/>
            </p:cNvSpPr>
            <p:nvPr/>
          </p:nvSpPr>
          <p:spPr bwMode="auto">
            <a:xfrm rot="5400000" flipV="1">
              <a:off x="5163" y="4981"/>
              <a:ext cx="1" cy="56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446" name="Line 137"/>
            <p:cNvSpPr>
              <a:spLocks noChangeShapeType="1"/>
            </p:cNvSpPr>
            <p:nvPr/>
          </p:nvSpPr>
          <p:spPr bwMode="auto">
            <a:xfrm rot="-5400000">
              <a:off x="5217" y="5207"/>
              <a:ext cx="1" cy="45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447" name="Line 138"/>
            <p:cNvSpPr>
              <a:spLocks noChangeShapeType="1"/>
            </p:cNvSpPr>
            <p:nvPr/>
          </p:nvSpPr>
          <p:spPr bwMode="auto">
            <a:xfrm rot="-5400000">
              <a:off x="7231" y="5240"/>
              <a:ext cx="1" cy="34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448" name="Line 139"/>
            <p:cNvSpPr>
              <a:spLocks noChangeShapeType="1"/>
            </p:cNvSpPr>
            <p:nvPr/>
          </p:nvSpPr>
          <p:spPr bwMode="auto">
            <a:xfrm rot="-5400000">
              <a:off x="7306" y="4992"/>
              <a:ext cx="1" cy="49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449" name="Rectangle 140"/>
            <p:cNvSpPr>
              <a:spLocks noChangeArrowheads="1"/>
            </p:cNvSpPr>
            <p:nvPr/>
          </p:nvSpPr>
          <p:spPr bwMode="auto">
            <a:xfrm>
              <a:off x="5724" y="5886"/>
              <a:ext cx="1098" cy="345"/>
            </a:xfrm>
            <a:prstGeom prst="rect">
              <a:avLst/>
            </a:prstGeom>
            <a:noFill/>
            <a:ln w="25400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800" b="1"/>
                <a:t>ЭОС</a:t>
              </a:r>
              <a:endParaRPr lang="ru-RU" altLang="ru-RU" sz="1800"/>
            </a:p>
          </p:txBody>
        </p:sp>
        <p:sp>
          <p:nvSpPr>
            <p:cNvPr id="56450" name="Rectangle 141"/>
            <p:cNvSpPr>
              <a:spLocks noChangeArrowheads="1"/>
            </p:cNvSpPr>
            <p:nvPr/>
          </p:nvSpPr>
          <p:spPr bwMode="auto">
            <a:xfrm>
              <a:off x="5724" y="6447"/>
              <a:ext cx="1098" cy="345"/>
            </a:xfrm>
            <a:prstGeom prst="rect">
              <a:avLst/>
            </a:prstGeom>
            <a:noFill/>
            <a:ln w="25400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800" b="1"/>
                <a:t>ЭОС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56451" name="Line 142"/>
            <p:cNvSpPr>
              <a:spLocks noChangeShapeType="1"/>
            </p:cNvSpPr>
            <p:nvPr/>
          </p:nvSpPr>
          <p:spPr bwMode="auto">
            <a:xfrm flipH="1">
              <a:off x="4883" y="5261"/>
              <a:ext cx="2" cy="133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452" name="Line 143"/>
            <p:cNvSpPr>
              <a:spLocks noChangeShapeType="1"/>
            </p:cNvSpPr>
            <p:nvPr/>
          </p:nvSpPr>
          <p:spPr bwMode="auto">
            <a:xfrm flipH="1">
              <a:off x="4883" y="6597"/>
              <a:ext cx="841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453" name="Line 144"/>
            <p:cNvSpPr>
              <a:spLocks noChangeShapeType="1"/>
            </p:cNvSpPr>
            <p:nvPr/>
          </p:nvSpPr>
          <p:spPr bwMode="auto">
            <a:xfrm flipV="1">
              <a:off x="4991" y="5433"/>
              <a:ext cx="1" cy="6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454" name="Line 145"/>
            <p:cNvSpPr>
              <a:spLocks noChangeShapeType="1"/>
            </p:cNvSpPr>
            <p:nvPr/>
          </p:nvSpPr>
          <p:spPr bwMode="auto">
            <a:xfrm>
              <a:off x="4991" y="6058"/>
              <a:ext cx="733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455" name="Line 146"/>
            <p:cNvSpPr>
              <a:spLocks noChangeShapeType="1"/>
            </p:cNvSpPr>
            <p:nvPr/>
          </p:nvSpPr>
          <p:spPr bwMode="auto">
            <a:xfrm flipV="1">
              <a:off x="7404" y="5412"/>
              <a:ext cx="1" cy="6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456" name="Line 147"/>
            <p:cNvSpPr>
              <a:spLocks noChangeShapeType="1"/>
            </p:cNvSpPr>
            <p:nvPr/>
          </p:nvSpPr>
          <p:spPr bwMode="auto">
            <a:xfrm rot="-5400000" flipH="1" flipV="1">
              <a:off x="7112" y="5747"/>
              <a:ext cx="1" cy="58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457" name="Line 148"/>
            <p:cNvSpPr>
              <a:spLocks noChangeShapeType="1"/>
            </p:cNvSpPr>
            <p:nvPr/>
          </p:nvSpPr>
          <p:spPr bwMode="auto">
            <a:xfrm flipH="1">
              <a:off x="7533" y="5239"/>
              <a:ext cx="2" cy="135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458" name="Line 149"/>
            <p:cNvSpPr>
              <a:spLocks noChangeShapeType="1"/>
            </p:cNvSpPr>
            <p:nvPr/>
          </p:nvSpPr>
          <p:spPr bwMode="auto">
            <a:xfrm>
              <a:off x="6822" y="6597"/>
              <a:ext cx="71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459" name="Line 150"/>
            <p:cNvSpPr>
              <a:spLocks noChangeShapeType="1"/>
            </p:cNvSpPr>
            <p:nvPr/>
          </p:nvSpPr>
          <p:spPr bwMode="auto">
            <a:xfrm flipV="1">
              <a:off x="4151" y="2954"/>
              <a:ext cx="1" cy="62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460" name="Line 151"/>
            <p:cNvSpPr>
              <a:spLocks noChangeShapeType="1"/>
            </p:cNvSpPr>
            <p:nvPr/>
          </p:nvSpPr>
          <p:spPr bwMode="auto">
            <a:xfrm>
              <a:off x="3052" y="3751"/>
              <a:ext cx="1422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461" name="Line 152"/>
            <p:cNvSpPr>
              <a:spLocks noChangeShapeType="1"/>
            </p:cNvSpPr>
            <p:nvPr/>
          </p:nvSpPr>
          <p:spPr bwMode="auto">
            <a:xfrm>
              <a:off x="4151" y="3579"/>
              <a:ext cx="323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462" name="Line 153"/>
            <p:cNvSpPr>
              <a:spLocks noChangeShapeType="1"/>
            </p:cNvSpPr>
            <p:nvPr/>
          </p:nvSpPr>
          <p:spPr bwMode="auto">
            <a:xfrm rot="-5400000">
              <a:off x="7274" y="4119"/>
              <a:ext cx="1" cy="3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463" name="Line 154"/>
            <p:cNvSpPr>
              <a:spLocks noChangeShapeType="1"/>
            </p:cNvSpPr>
            <p:nvPr/>
          </p:nvSpPr>
          <p:spPr bwMode="auto">
            <a:xfrm rot="-5400000">
              <a:off x="7285" y="4302"/>
              <a:ext cx="1" cy="45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464" name="Line 155"/>
            <p:cNvSpPr>
              <a:spLocks noChangeShapeType="1"/>
            </p:cNvSpPr>
            <p:nvPr/>
          </p:nvSpPr>
          <p:spPr bwMode="auto">
            <a:xfrm rot="-5400000">
              <a:off x="7349" y="4453"/>
              <a:ext cx="1" cy="58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465" name="Line 156"/>
            <p:cNvSpPr>
              <a:spLocks noChangeShapeType="1"/>
            </p:cNvSpPr>
            <p:nvPr/>
          </p:nvSpPr>
          <p:spPr bwMode="auto">
            <a:xfrm rot="-5400000">
              <a:off x="7403" y="4636"/>
              <a:ext cx="1" cy="69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466" name="Line 157"/>
            <p:cNvSpPr>
              <a:spLocks noChangeShapeType="1"/>
            </p:cNvSpPr>
            <p:nvPr/>
          </p:nvSpPr>
          <p:spPr bwMode="auto">
            <a:xfrm flipV="1">
              <a:off x="7641" y="3730"/>
              <a:ext cx="1" cy="101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6467" name="Rectangle 158"/>
            <p:cNvSpPr>
              <a:spLocks noChangeArrowheads="1"/>
            </p:cNvSpPr>
            <p:nvPr/>
          </p:nvSpPr>
          <p:spPr bwMode="auto">
            <a:xfrm>
              <a:off x="7059" y="4722"/>
              <a:ext cx="433" cy="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1400" b="1"/>
                <a:t>f</a:t>
              </a:r>
              <a:r>
                <a:rPr lang="en-US" altLang="ru-RU" sz="1400" b="1" baseline="-25000"/>
                <a:t>2</a:t>
              </a:r>
              <a:r>
                <a:rPr lang="ru-RU" altLang="ru-RU" sz="1400" b="1" baseline="30000"/>
                <a:t>′′</a:t>
              </a:r>
              <a:endParaRPr lang="ru-RU" altLang="ru-RU" sz="1400"/>
            </a:p>
          </p:txBody>
        </p:sp>
        <p:sp>
          <p:nvSpPr>
            <p:cNvPr id="56468" name="Rectangle 159"/>
            <p:cNvSpPr>
              <a:spLocks noChangeArrowheads="1"/>
            </p:cNvSpPr>
            <p:nvPr/>
          </p:nvSpPr>
          <p:spPr bwMode="auto">
            <a:xfrm>
              <a:off x="7727" y="2781"/>
              <a:ext cx="433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1400" b="1"/>
                <a:t>f</a:t>
              </a:r>
              <a:r>
                <a:rPr lang="en-US" altLang="ru-RU" sz="1400" b="1" baseline="-25000"/>
                <a:t>2</a:t>
              </a:r>
              <a:r>
                <a:rPr lang="ru-RU" altLang="ru-RU" sz="1400" b="1" baseline="30000"/>
                <a:t>′′</a:t>
              </a:r>
              <a:endParaRPr lang="ru-RU" altLang="ru-RU" sz="1400"/>
            </a:p>
          </p:txBody>
        </p:sp>
        <p:sp>
          <p:nvSpPr>
            <p:cNvPr id="56469" name="Rectangle 160"/>
            <p:cNvSpPr>
              <a:spLocks noChangeArrowheads="1"/>
            </p:cNvSpPr>
            <p:nvPr/>
          </p:nvSpPr>
          <p:spPr bwMode="auto">
            <a:xfrm>
              <a:off x="6284" y="2781"/>
              <a:ext cx="432" cy="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1400" b="1"/>
                <a:t>f</a:t>
              </a:r>
              <a:r>
                <a:rPr lang="en-US" altLang="ru-RU" sz="1400" b="1" baseline="-25000"/>
                <a:t>2</a:t>
              </a:r>
              <a:r>
                <a:rPr lang="ru-RU" altLang="ru-RU" sz="1400" b="1" baseline="30000"/>
                <a:t>′</a:t>
              </a:r>
              <a:endParaRPr lang="ru-RU" altLang="ru-RU" sz="1400"/>
            </a:p>
          </p:txBody>
        </p:sp>
        <p:sp>
          <p:nvSpPr>
            <p:cNvPr id="56470" name="Rectangle 161"/>
            <p:cNvSpPr>
              <a:spLocks noChangeArrowheads="1"/>
            </p:cNvSpPr>
            <p:nvPr/>
          </p:nvSpPr>
          <p:spPr bwMode="auto">
            <a:xfrm>
              <a:off x="7081" y="4484"/>
              <a:ext cx="434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1400" b="1"/>
                <a:t>f</a:t>
              </a:r>
              <a:r>
                <a:rPr lang="en-US" altLang="ru-RU" sz="1400" b="1" baseline="-25000"/>
                <a:t>2</a:t>
              </a:r>
              <a:r>
                <a:rPr lang="ru-RU" altLang="ru-RU" sz="1400" b="1" baseline="30000"/>
                <a:t>′</a:t>
              </a:r>
              <a:endParaRPr lang="ru-RU" altLang="ru-RU" sz="1400"/>
            </a:p>
          </p:txBody>
        </p:sp>
        <p:sp>
          <p:nvSpPr>
            <p:cNvPr id="56471" name="Rectangle 162"/>
            <p:cNvSpPr>
              <a:spLocks noChangeArrowheads="1"/>
            </p:cNvSpPr>
            <p:nvPr/>
          </p:nvSpPr>
          <p:spPr bwMode="auto">
            <a:xfrm>
              <a:off x="2686" y="2889"/>
              <a:ext cx="434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1400" b="1"/>
                <a:t>f</a:t>
              </a:r>
              <a:r>
                <a:rPr lang="ru-RU" altLang="ru-RU" sz="1400" b="1" baseline="-25000"/>
                <a:t>1</a:t>
              </a:r>
              <a:r>
                <a:rPr lang="ru-RU" altLang="ru-RU" sz="1400" b="1" baseline="30000"/>
                <a:t>′</a:t>
              </a:r>
              <a:endParaRPr lang="ru-RU" altLang="ru-RU" sz="1400"/>
            </a:p>
          </p:txBody>
        </p:sp>
        <p:sp>
          <p:nvSpPr>
            <p:cNvPr id="56472" name="Rectangle 163"/>
            <p:cNvSpPr>
              <a:spLocks noChangeArrowheads="1"/>
            </p:cNvSpPr>
            <p:nvPr/>
          </p:nvSpPr>
          <p:spPr bwMode="auto">
            <a:xfrm>
              <a:off x="4129" y="2911"/>
              <a:ext cx="431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1400" b="1"/>
                <a:t>f</a:t>
              </a:r>
              <a:r>
                <a:rPr lang="ru-RU" altLang="ru-RU" sz="1400" b="1" baseline="-25000"/>
                <a:t>1</a:t>
              </a:r>
              <a:r>
                <a:rPr lang="ru-RU" altLang="ru-RU" sz="1200" b="1" baseline="30000"/>
                <a:t>′′</a:t>
              </a:r>
              <a:endParaRPr lang="ru-RU" altLang="ru-RU" sz="1800"/>
            </a:p>
          </p:txBody>
        </p:sp>
        <p:sp>
          <p:nvSpPr>
            <p:cNvPr id="56473" name="Rectangle 164"/>
            <p:cNvSpPr>
              <a:spLocks noChangeArrowheads="1"/>
            </p:cNvSpPr>
            <p:nvPr/>
          </p:nvSpPr>
          <p:spPr bwMode="auto">
            <a:xfrm>
              <a:off x="7081" y="4053"/>
              <a:ext cx="435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1400" b="1"/>
                <a:t>f</a:t>
              </a:r>
              <a:r>
                <a:rPr lang="ru-RU" altLang="ru-RU" sz="1400" b="1" baseline="-25000"/>
                <a:t>1</a:t>
              </a:r>
              <a:r>
                <a:rPr lang="ru-RU" altLang="ru-RU" sz="1400" b="1" baseline="30000"/>
                <a:t>′</a:t>
              </a:r>
              <a:endParaRPr lang="ru-RU" altLang="ru-RU" sz="1400"/>
            </a:p>
          </p:txBody>
        </p:sp>
        <p:sp>
          <p:nvSpPr>
            <p:cNvPr id="56474" name="Rectangle 165"/>
            <p:cNvSpPr>
              <a:spLocks noChangeArrowheads="1"/>
            </p:cNvSpPr>
            <p:nvPr/>
          </p:nvSpPr>
          <p:spPr bwMode="auto">
            <a:xfrm>
              <a:off x="7081" y="4269"/>
              <a:ext cx="431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40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1400" b="1"/>
                <a:t>f</a:t>
              </a:r>
              <a:r>
                <a:rPr lang="ru-RU" altLang="ru-RU" sz="1400" b="1" baseline="-25000"/>
                <a:t>1</a:t>
              </a:r>
              <a:r>
                <a:rPr lang="ru-RU" altLang="ru-RU" sz="1400" b="1" baseline="30000"/>
                <a:t>′′</a:t>
              </a:r>
              <a:endParaRPr lang="ru-RU" altLang="ru-RU" sz="1400"/>
            </a:p>
          </p:txBody>
        </p:sp>
      </p:grpSp>
      <p:sp>
        <p:nvSpPr>
          <p:cNvPr id="273575" name="Text Box 167"/>
          <p:cNvSpPr txBox="1">
            <a:spLocks noChangeArrowheads="1"/>
          </p:cNvSpPr>
          <p:nvPr/>
        </p:nvSpPr>
        <p:spPr bwMode="auto">
          <a:xfrm>
            <a:off x="0" y="188913"/>
            <a:ext cx="9144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i="1">
                <a:solidFill>
                  <a:srgbClr val="FFFF00"/>
                </a:solidFill>
              </a:rPr>
              <a:t>Пневмопривод с несколькими исполнительными устройствами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3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r>
              <a:rPr lang="ru-RU" altLang="ru-RU" smtClean="0"/>
              <a:t>Шаровой кран с пневмоприводом</a:t>
            </a:r>
          </a:p>
        </p:txBody>
      </p:sp>
      <p:pic>
        <p:nvPicPr>
          <p:cNvPr id="573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0375" y="1371600"/>
            <a:ext cx="3167063" cy="4772025"/>
          </a:xfr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80513" cy="619125"/>
          </a:xfrm>
        </p:spPr>
        <p:txBody>
          <a:bodyPr/>
          <a:lstStyle/>
          <a:p>
            <a:r>
              <a:rPr lang="ru-RU" altLang="ru-RU" sz="3200" i="1" smtClean="0"/>
              <a:t>Реле времени (клапан выдержки времени)</a:t>
            </a:r>
          </a:p>
        </p:txBody>
      </p:sp>
      <p:sp>
        <p:nvSpPr>
          <p:cNvPr id="278532" name="Text Box 4"/>
          <p:cNvSpPr txBox="1">
            <a:spLocks noChangeArrowheads="1"/>
          </p:cNvSpPr>
          <p:nvPr/>
        </p:nvSpPr>
        <p:spPr bwMode="auto">
          <a:xfrm>
            <a:off x="214313" y="1428750"/>
            <a:ext cx="83534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rgbClr val="284C6A"/>
                </a:solidFill>
              </a:rPr>
              <a:t>(изменяет направление потока рабочей среды, останов или пуск двигателя через некоторый промежуток времени после подачи управляющего сигнала )</a:t>
            </a:r>
          </a:p>
        </p:txBody>
      </p:sp>
      <p:pic>
        <p:nvPicPr>
          <p:cNvPr id="278533" name="Picture 5" descr="714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636838"/>
            <a:ext cx="27368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8534" name="Picture 6" descr="709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565400"/>
            <a:ext cx="2192338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8535" name="Rectangle 7"/>
          <p:cNvSpPr>
            <a:spLocks noChangeArrowheads="1"/>
          </p:cNvSpPr>
          <p:nvPr/>
        </p:nvSpPr>
        <p:spPr bwMode="auto">
          <a:xfrm>
            <a:off x="885825" y="5127625"/>
            <a:ext cx="3133725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altLang="ru-RU" sz="2000"/>
              <a:t>Реле времени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altLang="ru-RU" sz="2000"/>
              <a:t> пневматическое РВП-72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altLang="ru-RU" sz="1800"/>
              <a:t>                                              </a:t>
            </a:r>
          </a:p>
        </p:txBody>
      </p:sp>
      <p:sp>
        <p:nvSpPr>
          <p:cNvPr id="278536" name="Rectangle 8"/>
          <p:cNvSpPr>
            <a:spLocks noChangeArrowheads="1"/>
          </p:cNvSpPr>
          <p:nvPr/>
        </p:nvSpPr>
        <p:spPr bwMode="auto">
          <a:xfrm>
            <a:off x="4716463" y="5157788"/>
            <a:ext cx="33004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altLang="ru-RU" sz="2000"/>
              <a:t>Реле времени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altLang="ru-RU" sz="2000"/>
              <a:t> микропроцессорное УТ24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8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78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78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78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78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78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0" grpId="0"/>
      <p:bldP spid="278535" grpId="0"/>
      <p:bldP spid="27853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Элементы пневмопривода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Воздух в пневмосистему поступает через </a:t>
            </a:r>
            <a:r>
              <a:rPr lang="ru-RU" altLang="ru-RU" b="1" smtClean="0">
                <a:hlinkClick r:id="rId2" tooltip="Воздухозаборник"/>
              </a:rPr>
              <a:t>воздухозаборник</a:t>
            </a:r>
            <a:r>
              <a:rPr lang="ru-RU" altLang="ru-RU" smtClean="0"/>
              <a:t>.</a:t>
            </a:r>
          </a:p>
          <a:p>
            <a:pPr eaLnBrk="1" hangingPunct="1"/>
            <a:r>
              <a:rPr lang="ru-RU" altLang="ru-RU" b="1" u="sng" smtClean="0">
                <a:solidFill>
                  <a:schemeClr val="hlink"/>
                </a:solidFill>
              </a:rPr>
              <a:t>Фильтр</a:t>
            </a:r>
            <a:r>
              <a:rPr lang="ru-RU" altLang="ru-RU" smtClean="0"/>
              <a:t> осуществляет очистку воздуха в целях предупреждения повреждения элементов привода и уменьшения их износа.</a:t>
            </a:r>
            <a:endParaRPr lang="ru-RU" altLang="ru-RU" smtClean="0">
              <a:hlinkClick r:id="rId3" tooltip="Компрессор"/>
            </a:endParaRPr>
          </a:p>
          <a:p>
            <a:pPr eaLnBrk="1" hangingPunct="1"/>
            <a:r>
              <a:rPr lang="ru-RU" altLang="ru-RU" b="1" smtClean="0">
                <a:hlinkClick r:id="rId3" tooltip="Компрессор"/>
              </a:rPr>
              <a:t>Компрессор</a:t>
            </a:r>
            <a:r>
              <a:rPr lang="ru-RU" altLang="ru-RU" smtClean="0"/>
              <a:t> осуществляет сжатие воздуха.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Элементы пневмопривода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Поскольку, согласно </a:t>
            </a:r>
            <a:r>
              <a:rPr lang="ru-RU" altLang="ru-RU" smtClean="0">
                <a:hlinkClick r:id="rId2" tooltip="Закон Шарля"/>
              </a:rPr>
              <a:t>закону Шарля</a:t>
            </a:r>
            <a:r>
              <a:rPr lang="ru-RU" altLang="ru-RU" smtClean="0"/>
              <a:t>, сжатый в компрессоре воздух имеет высокую температуру, то перед подачей воздуха потребителям (как правило, пневмодвигателям) воздух охлаждают в </a:t>
            </a:r>
            <a:r>
              <a:rPr lang="ru-RU" altLang="ru-RU" b="1" smtClean="0">
                <a:solidFill>
                  <a:schemeClr val="hlink"/>
                </a:solidFill>
              </a:rPr>
              <a:t>теплообменнике</a:t>
            </a:r>
            <a:r>
              <a:rPr lang="ru-RU" altLang="ru-RU" smtClean="0"/>
              <a:t> (в холодильнике)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Элементы пневмопривода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Чтобы предотвратить </a:t>
            </a:r>
            <a:r>
              <a:rPr lang="ru-RU" altLang="ru-RU" b="1" smtClean="0"/>
              <a:t>обледениение</a:t>
            </a:r>
            <a:r>
              <a:rPr lang="ru-RU" altLang="ru-RU" smtClean="0"/>
              <a:t> пневмодвигателей вследствие расширения в них воздуха, а также для уменьшения корозии деталей, в пневмосистеме устанавливают </a:t>
            </a:r>
            <a:r>
              <a:rPr lang="ru-RU" altLang="ru-RU" b="1" smtClean="0">
                <a:hlinkClick r:id="rId2" tooltip="Влагоотделитель (страница отсутствует)"/>
              </a:rPr>
              <a:t>влагоотделитель</a:t>
            </a:r>
            <a:r>
              <a:rPr lang="ru-RU" altLang="ru-RU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Элементы пневмопривода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800" smtClean="0"/>
              <a:t>В</a:t>
            </a:r>
            <a:r>
              <a:rPr lang="ru-RU" altLang="ru-RU" sz="2800" b="1" smtClean="0"/>
              <a:t> </a:t>
            </a:r>
            <a:r>
              <a:rPr lang="ru-RU" altLang="ru-RU" sz="2800" b="1" smtClean="0">
                <a:hlinkClick r:id="rId2" tooltip="Маслораспылитель (страница отсутствует)"/>
              </a:rPr>
              <a:t>маслораспылителе</a:t>
            </a:r>
            <a:r>
              <a:rPr lang="ru-RU" altLang="ru-RU" sz="2800" smtClean="0"/>
              <a:t> в </a:t>
            </a:r>
            <a:r>
              <a:rPr lang="ru-RU" altLang="ru-RU" sz="2800" smtClean="0">
                <a:hlinkClick r:id="rId3" tooltip="Сжатый воздух"/>
              </a:rPr>
              <a:t>сжатый воздух</a:t>
            </a:r>
            <a:r>
              <a:rPr lang="ru-RU" altLang="ru-RU" sz="2800" smtClean="0"/>
              <a:t> добавляется смазка, благодаря чему уменьшается трение между подвижными деталями пневмопривода и предотвращает их заклинивание.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smtClean="0"/>
              <a:t>В пневмоприводе обязательно устанавливается </a:t>
            </a:r>
            <a:r>
              <a:rPr lang="ru-RU" altLang="ru-RU" sz="2800" b="1" smtClean="0">
                <a:hlinkClick r:id="rId4" tooltip="Редукционный клапан"/>
              </a:rPr>
              <a:t>редукционный клапан</a:t>
            </a:r>
            <a:r>
              <a:rPr lang="ru-RU" altLang="ru-RU" sz="2800" smtClean="0"/>
              <a:t>, обеспечивающий подачу к пневмодвигателям </a:t>
            </a:r>
            <a:r>
              <a:rPr lang="ru-RU" altLang="ru-RU" sz="2800" smtClean="0">
                <a:hlinkClick r:id="rId3" tooltip="Сжатый воздух"/>
              </a:rPr>
              <a:t>сжатого воздуха</a:t>
            </a:r>
            <a:r>
              <a:rPr lang="ru-RU" altLang="ru-RU" sz="2800" smtClean="0"/>
              <a:t> при постоянном давлении.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Элементы пневмопривода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solidFill>
                  <a:schemeClr val="hlink"/>
                </a:solidFill>
              </a:rPr>
              <a:t>Распределитель</a:t>
            </a:r>
            <a:r>
              <a:rPr lang="ru-RU" altLang="ru-RU" smtClean="0"/>
              <a:t> управляет движением выходных звеньев пневмодвигателя.</a:t>
            </a:r>
          </a:p>
          <a:p>
            <a:pPr eaLnBrk="1" hangingPunct="1"/>
            <a:r>
              <a:rPr lang="ru-RU" altLang="ru-RU" smtClean="0"/>
              <a:t>В </a:t>
            </a:r>
            <a:r>
              <a:rPr lang="ru-RU" altLang="ru-RU" b="1" smtClean="0">
                <a:solidFill>
                  <a:schemeClr val="hlink"/>
                </a:solidFill>
              </a:rPr>
              <a:t>пневмодвигателе</a:t>
            </a:r>
            <a:r>
              <a:rPr lang="ru-RU" altLang="ru-RU" smtClean="0"/>
              <a:t> (</a:t>
            </a:r>
            <a:r>
              <a:rPr lang="ru-RU" altLang="ru-RU" smtClean="0">
                <a:hlinkClick r:id="rId2" tooltip="Пневмомотор"/>
              </a:rPr>
              <a:t>пневмомоторе</a:t>
            </a:r>
            <a:r>
              <a:rPr lang="ru-RU" altLang="ru-RU" smtClean="0"/>
              <a:t> или </a:t>
            </a:r>
            <a:r>
              <a:rPr lang="ru-RU" altLang="ru-RU" smtClean="0">
                <a:hlinkClick r:id="rId3" tooltip="Пневмоцилиндр (страница отсутствует)"/>
              </a:rPr>
              <a:t>пневмоцилиндре</a:t>
            </a:r>
            <a:r>
              <a:rPr lang="ru-RU" altLang="ru-RU" smtClean="0"/>
              <a:t>) энергия сжатого воздуха преобразуется в механическую энергию.</a:t>
            </a:r>
          </a:p>
        </p:txBody>
      </p:sp>
      <p:pic>
        <p:nvPicPr>
          <p:cNvPr id="6349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21163"/>
            <a:ext cx="2449513" cy="184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i="1" smtClean="0">
                <a:solidFill>
                  <a:srgbClr val="FF0000"/>
                </a:solidFill>
              </a:rPr>
              <a:t>Плазменное состояние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571625"/>
            <a:ext cx="8429625" cy="46593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200" smtClean="0"/>
              <a:t>Кроме трех классических агрегатных состояния вещества имеется и четвертое состояние, которые физики склонны относить к числу агрегатных. Это </a:t>
            </a:r>
            <a:r>
              <a:rPr lang="ru-RU" altLang="ru-RU" sz="2200" i="1" smtClean="0">
                <a:solidFill>
                  <a:srgbClr val="FF0000"/>
                </a:solidFill>
              </a:rPr>
              <a:t>плазменное состояние</a:t>
            </a:r>
            <a:r>
              <a:rPr lang="ru-RU" altLang="ru-RU" sz="2200" i="1" smtClean="0"/>
              <a:t>. </a:t>
            </a:r>
            <a:r>
              <a:rPr lang="ru-RU" altLang="ru-RU" sz="2200" smtClean="0"/>
              <a:t>Плазма характеризуется частичным или полным срывом электронов с их атомных орбит, при этом сами свободные электроны остаются внутри вещества. Таким образом, плазма, будучи ионизированной, в целом остается электрически нейтральной, поскольку число положительных и отрицательных зарядов в ней остается равным.</a:t>
            </a:r>
          </a:p>
          <a:p>
            <a:pPr>
              <a:lnSpc>
                <a:spcPct val="90000"/>
              </a:lnSpc>
            </a:pPr>
            <a:r>
              <a:rPr lang="ru-RU" altLang="ru-RU" sz="2200" smtClean="0"/>
              <a:t> Известны как холодная в незначительной степени ионизированная плазма (например, в люминесцентных лампах), так и полностью ионизированная горячая плазма (внутри Солнца, например).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600" smtClean="0"/>
              <a:t>н</a:t>
            </a:r>
            <a:r>
              <a:rPr lang="ru-RU" altLang="ru-RU" smtClean="0"/>
              <a:t>азначение пневмопривода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800" smtClean="0"/>
              <a:t>Основное назначение </a:t>
            </a:r>
            <a:r>
              <a:rPr lang="ru-RU" altLang="ru-RU" sz="2800" smtClean="0">
                <a:solidFill>
                  <a:schemeClr val="hlink"/>
                </a:solidFill>
              </a:rPr>
              <a:t>пневмопривода</a:t>
            </a:r>
            <a:r>
              <a:rPr lang="ru-RU" altLang="ru-RU" sz="2800" smtClean="0"/>
              <a:t>, как и механической передачи:</a:t>
            </a:r>
          </a:p>
          <a:p>
            <a:pPr eaLnBrk="1" hangingPunct="1"/>
            <a:r>
              <a:rPr lang="ru-RU" altLang="ru-RU" sz="2800" smtClean="0"/>
              <a:t> преобразование механической характеристики приводного двигателя в соответствии с требованиями нагрузки.</a:t>
            </a:r>
          </a:p>
          <a:p>
            <a:pPr eaLnBrk="1" hangingPunct="1"/>
            <a:r>
              <a:rPr lang="ru-RU" altLang="ru-RU" sz="2800" smtClean="0"/>
              <a:t>преобразование вида движения выходного звена двигателя, его параметров,</a:t>
            </a:r>
          </a:p>
          <a:p>
            <a:pPr eaLnBrk="1" hangingPunct="1"/>
            <a:r>
              <a:rPr lang="ru-RU" altLang="ru-RU" sz="2800" smtClean="0"/>
              <a:t> а также регулирование, защита от перегрузок и др.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Типы пневмоприводов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800" smtClean="0"/>
              <a:t>В зависимости от характера движения выходного звена пневмодвигателя (вала </a:t>
            </a:r>
            <a:r>
              <a:rPr lang="ru-RU" altLang="ru-RU" sz="2800" smtClean="0">
                <a:hlinkClick r:id="rId2" tooltip="Пневмомотор"/>
              </a:rPr>
              <a:t>пневмомотора</a:t>
            </a:r>
            <a:r>
              <a:rPr lang="ru-RU" altLang="ru-RU" sz="2800" smtClean="0"/>
              <a:t> или </a:t>
            </a:r>
            <a:r>
              <a:rPr lang="ru-RU" altLang="ru-RU" sz="2800" smtClean="0">
                <a:hlinkClick r:id="rId3" tooltip="Шток"/>
              </a:rPr>
              <a:t>штока</a:t>
            </a:r>
            <a:r>
              <a:rPr lang="ru-RU" altLang="ru-RU" sz="2800" smtClean="0"/>
              <a:t> </a:t>
            </a:r>
            <a:r>
              <a:rPr lang="ru-RU" altLang="ru-RU" sz="2800" smtClean="0">
                <a:solidFill>
                  <a:schemeClr val="hlink"/>
                </a:solidFill>
              </a:rPr>
              <a:t>пневмоцилиндра</a:t>
            </a:r>
            <a:r>
              <a:rPr lang="ru-RU" altLang="ru-RU" sz="2800" smtClean="0"/>
              <a:t>), и соответственно, характера движения </a:t>
            </a:r>
            <a:r>
              <a:rPr lang="ru-RU" altLang="ru-RU" sz="2800" smtClean="0">
                <a:hlinkClick r:id="rId4" tooltip="Рабочий орган (страница отсутствует)"/>
              </a:rPr>
              <a:t>рабочего органа</a:t>
            </a:r>
            <a:r>
              <a:rPr lang="ru-RU" altLang="ru-RU" sz="2800" smtClean="0"/>
              <a:t> пневмопривод может быть:</a:t>
            </a:r>
          </a:p>
          <a:p>
            <a:pPr eaLnBrk="1" hangingPunct="1"/>
            <a:r>
              <a:rPr lang="ru-RU" altLang="ru-RU" sz="2800" smtClean="0"/>
              <a:t> </a:t>
            </a:r>
            <a:r>
              <a:rPr lang="ru-RU" altLang="ru-RU" sz="2800" i="1" u="sng" smtClean="0"/>
              <a:t>вращательным </a:t>
            </a:r>
          </a:p>
          <a:p>
            <a:pPr eaLnBrk="1" hangingPunct="1"/>
            <a:r>
              <a:rPr lang="ru-RU" altLang="ru-RU" sz="2800" i="1" u="sng" smtClean="0"/>
              <a:t> поступательным</a:t>
            </a:r>
            <a:r>
              <a:rPr lang="ru-RU" altLang="ru-RU" sz="2800" smtClean="0"/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400" smtClean="0"/>
              <a:t>(Пневмоприводы с поступательным движением получили наибольшее распространение в технике)</a:t>
            </a:r>
            <a:r>
              <a:rPr lang="ru-RU" altLang="ru-RU" sz="2800" smtClean="0"/>
              <a:t>.</a:t>
            </a:r>
          </a:p>
        </p:txBody>
      </p:sp>
      <p:pic>
        <p:nvPicPr>
          <p:cNvPr id="6554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3789363"/>
            <a:ext cx="181768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800" b="1" smtClean="0"/>
              <a:t>Пневмоприводы с поступательным движением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7924800" cy="4419600"/>
          </a:xfrm>
        </p:spPr>
        <p:txBody>
          <a:bodyPr/>
          <a:lstStyle/>
          <a:p>
            <a:pPr eaLnBrk="1" hangingPunct="1"/>
            <a:r>
              <a:rPr lang="ru-RU" altLang="ru-RU" i="1" u="sng" smtClean="0"/>
              <a:t>одностороннего действия</a:t>
            </a:r>
            <a:r>
              <a:rPr lang="ru-RU" altLang="ru-RU" smtClean="0"/>
              <a:t>, возврат привода в исходное положение осуществляется механической пружиной;</a:t>
            </a:r>
          </a:p>
          <a:p>
            <a:pPr eaLnBrk="1" hangingPunct="1"/>
            <a:r>
              <a:rPr lang="ru-RU" altLang="ru-RU" i="1" u="sng" smtClean="0"/>
              <a:t>двухстороннего действия</a:t>
            </a:r>
            <a:r>
              <a:rPr lang="ru-RU" altLang="ru-RU" smtClean="0"/>
              <a:t>, перемещающие рабочий орган привода осуществляется сжатым воздухом.</a:t>
            </a:r>
          </a:p>
          <a:p>
            <a:pPr eaLnBrk="1" hangingPunct="1"/>
            <a:endParaRPr lang="ru-RU" altLang="ru-RU" smtClean="0"/>
          </a:p>
        </p:txBody>
      </p:sp>
      <p:pic>
        <p:nvPicPr>
          <p:cNvPr id="66564" name="Рисунок 3" descr="Einfachwirkender_Zylinder_funktionsprinziep.gif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205038"/>
            <a:ext cx="2627312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Типы пневмоприводов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800" i="1" u="sng" smtClean="0">
                <a:solidFill>
                  <a:schemeClr val="hlink"/>
                </a:solidFill>
              </a:rPr>
              <a:t>поршневые</a:t>
            </a:r>
            <a:r>
              <a:rPr lang="ru-RU" altLang="ru-RU" sz="2800" smtClean="0"/>
              <a:t>, представляющие собой цилиндр, в котором под воздействием сжатого воздуха либо пружины перемещается поршень;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i="1" u="sng" smtClean="0">
                <a:solidFill>
                  <a:schemeClr val="hlink"/>
                </a:solidFill>
              </a:rPr>
              <a:t>мембранные</a:t>
            </a:r>
            <a:r>
              <a:rPr lang="ru-RU" altLang="ru-RU" sz="2800" smtClean="0"/>
              <a:t>, представляющие собой герметичную камеру, разделённую </a:t>
            </a:r>
            <a:r>
              <a:rPr lang="ru-RU" altLang="ru-RU" sz="2800" smtClean="0">
                <a:hlinkClick r:id="rId2" tooltip="Мембрана"/>
              </a:rPr>
              <a:t>мембраной</a:t>
            </a:r>
            <a:r>
              <a:rPr lang="ru-RU" altLang="ru-RU" sz="2800" smtClean="0"/>
              <a:t> на две полости;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i="1" smtClean="0">
                <a:hlinkClick r:id="rId3" tooltip="Сильфон"/>
              </a:rPr>
              <a:t>Сильфонные</a:t>
            </a:r>
            <a:r>
              <a:rPr lang="ru-RU" altLang="ru-RU" sz="2800" smtClean="0"/>
              <a:t> , практически всегда одностороннего действия: усилие возврата может создаваться как упругостью самого сильфон, так и с использованием дополнительной пружины.</a:t>
            </a:r>
          </a:p>
          <a:p>
            <a:pPr eaLnBrk="1" hangingPunct="1">
              <a:lnSpc>
                <a:spcPct val="80000"/>
              </a:lnSpc>
            </a:pPr>
            <a:endParaRPr lang="ru-RU" alt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/>
              <a:t>Достоинства пневмопривода</a:t>
            </a:r>
            <a:r>
              <a:rPr lang="ru-RU" altLang="ru-RU" smtClean="0"/>
              <a:t> 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smtClean="0"/>
              <a:t>в отличие от </a:t>
            </a:r>
            <a:r>
              <a:rPr lang="ru-RU" altLang="ru-RU" sz="2000" smtClean="0">
                <a:hlinkClick r:id="rId2" tooltip="Гидропривод"/>
              </a:rPr>
              <a:t>гидропривода</a:t>
            </a:r>
            <a:r>
              <a:rPr lang="ru-RU" altLang="ru-RU" sz="2000" smtClean="0"/>
              <a:t> — отсутствие необходимости возвращать рабочее тело (воздух) назад к компрессору;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/>
              <a:t>меньший вес рабочего тела по сравнению с гидроприводом (актуально для ракетостроения);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/>
              <a:t>меньший вес исполнительных устройств по сравнению с электрическими;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/>
              <a:t>возможность упростить систему за счет использования в качестве источника энергии баллона со сжатым газом, такие системы иногда используют вместо </a:t>
            </a:r>
            <a:r>
              <a:rPr lang="ru-RU" altLang="ru-RU" sz="2000" smtClean="0">
                <a:hlinkClick r:id="rId3" tooltip="Пиропатрон"/>
              </a:rPr>
              <a:t>пиропатронов</a:t>
            </a:r>
            <a:r>
              <a:rPr lang="ru-RU" altLang="ru-RU" sz="2000" smtClean="0"/>
              <a:t>, есть системы, где давление в баллоне достигает 500 МПа;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/>
              <a:t>простота и экономичность, обусловленные дешевизной рабочего газа;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/>
              <a:t>быстрота срабатывания и большие частоты вращения пневмомоторов (до нескольких десятков тысяч оборотов в минуту);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 smtClean="0"/>
          </a:p>
        </p:txBody>
      </p:sp>
      <p:pic>
        <p:nvPicPr>
          <p:cNvPr id="68612" name="Picture 7" descr="lg21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553075"/>
            <a:ext cx="48768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/>
              <a:t>Достоинства пневмопривода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smtClean="0"/>
              <a:t>пожаробезопасность и нейтральность рабочей среды, обеспечивающая возможность применения пневмопривода в шахтах и на химических производствах;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/>
              <a:t>в сравнении с гидроприводом — способность передавать пневматическую энергию на большие расстояния (до нескольких километров), что позволяет использовать пневмопривод в качестве магистрального в </a:t>
            </a:r>
            <a:r>
              <a:rPr lang="ru-RU" altLang="ru-RU" sz="2000" smtClean="0">
                <a:hlinkClick r:id="rId2" tooltip="Шахта"/>
              </a:rPr>
              <a:t>шахтах</a:t>
            </a:r>
            <a:r>
              <a:rPr lang="ru-RU" altLang="ru-RU" sz="2000" smtClean="0"/>
              <a:t> и на </a:t>
            </a:r>
            <a:r>
              <a:rPr lang="ru-RU" altLang="ru-RU" sz="2000" smtClean="0">
                <a:hlinkClick r:id="rId3" tooltip="Рудник"/>
              </a:rPr>
              <a:t>рудниках</a:t>
            </a:r>
            <a:r>
              <a:rPr lang="ru-RU" altLang="ru-RU" sz="2000" smtClean="0"/>
              <a:t>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/>
              <a:t>в отличие от </a:t>
            </a:r>
            <a:r>
              <a:rPr lang="ru-RU" altLang="ru-RU" sz="2000" smtClean="0">
                <a:hlinkClick r:id="rId4" tooltip="Гидропривод"/>
              </a:rPr>
              <a:t>гидропривода</a:t>
            </a:r>
            <a:r>
              <a:rPr lang="ru-RU" altLang="ru-RU" sz="2000" smtClean="0"/>
              <a:t>, пневмопривод менее чувствителен к изменению температуры окружающей среды вследствие меньшей зависимости </a:t>
            </a:r>
            <a:r>
              <a:rPr lang="ru-RU" altLang="ru-RU" sz="2000" smtClean="0">
                <a:hlinkClick r:id="rId5" tooltip="КПД"/>
              </a:rPr>
              <a:t>КПД</a:t>
            </a:r>
            <a:r>
              <a:rPr lang="ru-RU" altLang="ru-RU" sz="2000" smtClean="0"/>
              <a:t> от утечек рабочей среды (рабочего газа), поэтому изменение зазоров между деталями пневмооборудования и вязкости рабочей среды не оказывают серьёзного влияния на рабочие параметры пневмопривода; это делает пневмопривод удобным для использования в горячих цехах металлургических предприятий.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/>
              <a:t>Недостатки пневмопривода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smtClean="0"/>
              <a:t>возможность </a:t>
            </a:r>
            <a:r>
              <a:rPr lang="ru-RU" altLang="ru-RU" sz="2000" b="1" smtClean="0"/>
              <a:t>взрывного</a:t>
            </a:r>
            <a:r>
              <a:rPr lang="ru-RU" altLang="ru-RU" sz="2000" smtClean="0"/>
              <a:t> разрыва трубопроводов или производственного травматизма, из-за чего в промышленном пневмоприводе применяются небольшие давления рабочего газа (обычно давление в пневмосистемах не превышает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smtClean="0"/>
              <a:t>    1 МПа),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/>
              <a:t> хотя известны пневмосистемы с рабочим давлением до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smtClean="0"/>
              <a:t>     7 </a:t>
            </a:r>
            <a:r>
              <a:rPr lang="ru-RU" altLang="ru-RU" sz="2000" smtClean="0">
                <a:hlinkClick r:id="rId2" tooltip="МПа"/>
              </a:rPr>
              <a:t>МПа</a:t>
            </a:r>
            <a:r>
              <a:rPr lang="ru-RU" altLang="ru-RU" sz="2000" smtClean="0"/>
              <a:t> — например, на </a:t>
            </a:r>
            <a:r>
              <a:rPr lang="ru-RU" altLang="ru-RU" sz="2000" smtClean="0">
                <a:hlinkClick r:id="rId3" tooltip="Атомная электростанция"/>
              </a:rPr>
              <a:t>атомных электростанциях</a:t>
            </a:r>
            <a:r>
              <a:rPr lang="ru-RU" altLang="ru-RU" sz="2000" smtClean="0"/>
              <a:t>). Там, где  нет проблемы высокого давления (на ракетах и самолетах) или размеры систем небольшие, давления могут достигать 20 МПа и даже выше.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b="1" smtClean="0"/>
              <a:t>усилия </a:t>
            </a:r>
            <a:r>
              <a:rPr lang="ru-RU" altLang="ru-RU" sz="2000" smtClean="0"/>
              <a:t>на рабочих органах значительно ме́ньшие в сравнении с </a:t>
            </a:r>
            <a:r>
              <a:rPr lang="ru-RU" altLang="ru-RU" sz="2000" smtClean="0">
                <a:hlinkClick r:id="rId4" tooltip="Гидропривод"/>
              </a:rPr>
              <a:t>гидроприводом</a:t>
            </a:r>
            <a:r>
              <a:rPr lang="ru-RU" altLang="ru-RU" sz="2000" smtClean="0"/>
              <a:t>),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/>
              <a:t> для регулирования величины поворота штока привода необходимо использование дорогостоящих устройств — </a:t>
            </a:r>
            <a:r>
              <a:rPr lang="ru-RU" altLang="ru-RU" sz="2000" b="1" smtClean="0"/>
              <a:t>позиционеров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/>
              <a:t>Недостатки пневмопривода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400" b="1" smtClean="0"/>
              <a:t>нагревание и охлаждение</a:t>
            </a:r>
            <a:r>
              <a:rPr lang="ru-RU" altLang="ru-RU" sz="2400" smtClean="0"/>
              <a:t> рабочего газа в процессе сжатия в компрессорах и расширения в пневмомоторах; этот недостаток обусловлен законами термодинамики, и приводит к следующим проблемам: 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ru-RU" sz="2000" smtClean="0"/>
              <a:t>возможность </a:t>
            </a:r>
            <a:r>
              <a:rPr lang="ru-RU" altLang="ru-RU" sz="2000" b="1" smtClean="0"/>
              <a:t>обмерзания</a:t>
            </a:r>
            <a:r>
              <a:rPr lang="ru-RU" altLang="ru-RU" sz="2000" smtClean="0"/>
              <a:t> пневмосистем;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ru-RU" sz="2000" smtClean="0"/>
              <a:t>конденсация водяных паров из рабочего газа, и в связи с этим необходимость его </a:t>
            </a:r>
            <a:r>
              <a:rPr lang="ru-RU" altLang="ru-RU" sz="2000" b="1" smtClean="0"/>
              <a:t>осушения</a:t>
            </a:r>
            <a:r>
              <a:rPr lang="ru-RU" altLang="ru-RU" sz="2000" smtClean="0"/>
              <a:t>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высокая </a:t>
            </a:r>
            <a:r>
              <a:rPr lang="ru-RU" altLang="ru-RU" sz="2400" b="1" smtClean="0"/>
              <a:t>стоимость пневматической энергии</a:t>
            </a:r>
            <a:r>
              <a:rPr lang="ru-RU" altLang="ru-RU" sz="2400" smtClean="0"/>
              <a:t> по сравнению с электрической (примерно в </a:t>
            </a:r>
            <a:r>
              <a:rPr lang="ru-RU" altLang="ru-RU" sz="2400" b="1" smtClean="0"/>
              <a:t>3-4 раза</a:t>
            </a:r>
            <a:r>
              <a:rPr lang="ru-RU" altLang="ru-RU" sz="2400" smtClean="0"/>
              <a:t>), что важно, например, при использовании пневмопривода в шахтах;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ещё более </a:t>
            </a:r>
            <a:r>
              <a:rPr lang="ru-RU" altLang="ru-RU" sz="2400" b="1" smtClean="0"/>
              <a:t>низкий КПД</a:t>
            </a:r>
            <a:r>
              <a:rPr lang="ru-RU" altLang="ru-RU" sz="2400" smtClean="0"/>
              <a:t>, чем у гидропривода;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низкие </a:t>
            </a:r>
            <a:r>
              <a:rPr lang="ru-RU" altLang="ru-RU" sz="2400" b="1" smtClean="0"/>
              <a:t>точность</a:t>
            </a:r>
            <a:r>
              <a:rPr lang="ru-RU" altLang="ru-RU" sz="2400" smtClean="0"/>
              <a:t> срабатывания и </a:t>
            </a:r>
            <a:r>
              <a:rPr lang="ru-RU" altLang="ru-RU" sz="2400" b="1" smtClean="0"/>
              <a:t>плавность</a:t>
            </a:r>
            <a:r>
              <a:rPr lang="ru-RU" altLang="ru-RU" sz="2400" smtClean="0"/>
              <a:t> хода.</a:t>
            </a:r>
          </a:p>
          <a:p>
            <a:pPr eaLnBrk="1" hangingPunct="1">
              <a:lnSpc>
                <a:spcPct val="80000"/>
              </a:lnSpc>
            </a:pPr>
            <a:endParaRPr lang="ru-RU" alt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P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5100"/>
            <a:ext cx="9363075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7" name="WordArt 3"/>
          <p:cNvSpPr>
            <a:spLocks noChangeArrowheads="1" noChangeShapeType="1" noTextEdit="1"/>
          </p:cNvSpPr>
          <p:nvPr/>
        </p:nvSpPr>
        <p:spPr bwMode="auto">
          <a:xfrm>
            <a:off x="4211638" y="908050"/>
            <a:ext cx="4114800" cy="1714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"Мы живем на дне</a:t>
            </a:r>
          </a:p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воздушного океана"</a:t>
            </a:r>
          </a:p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Э.Торричелли</a:t>
            </a:r>
          </a:p>
        </p:txBody>
      </p:sp>
      <p:sp>
        <p:nvSpPr>
          <p:cNvPr id="93188" name="WordArt 4"/>
          <p:cNvSpPr>
            <a:spLocks noChangeArrowheads="1" noChangeShapeType="1" noTextEdit="1"/>
          </p:cNvSpPr>
          <p:nvPr/>
        </p:nvSpPr>
        <p:spPr bwMode="auto">
          <a:xfrm>
            <a:off x="4211638" y="908050"/>
            <a:ext cx="4114800" cy="1714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"Мы живем на дне</a:t>
            </a:r>
          </a:p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воздушного океана"</a:t>
            </a:r>
          </a:p>
          <a:p>
            <a:pPr algn="ctr"/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Э.Торричелли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animBg="1"/>
      <p:bldP spid="93188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883401"/>
          </a:xfrm>
          <a:prstGeom prst="rect">
            <a:avLst/>
          </a:prstGeom>
          <a:solidFill>
            <a:srgbClr val="FFFF00"/>
          </a:solidFill>
          <a:ln w="9525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73731" name="TextBox 1"/>
          <p:cNvSpPr txBox="1">
            <a:spLocks noChangeArrowheads="1"/>
          </p:cNvSpPr>
          <p:nvPr/>
        </p:nvSpPr>
        <p:spPr bwMode="auto">
          <a:xfrm>
            <a:off x="250825" y="260350"/>
            <a:ext cx="8642350" cy="6199188"/>
          </a:xfrm>
          <a:prstGeom prst="rect">
            <a:avLst/>
          </a:prstGeom>
          <a:solidFill>
            <a:srgbClr val="FFFF00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4800" b="1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4800" b="1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4800" b="1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4800" b="1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8000" b="1">
                <a:solidFill>
                  <a:srgbClr val="FF0000"/>
                </a:solidFill>
                <a:latin typeface="Calibri" panose="020F0502020204030204" pitchFamily="34" charset="0"/>
              </a:rPr>
              <a:t>Спасибо за внимание!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48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538163" y="1971675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FF00FF"/>
                </a:solidFill>
                <a:latin typeface="Times New Roman" panose="02020603050405020304" pitchFamily="18" charset="0"/>
              </a:rPr>
              <a:t>Кислород О</a:t>
            </a:r>
            <a:r>
              <a:rPr lang="ru-RU" altLang="ru-RU" sz="2400" b="1" baseline="-25000">
                <a:solidFill>
                  <a:srgbClr val="FF00FF"/>
                </a:solidFill>
                <a:latin typeface="Times New Roman" panose="02020603050405020304" pitchFamily="18" charset="0"/>
              </a:rPr>
              <a:t>2 </a:t>
            </a:r>
            <a:r>
              <a:rPr lang="ru-RU" altLang="ru-RU" sz="2400" b="1">
                <a:solidFill>
                  <a:srgbClr val="FF00FF"/>
                </a:solidFill>
                <a:latin typeface="Times New Roman" panose="02020603050405020304" pitchFamily="18" charset="0"/>
              </a:rPr>
              <a:t>– 21%</a:t>
            </a: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527050" y="1557338"/>
            <a:ext cx="2116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0000CC"/>
                </a:solidFill>
                <a:latin typeface="Times New Roman" panose="02020603050405020304" pitchFamily="18" charset="0"/>
              </a:rPr>
              <a:t>Азот </a:t>
            </a:r>
            <a:r>
              <a:rPr lang="en-US" altLang="ru-RU" sz="2400" b="1">
                <a:solidFill>
                  <a:srgbClr val="0000CC"/>
                </a:solidFill>
                <a:latin typeface="Times New Roman" panose="02020603050405020304" pitchFamily="18" charset="0"/>
              </a:rPr>
              <a:t>N</a:t>
            </a:r>
            <a:r>
              <a:rPr lang="en-US" altLang="ru-RU" sz="2400" b="1" baseline="-25000">
                <a:solidFill>
                  <a:srgbClr val="0000CC"/>
                </a:solidFill>
                <a:latin typeface="Times New Roman" panose="02020603050405020304" pitchFamily="18" charset="0"/>
              </a:rPr>
              <a:t>2</a:t>
            </a:r>
            <a:r>
              <a:rPr lang="ru-RU" altLang="ru-RU" sz="2400" b="1" baseline="-2500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b="1">
                <a:solidFill>
                  <a:srgbClr val="0000CC"/>
                </a:solidFill>
                <a:latin typeface="Times New Roman" panose="02020603050405020304" pitchFamily="18" charset="0"/>
              </a:rPr>
              <a:t>– 78%</a:t>
            </a: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527050" y="2924175"/>
            <a:ext cx="4116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008000"/>
                </a:solidFill>
                <a:latin typeface="Times New Roman" panose="02020603050405020304" pitchFamily="18" charset="0"/>
              </a:rPr>
              <a:t>Углекислый газ СО</a:t>
            </a:r>
            <a:r>
              <a:rPr lang="ru-RU" altLang="ru-RU" sz="2400" b="1" baseline="-25000">
                <a:solidFill>
                  <a:srgbClr val="008000"/>
                </a:solidFill>
                <a:latin typeface="Times New Roman" panose="02020603050405020304" pitchFamily="18" charset="0"/>
              </a:rPr>
              <a:t>2</a:t>
            </a:r>
            <a:r>
              <a:rPr lang="ru-RU" altLang="ru-RU" sz="2400" b="1">
                <a:solidFill>
                  <a:srgbClr val="008000"/>
                </a:solidFill>
                <a:latin typeface="Times New Roman" panose="02020603050405020304" pitchFamily="18" charset="0"/>
              </a:rPr>
              <a:t> –0,03%</a:t>
            </a: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525463" y="2428875"/>
            <a:ext cx="3546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D60093"/>
                </a:solidFill>
                <a:latin typeface="Times New Roman" panose="02020603050405020304" pitchFamily="18" charset="0"/>
              </a:rPr>
              <a:t>Инертные газы – 0,94 %</a:t>
            </a:r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522288" y="3357563"/>
            <a:ext cx="4764087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663300"/>
                </a:solidFill>
                <a:latin typeface="Times New Roman" panose="02020603050405020304" pitchFamily="18" charset="0"/>
              </a:rPr>
              <a:t>Переменные составные – 0,03% 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663300"/>
                </a:solidFill>
                <a:latin typeface="Times New Roman" panose="02020603050405020304" pitchFamily="18" charset="0"/>
              </a:rPr>
              <a:t>Оксиды серы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663300"/>
                </a:solidFill>
                <a:latin typeface="Times New Roman" panose="02020603050405020304" pitchFamily="18" charset="0"/>
              </a:rPr>
              <a:t>Угарный газ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663300"/>
                </a:solidFill>
                <a:latin typeface="Times New Roman" panose="02020603050405020304" pitchFamily="18" charset="0"/>
              </a:rPr>
              <a:t>Аммиак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663300"/>
                </a:solidFill>
                <a:latin typeface="Times New Roman" panose="02020603050405020304" pitchFamily="18" charset="0"/>
              </a:rPr>
              <a:t>Элементарная сера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663300"/>
                </a:solidFill>
                <a:latin typeface="Times New Roman" panose="02020603050405020304" pitchFamily="18" charset="0"/>
              </a:rPr>
              <a:t>Сероводород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663300"/>
                </a:solidFill>
                <a:latin typeface="Times New Roman" panose="02020603050405020304" pitchFamily="18" charset="0"/>
              </a:rPr>
              <a:t>Вода и пыль</a:t>
            </a:r>
            <a:endParaRPr lang="ru-RU" altLang="ru-RU" sz="2400" b="1">
              <a:solidFill>
                <a:srgbClr val="663300"/>
              </a:solidFill>
            </a:endParaRPr>
          </a:p>
        </p:txBody>
      </p:sp>
      <p:pic>
        <p:nvPicPr>
          <p:cNvPr id="91143" name="Picture 7" descr="2 состав воздух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9" r="8627" b="4156"/>
          <a:stretch>
            <a:fillRect/>
          </a:stretch>
        </p:blipFill>
        <p:spPr bwMode="auto">
          <a:xfrm>
            <a:off x="5000625" y="1484313"/>
            <a:ext cx="3571875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Rectangle 9"/>
          <p:cNvSpPr>
            <a:spLocks noChangeArrowheads="1"/>
          </p:cNvSpPr>
          <p:nvPr/>
        </p:nvSpPr>
        <p:spPr bwMode="auto">
          <a:xfrm>
            <a:off x="0" y="-387350"/>
            <a:ext cx="8243888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4400" b="1">
              <a:solidFill>
                <a:srgbClr val="6633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400" b="1">
                <a:solidFill>
                  <a:srgbClr val="FFFF00"/>
                </a:solidFill>
              </a:rPr>
              <a:t>АТМОСФЕРА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  <p:bldP spid="91139" grpId="0"/>
      <p:bldP spid="91140" grpId="0"/>
      <p:bldP spid="91141" grpId="0"/>
      <p:bldP spid="911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800" b="1" smtClean="0"/>
              <a:t>Молекулярно-кинетическая теория (м.к.т.) газов</a:t>
            </a:r>
            <a:r>
              <a:rPr lang="ru-RU" altLang="ru-RU" sz="3800" smtClean="0"/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 i="1" smtClean="0"/>
              <a:t>Газ</a:t>
            </a:r>
            <a:r>
              <a:rPr lang="ru-RU" altLang="ru-RU" sz="2400" smtClean="0"/>
              <a:t> расширяется, пока не заполнит весь отведенный ему объем. Если рассмотреть газ на молекулярном уровне, мы увидим беспорядочно мечущиеся и сталкивающиеся между собой и со стенками сосуда молекулы, которые, однако, практически не вступают во взаимодействие друг с другом. Если увеличить или уменьшить объем сосуда, молекулы равномерно перераспределятся в новом объеме.</a:t>
            </a:r>
          </a:p>
          <a:p>
            <a:pPr>
              <a:lnSpc>
                <a:spcPct val="90000"/>
              </a:lnSpc>
            </a:pPr>
            <a:r>
              <a:rPr lang="ru-RU" altLang="ru-RU" sz="2400" smtClean="0"/>
              <a:t> </a:t>
            </a:r>
            <a:r>
              <a:rPr lang="ru-RU" altLang="ru-RU" sz="2400" smtClean="0">
                <a:hlinkClick r:id="rId2"/>
              </a:rPr>
              <a:t>Молекулярно-кинетическая теория</a:t>
            </a:r>
            <a:r>
              <a:rPr lang="ru-RU" altLang="ru-RU" sz="2400" smtClean="0"/>
              <a:t> связывает молекулярные свойства газа с его макроскопическими свойствами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619250" y="1196975"/>
            <a:ext cx="4176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1233488" y="2916238"/>
          <a:ext cx="2641600" cy="178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Рисунок" r:id="rId3" imgW="2752725" imgH="1838325" progId="Word.Picture.8">
                  <p:embed/>
                </p:oleObj>
              </mc:Choice>
              <mc:Fallback>
                <p:oleObj name="Рисунок" r:id="rId3" imgW="2752725" imgH="1838325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3488" y="2916238"/>
                        <a:ext cx="2641600" cy="178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5268913" y="2916238"/>
          <a:ext cx="2641600" cy="178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Рисунок" r:id="rId5" imgW="2752725" imgH="1838325" progId="Word.Picture.8">
                  <p:embed/>
                </p:oleObj>
              </mc:Choice>
              <mc:Fallback>
                <p:oleObj name="Рисунок" r:id="rId5" imgW="2752725" imgH="1838325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8913" y="2916238"/>
                        <a:ext cx="2641600" cy="178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763713" y="404813"/>
            <a:ext cx="6048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b="1">
                <a:solidFill>
                  <a:srgbClr val="FFFF00"/>
                </a:solidFill>
              </a:rPr>
              <a:t>ИДЕАЛЬНЫЙ ГАЗ</a:t>
            </a:r>
            <a:r>
              <a:rPr lang="ru-RU" altLang="ru-RU" sz="3600" b="1"/>
              <a:t> 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857250" y="1631950"/>
            <a:ext cx="7488238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b="1"/>
              <a:t>   Известно, что частицы в газах, в отличие от жидкостей и твердых тел, располагаются друг относительно друга на расстояниях, существенно превышающих их собственные размеры. В этом случае взаимодействие между молекулами пренебрежимо мало и кинетическая энергия молекул много больше энергии межмолекулярного взаимодействия. Для выяснения наиболее общих свойств, присущих всем газам, используют упрощенную модель реальных газов – </a:t>
            </a:r>
            <a:r>
              <a:rPr lang="ru-RU" altLang="ru-RU" sz="2400" b="1" i="1">
                <a:solidFill>
                  <a:srgbClr val="FF0000"/>
                </a:solidFill>
              </a:rPr>
              <a:t>идеальный газ</a:t>
            </a:r>
            <a:endParaRPr lang="ru-RU" altLang="ru-RU" sz="2400" i="1">
              <a:solidFill>
                <a:srgbClr val="FF0000"/>
              </a:solidFill>
            </a:endParaRPr>
          </a:p>
        </p:txBody>
      </p:sp>
      <p:sp>
        <p:nvSpPr>
          <p:cNvPr id="12295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8350" y="6237288"/>
            <a:ext cx="755650" cy="620712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кругленный">
  <a:themeElements>
    <a:clrScheme name="Скругленный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Скругленны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1666</TotalTime>
  <Words>2041</Words>
  <Application>Microsoft Office PowerPoint</Application>
  <PresentationFormat>Экран (4:3)</PresentationFormat>
  <Paragraphs>314</Paragraphs>
  <Slides>69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69</vt:i4>
      </vt:variant>
    </vt:vector>
  </HeadingPairs>
  <TitlesOfParts>
    <vt:vector size="77" baseType="lpstr">
      <vt:lpstr>Arial</vt:lpstr>
      <vt:lpstr>Wingdings</vt:lpstr>
      <vt:lpstr>Times New Roman</vt:lpstr>
      <vt:lpstr>Arial Black</vt:lpstr>
      <vt:lpstr>Calibri</vt:lpstr>
      <vt:lpstr>Monotype Corsiva</vt:lpstr>
      <vt:lpstr>Скругленный</vt:lpstr>
      <vt:lpstr>Рисунок Microsoft Word</vt:lpstr>
      <vt:lpstr>Пневматика, пневмопривод </vt:lpstr>
      <vt:lpstr>Установите соответствие:</vt:lpstr>
      <vt:lpstr>Агрегатные состояния вещества</vt:lpstr>
      <vt:lpstr>Фазовая диаграмма</vt:lpstr>
      <vt:lpstr>Тройная точка воды</vt:lpstr>
      <vt:lpstr>Плазменное состояние</vt:lpstr>
      <vt:lpstr>Презентация PowerPoint</vt:lpstr>
      <vt:lpstr>Молекулярно-кинетическая теория (м.к.т.) газов </vt:lpstr>
      <vt:lpstr>Презентация PowerPoint</vt:lpstr>
      <vt:lpstr>Презентация PowerPoint</vt:lpstr>
      <vt:lpstr>Макроскопические параметры</vt:lpstr>
      <vt:lpstr>Макроскопические параметры</vt:lpstr>
      <vt:lpstr>Изопроцессы</vt:lpstr>
      <vt:lpstr>Изотермический процесс</vt:lpstr>
      <vt:lpstr>Изотермический процесс</vt:lpstr>
      <vt:lpstr>Презентация PowerPoint</vt:lpstr>
      <vt:lpstr>Мариотт, Эдм </vt:lpstr>
      <vt:lpstr>Изотерма в координатах P;T, V;T</vt:lpstr>
      <vt:lpstr>Изохорный процесс</vt:lpstr>
      <vt:lpstr>Изохора в координатах P,V;V,T</vt:lpstr>
      <vt:lpstr>График изохорного процесса</vt:lpstr>
      <vt:lpstr>Изобарный процесс </vt:lpstr>
      <vt:lpstr>Изобара в координатах P,T; P,V</vt:lpstr>
      <vt:lpstr>График изобарного процесса</vt:lpstr>
      <vt:lpstr>Закон Гей-Люссака</vt:lpstr>
      <vt:lpstr>Подведем итог:</vt:lpstr>
      <vt:lpstr>Пневматика</vt:lpstr>
      <vt:lpstr>Пневматика ( аэродинамика) </vt:lpstr>
      <vt:lpstr>Пневмоника</vt:lpstr>
      <vt:lpstr>История</vt:lpstr>
      <vt:lpstr>Герон Александрийский  гидропневмоавтомат для открытия дверей храма  </vt:lpstr>
      <vt:lpstr>Фонтан Герона</vt:lpstr>
      <vt:lpstr>Презентация PowerPoint</vt:lpstr>
      <vt:lpstr>Презентация PowerPoint</vt:lpstr>
      <vt:lpstr>Преимущества пневматики</vt:lpstr>
      <vt:lpstr>Преимущества пневматики</vt:lpstr>
      <vt:lpstr>Преимущества пневматики</vt:lpstr>
      <vt:lpstr>Применение</vt:lpstr>
      <vt:lpstr>Презентация PowerPoint</vt:lpstr>
      <vt:lpstr>Презентация PowerPoint</vt:lpstr>
      <vt:lpstr>Презентация PowerPoint</vt:lpstr>
      <vt:lpstr>О пневматических инструментах </vt:lpstr>
      <vt:lpstr>Презентация PowerPoint</vt:lpstr>
      <vt:lpstr>Пневмоинструмент</vt:lpstr>
      <vt:lpstr>Пневмоинструмент</vt:lpstr>
      <vt:lpstr>Железные дороги </vt:lpstr>
      <vt:lpstr>Метропоезда</vt:lpstr>
      <vt:lpstr>Авиация</vt:lpstr>
      <vt:lpstr>Пневматический привод (пневмопривод)  </vt:lpstr>
      <vt:lpstr>Принцип работы пневмопривода одностороннего действия</vt:lpstr>
      <vt:lpstr>Типовая схема пневмопривода</vt:lpstr>
      <vt:lpstr>Презентация PowerPoint</vt:lpstr>
      <vt:lpstr>Шаровой кран с пневмоприводом</vt:lpstr>
      <vt:lpstr>Реле времени (клапан выдержки времени)</vt:lpstr>
      <vt:lpstr>Элементы пневмопривода</vt:lpstr>
      <vt:lpstr>Элементы пневмопривода</vt:lpstr>
      <vt:lpstr>Элементы пневмопривода</vt:lpstr>
      <vt:lpstr>Элементы пневмопривода</vt:lpstr>
      <vt:lpstr>Элементы пневмопривода</vt:lpstr>
      <vt:lpstr>назначение пневмопривода</vt:lpstr>
      <vt:lpstr>Типы пневмоприводов</vt:lpstr>
      <vt:lpstr>Пневмоприводы с поступательным движением</vt:lpstr>
      <vt:lpstr>Типы пневмоприводов</vt:lpstr>
      <vt:lpstr>Достоинства пневмопривода </vt:lpstr>
      <vt:lpstr>Достоинства пневмопривода</vt:lpstr>
      <vt:lpstr>Недостатки пневмопривода</vt:lpstr>
      <vt:lpstr>Недостатки пневмопривода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Репетиция</dc:title>
  <dc:creator>croc</dc:creator>
  <cp:lastModifiedBy>peter</cp:lastModifiedBy>
  <cp:revision>77</cp:revision>
  <dcterms:created xsi:type="dcterms:W3CDTF">2006-12-14T01:23:38Z</dcterms:created>
  <dcterms:modified xsi:type="dcterms:W3CDTF">2020-11-11T14:23:09Z</dcterms:modified>
</cp:coreProperties>
</file>