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9" r:id="rId2"/>
    <p:sldId id="292" r:id="rId3"/>
    <p:sldId id="258" r:id="rId4"/>
    <p:sldId id="294" r:id="rId5"/>
    <p:sldId id="289" r:id="rId6"/>
    <p:sldId id="290"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91" r:id="rId20"/>
    <p:sldId id="293" r:id="rId21"/>
    <p:sldId id="272" r:id="rId22"/>
    <p:sldId id="273" r:id="rId23"/>
    <p:sldId id="274" r:id="rId24"/>
    <p:sldId id="275" r:id="rId25"/>
    <p:sldId id="276" r:id="rId26"/>
    <p:sldId id="277" r:id="rId27"/>
    <p:sldId id="278" r:id="rId28"/>
    <p:sldId id="279" r:id="rId29"/>
    <p:sldId id="288" r:id="rId30"/>
    <p:sldId id="280" r:id="rId31"/>
    <p:sldId id="281" r:id="rId32"/>
    <p:sldId id="282" r:id="rId33"/>
    <p:sldId id="283" r:id="rId34"/>
    <p:sldId id="284" r:id="rId35"/>
    <p:sldId id="285" r:id="rId36"/>
    <p:sldId id="286" r:id="rId37"/>
    <p:sldId id="287" r:id="rId38"/>
    <p:sldId id="295" r:id="rId3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ru-RU">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ru-RU">
                  <a:latin typeface="Arial"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ru-RU">
                  <a:latin typeface="Arial"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ru-RU">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ru-RU">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ru-RU">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ru-RU">
                  <a:latin typeface="Arial"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ru-RU">
                  <a:latin typeface="Arial"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ru-RU">
                  <a:latin typeface="Arial"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ru-RU">
                  <a:latin typeface="Arial"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ru-RU">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pSp>
        </p:grpSp>
      </p:grpSp>
      <p:sp>
        <p:nvSpPr>
          <p:cNvPr id="825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825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804488B2-F4FD-4807-9515-D91C3F63D12F}" type="slidenum">
              <a:rPr lang="ru-RU" altLang="ru-RU"/>
              <a:pPr>
                <a:defRPr/>
              </a:pPr>
              <a:t>‹#›</a:t>
            </a:fld>
            <a:endParaRPr lang="ru-RU" altLang="ru-RU"/>
          </a:p>
        </p:txBody>
      </p:sp>
    </p:spTree>
    <p:extLst>
      <p:ext uri="{BB962C8B-B14F-4D97-AF65-F5344CB8AC3E}">
        <p14:creationId xmlns:p14="http://schemas.microsoft.com/office/powerpoint/2010/main" val="57220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5A5B0D71-A49A-49DE-9E9C-79B115508A96}" type="slidenum">
              <a:rPr lang="ru-RU" altLang="ru-RU"/>
              <a:pPr>
                <a:defRPr/>
              </a:pPr>
              <a:t>‹#›</a:t>
            </a:fld>
            <a:endParaRPr lang="ru-RU" altLang="ru-RU"/>
          </a:p>
        </p:txBody>
      </p:sp>
    </p:spTree>
    <p:extLst>
      <p:ext uri="{BB962C8B-B14F-4D97-AF65-F5344CB8AC3E}">
        <p14:creationId xmlns:p14="http://schemas.microsoft.com/office/powerpoint/2010/main" val="1508561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E4CDBA8F-9155-4950-9363-DC97D97A0542}" type="slidenum">
              <a:rPr lang="ru-RU" altLang="ru-RU"/>
              <a:pPr>
                <a:defRPr/>
              </a:pPr>
              <a:t>‹#›</a:t>
            </a:fld>
            <a:endParaRPr lang="ru-RU" altLang="ru-RU"/>
          </a:p>
        </p:txBody>
      </p:sp>
    </p:spTree>
    <p:extLst>
      <p:ext uri="{BB962C8B-B14F-4D97-AF65-F5344CB8AC3E}">
        <p14:creationId xmlns:p14="http://schemas.microsoft.com/office/powerpoint/2010/main" val="309545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73756347-3FF9-4CE3-9451-150F9F04710B}" type="slidenum">
              <a:rPr lang="ru-RU" altLang="ru-RU"/>
              <a:pPr>
                <a:defRPr/>
              </a:pPr>
              <a:t>‹#›</a:t>
            </a:fld>
            <a:endParaRPr lang="ru-RU" altLang="ru-RU"/>
          </a:p>
        </p:txBody>
      </p:sp>
    </p:spTree>
    <p:extLst>
      <p:ext uri="{BB962C8B-B14F-4D97-AF65-F5344CB8AC3E}">
        <p14:creationId xmlns:p14="http://schemas.microsoft.com/office/powerpoint/2010/main" val="38007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FBB54991-531D-454B-AD79-5D7D51803BB8}" type="slidenum">
              <a:rPr lang="ru-RU" altLang="ru-RU"/>
              <a:pPr>
                <a:defRPr/>
              </a:pPr>
              <a:t>‹#›</a:t>
            </a:fld>
            <a:endParaRPr lang="ru-RU" altLang="ru-RU"/>
          </a:p>
        </p:txBody>
      </p:sp>
    </p:spTree>
    <p:extLst>
      <p:ext uri="{BB962C8B-B14F-4D97-AF65-F5344CB8AC3E}">
        <p14:creationId xmlns:p14="http://schemas.microsoft.com/office/powerpoint/2010/main" val="2172130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E87F4521-C145-4AE5-A79B-0E2CD331BB63}" type="slidenum">
              <a:rPr lang="ru-RU" altLang="ru-RU"/>
              <a:pPr>
                <a:defRPr/>
              </a:pPr>
              <a:t>‹#›</a:t>
            </a:fld>
            <a:endParaRPr lang="ru-RU" altLang="ru-RU"/>
          </a:p>
        </p:txBody>
      </p:sp>
    </p:spTree>
    <p:extLst>
      <p:ext uri="{BB962C8B-B14F-4D97-AF65-F5344CB8AC3E}">
        <p14:creationId xmlns:p14="http://schemas.microsoft.com/office/powerpoint/2010/main" val="169643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DACAD045-9758-4A91-A5E4-1DFA15876A25}" type="slidenum">
              <a:rPr lang="ru-RU" altLang="ru-RU"/>
              <a:pPr>
                <a:defRPr/>
              </a:pPr>
              <a:t>‹#›</a:t>
            </a:fld>
            <a:endParaRPr lang="ru-RU" altLang="ru-RU"/>
          </a:p>
        </p:txBody>
      </p:sp>
    </p:spTree>
    <p:extLst>
      <p:ext uri="{BB962C8B-B14F-4D97-AF65-F5344CB8AC3E}">
        <p14:creationId xmlns:p14="http://schemas.microsoft.com/office/powerpoint/2010/main" val="377703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C5210B20-24CE-41B1-A5FC-3BB417D3DA51}" type="slidenum">
              <a:rPr lang="ru-RU" altLang="ru-RU"/>
              <a:pPr>
                <a:defRPr/>
              </a:pPr>
              <a:t>‹#›</a:t>
            </a:fld>
            <a:endParaRPr lang="ru-RU" altLang="ru-RU"/>
          </a:p>
        </p:txBody>
      </p:sp>
    </p:spTree>
    <p:extLst>
      <p:ext uri="{BB962C8B-B14F-4D97-AF65-F5344CB8AC3E}">
        <p14:creationId xmlns:p14="http://schemas.microsoft.com/office/powerpoint/2010/main" val="1170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B7DA34ED-8020-4A1A-8BCB-01CFD927801E}" type="slidenum">
              <a:rPr lang="ru-RU" altLang="ru-RU"/>
              <a:pPr>
                <a:defRPr/>
              </a:pPr>
              <a:t>‹#›</a:t>
            </a:fld>
            <a:endParaRPr lang="ru-RU" altLang="ru-RU"/>
          </a:p>
        </p:txBody>
      </p:sp>
    </p:spTree>
    <p:extLst>
      <p:ext uri="{BB962C8B-B14F-4D97-AF65-F5344CB8AC3E}">
        <p14:creationId xmlns:p14="http://schemas.microsoft.com/office/powerpoint/2010/main" val="2648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7776160E-98D0-49ED-84DD-D9A3EB6EF86B}" type="slidenum">
              <a:rPr lang="ru-RU" altLang="ru-RU"/>
              <a:pPr>
                <a:defRPr/>
              </a:pPr>
              <a:t>‹#›</a:t>
            </a:fld>
            <a:endParaRPr lang="ru-RU" altLang="ru-RU"/>
          </a:p>
        </p:txBody>
      </p:sp>
    </p:spTree>
    <p:extLst>
      <p:ext uri="{BB962C8B-B14F-4D97-AF65-F5344CB8AC3E}">
        <p14:creationId xmlns:p14="http://schemas.microsoft.com/office/powerpoint/2010/main" val="38968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D023366E-8C08-43CE-BDFF-A580BD9F149F}" type="slidenum">
              <a:rPr lang="ru-RU" altLang="ru-RU"/>
              <a:pPr>
                <a:defRPr/>
              </a:pPr>
              <a:t>‹#›</a:t>
            </a:fld>
            <a:endParaRPr lang="ru-RU" altLang="ru-RU"/>
          </a:p>
        </p:txBody>
      </p:sp>
    </p:spTree>
    <p:extLst>
      <p:ext uri="{BB962C8B-B14F-4D97-AF65-F5344CB8AC3E}">
        <p14:creationId xmlns:p14="http://schemas.microsoft.com/office/powerpoint/2010/main" val="43958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ru-RU">
              <a:latin typeface="Arial" charset="0"/>
            </a:endParaRP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34" name="Group 5"/>
            <p:cNvGrpSpPr>
              <a:grpSpLocks/>
            </p:cNvGrpSpPr>
            <p:nvPr userDrawn="1"/>
          </p:nvGrpSpPr>
          <p:grpSpPr bwMode="auto">
            <a:xfrm>
              <a:off x="3528" y="3715"/>
              <a:ext cx="792" cy="521"/>
              <a:chOff x="3527" y="3715"/>
              <a:chExt cx="792" cy="521"/>
            </a:xfrm>
          </p:grpSpPr>
          <p:sp>
            <p:nvSpPr>
              <p:cNvPr id="717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ru-RU">
                  <a:latin typeface="Arial" charset="0"/>
                </a:endParaRPr>
              </a:p>
            </p:txBody>
          </p:sp>
          <p:sp>
            <p:nvSpPr>
              <p:cNvPr id="717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7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7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7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7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18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ru-RU">
                  <a:latin typeface="Arial" charset="0"/>
                </a:endParaRPr>
              </a:p>
            </p:txBody>
          </p:sp>
          <p:sp>
            <p:nvSpPr>
              <p:cNvPr id="718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18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ru-RU">
                  <a:latin typeface="Arial" charset="0"/>
                </a:endParaRPr>
              </a:p>
            </p:txBody>
          </p:sp>
          <p:sp>
            <p:nvSpPr>
              <p:cNvPr id="718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ru-RU">
                  <a:latin typeface="Arial" charset="0"/>
                </a:endParaRPr>
              </a:p>
            </p:txBody>
          </p:sp>
          <p:sp>
            <p:nvSpPr>
              <p:cNvPr id="718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718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endParaRPr>
              </a:p>
            </p:txBody>
          </p:sp>
          <p:sp>
            <p:nvSpPr>
              <p:cNvPr id="718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ru-RU">
                  <a:latin typeface="Arial" charset="0"/>
                </a:endParaRPr>
              </a:p>
            </p:txBody>
          </p:sp>
          <p:sp>
            <p:nvSpPr>
              <p:cNvPr id="718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ru-RU">
                  <a:latin typeface="Arial" charset="0"/>
                </a:endParaRPr>
              </a:p>
            </p:txBody>
          </p:sp>
          <p:sp>
            <p:nvSpPr>
              <p:cNvPr id="718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9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9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19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ru-RU">
                  <a:latin typeface="Arial" charset="0"/>
                </a:endParaRPr>
              </a:p>
            </p:txBody>
          </p:sp>
          <p:sp>
            <p:nvSpPr>
              <p:cNvPr id="719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ru-RU">
                  <a:latin typeface="Arial" charset="0"/>
                </a:endParaRPr>
              </a:p>
            </p:txBody>
          </p:sp>
          <p:sp>
            <p:nvSpPr>
              <p:cNvPr id="719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19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ru-RU">
                  <a:latin typeface="Arial" charset="0"/>
                </a:endParaRPr>
              </a:p>
            </p:txBody>
          </p:sp>
          <p:sp>
            <p:nvSpPr>
              <p:cNvPr id="719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ru-RU">
                  <a:latin typeface="Arial" charset="0"/>
                </a:endParaRPr>
              </a:p>
            </p:txBody>
          </p:sp>
          <p:sp>
            <p:nvSpPr>
              <p:cNvPr id="719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20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20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20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nvGrpSpPr>
            <p:cNvPr id="1036" name="Group 36"/>
            <p:cNvGrpSpPr>
              <a:grpSpLocks/>
            </p:cNvGrpSpPr>
            <p:nvPr userDrawn="1"/>
          </p:nvGrpSpPr>
          <p:grpSpPr bwMode="auto">
            <a:xfrm>
              <a:off x="4128" y="3360"/>
              <a:ext cx="1351" cy="821"/>
              <a:chOff x="4128" y="3360"/>
              <a:chExt cx="1351" cy="821"/>
            </a:xfrm>
          </p:grpSpPr>
          <p:sp>
            <p:nvSpPr>
              <p:cNvPr id="720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20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20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20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20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21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721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ru-RU">
                  <a:latin typeface="Arial"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21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ru-RU">
                  <a:latin typeface="Arial" charset="0"/>
                </a:endParaRPr>
              </a:p>
            </p:txBody>
          </p:sp>
          <p:sp>
            <p:nvSpPr>
              <p:cNvPr id="721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21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ru-RU">
                  <a:latin typeface="Arial" charset="0"/>
                </a:endParaRPr>
              </a:p>
            </p:txBody>
          </p:sp>
          <p:sp>
            <p:nvSpPr>
              <p:cNvPr id="721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ru-RU">
                  <a:latin typeface="Arial" charset="0"/>
                </a:endParaRPr>
              </a:p>
            </p:txBody>
          </p:sp>
          <p:sp>
            <p:nvSpPr>
              <p:cNvPr id="721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21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21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22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ru-RU">
                  <a:latin typeface="Arial" charset="0"/>
                </a:endParaRPr>
              </a:p>
            </p:txBody>
          </p:sp>
          <p:sp>
            <p:nvSpPr>
              <p:cNvPr id="722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ru-RU">
                  <a:latin typeface="Arial"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pSp>
        </p:grpSp>
      </p:grpSp>
      <p:sp>
        <p:nvSpPr>
          <p:cNvPr id="723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723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23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ru-RU"/>
          </a:p>
        </p:txBody>
      </p:sp>
      <p:sp>
        <p:nvSpPr>
          <p:cNvPr id="723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ru-RU"/>
          </a:p>
        </p:txBody>
      </p:sp>
      <p:sp>
        <p:nvSpPr>
          <p:cNvPr id="723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E0E56FDB-1520-476A-B24C-C2485D506674}" type="slidenum">
              <a:rPr lang="ru-RU" altLang="ru-RU"/>
              <a:pPr>
                <a:defRPr/>
              </a:pPr>
              <a:t>‹#›</a:t>
            </a:fld>
            <a:endParaRPr lang="ru-RU" altLang="ru-RU"/>
          </a:p>
        </p:txBody>
      </p:sp>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722313" y="1820863"/>
            <a:ext cx="7772400" cy="1828800"/>
          </a:xfrm>
        </p:spPr>
        <p:txBody>
          <a:bodyPr lIns="45720" rIns="45720" anchor="b" anchorCtr="0">
            <a:normAutofit fontScale="90000"/>
          </a:bodyPr>
          <a:lstStyle/>
          <a:p>
            <a:pPr eaLnBrk="1" hangingPunct="1">
              <a:defRPr/>
            </a:pPr>
            <a:r>
              <a:rPr lang="ru-RU" sz="6100" smtClean="0"/>
              <a:t>КАК НАПИСАТЬ РЕФЕРАТ</a:t>
            </a:r>
          </a:p>
        </p:txBody>
      </p:sp>
      <p:sp>
        <p:nvSpPr>
          <p:cNvPr id="3" name="Подзаголовок 2"/>
          <p:cNvSpPr>
            <a:spLocks noGrp="1"/>
          </p:cNvSpPr>
          <p:nvPr>
            <p:ph type="subTitle" idx="4294967295"/>
          </p:nvPr>
        </p:nvSpPr>
        <p:spPr>
          <a:xfrm>
            <a:off x="677863" y="5008563"/>
            <a:ext cx="7815262" cy="989012"/>
          </a:xfrm>
        </p:spPr>
        <p:txBody>
          <a:bodyPr lIns="182880" tIns="0">
            <a:normAutofit/>
          </a:bodyPr>
          <a:lstStyle/>
          <a:p>
            <a:pPr marL="36513" indent="0" algn="r" eaLnBrk="1" hangingPunct="1">
              <a:spcBef>
                <a:spcPct val="0"/>
              </a:spcBef>
              <a:buFont typeface="Wingdings" panose="05000000000000000000" pitchFamily="2" charset="2"/>
              <a:buNone/>
              <a:defRPr/>
            </a:pPr>
            <a:r>
              <a:rPr lang="ru-RU" sz="2400" b="1" dirty="0" smtClean="0">
                <a:solidFill>
                  <a:srgbClr val="FFFF00"/>
                </a:solidFill>
              </a:rPr>
              <a:t>Технология работы над рефератом и его оформление</a:t>
            </a:r>
            <a:endParaRPr lang="ru-RU" sz="2400" dirty="0" smtClean="0">
              <a:solidFill>
                <a:srgbClr val="FFFF00"/>
              </a:solidFill>
            </a:endParaRPr>
          </a:p>
          <a:p>
            <a:pPr marL="36513" indent="0" algn="r" eaLnBrk="1" hangingPunct="1">
              <a:spcBef>
                <a:spcPct val="0"/>
              </a:spcBef>
              <a:buFont typeface="Wingdings" panose="05000000000000000000" pitchFamily="2" charset="2"/>
              <a:buNone/>
              <a:defRPr/>
            </a:pPr>
            <a:endParaRPr lang="ru-RU" sz="2400" dirty="0" smtClean="0">
              <a:solidFill>
                <a:srgbClr val="79766F"/>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ru-RU" sz="4000" b="1" smtClean="0"/>
              <a:t>Предварительный выбор темы, проблемы</a:t>
            </a:r>
            <a:r>
              <a:rPr lang="ru-RU" sz="4000" smtClean="0"/>
              <a:t> </a:t>
            </a:r>
          </a:p>
        </p:txBody>
      </p:sp>
      <p:sp>
        <p:nvSpPr>
          <p:cNvPr id="13315" name="Rectangle 3"/>
          <p:cNvSpPr>
            <a:spLocks noGrp="1" noChangeArrowheads="1"/>
          </p:cNvSpPr>
          <p:nvPr>
            <p:ph type="body" idx="1"/>
          </p:nvPr>
        </p:nvSpPr>
        <p:spPr>
          <a:xfrm>
            <a:off x="611188" y="1628775"/>
            <a:ext cx="8075612" cy="4497388"/>
          </a:xfrm>
        </p:spPr>
        <p:txBody>
          <a:bodyPr/>
          <a:lstStyle/>
          <a:p>
            <a:pPr eaLnBrk="1" hangingPunct="1">
              <a:defRPr/>
            </a:pPr>
            <a:r>
              <a:rPr lang="ru-RU" sz="2400" dirty="0" smtClean="0"/>
              <a:t>Полная свобода выбора, лишь бы реферат был в рамках программы изучаемого курса. При выборе темы главное – руководствоваться собственной заинтересованностью. Если тема близка и интересна, написание реферата по ней будет идти быстро и с удовольствием, даже если по сути своей она глубже и сложнее других.</a:t>
            </a:r>
          </a:p>
          <a:p>
            <a:pPr eaLnBrk="1" hangingPunct="1">
              <a:defRPr/>
            </a:pPr>
            <a:r>
              <a:rPr lang="ru-RU" sz="2400" dirty="0" smtClean="0">
                <a:effectLst/>
              </a:rPr>
              <a:t> </a:t>
            </a:r>
            <a:r>
              <a:rPr lang="ru-RU" sz="2400" dirty="0" smtClean="0"/>
              <a:t>К реферату надо подойти практично: сделать его частью предполагаемого или уже начатого исследования (по какой бы дисциплине он ни выполнялся).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ru-RU" sz="4000" b="1" smtClean="0"/>
              <a:t>Выбор источников реферирования</a:t>
            </a:r>
            <a:r>
              <a:rPr lang="ru-RU" sz="4000" smtClean="0"/>
              <a:t> </a:t>
            </a:r>
          </a:p>
        </p:txBody>
      </p:sp>
      <p:sp>
        <p:nvSpPr>
          <p:cNvPr id="14339" name="Rectangle 3"/>
          <p:cNvSpPr>
            <a:spLocks noGrp="1" noChangeArrowheads="1"/>
          </p:cNvSpPr>
          <p:nvPr>
            <p:ph type="body" idx="1"/>
          </p:nvPr>
        </p:nvSpPr>
        <p:spPr>
          <a:xfrm>
            <a:off x="457200" y="1831975"/>
            <a:ext cx="8229600" cy="4525963"/>
          </a:xfrm>
        </p:spPr>
        <p:txBody>
          <a:bodyPr/>
          <a:lstStyle/>
          <a:p>
            <a:pPr eaLnBrk="1" hangingPunct="1">
              <a:lnSpc>
                <a:spcPct val="80000"/>
              </a:lnSpc>
              <a:defRPr/>
            </a:pPr>
            <a:r>
              <a:rPr lang="ru-RU" sz="2400" b="1" i="1" dirty="0" smtClean="0"/>
              <a:t>Выбор источников реферирования</a:t>
            </a:r>
            <a:r>
              <a:rPr lang="ru-RU" sz="2400" i="1" dirty="0" smtClean="0"/>
              <a:t> </a:t>
            </a:r>
            <a:r>
              <a:rPr lang="ru-RU" sz="2400" dirty="0" smtClean="0"/>
              <a:t>происходит параллельно с выбором темы. </a:t>
            </a:r>
          </a:p>
          <a:p>
            <a:pPr eaLnBrk="1" hangingPunct="1">
              <a:lnSpc>
                <a:spcPct val="80000"/>
              </a:lnSpc>
              <a:defRPr/>
            </a:pPr>
            <a:r>
              <a:rPr lang="ru-RU" sz="2400" dirty="0" smtClean="0"/>
              <a:t>Самый современный и «ленивый» способ подбора литературы – Интернет. Для поиска информации входим на сайт одного из признанных поисковиков и вводим ключевые слова по своей теме.</a:t>
            </a:r>
          </a:p>
          <a:p>
            <a:pPr eaLnBrk="1" hangingPunct="1">
              <a:lnSpc>
                <a:spcPct val="80000"/>
              </a:lnSpc>
              <a:defRPr/>
            </a:pPr>
            <a:r>
              <a:rPr lang="ru-RU" sz="2400" dirty="0" smtClean="0"/>
              <a:t> Лучше всего искать не просто любую информацию на данную тему, а электронные версии учебников и научных статей. В этом случае информация будет достоверной и действительно научной.</a:t>
            </a:r>
          </a:p>
          <a:p>
            <a:pPr eaLnBrk="1" hangingPunct="1">
              <a:lnSpc>
                <a:spcPct val="80000"/>
              </a:lnSpc>
              <a:defRPr/>
            </a:pPr>
            <a:r>
              <a:rPr lang="ru-RU" sz="2400" dirty="0" smtClean="0">
                <a:effectLst/>
              </a:rPr>
              <a:t>Не стоит пренебрегать библиотекой, ведь зачастую именно там возможно найти основной материал, а информация из всемирной паутины станет вспомогательной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ru-RU" b="1" smtClean="0"/>
              <a:t>Определение типа реферата</a:t>
            </a:r>
          </a:p>
        </p:txBody>
      </p:sp>
      <p:sp>
        <p:nvSpPr>
          <p:cNvPr id="15363" name="Rectangle 3"/>
          <p:cNvSpPr>
            <a:spLocks noGrp="1" noChangeArrowheads="1"/>
          </p:cNvSpPr>
          <p:nvPr>
            <p:ph type="body" idx="1"/>
          </p:nvPr>
        </p:nvSpPr>
        <p:spPr>
          <a:xfrm>
            <a:off x="214313" y="1600200"/>
            <a:ext cx="4357687" cy="4525963"/>
          </a:xfrm>
        </p:spPr>
        <p:txBody>
          <a:bodyPr/>
          <a:lstStyle/>
          <a:p>
            <a:pPr eaLnBrk="1" hangingPunct="1">
              <a:lnSpc>
                <a:spcPct val="90000"/>
              </a:lnSpc>
              <a:buFont typeface="Wingdings" panose="05000000000000000000" pitchFamily="2" charset="2"/>
              <a:buNone/>
              <a:defRPr/>
            </a:pPr>
            <a:r>
              <a:rPr lang="ru-RU" sz="2400" dirty="0" smtClean="0">
                <a:latin typeface="Times New Roman" pitchFamily="18" charset="0"/>
                <a:cs typeface="Times New Roman" pitchFamily="18" charset="0"/>
              </a:rPr>
              <a:t>     Чаще всего рефераты выполняются по результатам анализа литературы. </a:t>
            </a:r>
          </a:p>
          <a:p>
            <a:pPr eaLnBrk="1" hangingPunct="1">
              <a:lnSpc>
                <a:spcPct val="90000"/>
              </a:lnSpc>
              <a:buFont typeface="Wingdings" panose="05000000000000000000" pitchFamily="2" charset="2"/>
              <a:buNone/>
              <a:defRPr/>
            </a:pPr>
            <a:r>
              <a:rPr lang="ru-RU" sz="2400" dirty="0" smtClean="0">
                <a:latin typeface="Times New Roman" pitchFamily="18" charset="0"/>
                <a:cs typeface="Times New Roman" pitchFamily="18" charset="0"/>
              </a:rPr>
              <a:t>     Вы можете избрать:</a:t>
            </a:r>
          </a:p>
          <a:p>
            <a:pPr eaLnBrk="1" hangingPunct="1">
              <a:lnSpc>
                <a:spcPct val="90000"/>
              </a:lnSpc>
              <a:defRPr/>
            </a:pPr>
            <a:r>
              <a:rPr lang="ru-RU" sz="2400" dirty="0" smtClean="0">
                <a:latin typeface="Times New Roman" pitchFamily="18" charset="0"/>
                <a:cs typeface="Times New Roman" pitchFamily="18" charset="0"/>
              </a:rPr>
              <a:t> критический,</a:t>
            </a:r>
          </a:p>
          <a:p>
            <a:pPr eaLnBrk="1" hangingPunct="1">
              <a:lnSpc>
                <a:spcPct val="90000"/>
              </a:lnSpc>
              <a:defRPr/>
            </a:pPr>
            <a:r>
              <a:rPr lang="ru-RU" sz="2400" dirty="0" smtClean="0">
                <a:latin typeface="Times New Roman" pitchFamily="18" charset="0"/>
                <a:cs typeface="Times New Roman" pitchFamily="18" charset="0"/>
              </a:rPr>
              <a:t> обзорный, </a:t>
            </a:r>
          </a:p>
          <a:p>
            <a:pPr eaLnBrk="1" hangingPunct="1">
              <a:lnSpc>
                <a:spcPct val="90000"/>
              </a:lnSpc>
              <a:defRPr/>
            </a:pPr>
            <a:r>
              <a:rPr lang="ru-RU" sz="2400" dirty="0" smtClean="0">
                <a:latin typeface="Times New Roman" pitchFamily="18" charset="0"/>
                <a:cs typeface="Times New Roman" pitchFamily="18" charset="0"/>
              </a:rPr>
              <a:t>сравнительный, </a:t>
            </a:r>
          </a:p>
          <a:p>
            <a:pPr eaLnBrk="1" hangingPunct="1">
              <a:lnSpc>
                <a:spcPct val="90000"/>
              </a:lnSpc>
              <a:defRPr/>
            </a:pPr>
            <a:r>
              <a:rPr lang="ru-RU" sz="2400" dirty="0" smtClean="0">
                <a:latin typeface="Times New Roman" pitchFamily="18" charset="0"/>
                <a:cs typeface="Times New Roman" pitchFamily="18" charset="0"/>
              </a:rPr>
              <a:t>проблемный,</a:t>
            </a:r>
          </a:p>
          <a:p>
            <a:pPr eaLnBrk="1" hangingPunct="1">
              <a:lnSpc>
                <a:spcPct val="90000"/>
              </a:lnSpc>
              <a:defRPr/>
            </a:pPr>
            <a:r>
              <a:rPr lang="ru-RU" sz="2400" dirty="0" smtClean="0">
                <a:latin typeface="Times New Roman" pitchFamily="18" charset="0"/>
                <a:cs typeface="Times New Roman" pitchFamily="18" charset="0"/>
              </a:rPr>
              <a:t>системный,</a:t>
            </a:r>
          </a:p>
          <a:p>
            <a:pPr eaLnBrk="1" hangingPunct="1">
              <a:lnSpc>
                <a:spcPct val="90000"/>
              </a:lnSpc>
              <a:defRPr/>
            </a:pPr>
            <a:r>
              <a:rPr lang="ru-RU" sz="2400" dirty="0" smtClean="0">
                <a:latin typeface="Times New Roman" pitchFamily="18" charset="0"/>
                <a:cs typeface="Times New Roman" pitchFamily="18" charset="0"/>
              </a:rPr>
              <a:t>аспектный анализ</a:t>
            </a:r>
          </a:p>
          <a:p>
            <a:pPr eaLnBrk="1" hangingPunct="1">
              <a:lnSpc>
                <a:spcPct val="90000"/>
              </a:lnSpc>
              <a:buFont typeface="Wingdings" panose="05000000000000000000" pitchFamily="2" charset="2"/>
              <a:buNone/>
              <a:defRPr/>
            </a:pPr>
            <a:r>
              <a:rPr lang="ru-RU" sz="2400" dirty="0" smtClean="0">
                <a:latin typeface="Times New Roman" pitchFamily="18" charset="0"/>
                <a:cs typeface="Times New Roman" pitchFamily="18" charset="0"/>
              </a:rPr>
              <a:t>и др. </a:t>
            </a:r>
          </a:p>
        </p:txBody>
      </p:sp>
      <p:pic>
        <p:nvPicPr>
          <p:cNvPr id="14340" name="Picture 7" descr="ноутбук"/>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929063" y="2428875"/>
            <a:ext cx="5003800" cy="367823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981075"/>
          </a:xfrm>
        </p:spPr>
        <p:txBody>
          <a:bodyPr/>
          <a:lstStyle/>
          <a:p>
            <a:pPr eaLnBrk="1" hangingPunct="1">
              <a:defRPr/>
            </a:pPr>
            <a:r>
              <a:rPr lang="ru-RU" sz="4000" b="1" dirty="0" smtClean="0"/>
              <a:t>Ознакомление с источниками</a:t>
            </a:r>
          </a:p>
        </p:txBody>
      </p:sp>
      <p:sp>
        <p:nvSpPr>
          <p:cNvPr id="16387" name="Rectangle 3"/>
          <p:cNvSpPr>
            <a:spLocks noGrp="1" noChangeArrowheads="1"/>
          </p:cNvSpPr>
          <p:nvPr>
            <p:ph type="body" idx="1"/>
          </p:nvPr>
        </p:nvSpPr>
        <p:spPr>
          <a:xfrm>
            <a:off x="0" y="979488"/>
            <a:ext cx="9144000" cy="5762625"/>
          </a:xfrm>
        </p:spPr>
        <p:txBody>
          <a:bodyPr/>
          <a:lstStyle/>
          <a:p>
            <a:pPr eaLnBrk="1" hangingPunct="1">
              <a:lnSpc>
                <a:spcPct val="80000"/>
              </a:lnSpc>
              <a:defRPr/>
            </a:pPr>
            <a:r>
              <a:rPr lang="ru-RU" sz="2400" dirty="0" smtClean="0"/>
              <a:t>Просматривание, осмысление «выходных данных» (кем, где, когда и каким тиражом изданы), знакомство с аннотацией, оглавлением, библиографией, с введением и заключением. </a:t>
            </a:r>
          </a:p>
          <a:p>
            <a:pPr eaLnBrk="1" hangingPunct="1">
              <a:lnSpc>
                <a:spcPct val="80000"/>
              </a:lnSpc>
              <a:defRPr/>
            </a:pPr>
            <a:r>
              <a:rPr lang="ru-RU" sz="2400" dirty="0" smtClean="0"/>
              <a:t>Затем рекомендуется прочесть книгу или статью «по диагонали», то есть, выбирая основные понятия, схватывая логику и тему, обнаруживая проблему, знакомясь со стилем написания. Это позволит увидеть тему целостно, в системе. Такое, пока еще неглубокое чтение, позволяет увидеть главные идеи общую логику, присутствие доказательств и многое другое. Это как бы первый этап дедуктивного способа чтения.</a:t>
            </a:r>
          </a:p>
          <a:p>
            <a:pPr eaLnBrk="1" hangingPunct="1">
              <a:lnSpc>
                <a:spcPct val="80000"/>
              </a:lnSpc>
              <a:defRPr/>
            </a:pPr>
            <a:r>
              <a:rPr lang="ru-RU" sz="2400" dirty="0" smtClean="0"/>
              <a:t> Еще не поздно будет отложить «пустую» или ненужную работу и заменить новой. Не поздно предусмотреть чтение дополнительной литературы, поиск фактов и доказательств. Предварительное ознакомление позволит рассчитать силы настроиться на определенную работу и ее спрогнозировать.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ru-RU" b="1" smtClean="0"/>
              <a:t>Уточнение темы</a:t>
            </a:r>
          </a:p>
        </p:txBody>
      </p:sp>
      <p:sp>
        <p:nvSpPr>
          <p:cNvPr id="17411" name="Rectangle 3"/>
          <p:cNvSpPr>
            <a:spLocks noGrp="1" noChangeArrowheads="1"/>
          </p:cNvSpPr>
          <p:nvPr>
            <p:ph type="body" idx="1"/>
          </p:nvPr>
        </p:nvSpPr>
        <p:spPr/>
        <p:txBody>
          <a:bodyPr/>
          <a:lstStyle/>
          <a:p>
            <a:pPr eaLnBrk="1" hangingPunct="1">
              <a:lnSpc>
                <a:spcPct val="90000"/>
              </a:lnSpc>
              <a:defRPr/>
            </a:pPr>
            <a:r>
              <a:rPr lang="ru-RU" sz="2400" b="1" smtClean="0"/>
              <a:t>Уточнение темы</a:t>
            </a:r>
            <a:r>
              <a:rPr lang="ru-RU" sz="2400" smtClean="0"/>
              <a:t>, ранее сформулированной, возможно только после ознакомительного чтения источников. Корректировка происходит после того, как исследователь проанализировал информацию и убедился, что он наберет достаточно материала для раскрытия данной и именно так сформулированной темы. Это мысленное соотнесение темы и материала к ней исследователь проводит быстро и принимает решение: либо тему подкорректировать под материал либо, сохранив ее, искать новые источники.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ru-RU" sz="4000" b="1" smtClean="0"/>
              <a:t>Выбор типа конспектирования</a:t>
            </a:r>
            <a:r>
              <a:rPr lang="ru-RU" sz="4000" smtClean="0"/>
              <a:t>.</a:t>
            </a:r>
          </a:p>
        </p:txBody>
      </p:sp>
      <p:sp>
        <p:nvSpPr>
          <p:cNvPr id="18435" name="Rectangle 3"/>
          <p:cNvSpPr>
            <a:spLocks noGrp="1" noChangeArrowheads="1"/>
          </p:cNvSpPr>
          <p:nvPr>
            <p:ph type="body" idx="1"/>
          </p:nvPr>
        </p:nvSpPr>
        <p:spPr>
          <a:xfrm>
            <a:off x="0" y="1196975"/>
            <a:ext cx="9144000" cy="5661025"/>
          </a:xfrm>
        </p:spPr>
        <p:txBody>
          <a:bodyPr/>
          <a:lstStyle/>
          <a:p>
            <a:pPr eaLnBrk="1" hangingPunct="1">
              <a:lnSpc>
                <a:spcPct val="80000"/>
              </a:lnSpc>
              <a:defRPr/>
            </a:pPr>
            <a:r>
              <a:rPr lang="ru-RU" sz="2000" smtClean="0"/>
              <a:t>В каких-то случаях при работе с источником достаточно нескольких «свободных» выписок мыслей, в других - цитат, а иногда требуются план или план-конспект. Могут также быть уместны простые тезисы. </a:t>
            </a:r>
          </a:p>
          <a:p>
            <a:pPr eaLnBrk="1" hangingPunct="1">
              <a:lnSpc>
                <a:spcPct val="80000"/>
              </a:lnSpc>
              <a:defRPr/>
            </a:pPr>
            <a:r>
              <a:rPr lang="ru-RU" sz="2000" smtClean="0"/>
              <a:t>Самым подробным фиксированием текста является </a:t>
            </a:r>
            <a:r>
              <a:rPr lang="ru-RU" sz="2000" b="1" smtClean="0"/>
              <a:t>конспект</a:t>
            </a:r>
            <a:r>
              <a:rPr lang="ru-RU" sz="2000" smtClean="0"/>
              <a:t>, соединяющий в себе признаки всех записей.</a:t>
            </a:r>
          </a:p>
          <a:p>
            <a:pPr eaLnBrk="1" hangingPunct="1">
              <a:lnSpc>
                <a:spcPct val="80000"/>
              </a:lnSpc>
              <a:defRPr/>
            </a:pPr>
            <a:r>
              <a:rPr lang="ru-RU" sz="2000" smtClean="0"/>
              <a:t>По мере понимания текста и выбора нужной информации рекомендуется особое внимание обратить на сопутствующие записям элементы:</a:t>
            </a:r>
          </a:p>
          <a:p>
            <a:pPr eaLnBrk="1" hangingPunct="1">
              <a:lnSpc>
                <a:spcPct val="80000"/>
              </a:lnSpc>
              <a:buFont typeface="Wingdings" panose="05000000000000000000" pitchFamily="2" charset="2"/>
              <a:buNone/>
              <a:defRPr/>
            </a:pPr>
            <a:r>
              <a:rPr lang="ru-RU" sz="2000" smtClean="0"/>
              <a:t>- использование условных знаков для оценивания цитат, выписок;</a:t>
            </a:r>
          </a:p>
          <a:p>
            <a:pPr eaLnBrk="1" hangingPunct="1">
              <a:lnSpc>
                <a:spcPct val="80000"/>
              </a:lnSpc>
              <a:buFont typeface="Wingdings" panose="05000000000000000000" pitchFamily="2" charset="2"/>
              <a:buNone/>
              <a:defRPr/>
            </a:pPr>
            <a:r>
              <a:rPr lang="ru-RU" sz="2000" smtClean="0"/>
              <a:t>- выписывание понятий и их определений;</a:t>
            </a:r>
          </a:p>
          <a:p>
            <a:pPr eaLnBrk="1" hangingPunct="1">
              <a:lnSpc>
                <a:spcPct val="80000"/>
              </a:lnSpc>
              <a:buFont typeface="Wingdings" panose="05000000000000000000" pitchFamily="2" charset="2"/>
              <a:buNone/>
              <a:defRPr/>
            </a:pPr>
            <a:r>
              <a:rPr lang="ru-RU" sz="2000" smtClean="0"/>
              <a:t>- точное фиксирование мыслей в качестве цитат с указанием страниц их расположения;</a:t>
            </a:r>
          </a:p>
          <a:p>
            <a:pPr eaLnBrk="1" hangingPunct="1">
              <a:lnSpc>
                <a:spcPct val="80000"/>
              </a:lnSpc>
              <a:buFont typeface="Wingdings" panose="05000000000000000000" pitchFamily="2" charset="2"/>
              <a:buNone/>
              <a:defRPr/>
            </a:pPr>
            <a:r>
              <a:rPr lang="ru-RU" sz="2000" smtClean="0"/>
              <a:t>- выписывание отдельных фактов для многократного последующего использования;</a:t>
            </a:r>
          </a:p>
          <a:p>
            <a:pPr eaLnBrk="1" hangingPunct="1">
              <a:lnSpc>
                <a:spcPct val="80000"/>
              </a:lnSpc>
              <a:buFont typeface="Wingdings" panose="05000000000000000000" pitchFamily="2" charset="2"/>
              <a:buNone/>
              <a:defRPr/>
            </a:pPr>
            <a:r>
              <a:rPr lang="ru-RU" sz="2000" smtClean="0"/>
              <a:t>- оставление полей для последующих дополнительных заметок, для работы над текстом;</a:t>
            </a:r>
          </a:p>
          <a:p>
            <a:pPr eaLnBrk="1" hangingPunct="1">
              <a:lnSpc>
                <a:spcPct val="80000"/>
              </a:lnSpc>
              <a:buFont typeface="Wingdings" panose="05000000000000000000" pitchFamily="2" charset="2"/>
              <a:buNone/>
              <a:defRPr/>
            </a:pPr>
            <a:r>
              <a:rPr lang="ru-RU" sz="2000" smtClean="0"/>
              <a:t>-	точное фиксирование «выходных данных» источника (согласно ГОСТу).</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ru-RU" sz="4000" b="1" smtClean="0"/>
              <a:t>Использование приемов обработки информации</a:t>
            </a:r>
            <a:r>
              <a:rPr lang="ru-RU" sz="4000" smtClean="0"/>
              <a:t> </a:t>
            </a:r>
          </a:p>
        </p:txBody>
      </p:sp>
      <p:sp>
        <p:nvSpPr>
          <p:cNvPr id="19459" name="Rectangle 3"/>
          <p:cNvSpPr>
            <a:spLocks noGrp="1" noChangeArrowheads="1"/>
          </p:cNvSpPr>
          <p:nvPr>
            <p:ph type="body" idx="1"/>
          </p:nvPr>
        </p:nvSpPr>
        <p:spPr/>
        <p:txBody>
          <a:bodyPr/>
          <a:lstStyle/>
          <a:p>
            <a:pPr eaLnBrk="1" hangingPunct="1">
              <a:lnSpc>
                <a:spcPct val="90000"/>
              </a:lnSpc>
              <a:defRPr/>
            </a:pPr>
            <a:r>
              <a:rPr lang="ru-RU" sz="2400" dirty="0" smtClean="0"/>
              <a:t>-приемы различных видов анализа (критического, обзорного, сравнительного, системного, проблемного, аспектного);</a:t>
            </a:r>
          </a:p>
          <a:p>
            <a:pPr eaLnBrk="1" hangingPunct="1">
              <a:lnSpc>
                <a:spcPct val="90000"/>
              </a:lnSpc>
              <a:defRPr/>
            </a:pPr>
            <a:r>
              <a:rPr lang="ru-RU" sz="2400" dirty="0" smtClean="0"/>
              <a:t>-сравнение, сопоставление;</a:t>
            </a:r>
          </a:p>
          <a:p>
            <a:pPr eaLnBrk="1" hangingPunct="1">
              <a:lnSpc>
                <a:spcPct val="90000"/>
              </a:lnSpc>
              <a:defRPr/>
            </a:pPr>
            <a:r>
              <a:rPr lang="ru-RU" sz="2400" dirty="0" smtClean="0"/>
              <a:t>- прогнозирование;</a:t>
            </a:r>
          </a:p>
          <a:p>
            <a:pPr eaLnBrk="1" hangingPunct="1">
              <a:lnSpc>
                <a:spcPct val="90000"/>
              </a:lnSpc>
              <a:defRPr/>
            </a:pPr>
            <a:r>
              <a:rPr lang="ru-RU" sz="2400" dirty="0" smtClean="0"/>
              <a:t>- выделение главных идей;</a:t>
            </a:r>
          </a:p>
          <a:p>
            <a:pPr eaLnBrk="1" hangingPunct="1">
              <a:lnSpc>
                <a:spcPct val="90000"/>
              </a:lnSpc>
              <a:defRPr/>
            </a:pPr>
            <a:r>
              <a:rPr lang="ru-RU" sz="2400" dirty="0" smtClean="0"/>
              <a:t>- дополнение фактами, личными примерами, цифрами, в том числе из других источников;</a:t>
            </a:r>
          </a:p>
          <a:p>
            <a:pPr eaLnBrk="1" hangingPunct="1">
              <a:lnSpc>
                <a:spcPct val="90000"/>
              </a:lnSpc>
              <a:defRPr/>
            </a:pPr>
            <a:r>
              <a:rPr lang="ru-RU" sz="2400" dirty="0" smtClean="0"/>
              <a:t>- схематизация, моделирование;</a:t>
            </a:r>
          </a:p>
          <a:p>
            <a:pPr eaLnBrk="1" hangingPunct="1">
              <a:lnSpc>
                <a:spcPct val="90000"/>
              </a:lnSpc>
              <a:defRPr/>
            </a:pPr>
            <a:r>
              <a:rPr lang="ru-RU" sz="2400" dirty="0" smtClean="0"/>
              <a:t>- высказывание своих собственных суждений, оценок, позиций, идей в связи с прочитанным текстом и другие.</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ru-RU" sz="4000" b="1" smtClean="0"/>
              <a:t>Использование приемов обработки информации</a:t>
            </a:r>
            <a:r>
              <a:rPr lang="ru-RU" sz="4000" smtClean="0"/>
              <a:t> </a:t>
            </a:r>
          </a:p>
        </p:txBody>
      </p:sp>
      <p:sp>
        <p:nvSpPr>
          <p:cNvPr id="20483" name="Rectangle 3"/>
          <p:cNvSpPr>
            <a:spLocks noGrp="1" noChangeArrowheads="1"/>
          </p:cNvSpPr>
          <p:nvPr>
            <p:ph type="body" idx="1"/>
          </p:nvPr>
        </p:nvSpPr>
        <p:spPr>
          <a:xfrm>
            <a:off x="457200" y="1600200"/>
            <a:ext cx="8362950" cy="4708525"/>
          </a:xfrm>
        </p:spPr>
        <p:txBody>
          <a:bodyPr/>
          <a:lstStyle/>
          <a:p>
            <a:pPr eaLnBrk="1" hangingPunct="1">
              <a:lnSpc>
                <a:spcPct val="90000"/>
              </a:lnSpc>
              <a:defRPr/>
            </a:pPr>
            <a:r>
              <a:rPr lang="ru-RU" sz="2400" dirty="0" smtClean="0"/>
              <a:t>В этой процедуре сводится в единую систему весь прочитанный, изученный и законспектированный материал, сопоставляется, отбирается главный и второстепенный, располагается по порядку и т.д. </a:t>
            </a:r>
          </a:p>
          <a:p>
            <a:pPr eaLnBrk="1" hangingPunct="1">
              <a:lnSpc>
                <a:spcPct val="90000"/>
              </a:lnSpc>
              <a:defRPr/>
            </a:pPr>
            <a:r>
              <a:rPr lang="ru-RU" sz="2400" dirty="0" smtClean="0"/>
              <a:t>Именно здесь больше всего обдумывается, познается, обнаруживается новое знание. </a:t>
            </a:r>
          </a:p>
          <a:p>
            <a:pPr eaLnBrk="1" hangingPunct="1">
              <a:lnSpc>
                <a:spcPct val="90000"/>
              </a:lnSpc>
              <a:defRPr/>
            </a:pPr>
            <a:r>
              <a:rPr lang="ru-RU" sz="2400" dirty="0" smtClean="0"/>
              <a:t>Здесь требуются «погружение» в материал, актуализация и использование прошлого опыта и ранее приобретенных знаний. </a:t>
            </a:r>
          </a:p>
          <a:p>
            <a:pPr eaLnBrk="1" hangingPunct="1">
              <a:lnSpc>
                <a:spcPct val="90000"/>
              </a:lnSpc>
              <a:defRPr/>
            </a:pPr>
            <a:r>
              <a:rPr lang="ru-RU" sz="2400" dirty="0" smtClean="0"/>
              <a:t>Без эмоционально-позитивного отношения к авторам и материалу все это трудно, а порой и невозможно проделать.</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ru-RU" b="1" smtClean="0"/>
              <a:t>Выработка плана реферата</a:t>
            </a:r>
          </a:p>
        </p:txBody>
      </p:sp>
      <p:sp>
        <p:nvSpPr>
          <p:cNvPr id="21507" name="Rectangle 3"/>
          <p:cNvSpPr>
            <a:spLocks noGrp="1" noChangeArrowheads="1"/>
          </p:cNvSpPr>
          <p:nvPr>
            <p:ph type="body" idx="1"/>
          </p:nvPr>
        </p:nvSpPr>
        <p:spPr/>
        <p:txBody>
          <a:bodyPr/>
          <a:lstStyle/>
          <a:p>
            <a:pPr eaLnBrk="1" hangingPunct="1">
              <a:defRPr/>
            </a:pPr>
            <a:r>
              <a:rPr lang="ru-RU" sz="2800" b="1" smtClean="0"/>
              <a:t>Выработка плана реферата</a:t>
            </a:r>
            <a:r>
              <a:rPr lang="ru-RU" sz="2800" smtClean="0"/>
              <a:t> состоит в определении его структуры как логической последовательности изложения результатов процесса реферирования.</a:t>
            </a:r>
          </a:p>
          <a:p>
            <a:pPr eaLnBrk="1" hangingPunct="1">
              <a:defRPr/>
            </a:pPr>
            <a:r>
              <a:rPr lang="ru-RU" sz="2800" smtClean="0"/>
              <a:t> Общий алгоритм включает в себя: </a:t>
            </a:r>
            <a:r>
              <a:rPr lang="ru-RU" sz="2800" b="1" smtClean="0"/>
              <a:t>титульный лист, содержание,</a:t>
            </a:r>
            <a:r>
              <a:rPr lang="ru-RU" sz="2800" smtClean="0"/>
              <a:t> </a:t>
            </a:r>
            <a:r>
              <a:rPr lang="ru-RU" sz="2800" b="1" smtClean="0"/>
              <a:t>введение, основную часть реферата (по параграфам, частям, пунктам плана), заключение (вывод, резюме), библиографию, приложения</a:t>
            </a:r>
            <a:r>
              <a:rPr lang="ru-RU" sz="280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260350"/>
            <a:ext cx="8229600" cy="6597650"/>
          </a:xfrm>
          <a:noFill/>
          <a:extLst>
            <a:ext uri="{909E8E84-426E-40DD-AFC4-6F175D3DCCD1}">
              <a14:hiddenFill xmlns:a14="http://schemas.microsoft.com/office/drawing/2010/main">
                <a:solidFill>
                  <a:srgbClr val="FFFFFF"/>
                </a:solidFill>
              </a14:hiddenFill>
            </a:ext>
          </a:extLst>
        </p:spPr>
        <p:txBody>
          <a:bodyPr/>
          <a:lstStyle/>
          <a:p>
            <a:pPr algn="ctr">
              <a:lnSpc>
                <a:spcPct val="80000"/>
              </a:lnSpc>
              <a:buFont typeface="Wingdings" panose="05000000000000000000" pitchFamily="2" charset="2"/>
              <a:buNone/>
            </a:pPr>
            <a:r>
              <a:rPr lang="uk-UA" altLang="ru-RU" sz="2000" smtClean="0">
                <a:effectLst/>
              </a:rPr>
              <a:t>МІНІСТЕРСТВО ОСВІТИ І НАУКИ </a:t>
            </a:r>
            <a:r>
              <a:rPr lang="ru-RU" altLang="ru-RU" sz="2000" smtClean="0">
                <a:effectLst/>
              </a:rPr>
              <a:t>У</a:t>
            </a:r>
            <a:r>
              <a:rPr lang="uk-UA" altLang="ru-RU" sz="2000" smtClean="0">
                <a:effectLst/>
              </a:rPr>
              <a:t>КРАЇНИ </a:t>
            </a:r>
          </a:p>
          <a:p>
            <a:pPr algn="ctr">
              <a:lnSpc>
                <a:spcPct val="80000"/>
              </a:lnSpc>
              <a:buFont typeface="Wingdings" panose="05000000000000000000" pitchFamily="2" charset="2"/>
              <a:buNone/>
            </a:pPr>
            <a:r>
              <a:rPr lang="ru-RU" altLang="ru-RU" sz="2400" smtClean="0">
                <a:effectLst/>
              </a:rPr>
              <a:t>НАЦІОНАЛЬНИЙ ТЕХНІЧНИЙ УНІВЕРСИТЕТ</a:t>
            </a:r>
          </a:p>
          <a:p>
            <a:pPr algn="ctr">
              <a:lnSpc>
                <a:spcPct val="80000"/>
              </a:lnSpc>
              <a:buFont typeface="Wingdings" panose="05000000000000000000" pitchFamily="2" charset="2"/>
              <a:buNone/>
            </a:pPr>
            <a:r>
              <a:rPr lang="uk-UA" altLang="ru-RU" sz="2400" smtClean="0">
                <a:effectLst/>
              </a:rPr>
              <a:t>“ХАРКІВСЬКИЙ ПОЛІТЕХНІЧНИЙ ІНСТИТУТ”</a:t>
            </a:r>
            <a:endParaRPr lang="ru-RU" altLang="ru-RU" sz="2400" smtClean="0">
              <a:effectLst/>
            </a:endParaRPr>
          </a:p>
          <a:p>
            <a:pPr algn="ctr">
              <a:lnSpc>
                <a:spcPct val="80000"/>
              </a:lnSpc>
              <a:buFont typeface="Wingdings" panose="05000000000000000000" pitchFamily="2" charset="2"/>
              <a:buNone/>
            </a:pPr>
            <a:r>
              <a:rPr lang="uk-UA" altLang="ru-RU" sz="2400" smtClean="0">
                <a:effectLst/>
              </a:rPr>
              <a:t>Навчально-науковий інститут механічної інженерії і транспорту</a:t>
            </a:r>
            <a:endParaRPr lang="ru-RU" altLang="ru-RU" sz="2400" smtClean="0">
              <a:effectLst/>
            </a:endParaRPr>
          </a:p>
          <a:p>
            <a:pPr algn="ctr">
              <a:lnSpc>
                <a:spcPct val="80000"/>
              </a:lnSpc>
              <a:buFont typeface="Wingdings" panose="05000000000000000000" pitchFamily="2" charset="2"/>
              <a:buNone/>
            </a:pPr>
            <a:r>
              <a:rPr lang="ru-RU" altLang="ru-RU" sz="2400" smtClean="0">
                <a:effectLst/>
              </a:rPr>
              <a:t>Кафедра </a:t>
            </a:r>
            <a:r>
              <a:rPr lang="uk-UA" altLang="ru-RU" sz="2400" smtClean="0">
                <a:effectLst/>
              </a:rPr>
              <a:t>деталей машин та мехатронних систем</a:t>
            </a:r>
            <a:endParaRPr lang="ru-RU" altLang="ru-RU" sz="2400" smtClean="0">
              <a:effectLst/>
            </a:endParaRPr>
          </a:p>
          <a:p>
            <a:pPr algn="ctr">
              <a:lnSpc>
                <a:spcPct val="80000"/>
              </a:lnSpc>
              <a:buFont typeface="Wingdings" panose="05000000000000000000" pitchFamily="2" charset="2"/>
              <a:buNone/>
            </a:pPr>
            <a:endParaRPr lang="uk-UA" altLang="ru-RU" sz="2400" smtClean="0">
              <a:effectLst/>
            </a:endParaRPr>
          </a:p>
          <a:p>
            <a:pPr algn="ctr">
              <a:lnSpc>
                <a:spcPct val="80000"/>
              </a:lnSpc>
              <a:buFont typeface="Wingdings" panose="05000000000000000000" pitchFamily="2" charset="2"/>
              <a:buNone/>
            </a:pPr>
            <a:r>
              <a:rPr lang="uk-UA" altLang="ru-RU" smtClean="0">
                <a:effectLst/>
              </a:rPr>
              <a:t>РЕФЕРАТ </a:t>
            </a:r>
          </a:p>
          <a:p>
            <a:pPr algn="ctr">
              <a:lnSpc>
                <a:spcPct val="80000"/>
              </a:lnSpc>
              <a:buFont typeface="Wingdings" panose="05000000000000000000" pitchFamily="2" charset="2"/>
              <a:buNone/>
            </a:pPr>
            <a:r>
              <a:rPr lang="ru-RU" altLang="ru-RU" sz="2400" smtClean="0">
                <a:effectLst/>
              </a:rPr>
              <a:t>з дисципліни “</a:t>
            </a:r>
            <a:r>
              <a:rPr lang="uk-UA" altLang="ru-RU" sz="2400" smtClean="0">
                <a:effectLst/>
              </a:rPr>
              <a:t>Вступ до спеціальності</a:t>
            </a:r>
            <a:r>
              <a:rPr lang="ru-RU" altLang="ru-RU" sz="2400" smtClean="0">
                <a:effectLst/>
              </a:rPr>
              <a:t>” на тему:</a:t>
            </a:r>
            <a:endParaRPr lang="uk-UA" altLang="ru-RU" sz="2400" smtClean="0">
              <a:effectLst/>
            </a:endParaRPr>
          </a:p>
          <a:p>
            <a:pPr algn="ctr">
              <a:lnSpc>
                <a:spcPct val="80000"/>
              </a:lnSpc>
              <a:buFont typeface="Wingdings" panose="05000000000000000000" pitchFamily="2" charset="2"/>
              <a:buNone/>
            </a:pPr>
            <a:r>
              <a:rPr lang="uk-UA" altLang="ru-RU" sz="2400" smtClean="0">
                <a:effectLst/>
              </a:rPr>
              <a:t>________________________________________</a:t>
            </a:r>
          </a:p>
          <a:p>
            <a:pPr algn="ctr">
              <a:lnSpc>
                <a:spcPct val="80000"/>
              </a:lnSpc>
              <a:buFont typeface="Wingdings" panose="05000000000000000000" pitchFamily="2" charset="2"/>
              <a:buNone/>
            </a:pPr>
            <a:endParaRPr lang="ru-RU" altLang="ru-RU" sz="2400" smtClean="0">
              <a:effectLst/>
            </a:endParaRPr>
          </a:p>
          <a:p>
            <a:pPr algn="ctr">
              <a:lnSpc>
                <a:spcPct val="80000"/>
              </a:lnSpc>
              <a:buFont typeface="Wingdings" panose="05000000000000000000" pitchFamily="2" charset="2"/>
              <a:buNone/>
            </a:pPr>
            <a:endParaRPr lang="ru-RU" altLang="ru-RU" sz="2400" smtClean="0">
              <a:effectLst/>
            </a:endParaRPr>
          </a:p>
          <a:p>
            <a:pPr algn="ctr">
              <a:lnSpc>
                <a:spcPct val="80000"/>
              </a:lnSpc>
              <a:buFont typeface="Wingdings" panose="05000000000000000000" pitchFamily="2" charset="2"/>
              <a:buNone/>
            </a:pPr>
            <a:r>
              <a:rPr lang="ru-RU" altLang="ru-RU" sz="2400" smtClean="0">
                <a:effectLst/>
              </a:rPr>
              <a:t> Керівник роботи, професор             Гайдамака А.В.</a:t>
            </a:r>
          </a:p>
          <a:p>
            <a:pPr algn="ctr">
              <a:lnSpc>
                <a:spcPct val="80000"/>
              </a:lnSpc>
              <a:buFont typeface="Wingdings" panose="05000000000000000000" pitchFamily="2" charset="2"/>
              <a:buNone/>
            </a:pPr>
            <a:endParaRPr lang="ru-RU" altLang="ru-RU" sz="2400" smtClean="0">
              <a:effectLst/>
            </a:endParaRPr>
          </a:p>
          <a:p>
            <a:pPr algn="ctr">
              <a:lnSpc>
                <a:spcPct val="80000"/>
              </a:lnSpc>
              <a:buFont typeface="Wingdings" panose="05000000000000000000" pitchFamily="2" charset="2"/>
              <a:buNone/>
            </a:pPr>
            <a:r>
              <a:rPr lang="ru-RU" altLang="ru-RU" sz="2400" smtClean="0">
                <a:effectLst/>
              </a:rPr>
              <a:t>Роботу виконав студент гр. МІТ-220е</a:t>
            </a:r>
            <a:r>
              <a:rPr lang="uk-UA" altLang="ru-RU" sz="2400" smtClean="0">
                <a:effectLst/>
              </a:rPr>
              <a:t>      </a:t>
            </a:r>
            <a:r>
              <a:rPr lang="ru-RU" altLang="ru-RU" sz="2400" smtClean="0">
                <a:effectLst/>
              </a:rPr>
              <a:t>_________		</a:t>
            </a:r>
            <a:endParaRPr lang="uk-UA" altLang="ru-RU" sz="2400" smtClean="0">
              <a:effectLst/>
            </a:endParaRPr>
          </a:p>
          <a:p>
            <a:pPr algn="ctr">
              <a:lnSpc>
                <a:spcPct val="80000"/>
              </a:lnSpc>
              <a:buFont typeface="Wingdings" panose="05000000000000000000" pitchFamily="2" charset="2"/>
              <a:buNone/>
            </a:pPr>
            <a:r>
              <a:rPr lang="uk-UA" altLang="ru-RU" sz="2400" smtClean="0">
                <a:effectLst/>
              </a:rPr>
              <a:t>Харків</a:t>
            </a:r>
          </a:p>
          <a:p>
            <a:pPr algn="ctr">
              <a:lnSpc>
                <a:spcPct val="80000"/>
              </a:lnSpc>
              <a:buFont typeface="Wingdings" panose="05000000000000000000" pitchFamily="2" charset="2"/>
              <a:buNone/>
            </a:pPr>
            <a:r>
              <a:rPr lang="uk-UA" altLang="ru-RU" sz="2400" smtClean="0">
                <a:effectLst/>
              </a:rPr>
              <a:t> 2020</a:t>
            </a:r>
          </a:p>
          <a:p>
            <a:pPr>
              <a:lnSpc>
                <a:spcPct val="80000"/>
              </a:lnSpc>
            </a:pPr>
            <a:endParaRPr lang="ru-RU" altLang="ru-RU" sz="2400" smtClean="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8" name="Rectangle 5"/>
          <p:cNvSpPr>
            <a:spLocks noGrp="1" noChangeArrowheads="1"/>
          </p:cNvSpPr>
          <p:nvPr>
            <p:ph sz="half" idx="1"/>
          </p:nvPr>
        </p:nvSpPr>
        <p:spPr>
          <a:xfrm>
            <a:off x="457200" y="1117600"/>
            <a:ext cx="4038600" cy="4525963"/>
          </a:xfrm>
          <a:noFill/>
          <a:extLst>
            <a:ext uri="{909E8E84-426E-40DD-AFC4-6F175D3DCCD1}">
              <a14:hiddenFill xmlns:a14="http://schemas.microsoft.com/office/drawing/2010/main">
                <a:solidFill>
                  <a:srgbClr val="FFFFFF"/>
                </a:solidFill>
              </a14:hiddenFill>
            </a:ext>
          </a:extLst>
        </p:spPr>
        <p:txBody>
          <a:bodyPr/>
          <a:lstStyle/>
          <a:p>
            <a:pPr>
              <a:buFont typeface="Wingdings" panose="05000000000000000000" pitchFamily="2" charset="2"/>
              <a:buNone/>
            </a:pPr>
            <a:r>
              <a:rPr lang="ru-RU" altLang="ru-RU" smtClean="0">
                <a:effectLst/>
              </a:rPr>
              <a:t>«Залог успеха,</a:t>
            </a:r>
          </a:p>
          <a:p>
            <a:pPr>
              <a:buFont typeface="Wingdings" panose="05000000000000000000" pitchFamily="2" charset="2"/>
              <a:buNone/>
            </a:pPr>
            <a:r>
              <a:rPr lang="ru-RU" altLang="ru-RU" smtClean="0">
                <a:effectLst/>
              </a:rPr>
              <a:t>соль удачи —</a:t>
            </a:r>
          </a:p>
          <a:p>
            <a:pPr>
              <a:buFont typeface="Wingdings" panose="05000000000000000000" pitchFamily="2" charset="2"/>
              <a:buNone/>
            </a:pPr>
            <a:r>
              <a:rPr lang="ru-RU" altLang="ru-RU" smtClean="0">
                <a:solidFill>
                  <a:srgbClr val="FFFF00"/>
                </a:solidFill>
                <a:effectLst/>
              </a:rPr>
              <a:t>трудолюбивое терпенье</a:t>
            </a:r>
            <a:r>
              <a:rPr lang="ru-RU" altLang="ru-RU" smtClean="0">
                <a:effectLst/>
              </a:rPr>
              <a:t>.</a:t>
            </a:r>
          </a:p>
          <a:p>
            <a:pPr>
              <a:buFont typeface="Wingdings" panose="05000000000000000000" pitchFamily="2" charset="2"/>
              <a:buNone/>
            </a:pPr>
            <a:r>
              <a:rPr lang="ru-RU" altLang="ru-RU" smtClean="0">
                <a:effectLst/>
              </a:rPr>
              <a:t>А без терпенья</a:t>
            </a:r>
          </a:p>
          <a:p>
            <a:pPr>
              <a:buFont typeface="Wingdings" panose="05000000000000000000" pitchFamily="2" charset="2"/>
              <a:buNone/>
            </a:pPr>
            <a:r>
              <a:rPr lang="ru-RU" altLang="ru-RU" smtClean="0">
                <a:effectLst/>
              </a:rPr>
              <a:t> мало значат</a:t>
            </a:r>
          </a:p>
          <a:p>
            <a:pPr>
              <a:buFont typeface="Wingdings" panose="05000000000000000000" pitchFamily="2" charset="2"/>
              <a:buNone/>
            </a:pPr>
            <a:r>
              <a:rPr lang="ru-RU" altLang="ru-RU" smtClean="0">
                <a:effectLst/>
              </a:rPr>
              <a:t>и озаренье</a:t>
            </a:r>
          </a:p>
          <a:p>
            <a:pPr>
              <a:buFont typeface="Wingdings" panose="05000000000000000000" pitchFamily="2" charset="2"/>
              <a:buNone/>
            </a:pPr>
            <a:r>
              <a:rPr lang="ru-RU" altLang="ru-RU" smtClean="0">
                <a:effectLst/>
              </a:rPr>
              <a:t>и уменье…»</a:t>
            </a:r>
          </a:p>
          <a:p>
            <a:pPr>
              <a:buFont typeface="Wingdings" panose="05000000000000000000" pitchFamily="2" charset="2"/>
              <a:buNone/>
            </a:pPr>
            <a:r>
              <a:rPr lang="ru-RU" altLang="ru-RU" smtClean="0">
                <a:effectLst/>
              </a:rPr>
              <a:t>             Л.Татьяничева</a:t>
            </a:r>
          </a:p>
        </p:txBody>
      </p:sp>
      <p:pic>
        <p:nvPicPr>
          <p:cNvPr id="4099" name="Picture 7" descr="Книга referat-diplom-1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10100" y="1000125"/>
            <a:ext cx="4176713" cy="4525963"/>
          </a:xfr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ru-RU" altLang="ru-RU" smtClean="0">
                <a:effectLst/>
              </a:rPr>
              <a:t>Содержание</a:t>
            </a:r>
          </a:p>
        </p:txBody>
      </p:sp>
      <p:sp>
        <p:nvSpPr>
          <p:cNvPr id="22531" name="Rectangle 4"/>
          <p:cNvSpPr>
            <a:spLocks noGrp="1" noChangeArrowheads="1"/>
          </p:cNvSpPr>
          <p:nvPr>
            <p:ph sz="half" idx="1"/>
          </p:nvPr>
        </p:nvSpPr>
        <p:spPr>
          <a:noFill/>
          <a:extLst>
            <a:ext uri="{909E8E84-426E-40DD-AFC4-6F175D3DCCD1}">
              <a14:hiddenFill xmlns:a14="http://schemas.microsoft.com/office/drawing/2010/main">
                <a:solidFill>
                  <a:srgbClr val="FFFFFF"/>
                </a:solidFill>
              </a14:hiddenFill>
            </a:ext>
          </a:extLst>
        </p:spPr>
        <p:txBody>
          <a:bodyPr/>
          <a:lstStyle/>
          <a:p>
            <a:pPr algn="ctr">
              <a:buFont typeface="Wingdings" panose="05000000000000000000" pitchFamily="2" charset="2"/>
              <a:buNone/>
            </a:pPr>
            <a:r>
              <a:rPr lang="ru-RU" altLang="ru-RU" sz="2000" smtClean="0">
                <a:effectLst/>
              </a:rPr>
              <a:t>Содержание </a:t>
            </a:r>
          </a:p>
          <a:p>
            <a:pPr>
              <a:buFont typeface="Wingdings" panose="05000000000000000000" pitchFamily="2" charset="2"/>
              <a:buNone/>
            </a:pPr>
            <a:r>
              <a:rPr lang="ru-RU" altLang="ru-RU" sz="2000" smtClean="0">
                <a:effectLst/>
              </a:rPr>
              <a:t>Введение ................................ 2</a:t>
            </a:r>
          </a:p>
          <a:p>
            <a:pPr>
              <a:buFont typeface="Wingdings" panose="05000000000000000000" pitchFamily="2" charset="2"/>
              <a:buNone/>
            </a:pPr>
            <a:r>
              <a:rPr lang="ru-RU" altLang="ru-RU" sz="2000" smtClean="0">
                <a:effectLst/>
              </a:rPr>
              <a:t>1. Название раздела: ............ 3</a:t>
            </a:r>
          </a:p>
          <a:p>
            <a:pPr>
              <a:buFont typeface="Wingdings" panose="05000000000000000000" pitchFamily="2" charset="2"/>
              <a:buNone/>
            </a:pPr>
            <a:r>
              <a:rPr lang="ru-RU" altLang="ru-RU" sz="2000" smtClean="0">
                <a:effectLst/>
              </a:rPr>
              <a:t>1.1 Название подраздела…...3</a:t>
            </a:r>
          </a:p>
          <a:p>
            <a:pPr>
              <a:buFont typeface="Wingdings" panose="05000000000000000000" pitchFamily="2" charset="2"/>
              <a:buNone/>
            </a:pPr>
            <a:r>
              <a:rPr lang="ru-RU" altLang="ru-RU" sz="2000" smtClean="0">
                <a:effectLst/>
              </a:rPr>
              <a:t>1.2 Название подраздела...... 8</a:t>
            </a:r>
          </a:p>
          <a:p>
            <a:pPr>
              <a:buFont typeface="Wingdings" panose="05000000000000000000" pitchFamily="2" charset="2"/>
              <a:buNone/>
            </a:pPr>
            <a:r>
              <a:rPr lang="ru-RU" altLang="ru-RU" sz="2000" smtClean="0">
                <a:effectLst/>
              </a:rPr>
              <a:t>2. Название раздела:............ 12</a:t>
            </a:r>
          </a:p>
          <a:p>
            <a:pPr>
              <a:buFont typeface="Wingdings" panose="05000000000000000000" pitchFamily="2" charset="2"/>
              <a:buNone/>
            </a:pPr>
            <a:r>
              <a:rPr lang="ru-RU" altLang="ru-RU" sz="2000" smtClean="0">
                <a:effectLst/>
              </a:rPr>
              <a:t>2.1 Название подраздела..... 12</a:t>
            </a:r>
          </a:p>
          <a:p>
            <a:pPr>
              <a:buFont typeface="Wingdings" panose="05000000000000000000" pitchFamily="2" charset="2"/>
              <a:buNone/>
            </a:pPr>
            <a:r>
              <a:rPr lang="ru-RU" altLang="ru-RU" sz="2000" smtClean="0">
                <a:effectLst/>
              </a:rPr>
              <a:t>2.2 Название подраздела….. </a:t>
            </a:r>
            <a:r>
              <a:rPr lang="en-US" altLang="ru-RU" sz="2000" smtClean="0">
                <a:effectLst/>
              </a:rPr>
              <a:t>18</a:t>
            </a:r>
          </a:p>
          <a:p>
            <a:pPr>
              <a:buFont typeface="Wingdings" panose="05000000000000000000" pitchFamily="2" charset="2"/>
              <a:buNone/>
            </a:pPr>
            <a:r>
              <a:rPr lang="en-US" altLang="ru-RU" sz="2000" smtClean="0">
                <a:effectLst/>
              </a:rPr>
              <a:t>Заключение..........................</a:t>
            </a:r>
            <a:r>
              <a:rPr lang="ru-RU" altLang="ru-RU" sz="2000" smtClean="0">
                <a:effectLst/>
              </a:rPr>
              <a:t>.</a:t>
            </a:r>
            <a:r>
              <a:rPr lang="en-US" altLang="ru-RU" sz="2000" smtClean="0">
                <a:effectLst/>
              </a:rPr>
              <a:t>.. 23</a:t>
            </a:r>
          </a:p>
          <a:p>
            <a:pPr>
              <a:buFont typeface="Wingdings" panose="05000000000000000000" pitchFamily="2" charset="2"/>
              <a:buNone/>
            </a:pPr>
            <a:r>
              <a:rPr lang="en-US" altLang="ru-RU" sz="2000" smtClean="0">
                <a:effectLst/>
              </a:rPr>
              <a:t>Список литературы</a:t>
            </a:r>
            <a:r>
              <a:rPr lang="ru-RU" altLang="ru-RU" sz="2000" smtClean="0">
                <a:effectLst/>
              </a:rPr>
              <a:t>………</a:t>
            </a:r>
            <a:r>
              <a:rPr lang="en-US" altLang="ru-RU" sz="2000" smtClean="0">
                <a:effectLst/>
              </a:rPr>
              <a:t>….. 25</a:t>
            </a:r>
          </a:p>
          <a:p>
            <a:pPr>
              <a:buFont typeface="Wingdings" panose="05000000000000000000" pitchFamily="2" charset="2"/>
              <a:buNone/>
            </a:pPr>
            <a:r>
              <a:rPr lang="en-US" altLang="ru-RU" sz="2000" smtClean="0">
                <a:effectLst/>
              </a:rPr>
              <a:t>Приложения.........................</a:t>
            </a:r>
            <a:r>
              <a:rPr lang="ru-RU" altLang="ru-RU" sz="2000" smtClean="0">
                <a:effectLst/>
              </a:rPr>
              <a:t>..</a:t>
            </a:r>
            <a:r>
              <a:rPr lang="en-US" altLang="ru-RU" sz="2000" smtClean="0">
                <a:effectLst/>
              </a:rPr>
              <a:t>. 26</a:t>
            </a:r>
            <a:endParaRPr lang="ru-RU" altLang="ru-RU" sz="2000" smtClean="0">
              <a:effectLst/>
            </a:endParaRPr>
          </a:p>
        </p:txBody>
      </p:sp>
      <p:pic>
        <p:nvPicPr>
          <p:cNvPr id="22532" name="Picture 6" descr="книги чашка"/>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012950"/>
            <a:ext cx="4038600" cy="369887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ru-RU" b="1" smtClean="0"/>
              <a:t>Введение</a:t>
            </a:r>
          </a:p>
        </p:txBody>
      </p:sp>
      <p:sp>
        <p:nvSpPr>
          <p:cNvPr id="22531" name="Rectangle 3"/>
          <p:cNvSpPr>
            <a:spLocks noGrp="1" noChangeArrowheads="1"/>
          </p:cNvSpPr>
          <p:nvPr>
            <p:ph type="body" idx="1"/>
          </p:nvPr>
        </p:nvSpPr>
        <p:spPr/>
        <p:txBody>
          <a:bodyPr/>
          <a:lstStyle/>
          <a:p>
            <a:pPr eaLnBrk="1" hangingPunct="1">
              <a:lnSpc>
                <a:spcPct val="80000"/>
              </a:lnSpc>
              <a:defRPr/>
            </a:pPr>
            <a:r>
              <a:rPr lang="ru-RU" sz="2400" b="1" smtClean="0"/>
              <a:t>Введение</a:t>
            </a:r>
            <a:r>
              <a:rPr lang="ru-RU" sz="2400" smtClean="0"/>
              <a:t> обязательно включает в себя:</a:t>
            </a:r>
          </a:p>
          <a:p>
            <a:pPr eaLnBrk="1" hangingPunct="1">
              <a:lnSpc>
                <a:spcPct val="80000"/>
              </a:lnSpc>
              <a:defRPr/>
            </a:pPr>
            <a:r>
              <a:rPr lang="ru-RU" sz="2400" smtClean="0"/>
              <a:t>- обоснование</a:t>
            </a:r>
            <a:r>
              <a:rPr lang="ru-RU" sz="2400" smtClean="0">
                <a:solidFill>
                  <a:srgbClr val="FF0066"/>
                </a:solidFill>
              </a:rPr>
              <a:t> актуальности</a:t>
            </a:r>
            <a:r>
              <a:rPr lang="ru-RU" sz="2400" smtClean="0"/>
              <a:t> темы реферата с позиции научной значимости (малая изученность вопроса, его спорность, дискуссионность и пр.), либо современной востребованности;</a:t>
            </a:r>
          </a:p>
          <a:p>
            <a:pPr eaLnBrk="1" hangingPunct="1">
              <a:lnSpc>
                <a:spcPct val="80000"/>
              </a:lnSpc>
              <a:defRPr/>
            </a:pPr>
            <a:r>
              <a:rPr lang="ru-RU" sz="2400" smtClean="0"/>
              <a:t>- постановку </a:t>
            </a:r>
            <a:r>
              <a:rPr lang="ru-RU" sz="2400" smtClean="0">
                <a:solidFill>
                  <a:srgbClr val="FF0066"/>
                </a:solidFill>
              </a:rPr>
              <a:t>целей и формирование задач</a:t>
            </a:r>
            <a:r>
              <a:rPr lang="ru-RU" sz="2400" smtClean="0"/>
              <a:t>;</a:t>
            </a:r>
          </a:p>
          <a:p>
            <a:pPr eaLnBrk="1" hangingPunct="1">
              <a:lnSpc>
                <a:spcPct val="80000"/>
              </a:lnSpc>
              <a:defRPr/>
            </a:pPr>
            <a:r>
              <a:rPr lang="ru-RU" sz="2400" smtClean="0"/>
              <a:t>- краткий </a:t>
            </a:r>
            <a:r>
              <a:rPr lang="ru-RU" sz="2400" smtClean="0">
                <a:solidFill>
                  <a:srgbClr val="FF0066"/>
                </a:solidFill>
              </a:rPr>
              <a:t>обзор и анализ</a:t>
            </a:r>
            <a:r>
              <a:rPr lang="ru-RU" sz="2400" smtClean="0"/>
              <a:t> базы литературных источников, изучение литературы и прочих</a:t>
            </a:r>
            <a:br>
              <a:rPr lang="ru-RU" sz="2400" smtClean="0"/>
            </a:br>
            <a:r>
              <a:rPr lang="ru-RU" sz="2400" smtClean="0"/>
              <a:t>источников информации (при этом ограничение их только учебной   и справочной литературой недопустимо).</a:t>
            </a:r>
          </a:p>
          <a:p>
            <a:pPr eaLnBrk="1" hangingPunct="1">
              <a:lnSpc>
                <a:spcPct val="80000"/>
              </a:lnSpc>
              <a:defRPr/>
            </a:pPr>
            <a:r>
              <a:rPr lang="ru-RU" sz="2400" smtClean="0"/>
              <a:t>введение пишут тогда, когда </a:t>
            </a:r>
            <a:r>
              <a:rPr lang="ru-RU" sz="2400" smtClean="0">
                <a:solidFill>
                  <a:srgbClr val="FF0066"/>
                </a:solidFill>
              </a:rPr>
              <a:t>основная часть работы уже написана</a:t>
            </a:r>
            <a:r>
              <a:rPr lang="ru-RU" sz="2400" smtClean="0"/>
              <a:t>. Ведь по ходу работы главы и задачи реферата могут слегка измениться, и введение придется переписывать заново!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ru-RU" b="1" smtClean="0"/>
              <a:t>Основная часть</a:t>
            </a:r>
          </a:p>
        </p:txBody>
      </p:sp>
      <p:sp>
        <p:nvSpPr>
          <p:cNvPr id="23555" name="Rectangle 3"/>
          <p:cNvSpPr>
            <a:spLocks noGrp="1" noChangeArrowheads="1"/>
          </p:cNvSpPr>
          <p:nvPr>
            <p:ph type="body" idx="1"/>
          </p:nvPr>
        </p:nvSpPr>
        <p:spPr/>
        <p:txBody>
          <a:bodyPr/>
          <a:lstStyle/>
          <a:p>
            <a:pPr eaLnBrk="1" hangingPunct="1">
              <a:lnSpc>
                <a:spcPct val="90000"/>
              </a:lnSpc>
              <a:defRPr/>
            </a:pPr>
            <a:r>
              <a:rPr lang="ru-RU" sz="2400" b="1" smtClean="0"/>
              <a:t>Основная часть</a:t>
            </a:r>
            <a:r>
              <a:rPr lang="ru-RU" sz="2400" smtClean="0"/>
              <a:t> реферата структурируется по параграфам, количество и названия которых определяются автором. Ее содержание должно быть направлено на демонстрацию автором навыков подбора, структурирования, изложения и критического анализа материала по выбранной теме. </a:t>
            </a:r>
          </a:p>
          <a:p>
            <a:pPr eaLnBrk="1" hangingPunct="1">
              <a:lnSpc>
                <a:spcPct val="90000"/>
              </a:lnSpc>
              <a:defRPr/>
            </a:pPr>
            <a:r>
              <a:rPr lang="ru-RU" sz="2400" smtClean="0"/>
              <a:t>В основной части реферата излагается, анализируется и оценивается теория. План этой части зависит от темы, источников, конспектирования и приемов обработки информации.</a:t>
            </a:r>
          </a:p>
          <a:p>
            <a:pPr eaLnBrk="1" hangingPunct="1">
              <a:lnSpc>
                <a:spcPct val="90000"/>
              </a:lnSpc>
              <a:defRPr/>
            </a:pPr>
            <a:r>
              <a:rPr lang="ru-RU" sz="2400" smtClean="0"/>
              <a:t> Этот план далеко не всегда совпадает с планом конспектируемых источников, вернее, даже совсем не совпадает.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ru-RU" b="1" smtClean="0"/>
              <a:t>Основная часть</a:t>
            </a:r>
          </a:p>
        </p:txBody>
      </p:sp>
      <p:sp>
        <p:nvSpPr>
          <p:cNvPr id="24579" name="Rectangle 3"/>
          <p:cNvSpPr>
            <a:spLocks noGrp="1" noChangeArrowheads="1"/>
          </p:cNvSpPr>
          <p:nvPr>
            <p:ph type="body" idx="1"/>
          </p:nvPr>
        </p:nvSpPr>
        <p:spPr/>
        <p:txBody>
          <a:bodyPr/>
          <a:lstStyle/>
          <a:p>
            <a:pPr eaLnBrk="1" hangingPunct="1">
              <a:lnSpc>
                <a:spcPct val="80000"/>
              </a:lnSpc>
              <a:defRPr/>
            </a:pPr>
            <a:r>
              <a:rPr lang="ru-RU" sz="2800" smtClean="0"/>
              <a:t>В основной части реферата должно быть:</a:t>
            </a:r>
          </a:p>
          <a:p>
            <a:pPr eaLnBrk="1" hangingPunct="1">
              <a:lnSpc>
                <a:spcPct val="80000"/>
              </a:lnSpc>
              <a:defRPr/>
            </a:pPr>
            <a:r>
              <a:rPr lang="ru-RU" sz="2800" smtClean="0"/>
              <a:t>- представлено </a:t>
            </a:r>
            <a:r>
              <a:rPr lang="ru-RU" sz="2800" smtClean="0">
                <a:solidFill>
                  <a:srgbClr val="FF0066"/>
                </a:solidFill>
              </a:rPr>
              <a:t>состояние вопроса</a:t>
            </a:r>
            <a:r>
              <a:rPr lang="ru-RU" sz="2800" smtClean="0"/>
              <a:t>, принятого автором к рассмотрению;</a:t>
            </a:r>
          </a:p>
          <a:p>
            <a:pPr eaLnBrk="1" hangingPunct="1">
              <a:lnSpc>
                <a:spcPct val="80000"/>
              </a:lnSpc>
              <a:defRPr/>
            </a:pPr>
            <a:r>
              <a:rPr lang="ru-RU" sz="2800" smtClean="0"/>
              <a:t>- рассмотрены и раскрыты </a:t>
            </a:r>
            <a:r>
              <a:rPr lang="ru-RU" sz="2800" smtClean="0">
                <a:solidFill>
                  <a:srgbClr val="FF0066"/>
                </a:solidFill>
              </a:rPr>
              <a:t>основные положения</a:t>
            </a:r>
            <a:r>
              <a:rPr lang="ru-RU" sz="2800" smtClean="0"/>
              <a:t> выбранной темы;</a:t>
            </a:r>
          </a:p>
          <a:p>
            <a:pPr eaLnBrk="1" hangingPunct="1">
              <a:lnSpc>
                <a:spcPct val="80000"/>
              </a:lnSpc>
              <a:defRPr/>
            </a:pPr>
            <a:r>
              <a:rPr lang="ru-RU" sz="2800" smtClean="0"/>
              <a:t>- изложены </a:t>
            </a:r>
            <a:r>
              <a:rPr lang="ru-RU" sz="2800" smtClean="0">
                <a:solidFill>
                  <a:srgbClr val="FF0066"/>
                </a:solidFill>
              </a:rPr>
              <a:t>различные точки зрения</a:t>
            </a:r>
            <a:r>
              <a:rPr lang="ru-RU" sz="2800" smtClean="0"/>
              <a:t> на данную проблему по изученным публикациям;</a:t>
            </a:r>
          </a:p>
          <a:p>
            <a:pPr eaLnBrk="1" hangingPunct="1">
              <a:lnSpc>
                <a:spcPct val="80000"/>
              </a:lnSpc>
              <a:defRPr/>
            </a:pPr>
            <a:r>
              <a:rPr lang="ru-RU" sz="2800" smtClean="0"/>
              <a:t>- представлено </a:t>
            </a:r>
            <a:r>
              <a:rPr lang="ru-RU" sz="2800" smtClean="0">
                <a:solidFill>
                  <a:srgbClr val="FF0066"/>
                </a:solidFill>
              </a:rPr>
              <a:t>собственное мнение</a:t>
            </a:r>
            <a:r>
              <a:rPr lang="ru-RU" sz="2800" smtClean="0"/>
              <a:t> студента, сформированное на основе работы с литературными источниками.</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smtClean="0"/>
              <a:t>Ссылки и сноски на авторов</a:t>
            </a:r>
          </a:p>
        </p:txBody>
      </p:sp>
      <p:sp>
        <p:nvSpPr>
          <p:cNvPr id="25603" name="Rectangle 3"/>
          <p:cNvSpPr>
            <a:spLocks noGrp="1" noChangeArrowheads="1"/>
          </p:cNvSpPr>
          <p:nvPr>
            <p:ph type="body" idx="1"/>
          </p:nvPr>
        </p:nvSpPr>
        <p:spPr/>
        <p:txBody>
          <a:bodyPr/>
          <a:lstStyle/>
          <a:p>
            <a:pPr eaLnBrk="1" hangingPunct="1">
              <a:lnSpc>
                <a:spcPct val="80000"/>
              </a:lnSpc>
              <a:defRPr/>
            </a:pPr>
            <a:r>
              <a:rPr lang="ru-RU" sz="2400" smtClean="0"/>
              <a:t>Ссылки и сноски на авторов, чья позиция, мнения, информация использованы в реферате, являются</a:t>
            </a:r>
            <a:r>
              <a:rPr lang="ru-RU" sz="2400" b="1" smtClean="0"/>
              <a:t> обязательными</a:t>
            </a:r>
            <a:r>
              <a:rPr lang="ru-RU" sz="2400" smtClean="0"/>
              <a:t>. Цитирование и ссылки не должны подменять позиции автора реферата. В качестве недостатков основной части реферата рассматриваются злоупотребления терминологией, объемные отступления от темы, несоразмерная растянутость отдельных параграфов.</a:t>
            </a:r>
          </a:p>
          <a:p>
            <a:pPr eaLnBrk="1" hangingPunct="1">
              <a:lnSpc>
                <a:spcPct val="80000"/>
              </a:lnSpc>
              <a:defRPr/>
            </a:pPr>
            <a:r>
              <a:rPr lang="ru-RU" sz="2400" smtClean="0"/>
              <a:t> Ссылка на источник цитирования указывается в квадратных скобках (в соответствии со списком литературы реферата) и, через запятую, приводится номер страницы, на которой располагается цитируемый текст. Ссылки на несколько литературных источников указываются через точку с запятой.</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ru-RU" sz="4000" b="1" smtClean="0"/>
              <a:t>Написание реферата по плану</a:t>
            </a:r>
          </a:p>
        </p:txBody>
      </p:sp>
      <p:sp>
        <p:nvSpPr>
          <p:cNvPr id="26627" name="Rectangle 3"/>
          <p:cNvSpPr>
            <a:spLocks noGrp="1" noChangeArrowheads="1"/>
          </p:cNvSpPr>
          <p:nvPr>
            <p:ph type="body" idx="1"/>
          </p:nvPr>
        </p:nvSpPr>
        <p:spPr/>
        <p:txBody>
          <a:bodyPr/>
          <a:lstStyle/>
          <a:p>
            <a:pPr eaLnBrk="1" hangingPunct="1">
              <a:lnSpc>
                <a:spcPct val="80000"/>
              </a:lnSpc>
              <a:defRPr/>
            </a:pPr>
            <a:r>
              <a:rPr lang="ru-RU" sz="2400" b="1" smtClean="0"/>
              <a:t>Написание реферата по плану</a:t>
            </a:r>
            <a:r>
              <a:rPr lang="ru-RU" sz="2400" smtClean="0"/>
              <a:t> требует терпения и целеустремленности. В процессе написания всегда возникает соблазн «уйти в сторону», больше остановиться на «красивом» факте, избежать сложных моментов. При этом важно учитывать следующее.</a:t>
            </a:r>
          </a:p>
          <a:p>
            <a:pPr eaLnBrk="1" hangingPunct="1">
              <a:lnSpc>
                <a:spcPct val="80000"/>
              </a:lnSpc>
              <a:defRPr/>
            </a:pPr>
            <a:r>
              <a:rPr lang="ru-RU" sz="2400" smtClean="0"/>
              <a:t>Во-первых, соблюдение единого стиля.</a:t>
            </a:r>
          </a:p>
          <a:p>
            <a:pPr eaLnBrk="1" hangingPunct="1">
              <a:lnSpc>
                <a:spcPct val="80000"/>
              </a:lnSpc>
              <a:defRPr/>
            </a:pPr>
            <a:r>
              <a:rPr lang="ru-RU" sz="2400" smtClean="0"/>
              <a:t>Во-вторых, соблюдение </a:t>
            </a:r>
            <a:r>
              <a:rPr lang="ru-RU" sz="2400" smtClean="0">
                <a:solidFill>
                  <a:srgbClr val="FF0066"/>
                </a:solidFill>
              </a:rPr>
              <a:t>соразмерности всех частей</a:t>
            </a:r>
            <a:r>
              <a:rPr lang="ru-RU" sz="2400" smtClean="0"/>
              <a:t>.</a:t>
            </a:r>
          </a:p>
          <a:p>
            <a:pPr eaLnBrk="1" hangingPunct="1">
              <a:lnSpc>
                <a:spcPct val="80000"/>
              </a:lnSpc>
              <a:defRPr/>
            </a:pPr>
            <a:r>
              <a:rPr lang="ru-RU" sz="2400" smtClean="0"/>
              <a:t>В-третьих, четкость изложения мыслей, что достигается краткостью лаконизмом логикой и доказательностью.</a:t>
            </a:r>
          </a:p>
          <a:p>
            <a:pPr eaLnBrk="1" hangingPunct="1">
              <a:lnSpc>
                <a:spcPct val="80000"/>
              </a:lnSpc>
              <a:defRPr/>
            </a:pPr>
            <a:r>
              <a:rPr lang="ru-RU" sz="2400" smtClean="0"/>
              <a:t>В-четвертых, реферат должен быть оригинальным нестандартным и, конечно, глубоко авторским.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ru-RU" smtClean="0"/>
              <a:t>Объем реферата</a:t>
            </a:r>
          </a:p>
        </p:txBody>
      </p:sp>
      <p:sp>
        <p:nvSpPr>
          <p:cNvPr id="27651" name="Rectangle 3"/>
          <p:cNvSpPr>
            <a:spLocks noGrp="1" noChangeArrowheads="1"/>
          </p:cNvSpPr>
          <p:nvPr>
            <p:ph type="body" idx="1"/>
          </p:nvPr>
        </p:nvSpPr>
        <p:spPr/>
        <p:txBody>
          <a:bodyPr/>
          <a:lstStyle/>
          <a:p>
            <a:pPr eaLnBrk="1" hangingPunct="1">
              <a:lnSpc>
                <a:spcPct val="90000"/>
              </a:lnSpc>
              <a:defRPr/>
            </a:pPr>
            <a:r>
              <a:rPr lang="ru-RU" sz="2400" smtClean="0"/>
              <a:t>Введение нецелесообразно делать более </a:t>
            </a:r>
            <a:r>
              <a:rPr lang="ru-RU" sz="2400" smtClean="0">
                <a:solidFill>
                  <a:srgbClr val="FF0066"/>
                </a:solidFill>
              </a:rPr>
              <a:t>2-3</a:t>
            </a:r>
            <a:r>
              <a:rPr lang="ru-RU" sz="2400" smtClean="0"/>
              <a:t> страниц,</a:t>
            </a:r>
          </a:p>
          <a:p>
            <a:pPr eaLnBrk="1" hangingPunct="1">
              <a:lnSpc>
                <a:spcPct val="90000"/>
              </a:lnSpc>
              <a:defRPr/>
            </a:pPr>
            <a:r>
              <a:rPr lang="ru-RU" sz="2400" smtClean="0"/>
              <a:t> каждую из аналитических частей - не более чем по </a:t>
            </a:r>
            <a:r>
              <a:rPr lang="ru-RU" sz="2400" smtClean="0">
                <a:solidFill>
                  <a:srgbClr val="FF0066"/>
                </a:solidFill>
              </a:rPr>
              <a:t>5-7</a:t>
            </a:r>
            <a:r>
              <a:rPr lang="ru-RU" sz="2400" smtClean="0"/>
              <a:t> страниц.</a:t>
            </a:r>
          </a:p>
          <a:p>
            <a:pPr eaLnBrk="1" hangingPunct="1">
              <a:lnSpc>
                <a:spcPct val="90000"/>
              </a:lnSpc>
              <a:defRPr/>
            </a:pPr>
            <a:r>
              <a:rPr lang="ru-RU" sz="2400" smtClean="0"/>
              <a:t> Заключение - это </a:t>
            </a:r>
            <a:r>
              <a:rPr lang="ru-RU" sz="2400" smtClean="0">
                <a:solidFill>
                  <a:srgbClr val="FF0066"/>
                </a:solidFill>
              </a:rPr>
              <a:t>1-2</a:t>
            </a:r>
            <a:r>
              <a:rPr lang="ru-RU" sz="2400" smtClean="0"/>
              <a:t> страницы, </a:t>
            </a:r>
          </a:p>
          <a:p>
            <a:pPr eaLnBrk="1" hangingPunct="1">
              <a:lnSpc>
                <a:spcPct val="90000"/>
              </a:lnSpc>
              <a:defRPr/>
            </a:pPr>
            <a:r>
              <a:rPr lang="ru-RU" sz="2400" smtClean="0"/>
              <a:t>библиография - тоже </a:t>
            </a:r>
            <a:r>
              <a:rPr lang="ru-RU" sz="2400" smtClean="0">
                <a:solidFill>
                  <a:srgbClr val="FF0066"/>
                </a:solidFill>
              </a:rPr>
              <a:t>1-2</a:t>
            </a:r>
            <a:r>
              <a:rPr lang="ru-RU" sz="2400" smtClean="0"/>
              <a:t> страницы (все цифры здесь </a:t>
            </a:r>
            <a:r>
              <a:rPr lang="ru-RU" sz="2400" b="1" smtClean="0"/>
              <a:t>ориентировочные</a:t>
            </a:r>
            <a:r>
              <a:rPr lang="ru-RU" sz="2400" smtClean="0"/>
              <a:t>). </a:t>
            </a:r>
          </a:p>
          <a:p>
            <a:pPr eaLnBrk="1" hangingPunct="1">
              <a:lnSpc>
                <a:spcPct val="90000"/>
              </a:lnSpc>
              <a:defRPr/>
            </a:pPr>
            <a:r>
              <a:rPr lang="ru-RU" sz="2400" smtClean="0"/>
              <a:t>Но не может введение быть больше основной части реферата, а библиография не может включать литературу «перекрывающую» тему реферата. </a:t>
            </a:r>
          </a:p>
          <a:p>
            <a:pPr eaLnBrk="1" hangingPunct="1">
              <a:lnSpc>
                <a:spcPct val="90000"/>
              </a:lnSpc>
              <a:defRPr/>
            </a:pPr>
            <a:r>
              <a:rPr lang="ru-RU" sz="2400" smtClean="0"/>
              <a:t>Общий объем реферата должен составлять</a:t>
            </a:r>
          </a:p>
          <a:p>
            <a:pPr eaLnBrk="1" hangingPunct="1">
              <a:lnSpc>
                <a:spcPct val="90000"/>
              </a:lnSpc>
              <a:defRPr/>
            </a:pPr>
            <a:r>
              <a:rPr lang="ru-RU" sz="2400" smtClean="0"/>
              <a:t> </a:t>
            </a:r>
            <a:r>
              <a:rPr lang="ru-RU" sz="2400" smtClean="0">
                <a:solidFill>
                  <a:srgbClr val="FF0066"/>
                </a:solidFill>
              </a:rPr>
              <a:t>20-25 стр.</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ru-RU" smtClean="0"/>
              <a:t>Выводы</a:t>
            </a:r>
          </a:p>
        </p:txBody>
      </p:sp>
      <p:sp>
        <p:nvSpPr>
          <p:cNvPr id="29699" name="Rectangle 3"/>
          <p:cNvSpPr>
            <a:spLocks noGrp="1" noChangeArrowheads="1"/>
          </p:cNvSpPr>
          <p:nvPr>
            <p:ph type="body" idx="1"/>
          </p:nvPr>
        </p:nvSpPr>
        <p:spPr/>
        <p:txBody>
          <a:bodyPr/>
          <a:lstStyle/>
          <a:p>
            <a:pPr eaLnBrk="1" hangingPunct="1">
              <a:lnSpc>
                <a:spcPct val="90000"/>
              </a:lnSpc>
              <a:defRPr/>
            </a:pPr>
            <a:r>
              <a:rPr lang="ru-RU" sz="2400" b="1" smtClean="0"/>
              <a:t>Получение выводов</a:t>
            </a:r>
            <a:r>
              <a:rPr lang="ru-RU" sz="2400" smtClean="0"/>
              <a:t> - особое действие в реферировании. Оно может входить в написание реферата, но в силу специфики его следует выделить. </a:t>
            </a:r>
            <a:r>
              <a:rPr lang="ru-RU" sz="2400" smtClean="0">
                <a:solidFill>
                  <a:srgbClr val="FF0066"/>
                </a:solidFill>
              </a:rPr>
              <a:t>Выводы даются в заключении</a:t>
            </a:r>
            <a:r>
              <a:rPr lang="ru-RU" sz="2400" smtClean="0"/>
              <a:t>. Их еще предстоит получить, как бы «вывести» из всего текста.</a:t>
            </a:r>
          </a:p>
          <a:p>
            <a:pPr eaLnBrk="1" hangingPunct="1">
              <a:lnSpc>
                <a:spcPct val="90000"/>
              </a:lnSpc>
              <a:defRPr/>
            </a:pPr>
            <a:r>
              <a:rPr lang="ru-RU" sz="2400" smtClean="0"/>
              <a:t> Выводы - это всегда новое знание, как умозаключение из ранее сделанных посылок. Вот почему их следует разрабатывать, все время особо ориентируясь на </a:t>
            </a:r>
            <a:r>
              <a:rPr lang="ru-RU" sz="2400" smtClean="0">
                <a:solidFill>
                  <a:srgbClr val="FF0066"/>
                </a:solidFill>
              </a:rPr>
              <a:t>цель</a:t>
            </a:r>
            <a:r>
              <a:rPr lang="ru-RU" sz="2400" smtClean="0"/>
              <a:t>, в выводах достигая ее.</a:t>
            </a:r>
          </a:p>
          <a:p>
            <a:pPr eaLnBrk="1" hangingPunct="1">
              <a:lnSpc>
                <a:spcPct val="90000"/>
              </a:lnSpc>
              <a:defRPr/>
            </a:pPr>
            <a:r>
              <a:rPr lang="ru-RU" sz="2400" smtClean="0"/>
              <a:t> Кроме краткого и четкого изложения выводов необходим анализ степени </a:t>
            </a:r>
            <a:r>
              <a:rPr lang="ru-RU" sz="2400" smtClean="0">
                <a:solidFill>
                  <a:srgbClr val="FF0066"/>
                </a:solidFill>
              </a:rPr>
              <a:t>выполнения</a:t>
            </a:r>
            <a:r>
              <a:rPr lang="ru-RU" sz="2400" smtClean="0"/>
              <a:t> поставленных во введении </a:t>
            </a:r>
            <a:r>
              <a:rPr lang="ru-RU" sz="2400" smtClean="0">
                <a:solidFill>
                  <a:srgbClr val="FF0066"/>
                </a:solidFill>
              </a:rPr>
              <a:t>задач</a:t>
            </a:r>
            <a:r>
              <a:rPr lang="ru-RU" sz="24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ru-RU" b="1" smtClean="0"/>
              <a:t>Составление библиографии</a:t>
            </a:r>
          </a:p>
        </p:txBody>
      </p:sp>
      <p:sp>
        <p:nvSpPr>
          <p:cNvPr id="30723" name="Rectangle 3"/>
          <p:cNvSpPr>
            <a:spLocks noGrp="1" noChangeArrowheads="1"/>
          </p:cNvSpPr>
          <p:nvPr>
            <p:ph type="body" idx="1"/>
          </p:nvPr>
        </p:nvSpPr>
        <p:spPr/>
        <p:txBody>
          <a:bodyPr/>
          <a:lstStyle/>
          <a:p>
            <a:pPr eaLnBrk="1" hangingPunct="1">
              <a:lnSpc>
                <a:spcPct val="80000"/>
              </a:lnSpc>
              <a:defRPr/>
            </a:pPr>
            <a:r>
              <a:rPr lang="ru-RU" sz="2400" b="1" smtClean="0"/>
              <a:t>Составление библиографии</a:t>
            </a:r>
            <a:r>
              <a:rPr lang="ru-RU" sz="2400" smtClean="0"/>
              <a:t> для реферата (</a:t>
            </a:r>
            <a:r>
              <a:rPr lang="ru-RU" sz="2000" smtClean="0"/>
              <a:t>4...10 позиций</a:t>
            </a:r>
            <a:r>
              <a:rPr lang="ru-RU" sz="2400" smtClean="0"/>
              <a:t>) целесообразно ограничивать,</a:t>
            </a:r>
          </a:p>
          <a:p>
            <a:pPr eaLnBrk="1" hangingPunct="1">
              <a:lnSpc>
                <a:spcPct val="80000"/>
              </a:lnSpc>
              <a:defRPr/>
            </a:pPr>
            <a:r>
              <a:rPr lang="ru-RU" sz="2400" smtClean="0"/>
              <a:t> во-первых, конкретно используемыми в тексте источниками, из которых цитируются положения и на которые есть ссылки,</a:t>
            </a:r>
          </a:p>
          <a:p>
            <a:pPr eaLnBrk="1" hangingPunct="1">
              <a:lnSpc>
                <a:spcPct val="80000"/>
              </a:lnSpc>
              <a:defRPr/>
            </a:pPr>
            <a:r>
              <a:rPr lang="ru-RU" sz="2400" smtClean="0"/>
              <a:t> во-вторых, только теми работами, которые имеют самое прямое отношение к теме и цели реферата.</a:t>
            </a:r>
          </a:p>
          <a:p>
            <a:pPr eaLnBrk="1" hangingPunct="1">
              <a:lnSpc>
                <a:spcPct val="80000"/>
              </a:lnSpc>
              <a:defRPr/>
            </a:pPr>
            <a:r>
              <a:rPr lang="ru-RU" sz="2400" smtClean="0"/>
              <a:t> Составлять список литературы следует с соблюдением всех правил ГОСТа и оформлять в алфавитной последовательности. В него вносится весь перечень изученных студентом в процессе написания реферата монографий, статей, учебников, справочников, энциклопедий и пр.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t>Приложения</a:t>
            </a:r>
          </a:p>
        </p:txBody>
      </p:sp>
      <p:sp>
        <p:nvSpPr>
          <p:cNvPr id="3" name="Содержимое 2"/>
          <p:cNvSpPr>
            <a:spLocks noGrp="1"/>
          </p:cNvSpPr>
          <p:nvPr>
            <p:ph idx="1"/>
          </p:nvPr>
        </p:nvSpPr>
        <p:spPr/>
        <p:txBody>
          <a:bodyPr/>
          <a:lstStyle/>
          <a:p>
            <a:pPr eaLnBrk="1" hangingPunct="1">
              <a:buFont typeface="Wingdings" panose="05000000000000000000" pitchFamily="2" charset="2"/>
              <a:buNone/>
              <a:defRPr/>
            </a:pPr>
            <a:r>
              <a:rPr lang="ru-RU" sz="2400" smtClean="0"/>
              <a:t>В приложения рекомендуется включать материал, который по разным причинам не приведен в основном тексте работы: заимствованные из литературы или самостоятельно составленные автором реферата </a:t>
            </a:r>
            <a:r>
              <a:rPr lang="ru-RU" sz="2400" smtClean="0">
                <a:solidFill>
                  <a:srgbClr val="FFFF00"/>
                </a:solidFill>
              </a:rPr>
              <a:t>таблицы, схемы, графики, диаграммы, фотографии, ксерокопии, рисунки. </a:t>
            </a:r>
          </a:p>
          <a:p>
            <a:pPr eaLnBrk="1" hangingPunct="1">
              <a:defRPr/>
            </a:pPr>
            <a:endParaRPr lang="ru-RU" sz="2400" smtClean="0">
              <a:solidFill>
                <a:srgbClr val="FFFF00"/>
              </a:solidFill>
            </a:endParaRPr>
          </a:p>
        </p:txBody>
      </p:sp>
      <p:pic>
        <p:nvPicPr>
          <p:cNvPr id="31748" name="Picture 5" descr="ручка блокнот"/>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1063" y="3838575"/>
            <a:ext cx="3182937"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1438"/>
            <a:ext cx="8229600" cy="1139825"/>
          </a:xfrm>
        </p:spPr>
        <p:txBody>
          <a:bodyPr/>
          <a:lstStyle/>
          <a:p>
            <a:pPr eaLnBrk="1" hangingPunct="1">
              <a:defRPr/>
            </a:pPr>
            <a:r>
              <a:rPr lang="ru-RU" dirty="0" smtClean="0"/>
              <a:t>Что такое реферат?</a:t>
            </a:r>
          </a:p>
        </p:txBody>
      </p:sp>
      <p:sp>
        <p:nvSpPr>
          <p:cNvPr id="4099" name="Rectangle 3"/>
          <p:cNvSpPr>
            <a:spLocks noGrp="1" noChangeArrowheads="1"/>
          </p:cNvSpPr>
          <p:nvPr>
            <p:ph type="body" idx="1"/>
          </p:nvPr>
        </p:nvSpPr>
        <p:spPr>
          <a:xfrm>
            <a:off x="457200" y="1357313"/>
            <a:ext cx="8229600" cy="4525962"/>
          </a:xfrm>
        </p:spPr>
        <p:txBody>
          <a:bodyPr/>
          <a:lstStyle/>
          <a:p>
            <a:pPr eaLnBrk="1" hangingPunct="1">
              <a:lnSpc>
                <a:spcPct val="80000"/>
              </a:lnSpc>
              <a:defRPr/>
            </a:pPr>
            <a:r>
              <a:rPr lang="ru-RU" sz="2400" dirty="0" smtClean="0"/>
              <a:t>Слово «реферат» произошло от латинского </a:t>
            </a:r>
            <a:r>
              <a:rPr lang="en-US" sz="2400" i="1" dirty="0" err="1" smtClean="0"/>
              <a:t>refero</a:t>
            </a:r>
            <a:r>
              <a:rPr lang="en-US" sz="2400" dirty="0" smtClean="0"/>
              <a:t> </a:t>
            </a:r>
            <a:r>
              <a:rPr lang="ru-RU" sz="2400" dirty="0" smtClean="0"/>
              <a:t>«докладывать», «сообщать».</a:t>
            </a:r>
            <a:endParaRPr lang="en-US" sz="2400" dirty="0" smtClean="0"/>
          </a:p>
          <a:p>
            <a:pPr eaLnBrk="1" hangingPunct="1">
              <a:lnSpc>
                <a:spcPct val="80000"/>
              </a:lnSpc>
              <a:defRPr/>
            </a:pPr>
            <a:r>
              <a:rPr lang="ru-RU" sz="2400" dirty="0" smtClean="0">
                <a:effectLst/>
              </a:rPr>
              <a:t> </a:t>
            </a:r>
            <a:r>
              <a:rPr lang="ru-RU" sz="2400" dirty="0" smtClean="0"/>
              <a:t>Реферирование есть разновидность самостоятельной работы с литературным источником, состоящей в использовании разнообразных приемов обработки заключенной в нем информации.</a:t>
            </a:r>
          </a:p>
          <a:p>
            <a:pPr eaLnBrk="1" hangingPunct="1">
              <a:lnSpc>
                <a:spcPct val="80000"/>
              </a:lnSpc>
              <a:defRPr/>
            </a:pPr>
            <a:r>
              <a:rPr lang="ru-RU" sz="2400" dirty="0" smtClean="0"/>
              <a:t> При реферировании материал источника конспектируется, цитируется, анализируется, обобщается, сравнивается, в нем выделяется главная мысль, к нему выражается личное отношение, проводятся обоснование, доказательство, моделирование, классификация.</a:t>
            </a:r>
          </a:p>
          <a:p>
            <a:pPr eaLnBrk="1" hangingPunct="1">
              <a:lnSpc>
                <a:spcPct val="80000"/>
              </a:lnSpc>
              <a:defRPr/>
            </a:pPr>
            <a:r>
              <a:rPr lang="ru-RU" sz="2400" dirty="0" smtClean="0"/>
              <a:t> В итоге этой работы пишется реферат как </a:t>
            </a:r>
            <a:r>
              <a:rPr lang="ru-RU" sz="2400" dirty="0" smtClean="0">
                <a:solidFill>
                  <a:srgbClr val="FFFF00"/>
                </a:solidFill>
              </a:rPr>
              <a:t>последовательное, цельное, логически завершенное письменное изложение </a:t>
            </a:r>
            <a:r>
              <a:rPr lang="ru-RU" sz="2400" dirty="0" smtClean="0"/>
              <a:t>ее результатов.</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ru-RU" dirty="0" smtClean="0"/>
              <a:t>Приложения</a:t>
            </a:r>
          </a:p>
        </p:txBody>
      </p:sp>
      <p:sp>
        <p:nvSpPr>
          <p:cNvPr id="31747" name="Rectangle 3"/>
          <p:cNvSpPr>
            <a:spLocks noGrp="1" noChangeArrowheads="1"/>
          </p:cNvSpPr>
          <p:nvPr>
            <p:ph type="body" idx="1"/>
          </p:nvPr>
        </p:nvSpPr>
        <p:spPr/>
        <p:txBody>
          <a:bodyPr/>
          <a:lstStyle/>
          <a:p>
            <a:pPr eaLnBrk="1" hangingPunct="1">
              <a:defRPr/>
            </a:pPr>
            <a:r>
              <a:rPr lang="ru-RU" sz="2800" smtClean="0"/>
              <a:t>Таблицы, схемы, чертежи, графики, могут быть в тексте, а также в приложениях. Они должны иметь название и ссылку на источник данных, а при необходимости и указание на масштабные единицы.</a:t>
            </a:r>
          </a:p>
          <a:p>
            <a:pPr eaLnBrk="1" hangingPunct="1">
              <a:defRPr/>
            </a:pPr>
            <a:r>
              <a:rPr lang="ru-RU" sz="2800" smtClean="0"/>
              <a:t>В приложениях не допускается сокращение названий, наименований (за исключением общепринятых аббревиатур).</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ru-RU" b="1" smtClean="0"/>
              <a:t>Редактирование текста</a:t>
            </a:r>
          </a:p>
        </p:txBody>
      </p:sp>
      <p:sp>
        <p:nvSpPr>
          <p:cNvPr id="32771" name="Rectangle 3"/>
          <p:cNvSpPr>
            <a:spLocks noGrp="1" noChangeArrowheads="1"/>
          </p:cNvSpPr>
          <p:nvPr>
            <p:ph type="body" idx="1"/>
          </p:nvPr>
        </p:nvSpPr>
        <p:spPr>
          <a:xfrm>
            <a:off x="457200" y="1196975"/>
            <a:ext cx="8229600" cy="5661025"/>
          </a:xfrm>
        </p:spPr>
        <p:txBody>
          <a:bodyPr/>
          <a:lstStyle/>
          <a:p>
            <a:pPr eaLnBrk="1" hangingPunct="1">
              <a:lnSpc>
                <a:spcPct val="90000"/>
              </a:lnSpc>
              <a:defRPr/>
            </a:pPr>
            <a:r>
              <a:rPr lang="ru-RU" sz="2000" smtClean="0"/>
              <a:t> </a:t>
            </a:r>
            <a:r>
              <a:rPr lang="ru-RU" sz="2400" b="1" smtClean="0"/>
              <a:t>Редактирование текста</a:t>
            </a:r>
            <a:r>
              <a:rPr lang="ru-RU" sz="2400" smtClean="0"/>
              <a:t> - процесс непрерывный. Он начинается уже во время написания, когда подыскиваются нужные слова, фразы, компонуются абзацы и параграфы. При этом нужно мягко и плавно переходить от одной мысли к другой, помнить о едином стиле, о логичности, общей грамотности о соразмерности частей и других качествах текста.</a:t>
            </a:r>
          </a:p>
          <a:p>
            <a:pPr eaLnBrk="1" hangingPunct="1">
              <a:lnSpc>
                <a:spcPct val="90000"/>
              </a:lnSpc>
              <a:defRPr/>
            </a:pPr>
            <a:r>
              <a:rPr lang="ru-RU" sz="2400" smtClean="0"/>
              <a:t>При окончательном редактировании следует быть особо придирчивым к излишествам, длинным цитатам, сноскам, избитым тривиальным местам, то есть ко всему, что нарушает гармонию текста. Редактирование на этой стадии превращается в самоконтроль, самооценку. Надо постараться увидеть свой текст как бы со стороны, «чужими глазами».</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847725"/>
          </a:xfrm>
        </p:spPr>
        <p:txBody>
          <a:bodyPr/>
          <a:lstStyle/>
          <a:p>
            <a:pPr eaLnBrk="1" hangingPunct="1">
              <a:defRPr/>
            </a:pPr>
            <a:r>
              <a:rPr lang="ru-RU" b="1" smtClean="0"/>
              <a:t>Оформление реферата</a:t>
            </a:r>
          </a:p>
        </p:txBody>
      </p:sp>
      <p:sp>
        <p:nvSpPr>
          <p:cNvPr id="33795" name="Rectangle 3"/>
          <p:cNvSpPr>
            <a:spLocks noGrp="1" noChangeArrowheads="1"/>
          </p:cNvSpPr>
          <p:nvPr>
            <p:ph type="body" idx="1"/>
          </p:nvPr>
        </p:nvSpPr>
        <p:spPr>
          <a:xfrm>
            <a:off x="457200" y="1268413"/>
            <a:ext cx="8229600" cy="5329237"/>
          </a:xfrm>
        </p:spPr>
        <p:txBody>
          <a:bodyPr/>
          <a:lstStyle/>
          <a:p>
            <a:pPr eaLnBrk="1" hangingPunct="1">
              <a:lnSpc>
                <a:spcPct val="80000"/>
              </a:lnSpc>
              <a:defRPr/>
            </a:pPr>
            <a:r>
              <a:rPr lang="ru-RU" sz="2300" b="1" dirty="0" smtClean="0"/>
              <a:t>Оформление реферата</a:t>
            </a:r>
            <a:r>
              <a:rPr lang="ru-RU" sz="2300" dirty="0" smtClean="0"/>
              <a:t> должно соответствовать общепринятым нормам. Реферат может быть написан </a:t>
            </a:r>
            <a:r>
              <a:rPr lang="ru-RU" sz="2300" dirty="0" smtClean="0">
                <a:solidFill>
                  <a:srgbClr val="FF0066"/>
                </a:solidFill>
              </a:rPr>
              <a:t>от руки или набран на компьютере</a:t>
            </a:r>
            <a:r>
              <a:rPr lang="ru-RU" sz="2300" dirty="0" smtClean="0"/>
              <a:t> (напечатан на любом множительном аппарате) и представлен в </a:t>
            </a:r>
            <a:r>
              <a:rPr lang="ru-RU" sz="2300" b="1" dirty="0" smtClean="0"/>
              <a:t>сброшюрованном</a:t>
            </a:r>
            <a:r>
              <a:rPr lang="ru-RU" sz="2300" dirty="0" smtClean="0"/>
              <a:t> виде (крепеж располагается слева). Оформление реферата производится в следующем порядке: </a:t>
            </a:r>
            <a:r>
              <a:rPr lang="ru-RU" sz="2300" b="1" dirty="0" smtClean="0"/>
              <a:t>титульный лист, содержание, введение, основная часть, заключение, список литературы, приложения</a:t>
            </a:r>
            <a:r>
              <a:rPr lang="ru-RU" sz="2300" dirty="0" smtClean="0"/>
              <a:t>. Каждая часть начинается </a:t>
            </a:r>
            <a:r>
              <a:rPr lang="ru-RU" sz="2300" b="1" dirty="0" smtClean="0"/>
              <a:t>с новой страницы</a:t>
            </a:r>
            <a:r>
              <a:rPr lang="ru-RU" sz="2300" dirty="0" smtClean="0"/>
              <a:t>.</a:t>
            </a:r>
          </a:p>
          <a:p>
            <a:pPr eaLnBrk="1" hangingPunct="1">
              <a:lnSpc>
                <a:spcPct val="80000"/>
              </a:lnSpc>
              <a:defRPr/>
            </a:pPr>
            <a:r>
              <a:rPr lang="ru-RU" sz="2300" dirty="0" smtClean="0"/>
              <a:t>Каждая страница </a:t>
            </a:r>
            <a:r>
              <a:rPr lang="ru-RU" sz="2300" dirty="0" smtClean="0">
                <a:solidFill>
                  <a:srgbClr val="FF0066"/>
                </a:solidFill>
              </a:rPr>
              <a:t>нумеруется</a:t>
            </a:r>
            <a:r>
              <a:rPr lang="ru-RU" sz="2300" dirty="0" smtClean="0"/>
              <a:t> в верхнем правом углу. Счет нумерации ведется с титульного листа, на котором цифры не проставляются. Страницы должны иметь поля слева – 2,5 см, справа – 1.5 см., сверху и снизу - 2 см. Абзацный отступ - 5 знаков.</a:t>
            </a:r>
          </a:p>
          <a:p>
            <a:pPr eaLnBrk="1" hangingPunct="1">
              <a:lnSpc>
                <a:spcPct val="80000"/>
              </a:lnSpc>
              <a:defRPr/>
            </a:pPr>
            <a:r>
              <a:rPr lang="ru-RU" sz="2300" dirty="0" smtClean="0"/>
              <a:t>В машинописном виде текст должен быть представлен через </a:t>
            </a:r>
            <a:r>
              <a:rPr lang="ru-RU" sz="2300" dirty="0" smtClean="0">
                <a:solidFill>
                  <a:srgbClr val="FF0066"/>
                </a:solidFill>
              </a:rPr>
              <a:t>1,5 интервала, выравнивание по ширине, с переносами. Шрифт </a:t>
            </a:r>
            <a:r>
              <a:rPr lang="ru-RU" sz="2300" dirty="0" err="1" smtClean="0">
                <a:solidFill>
                  <a:srgbClr val="FF0066"/>
                </a:solidFill>
              </a:rPr>
              <a:t>Times</a:t>
            </a:r>
            <a:r>
              <a:rPr lang="ru-RU" sz="2300" dirty="0" smtClean="0">
                <a:solidFill>
                  <a:srgbClr val="FF0066"/>
                </a:solidFill>
              </a:rPr>
              <a:t> </a:t>
            </a:r>
            <a:r>
              <a:rPr lang="ru-RU" sz="2300" dirty="0" err="1" smtClean="0">
                <a:solidFill>
                  <a:srgbClr val="FF0066"/>
                </a:solidFill>
              </a:rPr>
              <a:t>New</a:t>
            </a:r>
            <a:r>
              <a:rPr lang="ru-RU" sz="2300" dirty="0" smtClean="0">
                <a:solidFill>
                  <a:srgbClr val="FF0066"/>
                </a:solidFill>
              </a:rPr>
              <a:t> </a:t>
            </a:r>
            <a:r>
              <a:rPr lang="ru-RU" sz="2300" dirty="0" err="1" smtClean="0">
                <a:solidFill>
                  <a:srgbClr val="FF0066"/>
                </a:solidFill>
              </a:rPr>
              <a:t>Roman</a:t>
            </a:r>
            <a:r>
              <a:rPr lang="ru-RU" sz="2300" dirty="0" smtClean="0">
                <a:solidFill>
                  <a:srgbClr val="FF0066"/>
                </a:solidFill>
              </a:rPr>
              <a:t>, кегль 14.</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ru-RU" sz="4000" b="1" i="1" smtClean="0"/>
              <a:t>Пример оформления содержания реферата</a:t>
            </a:r>
          </a:p>
        </p:txBody>
      </p:sp>
      <p:sp>
        <p:nvSpPr>
          <p:cNvPr id="34819" name="Rectangle 3"/>
          <p:cNvSpPr>
            <a:spLocks noGrp="1" noChangeArrowheads="1"/>
          </p:cNvSpPr>
          <p:nvPr>
            <p:ph type="body" idx="1"/>
          </p:nvPr>
        </p:nvSpPr>
        <p:spPr/>
        <p:txBody>
          <a:bodyPr/>
          <a:lstStyle/>
          <a:p>
            <a:pPr algn="ctr" eaLnBrk="1" hangingPunct="1">
              <a:lnSpc>
                <a:spcPct val="80000"/>
              </a:lnSpc>
              <a:buFont typeface="Wingdings" panose="05000000000000000000" pitchFamily="2" charset="2"/>
              <a:buNone/>
              <a:defRPr/>
            </a:pPr>
            <a:r>
              <a:rPr lang="ru-RU" sz="2400" b="1" dirty="0" smtClean="0"/>
              <a:t>Содержание</a:t>
            </a:r>
            <a:endParaRPr lang="ru-RU" sz="2400" dirty="0" smtClean="0"/>
          </a:p>
          <a:p>
            <a:pPr eaLnBrk="1" hangingPunct="1">
              <a:lnSpc>
                <a:spcPct val="80000"/>
              </a:lnSpc>
              <a:buFont typeface="Wingdings" panose="05000000000000000000" pitchFamily="2" charset="2"/>
              <a:buNone/>
              <a:defRPr/>
            </a:pPr>
            <a:r>
              <a:rPr lang="ru-RU" sz="2400" dirty="0" smtClean="0"/>
              <a:t>Введение…………………………………………….……..3</a:t>
            </a:r>
          </a:p>
          <a:p>
            <a:pPr eaLnBrk="1" hangingPunct="1">
              <a:lnSpc>
                <a:spcPct val="80000"/>
              </a:lnSpc>
              <a:buFont typeface="Wingdings" panose="05000000000000000000" pitchFamily="2" charset="2"/>
              <a:buNone/>
              <a:defRPr/>
            </a:pPr>
            <a:r>
              <a:rPr lang="ru-RU" sz="2400" dirty="0" smtClean="0"/>
              <a:t>1 Аналитический обзор существующих гидроприводов.…………………………………………5</a:t>
            </a:r>
          </a:p>
          <a:p>
            <a:pPr eaLnBrk="1" hangingPunct="1">
              <a:lnSpc>
                <a:spcPct val="80000"/>
              </a:lnSpc>
              <a:buFont typeface="Wingdings" panose="05000000000000000000" pitchFamily="2" charset="2"/>
              <a:buNone/>
              <a:defRPr/>
            </a:pPr>
            <a:r>
              <a:rPr lang="ru-RU" sz="2400" dirty="0" smtClean="0"/>
              <a:t>2 Выбор рабочей жидкости…………………….……..12</a:t>
            </a:r>
          </a:p>
          <a:p>
            <a:pPr eaLnBrk="1" hangingPunct="1">
              <a:lnSpc>
                <a:spcPct val="80000"/>
              </a:lnSpc>
              <a:buFont typeface="Wingdings" panose="05000000000000000000" pitchFamily="2" charset="2"/>
              <a:buNone/>
              <a:defRPr/>
            </a:pPr>
            <a:r>
              <a:rPr lang="ru-RU" sz="2400" dirty="0" smtClean="0"/>
              <a:t>3 Исследование динамики гидропривода....…….....17</a:t>
            </a:r>
          </a:p>
          <a:p>
            <a:pPr eaLnBrk="1" hangingPunct="1">
              <a:lnSpc>
                <a:spcPct val="80000"/>
              </a:lnSpc>
              <a:buFont typeface="Wingdings" panose="05000000000000000000" pitchFamily="2" charset="2"/>
              <a:buNone/>
              <a:defRPr/>
            </a:pPr>
            <a:r>
              <a:rPr lang="ru-RU" sz="2400" dirty="0" smtClean="0"/>
              <a:t>Заключение……………………..………………………..23</a:t>
            </a:r>
          </a:p>
          <a:p>
            <a:pPr eaLnBrk="1" hangingPunct="1">
              <a:lnSpc>
                <a:spcPct val="80000"/>
              </a:lnSpc>
              <a:buFont typeface="Wingdings" panose="05000000000000000000" pitchFamily="2" charset="2"/>
              <a:buNone/>
              <a:defRPr/>
            </a:pPr>
            <a:r>
              <a:rPr lang="ru-RU" sz="2400" dirty="0" smtClean="0"/>
              <a:t>Список источников информации…..………..………..25</a:t>
            </a:r>
          </a:p>
          <a:p>
            <a:pPr eaLnBrk="1" hangingPunct="1">
              <a:lnSpc>
                <a:spcPct val="80000"/>
              </a:lnSpc>
              <a:buFont typeface="Wingdings" panose="05000000000000000000" pitchFamily="2" charset="2"/>
              <a:buNone/>
              <a:defRPr/>
            </a:pPr>
            <a:r>
              <a:rPr lang="ru-RU" sz="2400" dirty="0" smtClean="0"/>
              <a:t>Приложения.………………..……………………………27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ru-RU" sz="4000" b="1" smtClean="0"/>
              <a:t>Первичное оппонирование реферата</a:t>
            </a:r>
          </a:p>
        </p:txBody>
      </p:sp>
      <p:sp>
        <p:nvSpPr>
          <p:cNvPr id="35843" name="Rectangle 3"/>
          <p:cNvSpPr>
            <a:spLocks noGrp="1" noChangeArrowheads="1"/>
          </p:cNvSpPr>
          <p:nvPr>
            <p:ph type="body" idx="1"/>
          </p:nvPr>
        </p:nvSpPr>
        <p:spPr/>
        <p:txBody>
          <a:bodyPr/>
          <a:lstStyle/>
          <a:p>
            <a:pPr eaLnBrk="1" hangingPunct="1">
              <a:lnSpc>
                <a:spcPct val="80000"/>
              </a:lnSpc>
              <a:defRPr/>
            </a:pPr>
            <a:r>
              <a:rPr lang="ru-RU" sz="2800" b="1" smtClean="0"/>
              <a:t>Первичное оппонирование реферата</a:t>
            </a:r>
            <a:r>
              <a:rPr lang="ru-RU" sz="2800" smtClean="0"/>
              <a:t> проводит, конечно, сам автор. Интуитивно, на основе критического самоанализа. Дайте реферат стороннему наблюдателю для критики. Пусть укажет на слабые места, просчеты, недоработки, да и просто на опечатки, описки. Критика со стороны друзей, коллег, высоких специалистов еще никому не мешала. Лучше на этой неофициальной стадии убрать недостатки, чем потом или увидят научный руководитель или другие читающие.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ru-RU" b="1" smtClean="0"/>
              <a:t>Критерии оценки реферата</a:t>
            </a:r>
          </a:p>
        </p:txBody>
      </p:sp>
      <p:sp>
        <p:nvSpPr>
          <p:cNvPr id="36867" name="Rectangle 3"/>
          <p:cNvSpPr>
            <a:spLocks noGrp="1" noChangeArrowheads="1"/>
          </p:cNvSpPr>
          <p:nvPr>
            <p:ph type="body" idx="1"/>
          </p:nvPr>
        </p:nvSpPr>
        <p:spPr/>
        <p:txBody>
          <a:bodyPr/>
          <a:lstStyle/>
          <a:p>
            <a:pPr eaLnBrk="1" hangingPunct="1">
              <a:lnSpc>
                <a:spcPct val="90000"/>
              </a:lnSpc>
              <a:defRPr/>
            </a:pPr>
            <a:r>
              <a:rPr lang="ru-RU" sz="2400" smtClean="0"/>
              <a:t>Реферат сдается преподавателю в указанные им сроки или, если сроки не оговорены, не позднее, чем за 2 недели до начала сессии. Представленный реферат оценивается в соответствии с критериями:</a:t>
            </a:r>
          </a:p>
          <a:p>
            <a:pPr eaLnBrk="1" hangingPunct="1">
              <a:lnSpc>
                <a:spcPct val="90000"/>
              </a:lnSpc>
              <a:buFont typeface="Wingdings" panose="05000000000000000000" pitchFamily="2" charset="2"/>
              <a:buNone/>
              <a:defRPr/>
            </a:pPr>
            <a:r>
              <a:rPr lang="ru-RU" sz="2400" smtClean="0"/>
              <a:t>- адекватность темы работы её содержанию;</a:t>
            </a:r>
          </a:p>
          <a:p>
            <a:pPr eaLnBrk="1" hangingPunct="1">
              <a:lnSpc>
                <a:spcPct val="90000"/>
              </a:lnSpc>
              <a:buFont typeface="Wingdings" panose="05000000000000000000" pitchFamily="2" charset="2"/>
              <a:buNone/>
              <a:defRPr/>
            </a:pPr>
            <a:r>
              <a:rPr lang="ru-RU" sz="2400" smtClean="0"/>
              <a:t>- степень самостоятельности и глубины аналитических выкладок во вводной и заключительной частях;</a:t>
            </a:r>
          </a:p>
          <a:p>
            <a:pPr eaLnBrk="1" hangingPunct="1">
              <a:lnSpc>
                <a:spcPct val="90000"/>
              </a:lnSpc>
              <a:buFont typeface="Wingdings" panose="05000000000000000000" pitchFamily="2" charset="2"/>
              <a:buNone/>
              <a:defRPr/>
            </a:pPr>
            <a:r>
              <a:rPr lang="ru-RU" sz="2400" smtClean="0"/>
              <a:t>- объем исследованной литературы и других источников информации;</a:t>
            </a:r>
          </a:p>
          <a:p>
            <a:pPr eaLnBrk="1" hangingPunct="1">
              <a:lnSpc>
                <a:spcPct val="90000"/>
              </a:lnSpc>
              <a:buFont typeface="Wingdings" panose="05000000000000000000" pitchFamily="2" charset="2"/>
              <a:buNone/>
              <a:defRPr/>
            </a:pPr>
            <a:r>
              <a:rPr lang="ru-RU" sz="2400" smtClean="0"/>
              <a:t>- стиль и грамотность изложения;</a:t>
            </a:r>
          </a:p>
          <a:p>
            <a:pPr eaLnBrk="1" hangingPunct="1">
              <a:lnSpc>
                <a:spcPct val="90000"/>
              </a:lnSpc>
              <a:buFont typeface="Wingdings" panose="05000000000000000000" pitchFamily="2" charset="2"/>
              <a:buNone/>
              <a:defRPr/>
            </a:pPr>
            <a:r>
              <a:rPr lang="ru-RU" sz="2400" smtClean="0"/>
              <a:t>- соблюдение требований к оформлению реферата.</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ru-RU" sz="4000" b="1" dirty="0" smtClean="0"/>
              <a:t>Требования к выступлению              по реферату</a:t>
            </a:r>
          </a:p>
        </p:txBody>
      </p:sp>
      <p:sp>
        <p:nvSpPr>
          <p:cNvPr id="37891" name="Rectangle 3"/>
          <p:cNvSpPr>
            <a:spLocks noGrp="1" noChangeArrowheads="1"/>
          </p:cNvSpPr>
          <p:nvPr>
            <p:ph type="body" idx="1"/>
          </p:nvPr>
        </p:nvSpPr>
        <p:spPr>
          <a:xfrm>
            <a:off x="142875" y="2117725"/>
            <a:ext cx="8858250" cy="4525963"/>
          </a:xfrm>
        </p:spPr>
        <p:txBody>
          <a:bodyPr/>
          <a:lstStyle/>
          <a:p>
            <a:pPr eaLnBrk="1" hangingPunct="1">
              <a:lnSpc>
                <a:spcPct val="90000"/>
              </a:lnSpc>
              <a:defRPr/>
            </a:pPr>
            <a:r>
              <a:rPr lang="ru-RU" sz="2800" dirty="0" smtClean="0"/>
              <a:t>1. </a:t>
            </a:r>
            <a:r>
              <a:rPr lang="ru-RU" sz="2800" i="1" u="sng" dirty="0" smtClean="0"/>
              <a:t>Выступление по реферату должно включать</a:t>
            </a:r>
            <a:r>
              <a:rPr lang="ru-RU" sz="2800" dirty="0" smtClean="0"/>
              <a:t>:</a:t>
            </a:r>
          </a:p>
          <a:p>
            <a:pPr eaLnBrk="1" hangingPunct="1">
              <a:lnSpc>
                <a:spcPct val="90000"/>
              </a:lnSpc>
              <a:defRPr/>
            </a:pPr>
            <a:r>
              <a:rPr lang="ru-RU" sz="2800" dirty="0" smtClean="0"/>
              <a:t>- обоснование </a:t>
            </a:r>
            <a:r>
              <a:rPr lang="ru-RU" sz="2800" dirty="0" smtClean="0">
                <a:solidFill>
                  <a:srgbClr val="FF0066"/>
                </a:solidFill>
              </a:rPr>
              <a:t>актуальности</a:t>
            </a:r>
            <a:r>
              <a:rPr lang="ru-RU" sz="2800" dirty="0" smtClean="0"/>
              <a:t> темы;</a:t>
            </a:r>
          </a:p>
          <a:p>
            <a:pPr eaLnBrk="1" hangingPunct="1">
              <a:lnSpc>
                <a:spcPct val="90000"/>
              </a:lnSpc>
              <a:defRPr/>
            </a:pPr>
            <a:r>
              <a:rPr lang="ru-RU" sz="2800" dirty="0" smtClean="0"/>
              <a:t>- изложение поставленных в нем </a:t>
            </a:r>
            <a:r>
              <a:rPr lang="ru-RU" sz="2800" dirty="0" smtClean="0">
                <a:solidFill>
                  <a:srgbClr val="FF0066"/>
                </a:solidFill>
              </a:rPr>
              <a:t>целей и задач</a:t>
            </a:r>
            <a:r>
              <a:rPr lang="ru-RU" sz="2800" dirty="0" smtClean="0"/>
              <a:t>;</a:t>
            </a:r>
          </a:p>
          <a:p>
            <a:pPr eaLnBrk="1" hangingPunct="1">
              <a:lnSpc>
                <a:spcPct val="90000"/>
              </a:lnSpc>
              <a:defRPr/>
            </a:pPr>
            <a:r>
              <a:rPr lang="ru-RU" sz="2800" dirty="0" smtClean="0"/>
              <a:t>- краткий </a:t>
            </a:r>
            <a:r>
              <a:rPr lang="ru-RU" sz="2800" dirty="0" smtClean="0">
                <a:solidFill>
                  <a:srgbClr val="FF0066"/>
                </a:solidFill>
              </a:rPr>
              <a:t>обзор</a:t>
            </a:r>
            <a:r>
              <a:rPr lang="ru-RU" sz="2800" dirty="0" smtClean="0"/>
              <a:t> использованной литературы;</a:t>
            </a:r>
          </a:p>
          <a:p>
            <a:pPr eaLnBrk="1" hangingPunct="1">
              <a:lnSpc>
                <a:spcPct val="90000"/>
              </a:lnSpc>
              <a:defRPr/>
            </a:pPr>
            <a:r>
              <a:rPr lang="ru-RU" sz="2800" dirty="0" smtClean="0"/>
              <a:t>- </a:t>
            </a:r>
            <a:r>
              <a:rPr lang="ru-RU" sz="2800" dirty="0" smtClean="0">
                <a:solidFill>
                  <a:srgbClr val="FF0000"/>
                </a:solidFill>
              </a:rPr>
              <a:t>содержание </a:t>
            </a:r>
            <a:r>
              <a:rPr lang="ru-RU" sz="2800" dirty="0" smtClean="0"/>
              <a:t>основной части;</a:t>
            </a:r>
          </a:p>
          <a:p>
            <a:pPr eaLnBrk="1" hangingPunct="1">
              <a:lnSpc>
                <a:spcPct val="90000"/>
              </a:lnSpc>
              <a:defRPr/>
            </a:pPr>
            <a:r>
              <a:rPr lang="ru-RU" sz="2800" dirty="0" smtClean="0"/>
              <a:t>- </a:t>
            </a:r>
            <a:r>
              <a:rPr lang="ru-RU" sz="2800" dirty="0" smtClean="0">
                <a:solidFill>
                  <a:srgbClr val="FF0066"/>
                </a:solidFill>
              </a:rPr>
              <a:t>итоги</a:t>
            </a:r>
            <a:r>
              <a:rPr lang="ru-RU" sz="2800" dirty="0" smtClean="0"/>
              <a:t> выполненной работы и выводы;</a:t>
            </a:r>
          </a:p>
          <a:p>
            <a:pPr eaLnBrk="1" hangingPunct="1">
              <a:lnSpc>
                <a:spcPct val="90000"/>
              </a:lnSpc>
              <a:defRPr/>
            </a:pPr>
            <a:r>
              <a:rPr lang="ru-RU" sz="2800" dirty="0" smtClean="0"/>
              <a:t>- </a:t>
            </a:r>
            <a:r>
              <a:rPr lang="ru-RU" sz="2800" dirty="0" smtClean="0">
                <a:solidFill>
                  <a:srgbClr val="FF0066"/>
                </a:solidFill>
              </a:rPr>
              <a:t>демонстрацию иллюстрированного материала</a:t>
            </a:r>
            <a:r>
              <a:rPr lang="ru-RU" sz="2800" dirty="0" smtClean="0"/>
              <a:t>               (в тех случаях, где это требуется).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71500" y="217488"/>
            <a:ext cx="8229600" cy="1139825"/>
          </a:xfrm>
        </p:spPr>
        <p:txBody>
          <a:bodyPr/>
          <a:lstStyle/>
          <a:p>
            <a:pPr eaLnBrk="1" hangingPunct="1">
              <a:defRPr/>
            </a:pPr>
            <a:r>
              <a:rPr lang="ru-RU" sz="4000" b="1" dirty="0" smtClean="0"/>
              <a:t>Требования к выступлению          по реферату</a:t>
            </a:r>
          </a:p>
        </p:txBody>
      </p:sp>
      <p:sp>
        <p:nvSpPr>
          <p:cNvPr id="38915" name="Rectangle 3"/>
          <p:cNvSpPr>
            <a:spLocks noGrp="1" noChangeArrowheads="1"/>
          </p:cNvSpPr>
          <p:nvPr>
            <p:ph type="body" idx="1"/>
          </p:nvPr>
        </p:nvSpPr>
        <p:spPr>
          <a:xfrm>
            <a:off x="142875" y="1643063"/>
            <a:ext cx="9001125" cy="4525962"/>
          </a:xfrm>
        </p:spPr>
        <p:txBody>
          <a:bodyPr/>
          <a:lstStyle/>
          <a:p>
            <a:pPr eaLnBrk="1" hangingPunct="1">
              <a:lnSpc>
                <a:spcPct val="90000"/>
              </a:lnSpc>
              <a:defRPr/>
            </a:pPr>
            <a:r>
              <a:rPr lang="ru-RU" sz="2800" i="1" u="sng" dirty="0" smtClean="0"/>
              <a:t>2. Выступление оценивается                                       на основе критериев</a:t>
            </a:r>
            <a:r>
              <a:rPr lang="ru-RU" sz="2800" dirty="0" smtClean="0"/>
              <a:t>:</a:t>
            </a:r>
          </a:p>
          <a:p>
            <a:pPr eaLnBrk="1" hangingPunct="1">
              <a:lnSpc>
                <a:spcPct val="90000"/>
              </a:lnSpc>
              <a:defRPr/>
            </a:pPr>
            <a:r>
              <a:rPr lang="ru-RU" sz="2800" dirty="0" smtClean="0"/>
              <a:t>- </a:t>
            </a:r>
            <a:r>
              <a:rPr lang="ru-RU" sz="2800" dirty="0" smtClean="0">
                <a:solidFill>
                  <a:srgbClr val="FF0000"/>
                </a:solidFill>
              </a:rPr>
              <a:t>устной речи </a:t>
            </a:r>
            <a:r>
              <a:rPr lang="ru-RU" sz="2800" dirty="0" smtClean="0"/>
              <a:t>(соблюдение норм литературного  языка, громкости, темпа и стиля речи);</a:t>
            </a:r>
          </a:p>
          <a:p>
            <a:pPr eaLnBrk="1" hangingPunct="1">
              <a:lnSpc>
                <a:spcPct val="90000"/>
              </a:lnSpc>
              <a:defRPr/>
            </a:pPr>
            <a:r>
              <a:rPr lang="ru-RU" sz="2800" dirty="0" smtClean="0"/>
              <a:t>- </a:t>
            </a:r>
            <a:r>
              <a:rPr lang="ru-RU" sz="2800" dirty="0" smtClean="0">
                <a:solidFill>
                  <a:srgbClr val="FF0066"/>
                </a:solidFill>
              </a:rPr>
              <a:t>соблюдение регламента </a:t>
            </a:r>
            <a:r>
              <a:rPr lang="ru-RU" sz="2800" dirty="0" smtClean="0"/>
              <a:t>(без чтения других           текстов или реферата);</a:t>
            </a:r>
          </a:p>
          <a:p>
            <a:pPr eaLnBrk="1" hangingPunct="1">
              <a:lnSpc>
                <a:spcPct val="90000"/>
              </a:lnSpc>
              <a:defRPr/>
            </a:pPr>
            <a:r>
              <a:rPr lang="ru-RU" sz="2800" dirty="0" smtClean="0"/>
              <a:t>- </a:t>
            </a:r>
            <a:r>
              <a:rPr lang="ru-RU" sz="2800" dirty="0" smtClean="0">
                <a:solidFill>
                  <a:srgbClr val="FF0000"/>
                </a:solidFill>
              </a:rPr>
              <a:t>уверенность и убедительность изложения</a:t>
            </a:r>
            <a:r>
              <a:rPr lang="ru-RU" sz="2800" dirty="0" smtClean="0"/>
              <a:t>.</a:t>
            </a:r>
          </a:p>
          <a:p>
            <a:pPr eaLnBrk="1" hangingPunct="1">
              <a:lnSpc>
                <a:spcPct val="90000"/>
              </a:lnSpc>
              <a:defRPr/>
            </a:pPr>
            <a:r>
              <a:rPr lang="ru-RU" sz="2800" i="1" u="sng" dirty="0" smtClean="0"/>
              <a:t>3. Ответы на вопросы после выступления                должны соответствовать требованиям</a:t>
            </a:r>
            <a:r>
              <a:rPr lang="ru-RU" sz="2800" u="sng" dirty="0" smtClean="0"/>
              <a:t>:</a:t>
            </a:r>
          </a:p>
          <a:p>
            <a:pPr eaLnBrk="1" hangingPunct="1">
              <a:lnSpc>
                <a:spcPct val="90000"/>
              </a:lnSpc>
              <a:defRPr/>
            </a:pPr>
            <a:r>
              <a:rPr lang="ru-RU" sz="2800" dirty="0" smtClean="0"/>
              <a:t>- </a:t>
            </a:r>
            <a:r>
              <a:rPr lang="ru-RU" sz="2800" dirty="0" smtClean="0">
                <a:solidFill>
                  <a:srgbClr val="FF0000"/>
                </a:solidFill>
              </a:rPr>
              <a:t>соответствие ответов поставленным вопросам</a:t>
            </a:r>
            <a:r>
              <a:rPr lang="ru-RU" sz="2800" dirty="0" smtClean="0"/>
              <a:t>;</a:t>
            </a:r>
          </a:p>
          <a:p>
            <a:pPr eaLnBrk="1" hangingPunct="1">
              <a:lnSpc>
                <a:spcPct val="90000"/>
              </a:lnSpc>
              <a:defRPr/>
            </a:pPr>
            <a:r>
              <a:rPr lang="ru-RU" sz="2800" dirty="0" smtClean="0"/>
              <a:t>- </a:t>
            </a:r>
            <a:r>
              <a:rPr lang="ru-RU" sz="2800" dirty="0" smtClean="0">
                <a:solidFill>
                  <a:srgbClr val="FF0000"/>
                </a:solidFill>
              </a:rPr>
              <a:t>краткость и аргументированность</a:t>
            </a:r>
            <a:r>
              <a:rPr lang="ru-RU" sz="2800"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ru-RU" altLang="ru-RU" i="1" smtClean="0">
                <a:effectLst/>
              </a:rPr>
              <a:t>ЖЕЛАЮ УСПЕХОВ</a:t>
            </a:r>
          </a:p>
        </p:txBody>
      </p:sp>
      <p:sp>
        <p:nvSpPr>
          <p:cNvPr id="40963" name="Rectangle 5"/>
          <p:cNvSpPr>
            <a:spLocks noGrp="1" noChangeArrowheads="1"/>
          </p:cNvSpPr>
          <p:nvPr>
            <p:ph sz="half" idx="1"/>
          </p:nvPr>
        </p:nvSpPr>
        <p:spPr>
          <a:xfrm>
            <a:off x="468313" y="2060575"/>
            <a:ext cx="4038600" cy="4525963"/>
          </a:xfrm>
          <a:noFill/>
          <a:extLst>
            <a:ext uri="{909E8E84-426E-40DD-AFC4-6F175D3DCCD1}">
              <a14:hiddenFill xmlns:a14="http://schemas.microsoft.com/office/drawing/2010/main">
                <a:solidFill>
                  <a:srgbClr val="FFFFFF"/>
                </a:solidFill>
              </a14:hiddenFill>
            </a:ext>
          </a:extLst>
        </p:spPr>
        <p:txBody>
          <a:bodyPr/>
          <a:lstStyle/>
          <a:p>
            <a:pPr>
              <a:buFont typeface="Wingdings" panose="05000000000000000000" pitchFamily="2" charset="2"/>
              <a:buNone/>
            </a:pPr>
            <a:r>
              <a:rPr lang="en-US" altLang="ru-RU" smtClean="0">
                <a:effectLst/>
              </a:rPr>
              <a:t>    </a:t>
            </a:r>
            <a:r>
              <a:rPr lang="ru-RU" altLang="ru-RU" smtClean="0">
                <a:effectLst/>
              </a:rPr>
              <a:t>Правильно написанный реферат – это основа для другой, более важной и значимой работы </a:t>
            </a:r>
          </a:p>
        </p:txBody>
      </p:sp>
      <p:pic>
        <p:nvPicPr>
          <p:cNvPr id="40964" name="Picture 7" descr="устала над РС"/>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40200" y="1989138"/>
            <a:ext cx="4752975" cy="345757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ru-RU" dirty="0" smtClean="0"/>
              <a:t>Студенческий реферат</a:t>
            </a:r>
          </a:p>
        </p:txBody>
      </p:sp>
      <p:sp>
        <p:nvSpPr>
          <p:cNvPr id="61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ru-RU" altLang="ru-RU" sz="2800" smtClean="0">
                <a:effectLst/>
              </a:rPr>
              <a:t>Реферат самая простая форма самостоятельной письменной студенческой работы. </a:t>
            </a:r>
          </a:p>
          <a:p>
            <a:pPr>
              <a:lnSpc>
                <a:spcPct val="90000"/>
              </a:lnSpc>
            </a:pPr>
            <a:r>
              <a:rPr lang="ru-RU" altLang="ru-RU" sz="2800" smtClean="0">
                <a:effectLst/>
              </a:rPr>
              <a:t>В реферате не требуется наличия ни большого фактического материала, ни глубокого анализа, ни фундаментальных выводов.</a:t>
            </a:r>
          </a:p>
          <a:p>
            <a:pPr>
              <a:lnSpc>
                <a:spcPct val="90000"/>
              </a:lnSpc>
            </a:pPr>
            <a:r>
              <a:rPr lang="ru-RU" altLang="ru-RU" sz="2800" smtClean="0">
                <a:effectLst/>
              </a:rPr>
              <a:t> Реферат – работа, касающаяся какой-то одной достаточно узкой темы и обозначающая основные общепринятые точки зрения на данную тему.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ru-RU" smtClean="0"/>
              <a:t>Что такое реферат?</a:t>
            </a:r>
          </a:p>
        </p:txBody>
      </p:sp>
      <p:sp>
        <p:nvSpPr>
          <p:cNvPr id="71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a:lnSpc>
                <a:spcPct val="80000"/>
              </a:lnSpc>
            </a:pPr>
            <a:r>
              <a:rPr lang="ru-RU" altLang="ru-RU" sz="2400" smtClean="0">
                <a:effectLst/>
              </a:rPr>
              <a:t>В реферате не должны копироваться слово в слово книги и статьи, ведь он не является конспектом.</a:t>
            </a:r>
            <a:endParaRPr lang="en-US" altLang="ru-RU" sz="2400" smtClean="0">
              <a:effectLst/>
            </a:endParaRPr>
          </a:p>
          <a:p>
            <a:pPr>
              <a:lnSpc>
                <a:spcPct val="80000"/>
              </a:lnSpc>
            </a:pPr>
            <a:r>
              <a:rPr lang="ru-RU" altLang="ru-RU" sz="2400" smtClean="0">
                <a:effectLst/>
              </a:rPr>
              <a:t> Исходя из того, что в реферате важна систематизация информации, в нем не может быть только один источник, иначе это будет доклад.</a:t>
            </a:r>
            <a:endParaRPr lang="en-US" altLang="ru-RU" sz="2400" smtClean="0">
              <a:effectLst/>
            </a:endParaRPr>
          </a:p>
          <a:p>
            <a:pPr>
              <a:lnSpc>
                <a:spcPct val="80000"/>
              </a:lnSpc>
            </a:pPr>
            <a:r>
              <a:rPr lang="ru-RU" altLang="ru-RU" sz="2400" smtClean="0">
                <a:effectLst/>
              </a:rPr>
              <a:t> И наконец, реферат призван обобщать полученный из источников материал, а не обозревать сами источники. Таким образом:</a:t>
            </a:r>
          </a:p>
          <a:p>
            <a:pPr>
              <a:lnSpc>
                <a:spcPct val="80000"/>
              </a:lnSpc>
            </a:pPr>
            <a:r>
              <a:rPr lang="ru-RU" altLang="ru-RU" sz="2400" smtClean="0">
                <a:effectLst/>
              </a:rPr>
              <a:t>Реферат </a:t>
            </a:r>
            <a:r>
              <a:rPr lang="ru-RU" altLang="ru-RU" sz="2400" smtClean="0">
                <a:solidFill>
                  <a:srgbClr val="FFFF00"/>
                </a:solidFill>
                <a:effectLst/>
              </a:rPr>
              <a:t>НЕ</a:t>
            </a:r>
            <a:r>
              <a:rPr lang="ru-RU" altLang="ru-RU" sz="2400" smtClean="0">
                <a:effectLst/>
              </a:rPr>
              <a:t> копирует дословно книги и статьи и </a:t>
            </a:r>
            <a:r>
              <a:rPr lang="ru-RU" altLang="ru-RU" sz="2400" smtClean="0">
                <a:solidFill>
                  <a:srgbClr val="FFFF00"/>
                </a:solidFill>
                <a:effectLst/>
              </a:rPr>
              <a:t>НЕ</a:t>
            </a:r>
            <a:r>
              <a:rPr lang="ru-RU" altLang="ru-RU" sz="2400" smtClean="0">
                <a:effectLst/>
              </a:rPr>
              <a:t> является конспектом. </a:t>
            </a:r>
          </a:p>
          <a:p>
            <a:pPr>
              <a:lnSpc>
                <a:spcPct val="80000"/>
              </a:lnSpc>
            </a:pPr>
            <a:r>
              <a:rPr lang="ru-RU" altLang="ru-RU" sz="2400" smtClean="0">
                <a:effectLst/>
              </a:rPr>
              <a:t> Реферат </a:t>
            </a:r>
            <a:r>
              <a:rPr lang="ru-RU" altLang="ru-RU" sz="2400" smtClean="0">
                <a:solidFill>
                  <a:srgbClr val="FFFF00"/>
                </a:solidFill>
                <a:effectLst/>
              </a:rPr>
              <a:t>НЕ</a:t>
            </a:r>
            <a:r>
              <a:rPr lang="ru-RU" altLang="ru-RU" sz="2400" smtClean="0">
                <a:effectLst/>
              </a:rPr>
              <a:t> пишется по одному источнику и </a:t>
            </a:r>
            <a:r>
              <a:rPr lang="ru-RU" altLang="ru-RU" sz="2400" smtClean="0">
                <a:solidFill>
                  <a:srgbClr val="FFFF00"/>
                </a:solidFill>
                <a:effectLst/>
              </a:rPr>
              <a:t>НЕ</a:t>
            </a:r>
            <a:r>
              <a:rPr lang="ru-RU" altLang="ru-RU" sz="2400" smtClean="0">
                <a:effectLst/>
              </a:rPr>
              <a:t> является докладом.</a:t>
            </a:r>
          </a:p>
          <a:p>
            <a:pPr>
              <a:lnSpc>
                <a:spcPct val="80000"/>
              </a:lnSpc>
            </a:pPr>
            <a:r>
              <a:rPr lang="ru-RU" altLang="ru-RU" sz="2400" smtClean="0">
                <a:effectLst/>
              </a:rPr>
              <a:t> Реферат </a:t>
            </a:r>
            <a:r>
              <a:rPr lang="ru-RU" altLang="ru-RU" sz="2400" smtClean="0">
                <a:solidFill>
                  <a:srgbClr val="FFFF00"/>
                </a:solidFill>
                <a:effectLst/>
              </a:rPr>
              <a:t>НЕ</a:t>
            </a:r>
            <a:r>
              <a:rPr lang="ru-RU" altLang="ru-RU" sz="2400" smtClean="0">
                <a:effectLst/>
              </a:rPr>
              <a:t> может быть обзором литературы, т.е. </a:t>
            </a:r>
            <a:r>
              <a:rPr lang="ru-RU" altLang="ru-RU" sz="2400" smtClean="0">
                <a:solidFill>
                  <a:srgbClr val="FFFF00"/>
                </a:solidFill>
                <a:effectLst/>
              </a:rPr>
              <a:t>НЕ</a:t>
            </a:r>
            <a:r>
              <a:rPr lang="ru-RU" altLang="ru-RU" sz="2400" smtClean="0">
                <a:effectLst/>
              </a:rPr>
              <a:t> рассказывает о книгах.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39825"/>
          </a:xfrm>
          <a:noFill/>
          <a:extLst>
            <a:ext uri="{909E8E84-426E-40DD-AFC4-6F175D3DCCD1}">
              <a14:hiddenFill xmlns:a14="http://schemas.microsoft.com/office/drawing/2010/main">
                <a:solidFill>
                  <a:srgbClr val="FFFFFF"/>
                </a:solidFill>
              </a14:hiddenFill>
            </a:ext>
          </a:extLst>
        </p:spPr>
        <p:txBody>
          <a:bodyPr/>
          <a:lstStyle/>
          <a:p>
            <a:r>
              <a:rPr lang="ru-RU" altLang="ru-RU" smtClean="0">
                <a:effectLst/>
              </a:rPr>
              <a:t>Цель написания реферата</a:t>
            </a:r>
          </a:p>
        </p:txBody>
      </p:sp>
      <p:sp>
        <p:nvSpPr>
          <p:cNvPr id="8195" name="Rectangle 4"/>
          <p:cNvSpPr>
            <a:spLocks noGrp="1" noChangeArrowheads="1"/>
          </p:cNvSpPr>
          <p:nvPr>
            <p:ph sz="half" idx="1"/>
          </p:nvPr>
        </p:nvSpPr>
        <p:spPr>
          <a:xfrm>
            <a:off x="0" y="1554163"/>
            <a:ext cx="6011863" cy="5043487"/>
          </a:xfrm>
          <a:noFill/>
          <a:extLst>
            <a:ext uri="{909E8E84-426E-40DD-AFC4-6F175D3DCCD1}">
              <a14:hiddenFill xmlns:a14="http://schemas.microsoft.com/office/drawing/2010/main">
                <a:solidFill>
                  <a:srgbClr val="FFFFFF"/>
                </a:solidFill>
              </a14:hiddenFill>
            </a:ext>
          </a:extLst>
        </p:spPr>
        <p:txBody>
          <a:bodyPr/>
          <a:lstStyle/>
          <a:p>
            <a:r>
              <a:rPr lang="ru-RU" altLang="ru-RU" sz="2400" smtClean="0">
                <a:effectLst/>
              </a:rPr>
              <a:t>Целью написания реферата служит более глубокое понимание темы и запоминание полезной информации.</a:t>
            </a:r>
          </a:p>
          <a:p>
            <a:r>
              <a:rPr lang="ru-RU" altLang="ru-RU" sz="2400" smtClean="0">
                <a:effectLst/>
              </a:rPr>
              <a:t>Цель реферата - это результат проведенного исследования. </a:t>
            </a:r>
          </a:p>
          <a:p>
            <a:r>
              <a:rPr lang="ru-RU" altLang="ru-RU" sz="2400" smtClean="0">
                <a:effectLst/>
              </a:rPr>
              <a:t>Целью подготовки реферата служит более глубокое проникновение в тему, полное ее изучение и понимание, надежное запоминание полученной информации. </a:t>
            </a:r>
          </a:p>
        </p:txBody>
      </p:sp>
      <p:pic>
        <p:nvPicPr>
          <p:cNvPr id="8196" name="Picture 7" descr="Книга kak-napisat-referat"/>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00750" y="1357313"/>
            <a:ext cx="2916238" cy="452596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ru-RU" sz="4000" smtClean="0"/>
              <a:t>Польза от написания реферата</a:t>
            </a:r>
          </a:p>
        </p:txBody>
      </p:sp>
      <p:sp>
        <p:nvSpPr>
          <p:cNvPr id="10243" name="Rectangle 3"/>
          <p:cNvSpPr>
            <a:spLocks noGrp="1" noChangeArrowheads="1"/>
          </p:cNvSpPr>
          <p:nvPr>
            <p:ph type="body" idx="1"/>
          </p:nvPr>
        </p:nvSpPr>
        <p:spPr>
          <a:xfrm>
            <a:off x="539750" y="1196975"/>
            <a:ext cx="8229600" cy="4525963"/>
          </a:xfrm>
        </p:spPr>
        <p:txBody>
          <a:bodyPr/>
          <a:lstStyle/>
          <a:p>
            <a:pPr eaLnBrk="1" hangingPunct="1">
              <a:lnSpc>
                <a:spcPct val="90000"/>
              </a:lnSpc>
              <a:defRPr/>
            </a:pPr>
            <a:r>
              <a:rPr lang="ru-RU" sz="2400" smtClean="0"/>
              <a:t>Написание реферата есть уже научно-исследовательская деятельность с сообщением об итогах изучения научной проблемы.</a:t>
            </a:r>
          </a:p>
          <a:p>
            <a:pPr eaLnBrk="1" hangingPunct="1">
              <a:lnSpc>
                <a:spcPct val="90000"/>
              </a:lnSpc>
              <a:defRPr/>
            </a:pPr>
            <a:r>
              <a:rPr lang="ru-RU" sz="2400" smtClean="0"/>
              <a:t>Работа над рефератом вырабатывает навыки организованности и целеустремленности, что полезно не только в учебе.</a:t>
            </a:r>
            <a:r>
              <a:rPr lang="ru-RU" sz="2400" smtClean="0">
                <a:effectLst/>
              </a:rPr>
              <a:t> </a:t>
            </a:r>
            <a:endParaRPr lang="ru-RU" sz="2400" smtClean="0"/>
          </a:p>
          <a:p>
            <a:pPr eaLnBrk="1" hangingPunct="1">
              <a:lnSpc>
                <a:spcPct val="90000"/>
              </a:lnSpc>
              <a:defRPr/>
            </a:pPr>
            <a:r>
              <a:rPr lang="ru-RU" sz="2400" smtClean="0"/>
              <a:t> Назначение реферирования и реферата состоит в том, чтобы продемонстрировать </a:t>
            </a:r>
            <a:r>
              <a:rPr lang="ru-RU" sz="2400" b="1" smtClean="0"/>
              <a:t>умение работать с информацией,</a:t>
            </a:r>
            <a:r>
              <a:rPr lang="ru-RU" sz="2400" smtClean="0"/>
              <a:t> используя научные приемы и методы, умение работать с различными источниками познания, разнообразными жанрами научной литературы, а также </a:t>
            </a:r>
            <a:r>
              <a:rPr lang="ru-RU" sz="2400" b="1" smtClean="0"/>
              <a:t>способность понимать и проникать в смысл текстов,</a:t>
            </a:r>
            <a:r>
              <a:rPr lang="ru-RU" sz="2400" smtClean="0"/>
              <a:t> адекватно авторскому замыслу.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ru-RU" sz="4000" b="1" smtClean="0"/>
              <a:t>Порядок действий при выполнении реферата</a:t>
            </a:r>
            <a:r>
              <a:rPr lang="ru-RU" sz="4000" smtClean="0"/>
              <a:t> </a:t>
            </a:r>
          </a:p>
        </p:txBody>
      </p:sp>
      <p:sp>
        <p:nvSpPr>
          <p:cNvPr id="11267" name="Rectangle 3"/>
          <p:cNvSpPr>
            <a:spLocks noGrp="1" noChangeArrowheads="1"/>
          </p:cNvSpPr>
          <p:nvPr>
            <p:ph type="body" idx="1"/>
          </p:nvPr>
        </p:nvSpPr>
        <p:spPr/>
        <p:txBody>
          <a:bodyPr/>
          <a:lstStyle/>
          <a:p>
            <a:pPr marL="609600" indent="-609600" eaLnBrk="1" hangingPunct="1">
              <a:lnSpc>
                <a:spcPct val="80000"/>
              </a:lnSpc>
              <a:defRPr/>
            </a:pPr>
            <a:r>
              <a:rPr lang="ru-RU" sz="2800" b="1" i="1" smtClean="0"/>
              <a:t>Предварительный выбор темы, проблемы</a:t>
            </a:r>
          </a:p>
          <a:p>
            <a:pPr marL="609600" indent="-609600" eaLnBrk="1" hangingPunct="1">
              <a:lnSpc>
                <a:spcPct val="80000"/>
              </a:lnSpc>
              <a:defRPr/>
            </a:pPr>
            <a:r>
              <a:rPr lang="ru-RU" sz="2800" b="1" i="1" smtClean="0"/>
              <a:t>Выбор источников реферирования </a:t>
            </a:r>
          </a:p>
          <a:p>
            <a:pPr marL="609600" indent="-609600" eaLnBrk="1" hangingPunct="1">
              <a:lnSpc>
                <a:spcPct val="80000"/>
              </a:lnSpc>
              <a:defRPr/>
            </a:pPr>
            <a:r>
              <a:rPr lang="ru-RU" sz="2800" b="1" i="1" smtClean="0"/>
              <a:t>Определение типа реферата </a:t>
            </a:r>
          </a:p>
          <a:p>
            <a:pPr marL="609600" indent="-609600" eaLnBrk="1" hangingPunct="1">
              <a:lnSpc>
                <a:spcPct val="80000"/>
              </a:lnSpc>
              <a:defRPr/>
            </a:pPr>
            <a:r>
              <a:rPr lang="ru-RU" sz="2800" b="1" i="1" smtClean="0"/>
              <a:t>Ознакомление с источниками</a:t>
            </a:r>
          </a:p>
          <a:p>
            <a:pPr marL="609600" indent="-609600" eaLnBrk="1" hangingPunct="1">
              <a:lnSpc>
                <a:spcPct val="80000"/>
              </a:lnSpc>
              <a:defRPr/>
            </a:pPr>
            <a:r>
              <a:rPr lang="ru-RU" sz="2800" b="1" i="1" smtClean="0"/>
              <a:t>Уточнение темы </a:t>
            </a:r>
          </a:p>
          <a:p>
            <a:pPr marL="609600" indent="-609600" eaLnBrk="1" hangingPunct="1">
              <a:lnSpc>
                <a:spcPct val="80000"/>
              </a:lnSpc>
              <a:defRPr/>
            </a:pPr>
            <a:r>
              <a:rPr lang="ru-RU" sz="2800" b="1" i="1" smtClean="0"/>
              <a:t>Выбор типа конспектирования</a:t>
            </a:r>
          </a:p>
          <a:p>
            <a:pPr marL="609600" indent="-609600" eaLnBrk="1" hangingPunct="1">
              <a:lnSpc>
                <a:spcPct val="80000"/>
              </a:lnSpc>
              <a:defRPr/>
            </a:pPr>
            <a:r>
              <a:rPr lang="ru-RU" sz="2800" b="1" i="1" smtClean="0"/>
              <a:t>Конспектирование </a:t>
            </a:r>
          </a:p>
          <a:p>
            <a:pPr marL="609600" indent="-609600" eaLnBrk="1" hangingPunct="1">
              <a:lnSpc>
                <a:spcPct val="80000"/>
              </a:lnSpc>
              <a:defRPr/>
            </a:pPr>
            <a:r>
              <a:rPr lang="ru-RU" sz="2800" b="1" i="1" smtClean="0"/>
              <a:t>Использование приемов обработки информации</a:t>
            </a:r>
          </a:p>
          <a:p>
            <a:pPr marL="609600" indent="-609600" eaLnBrk="1" hangingPunct="1">
              <a:lnSpc>
                <a:spcPct val="80000"/>
              </a:lnSpc>
              <a:defRPr/>
            </a:pPr>
            <a:endParaRPr lang="ru-RU" sz="2800" b="1" i="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ru-RU" sz="4000" b="1" smtClean="0"/>
              <a:t>Порядок действий при выполнении реферата</a:t>
            </a:r>
          </a:p>
        </p:txBody>
      </p:sp>
      <p:sp>
        <p:nvSpPr>
          <p:cNvPr id="12291" name="Rectangle 3"/>
          <p:cNvSpPr>
            <a:spLocks noGrp="1" noChangeArrowheads="1"/>
          </p:cNvSpPr>
          <p:nvPr>
            <p:ph type="body" idx="1"/>
          </p:nvPr>
        </p:nvSpPr>
        <p:spPr/>
        <p:txBody>
          <a:bodyPr/>
          <a:lstStyle/>
          <a:p>
            <a:pPr eaLnBrk="1" hangingPunct="1">
              <a:lnSpc>
                <a:spcPct val="90000"/>
              </a:lnSpc>
              <a:defRPr/>
            </a:pPr>
            <a:r>
              <a:rPr lang="ru-RU" b="1" i="1" smtClean="0"/>
              <a:t>Выработка плана реферата</a:t>
            </a:r>
          </a:p>
          <a:p>
            <a:pPr eaLnBrk="1" hangingPunct="1">
              <a:lnSpc>
                <a:spcPct val="90000"/>
              </a:lnSpc>
              <a:defRPr/>
            </a:pPr>
            <a:r>
              <a:rPr lang="ru-RU" b="1" i="1" smtClean="0"/>
              <a:t>Написание реферата по плану</a:t>
            </a:r>
          </a:p>
          <a:p>
            <a:pPr eaLnBrk="1" hangingPunct="1">
              <a:lnSpc>
                <a:spcPct val="90000"/>
              </a:lnSpc>
              <a:defRPr/>
            </a:pPr>
            <a:r>
              <a:rPr lang="ru-RU" b="1" i="1" smtClean="0"/>
              <a:t>Получение выводов</a:t>
            </a:r>
          </a:p>
          <a:p>
            <a:pPr eaLnBrk="1" hangingPunct="1">
              <a:lnSpc>
                <a:spcPct val="90000"/>
              </a:lnSpc>
              <a:defRPr/>
            </a:pPr>
            <a:r>
              <a:rPr lang="ru-RU" b="1" i="1" smtClean="0"/>
              <a:t>Составление библиографии</a:t>
            </a:r>
          </a:p>
          <a:p>
            <a:pPr eaLnBrk="1" hangingPunct="1">
              <a:lnSpc>
                <a:spcPct val="90000"/>
              </a:lnSpc>
              <a:defRPr/>
            </a:pPr>
            <a:r>
              <a:rPr lang="ru-RU" b="1" i="1" smtClean="0"/>
              <a:t>Редактирование текста</a:t>
            </a:r>
          </a:p>
          <a:p>
            <a:pPr eaLnBrk="1" hangingPunct="1">
              <a:lnSpc>
                <a:spcPct val="90000"/>
              </a:lnSpc>
              <a:defRPr/>
            </a:pPr>
            <a:r>
              <a:rPr lang="ru-RU" b="1" i="1" smtClean="0"/>
              <a:t>Оформление реферата</a:t>
            </a:r>
          </a:p>
          <a:p>
            <a:pPr eaLnBrk="1" hangingPunct="1">
              <a:lnSpc>
                <a:spcPct val="90000"/>
              </a:lnSpc>
              <a:defRPr/>
            </a:pPr>
            <a:r>
              <a:rPr lang="ru-RU" b="1" i="1" smtClean="0"/>
              <a:t>Первичное оппонирование реферата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600</TotalTime>
  <Words>2626</Words>
  <Application>Microsoft Office PowerPoint</Application>
  <PresentationFormat>Экран (4:3)</PresentationFormat>
  <Paragraphs>219</Paragraphs>
  <Slides>38</Slides>
  <Notes>0</Notes>
  <HiddenSlides>2</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Wingdings</vt:lpstr>
      <vt:lpstr>Calibri</vt:lpstr>
      <vt:lpstr>Times New Roman</vt:lpstr>
      <vt:lpstr>Круги</vt:lpstr>
      <vt:lpstr>КАК НАПИСАТЬ РЕФЕРАТ</vt:lpstr>
      <vt:lpstr>Презентация PowerPoint</vt:lpstr>
      <vt:lpstr>Что такое реферат?</vt:lpstr>
      <vt:lpstr>Студенческий реферат</vt:lpstr>
      <vt:lpstr>Что такое реферат?</vt:lpstr>
      <vt:lpstr>Цель написания реферата</vt:lpstr>
      <vt:lpstr>Польза от написания реферата</vt:lpstr>
      <vt:lpstr>Порядок действий при выполнении реферата </vt:lpstr>
      <vt:lpstr>Порядок действий при выполнении реферата</vt:lpstr>
      <vt:lpstr>Предварительный выбор темы, проблемы </vt:lpstr>
      <vt:lpstr>Выбор источников реферирования </vt:lpstr>
      <vt:lpstr>Определение типа реферата</vt:lpstr>
      <vt:lpstr>Ознакомление с источниками</vt:lpstr>
      <vt:lpstr>Уточнение темы</vt:lpstr>
      <vt:lpstr>Выбор типа конспектирования.</vt:lpstr>
      <vt:lpstr>Использование приемов обработки информации </vt:lpstr>
      <vt:lpstr>Использование приемов обработки информации </vt:lpstr>
      <vt:lpstr>Выработка плана реферата</vt:lpstr>
      <vt:lpstr>Презентация PowerPoint</vt:lpstr>
      <vt:lpstr>Содержание</vt:lpstr>
      <vt:lpstr>Введение</vt:lpstr>
      <vt:lpstr>Основная часть</vt:lpstr>
      <vt:lpstr>Основная часть</vt:lpstr>
      <vt:lpstr>Ссылки и сноски на авторов</vt:lpstr>
      <vt:lpstr>Написание реферата по плану</vt:lpstr>
      <vt:lpstr>Объем реферата</vt:lpstr>
      <vt:lpstr>Выводы</vt:lpstr>
      <vt:lpstr>Составление библиографии</vt:lpstr>
      <vt:lpstr>Приложения</vt:lpstr>
      <vt:lpstr>Приложения</vt:lpstr>
      <vt:lpstr>Редактирование текста</vt:lpstr>
      <vt:lpstr>Оформление реферата</vt:lpstr>
      <vt:lpstr>Пример оформления содержания реферата</vt:lpstr>
      <vt:lpstr>Первичное оппонирование реферата</vt:lpstr>
      <vt:lpstr>Критерии оценки реферата</vt:lpstr>
      <vt:lpstr>Требования к выступлению              по реферату</vt:lpstr>
      <vt:lpstr>Требования к выступлению          по реферату</vt:lpstr>
      <vt:lpstr>ЖЕЛАЮ УСПЕХОВ</vt:lpstr>
    </vt:vector>
  </TitlesOfParts>
  <Company>MoBIL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НАПИСАТЬ РЕФЕРАТ</dc:title>
  <dc:creator>User</dc:creator>
  <cp:lastModifiedBy>peter</cp:lastModifiedBy>
  <cp:revision>46</cp:revision>
  <dcterms:created xsi:type="dcterms:W3CDTF">2012-11-06T17:17:13Z</dcterms:created>
  <dcterms:modified xsi:type="dcterms:W3CDTF">2020-11-11T14:32:15Z</dcterms:modified>
</cp:coreProperties>
</file>