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1" r:id="rId4"/>
    <p:sldId id="293" r:id="rId5"/>
    <p:sldId id="294" r:id="rId6"/>
    <p:sldId id="292" r:id="rId7"/>
    <p:sldId id="282" r:id="rId8"/>
    <p:sldId id="284" r:id="rId9"/>
    <p:sldId id="295" r:id="rId10"/>
    <p:sldId id="259" r:id="rId11"/>
    <p:sldId id="266" r:id="rId12"/>
    <p:sldId id="279" r:id="rId13"/>
    <p:sldId id="267" r:id="rId14"/>
    <p:sldId id="268" r:id="rId15"/>
    <p:sldId id="270" r:id="rId16"/>
    <p:sldId id="271" r:id="rId17"/>
    <p:sldId id="275" r:id="rId18"/>
    <p:sldId id="280" r:id="rId19"/>
    <p:sldId id="283" r:id="rId20"/>
    <p:sldId id="263" r:id="rId21"/>
    <p:sldId id="260" r:id="rId22"/>
    <p:sldId id="285" r:id="rId23"/>
    <p:sldId id="287" r:id="rId24"/>
    <p:sldId id="264" r:id="rId25"/>
    <p:sldId id="286" r:id="rId26"/>
    <p:sldId id="288" r:id="rId27"/>
    <p:sldId id="261" r:id="rId28"/>
    <p:sldId id="290" r:id="rId29"/>
    <p:sldId id="265" r:id="rId30"/>
    <p:sldId id="281" r:id="rId3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D1"/>
    <a:srgbClr val="FDFAE1"/>
    <a:srgbClr val="A11A16"/>
    <a:srgbClr val="7E6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37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DELLdell\Desktop\&#1086;&#1090;&#1095;&#1105;&#1090;_&#1085;&#1086;&#1103;&#1073;&#1100;\&#1055;&#1088;&#1077;&#1079;&#1077;&#1085;&#1090;&#1072;&#1094;&#1080;&#1103;%20&#1056;&#1080;&#1097;&#1077;&#1085;&#1082;&#1086;%20_&#1040;&#1074;&#1080;&#1085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DELLdell\Desktop\&#1086;&#1090;&#1095;&#1105;&#1090;_&#1085;&#1086;&#1103;&#1073;&#1100;\&#1055;&#1088;&#1077;&#1079;&#1077;&#1085;&#1090;&#1072;&#1094;&#1080;&#1103;%20&#1056;&#1080;&#1097;&#1077;&#1085;&#1082;&#1086;%20_&#1040;&#1074;&#1080;&#1085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/>
              <a:t>Розподіл бакалаврів по кафедрам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2020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'Кафедри бак '!$C$5:$C$15</c:f>
              <c:strCache>
                <c:ptCount val="11"/>
                <c:pt idx="0">
                  <c:v>Хімічна технологія неорганічних речовин, каталізу та екології</c:v>
                </c:pt>
                <c:pt idx="1">
                  <c:v>Технологія кераміки, вогнетривів, скла та емалей</c:v>
                </c:pt>
                <c:pt idx="2">
                  <c:v>Органічна хімія, біохімія, лакофарбові матеріали та покриття</c:v>
                </c:pt>
                <c:pt idx="3">
                  <c:v>Технологія пластиних мас і біологічно -активних полімерів</c:v>
                </c:pt>
                <c:pt idx="4">
                  <c:v>Інтегровані технології, процеси та апарати </c:v>
                </c:pt>
                <c:pt idx="5">
                  <c:v>Технічна електрохімія</c:v>
                </c:pt>
                <c:pt idx="6">
                  <c:v>Органічний синтез та фармацевтичні технології</c:v>
                </c:pt>
                <c:pt idx="7">
                  <c:v>Технологія переробки нафти, газу і твердого палива</c:v>
                </c:pt>
                <c:pt idx="8">
                  <c:v>Біотехнологія, біофізика та аналітична хімія</c:v>
                </c:pt>
                <c:pt idx="9">
                  <c:v>Технологія жирів і продуктів бродіння</c:v>
                </c:pt>
                <c:pt idx="10">
                  <c:v>Видобування нафти, газу та конденсату</c:v>
                </c:pt>
              </c:strCache>
            </c:strRef>
          </c:cat>
          <c:val>
            <c:numRef>
              <c:f>'Кафедри бак '!$D$5:$D$16</c:f>
              <c:numCache>
                <c:formatCode>General</c:formatCode>
                <c:ptCount val="12"/>
                <c:pt idx="0">
                  <c:v>26</c:v>
                </c:pt>
                <c:pt idx="1">
                  <c:v>9</c:v>
                </c:pt>
                <c:pt idx="2">
                  <c:v>4</c:v>
                </c:pt>
                <c:pt idx="3">
                  <c:v>18</c:v>
                </c:pt>
                <c:pt idx="4">
                  <c:v>8</c:v>
                </c:pt>
                <c:pt idx="5">
                  <c:v>26</c:v>
                </c:pt>
                <c:pt idx="6">
                  <c:v>39</c:v>
                </c:pt>
                <c:pt idx="7">
                  <c:v>13</c:v>
                </c:pt>
                <c:pt idx="8">
                  <c:v>48</c:v>
                </c:pt>
                <c:pt idx="9">
                  <c:v>29</c:v>
                </c:pt>
                <c:pt idx="10">
                  <c:v>32</c:v>
                </c:pt>
              </c:numCache>
            </c:numRef>
          </c:val>
        </c:ser>
        <c:ser>
          <c:idx val="0"/>
          <c:order val="1"/>
          <c:tx>
            <c:v>2021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'Кафедри бак '!$E$5:$E$15</c:f>
              <c:numCache>
                <c:formatCode>General</c:formatCode>
                <c:ptCount val="11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17</c:v>
                </c:pt>
                <c:pt idx="4">
                  <c:v>12</c:v>
                </c:pt>
                <c:pt idx="5">
                  <c:v>32</c:v>
                </c:pt>
                <c:pt idx="6">
                  <c:v>45</c:v>
                </c:pt>
                <c:pt idx="7">
                  <c:v>22</c:v>
                </c:pt>
                <c:pt idx="8">
                  <c:v>39</c:v>
                </c:pt>
                <c:pt idx="9">
                  <c:v>32</c:v>
                </c:pt>
                <c:pt idx="10">
                  <c:v>29</c:v>
                </c:pt>
              </c:numCache>
            </c:numRef>
          </c:val>
        </c:ser>
        <c:ser>
          <c:idx val="2"/>
          <c:order val="2"/>
          <c:tx>
            <c:v>222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'Кафедри бак '!$F$5:$F$15</c:f>
              <c:numCache>
                <c:formatCode>General</c:formatCode>
                <c:ptCount val="11"/>
                <c:pt idx="0">
                  <c:v>18</c:v>
                </c:pt>
                <c:pt idx="1">
                  <c:v>15</c:v>
                </c:pt>
                <c:pt idx="2">
                  <c:v>2</c:v>
                </c:pt>
                <c:pt idx="3">
                  <c:v>25</c:v>
                </c:pt>
                <c:pt idx="4">
                  <c:v>18</c:v>
                </c:pt>
                <c:pt idx="5">
                  <c:v>20</c:v>
                </c:pt>
                <c:pt idx="6">
                  <c:v>29</c:v>
                </c:pt>
                <c:pt idx="7">
                  <c:v>13</c:v>
                </c:pt>
                <c:pt idx="8">
                  <c:v>36</c:v>
                </c:pt>
                <c:pt idx="9">
                  <c:v>34</c:v>
                </c:pt>
                <c:pt idx="10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11"/>
        <c:axId val="19997536"/>
        <c:axId val="265802032"/>
      </c:barChart>
      <c:catAx>
        <c:axId val="199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802032"/>
        <c:crosses val="autoZero"/>
        <c:auto val="1"/>
        <c:lblAlgn val="ctr"/>
        <c:lblOffset val="100"/>
        <c:noMultiLvlLbl val="0"/>
      </c:catAx>
      <c:valAx>
        <c:axId val="26580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9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err="1"/>
              <a:t>Розподіл</a:t>
            </a:r>
            <a:r>
              <a:rPr lang="ru-RU" sz="2400" dirty="0"/>
              <a:t> </a:t>
            </a:r>
            <a:r>
              <a:rPr lang="ru-RU" sz="2400" dirty="0" err="1"/>
              <a:t>магістрів</a:t>
            </a:r>
            <a:r>
              <a:rPr lang="ru-RU" sz="2400" dirty="0"/>
              <a:t> по кафедрам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2020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'Кафедри маг'!$C$5:$C$15</c:f>
              <c:strCache>
                <c:ptCount val="11"/>
                <c:pt idx="0">
                  <c:v>Хімічна технологія неорганічних речовин, каталізу та екології</c:v>
                </c:pt>
                <c:pt idx="1">
                  <c:v>Технологія кераміки, вогнетривів, скла та емалей</c:v>
                </c:pt>
                <c:pt idx="2">
                  <c:v>Органічна хімія, біохімія, лакофарбові матеріали та покриття</c:v>
                </c:pt>
                <c:pt idx="3">
                  <c:v>Технологія пластиних мас і біологічно -активних полімерів</c:v>
                </c:pt>
                <c:pt idx="4">
                  <c:v>Інтегровані технології, процеси та апарати </c:v>
                </c:pt>
                <c:pt idx="5">
                  <c:v>Технічна електрохімія</c:v>
                </c:pt>
                <c:pt idx="6">
                  <c:v>Органічний синтез та фармацевтичні технології</c:v>
                </c:pt>
                <c:pt idx="7">
                  <c:v>Технологія переробки нафти, газу і твердого палива</c:v>
                </c:pt>
                <c:pt idx="8">
                  <c:v>Біотехнологія, біофізика та аналітична хімія</c:v>
                </c:pt>
                <c:pt idx="9">
                  <c:v>Технологія жирів і продуктів бродіння</c:v>
                </c:pt>
                <c:pt idx="10">
                  <c:v>Видобування нафти, газу та конденсату</c:v>
                </c:pt>
              </c:strCache>
            </c:strRef>
          </c:cat>
          <c:val>
            <c:numRef>
              <c:f>'Кафедри маг'!$D$5:$D$16</c:f>
              <c:numCache>
                <c:formatCode>General</c:formatCode>
                <c:ptCount val="12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11</c:v>
                </c:pt>
                <c:pt idx="7">
                  <c:v>12</c:v>
                </c:pt>
                <c:pt idx="8">
                  <c:v>14</c:v>
                </c:pt>
                <c:pt idx="9">
                  <c:v>16</c:v>
                </c:pt>
                <c:pt idx="10">
                  <c:v>12</c:v>
                </c:pt>
              </c:numCache>
            </c:numRef>
          </c:val>
        </c:ser>
        <c:ser>
          <c:idx val="0"/>
          <c:order val="1"/>
          <c:tx>
            <c:v>2021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'Кафедри маг'!$E$5:$E$15</c:f>
              <c:numCache>
                <c:formatCode>General</c:formatCode>
                <c:ptCount val="11"/>
                <c:pt idx="0">
                  <c:v>5</c:v>
                </c:pt>
                <c:pt idx="1">
                  <c:v>8</c:v>
                </c:pt>
                <c:pt idx="2">
                  <c:v>3</c:v>
                </c:pt>
                <c:pt idx="3">
                  <c:v>9</c:v>
                </c:pt>
                <c:pt idx="4">
                  <c:v>11</c:v>
                </c:pt>
                <c:pt idx="5">
                  <c:v>9</c:v>
                </c:pt>
                <c:pt idx="6">
                  <c:v>20</c:v>
                </c:pt>
                <c:pt idx="7">
                  <c:v>12</c:v>
                </c:pt>
                <c:pt idx="8">
                  <c:v>22</c:v>
                </c:pt>
                <c:pt idx="9">
                  <c:v>19</c:v>
                </c:pt>
                <c:pt idx="10">
                  <c:v>15</c:v>
                </c:pt>
              </c:numCache>
            </c:numRef>
          </c:val>
        </c:ser>
        <c:ser>
          <c:idx val="2"/>
          <c:order val="2"/>
          <c:tx>
            <c:v>222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'Кафедри маг'!$F$5:$F$15</c:f>
              <c:numCache>
                <c:formatCode>General</c:formatCode>
                <c:ptCount val="11"/>
                <c:pt idx="0">
                  <c:v>10</c:v>
                </c:pt>
                <c:pt idx="1">
                  <c:v>13</c:v>
                </c:pt>
                <c:pt idx="2">
                  <c:v>6</c:v>
                </c:pt>
                <c:pt idx="3">
                  <c:v>28</c:v>
                </c:pt>
                <c:pt idx="4">
                  <c:v>15</c:v>
                </c:pt>
                <c:pt idx="5">
                  <c:v>19</c:v>
                </c:pt>
                <c:pt idx="6">
                  <c:v>23</c:v>
                </c:pt>
                <c:pt idx="7">
                  <c:v>30</c:v>
                </c:pt>
                <c:pt idx="8">
                  <c:v>34</c:v>
                </c:pt>
                <c:pt idx="9">
                  <c:v>33</c:v>
                </c:pt>
                <c:pt idx="10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11"/>
        <c:axId val="266478136"/>
        <c:axId val="266434208"/>
      </c:barChart>
      <c:catAx>
        <c:axId val="26647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434208"/>
        <c:crosses val="autoZero"/>
        <c:auto val="1"/>
        <c:lblAlgn val="ctr"/>
        <c:lblOffset val="100"/>
        <c:noMultiLvlLbl val="0"/>
      </c:catAx>
      <c:valAx>
        <c:axId val="26643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47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CEFDA-540B-449C-8006-FDABF266B1F6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1EEAA-A9C9-431D-A041-10E269736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514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E540E-B468-428E-ADE3-0E0E3EE46B24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6730F-6325-428F-8B06-612989255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981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6730F-6325-428F-8B06-612989255BB8}" type="slidenum">
              <a:rPr lang="ru-RU" smtClean="0"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5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90067"/>
            <a:ext cx="9144000" cy="922866"/>
          </a:xfrm>
        </p:spPr>
        <p:txBody>
          <a:bodyPr anchor="b"/>
          <a:lstStyle>
            <a:lvl1pPr algn="ctr">
              <a:defRPr sz="6000">
                <a:solidFill>
                  <a:srgbClr val="A11A16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281D-F246-4B4E-A671-BE61822CD4E6}" type="datetime1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BD5-3C21-4B79-86DF-881B95E5036B}" type="datetime1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9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C2B-EDF1-4D42-BED8-55F0DC6D63B5}" type="datetime1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5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CAE8-0F62-43E2-BB42-93A21D7C6BED}" type="datetime1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2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09739"/>
            <a:ext cx="7596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4589464"/>
            <a:ext cx="75961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979E-3131-4C37-8625-E100E3AD31E6}" type="datetime1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25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86A9-8558-4CCC-ACA1-6D422FB371E2}" type="datetime1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BEFE-59FB-459E-BC2A-75BFF4BEE091}" type="datetime1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16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9024-3F84-4B4A-A531-0C966CE4331C}" type="datetime1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4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B6EE-7551-4B8F-9671-4B08805E4A61}" type="datetime1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9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611-23D4-4236-AAC5-1A66DB3FCE91}" type="datetime1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44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100359" cy="14827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4058" y="1492252"/>
            <a:ext cx="3825742" cy="42761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49800" y="1492252"/>
            <a:ext cx="3874559" cy="44693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4EAD-D2E2-489D-A7A1-D41826E7F575}" type="datetime1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9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0"/>
            <a:ext cx="7617883" cy="1490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6732" y="1825625"/>
            <a:ext cx="78062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25DC-0D9F-4986-A270-CEB9D5985116}" type="datetime1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1AB5-A88B-4766-8080-79BA6F4D8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1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A11A16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7" y="4732867"/>
            <a:ext cx="9144000" cy="2125133"/>
          </a:xfrm>
        </p:spPr>
        <p:txBody>
          <a:bodyPr anchor="ctr">
            <a:no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65" y="4868281"/>
            <a:ext cx="3982467" cy="148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БЮДЖЕТНІ ТЕМИ НАВЧАЛЬНО – НАУКОВОГО ІНСТИТУТУ ХІМІЧНИХ ТЕХНОЛОГІЙ ТА ІНЖЕНЕРІЇ – 2018 -2019 Р.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829955"/>
              </p:ext>
            </p:extLst>
          </p:nvPr>
        </p:nvGraphicFramePr>
        <p:xfrm>
          <a:off x="2259294" y="1138628"/>
          <a:ext cx="6212131" cy="45820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92657"/>
                <a:gridCol w="1209737"/>
                <a:gridCol w="1209737"/>
              </a:tblGrid>
              <a:tr h="833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ПІБ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керівника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Фінансування на 2018 р,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тис.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</a:rPr>
                        <a:t>грн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Фінансування на 2019 р,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тис. грн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афедра ТЕ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проф.. Байрачний Б.І.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754,5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К.т.н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Майзелис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А.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511,00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афедра ТПН, Г та ТП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cap="all" dirty="0" err="1">
                          <a:solidFill>
                            <a:schemeClr val="tx1"/>
                          </a:solidFill>
                          <a:effectLst/>
                        </a:rPr>
                        <a:t>д.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т.н</a:t>
                      </a:r>
                      <a:r>
                        <a:rPr lang="uk-UA" sz="1200" b="0" cap="all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Мирошниченко Д.В.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710,40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афедра ІТ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проф..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Товажнянський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Л.Л.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990,0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990,0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афедра ФХ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 Сахненко М.Д.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342,0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 Сахненко М.Д.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597,00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афедра ЗНХ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Ведь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М.В.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227,0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323,0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cap="all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афедра ТК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Шабанова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Г.М.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745,5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Рищенко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М.І.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731,5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Д.т.н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., проф.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Брагіна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Л.Л.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740,8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6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 млн 531 тис.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 млн.132 тис.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16" marR="4461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659" y="5936697"/>
            <a:ext cx="1991866" cy="74108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4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0"/>
            <a:ext cx="7617883" cy="1045029"/>
          </a:xfrm>
        </p:spPr>
        <p:txBody>
          <a:bodyPr>
            <a:normAutofit/>
          </a:bodyPr>
          <a:lstStyle/>
          <a:p>
            <a:r>
              <a:rPr lang="uk-UA" sz="1400" b="1" dirty="0"/>
              <a:t>ГОСП</a:t>
            </a:r>
            <a:r>
              <a:rPr lang="ru-RU" sz="1400" b="1" dirty="0"/>
              <a:t>ДОГОВОРА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uk-UA" sz="1400" b="1" cap="all" dirty="0" err="1"/>
              <a:t>Навчально</a:t>
            </a:r>
            <a:r>
              <a:rPr lang="uk-UA" sz="1400" b="1" cap="all" dirty="0"/>
              <a:t> – наукового інституту Хімічних технологій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uk-UA" sz="1400" b="1" cap="all" dirty="0"/>
              <a:t>та інженерії 2018 –  2019 </a:t>
            </a:r>
            <a:r>
              <a:rPr lang="uk-UA" sz="1400" b="1" dirty="0"/>
              <a:t>рр.</a:t>
            </a:r>
            <a:endParaRPr lang="ru-RU" sz="1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1235" y="3099528"/>
            <a:ext cx="3547107" cy="355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i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161189" y="2366432"/>
            <a:ext cx="3982811" cy="244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284" y="5984322"/>
            <a:ext cx="1991866" cy="741087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896670"/>
              </p:ext>
            </p:extLst>
          </p:nvPr>
        </p:nvGraphicFramePr>
        <p:xfrm>
          <a:off x="2026182" y="985935"/>
          <a:ext cx="6467913" cy="4749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2399"/>
                <a:gridCol w="1138079"/>
                <a:gridCol w="1047435"/>
              </a:tblGrid>
              <a:tr h="57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</a:rPr>
                        <a:t>Кафедра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Фінансування на 2018 р.,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тис. грн..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Фінансування на 2019 р.,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тис. грн..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spc="-20">
                          <a:effectLst/>
                          <a:latin typeface="Times New Roman"/>
                          <a:ea typeface="Times New Roman"/>
                        </a:rPr>
                        <a:t>Органічна хімія, біохімія, лакофарбових матеріалів та покрить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5,00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spc="-20">
                          <a:effectLst/>
                          <a:latin typeface="Times New Roman"/>
                          <a:ea typeface="Times New Roman"/>
                        </a:rPr>
                        <a:t>Інтегровані технології,  процеси і апарати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Д.т.н., проф. Товажнянський Л.Л.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50,00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50,00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effectLst/>
                          <a:latin typeface="Times New Roman"/>
                          <a:ea typeface="Times New Roman"/>
                        </a:rPr>
                        <a:t>Технологія переробки нафти, газу та твердого палива</a:t>
                      </a: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effectLst/>
                          <a:latin typeface="Times New Roman"/>
                          <a:ea typeface="Times New Roman"/>
                        </a:rPr>
                        <a:t>Д.т.н</a:t>
                      </a: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</a:rPr>
                        <a:t>. Мірошниченко Д.В.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595,00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40,00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spc="-20">
                          <a:effectLst/>
                          <a:latin typeface="Times New Roman"/>
                          <a:ea typeface="Times New Roman"/>
                        </a:rPr>
                        <a:t>Технологія пластичних мас і біологічно активних полімерів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 CYR"/>
                          <a:ea typeface="Times New Roman"/>
                        </a:rPr>
                        <a:t>К.т.н., проф. Авраменко В.Л.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133,00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250,00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Кафедра органічного синтезу і нанотехнологій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 err="1" smtClean="0">
                          <a:effectLst/>
                          <a:latin typeface="Times New Roman"/>
                          <a:ea typeface="Times New Roman"/>
                        </a:rPr>
                        <a:t>Фалалеева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</a:rPr>
                        <a:t>Т.В.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5,00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Технічна електрохімія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13,00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spc="-20">
                          <a:effectLst/>
                          <a:latin typeface="Times New Roman"/>
                          <a:ea typeface="Times New Roman"/>
                        </a:rPr>
                        <a:t>Технологія кераміки, скла та вогнетривів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 CYR"/>
                          <a:ea typeface="Times New Roman"/>
                        </a:rPr>
                        <a:t>С.н.с., д.т.н. Корогодська А.М.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784,00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 CYR"/>
                          <a:ea typeface="Times New Roman"/>
                        </a:rPr>
                        <a:t>Д.т.н., проф. Федоренко О.Ю.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15,00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12,00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spc="-20">
                          <a:effectLst/>
                          <a:latin typeface="Times New Roman"/>
                          <a:ea typeface="Times New Roman"/>
                        </a:rPr>
                        <a:t>Технологія жирів і продуктів бродіння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60,00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114,60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Всього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1650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476,6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0"/>
            <a:ext cx="6131983" cy="1490133"/>
          </a:xfrm>
        </p:spPr>
        <p:txBody>
          <a:bodyPr>
            <a:normAutofit/>
          </a:bodyPr>
          <a:lstStyle/>
          <a:p>
            <a:r>
              <a:rPr lang="uk-UA" sz="2400" b="1" dirty="0"/>
              <a:t>Міжнародні проекти з грантовим фінансуванням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307" y="1655460"/>
            <a:ext cx="6790872" cy="38913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u="sng" dirty="0">
                <a:solidFill>
                  <a:srgbClr val="C00000"/>
                </a:solidFill>
              </a:rPr>
              <a:t>Кафедра фізичної хімії:</a:t>
            </a:r>
            <a:endParaRPr lang="ru-RU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      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uk-UA" b="1" dirty="0"/>
              <a:t>Спільно з </a:t>
            </a:r>
            <a:r>
              <a:rPr lang="uk-UA" b="1" dirty="0" err="1"/>
              <a:t>КазНТУ</a:t>
            </a:r>
            <a:r>
              <a:rPr lang="uk-UA" b="1" dirty="0"/>
              <a:t> (м. Алмати)  2018 – 2020 рр.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pPr lvl="0"/>
            <a:r>
              <a:rPr lang="uk-UA" b="1" dirty="0"/>
              <a:t>Спільно з ХНУ ім. </a:t>
            </a:r>
            <a:r>
              <a:rPr lang="uk-UA" b="1" dirty="0" err="1"/>
              <a:t>Каразіна</a:t>
            </a:r>
            <a:r>
              <a:rPr lang="uk-UA" b="1" dirty="0"/>
              <a:t>  та ФТІНТ 2019 – 2021 рр. за програмою </a:t>
            </a:r>
            <a:r>
              <a:rPr lang="en-US" b="1" dirty="0"/>
              <a:t>NATO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err="1" smtClean="0">
                <a:solidFill>
                  <a:srgbClr val="C00000"/>
                </a:solidFill>
              </a:rPr>
              <a:t>Бізнес</a:t>
            </a: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uk-UA" b="1" u="sng" dirty="0">
                <a:solidFill>
                  <a:srgbClr val="C00000"/>
                </a:solidFill>
              </a:rPr>
              <a:t>і</a:t>
            </a:r>
            <a:r>
              <a:rPr lang="ru-RU" b="1" u="sng" dirty="0" err="1">
                <a:solidFill>
                  <a:srgbClr val="C00000"/>
                </a:solidFill>
              </a:rPr>
              <a:t>нкубатор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uk-UA" b="1" u="sng" dirty="0">
                <a:solidFill>
                  <a:srgbClr val="C00000"/>
                </a:solidFill>
              </a:rPr>
              <a:t>– 2019 рік п</a:t>
            </a:r>
            <a:r>
              <a:rPr lang="ru-RU" b="1" u="sng" dirty="0" err="1">
                <a:solidFill>
                  <a:srgbClr val="C00000"/>
                </a:solidFill>
              </a:rPr>
              <a:t>одано</a:t>
            </a:r>
            <a:r>
              <a:rPr lang="ru-RU" b="1" u="sng" dirty="0">
                <a:solidFill>
                  <a:srgbClr val="C00000"/>
                </a:solidFill>
              </a:rPr>
              <a:t> 2 проекта</a:t>
            </a:r>
            <a:r>
              <a:rPr lang="uk-UA" b="1" u="sng" dirty="0">
                <a:solidFill>
                  <a:srgbClr val="C00000"/>
                </a:solidFill>
              </a:rPr>
              <a:t>: </a:t>
            </a:r>
            <a:endParaRPr lang="uk-UA" b="1" u="sng" dirty="0" smtClean="0">
              <a:solidFill>
                <a:srgbClr val="C00000"/>
              </a:solidFill>
            </a:endParaRPr>
          </a:p>
          <a:p>
            <a:endParaRPr lang="uk-UA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b="1" dirty="0" err="1" smtClean="0"/>
              <a:t>д.т.н</a:t>
            </a:r>
            <a:r>
              <a:rPr lang="uk-UA" b="1" dirty="0"/>
              <a:t>., проф. Гладкий </a:t>
            </a:r>
            <a:r>
              <a:rPr lang="uk-UA" b="1" dirty="0" smtClean="0"/>
              <a:t>Ф.Ф</a:t>
            </a:r>
            <a:endParaRPr lang="ru-RU" dirty="0"/>
          </a:p>
          <a:p>
            <a:pPr marL="0" indent="0">
              <a:buNone/>
            </a:pPr>
            <a:r>
              <a:rPr lang="uk-UA" b="1" dirty="0" smtClean="0"/>
              <a:t> </a:t>
            </a:r>
            <a:r>
              <a:rPr lang="uk-UA" b="1" dirty="0" err="1" smtClean="0"/>
              <a:t>д.т.н</a:t>
            </a:r>
            <a:r>
              <a:rPr lang="uk-UA" b="1" dirty="0"/>
              <a:t>., проф. Мірошниченко Д.В.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074370" y="6172050"/>
            <a:ext cx="3604324" cy="433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384" y="5974797"/>
            <a:ext cx="1991866" cy="741087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ПУБЛІКАЦІЇ В МІЖНАРОДНІЙ НАУКОВО-МЕТРИЧНІЙ БАЗІ ДАНИХ  </a:t>
            </a:r>
            <a:r>
              <a:rPr lang="en-US" sz="2000" b="1" dirty="0"/>
              <a:t>SCOPUS</a:t>
            </a:r>
            <a:r>
              <a:rPr lang="uk-UA" sz="2000" b="1" dirty="0"/>
              <a:t>  ТА </a:t>
            </a:r>
            <a:r>
              <a:rPr lang="en-US" sz="2000" b="1" dirty="0"/>
              <a:t>WEB OF SCIENCE</a:t>
            </a:r>
            <a:r>
              <a:rPr lang="uk-UA" sz="2000" b="1" dirty="0"/>
              <a:t> В 2018 – 2019 РОЦІ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2000" y="140858"/>
            <a:ext cx="1368000" cy="1368000"/>
            <a:chOff x="72000" y="140858"/>
            <a:chExt cx="1368000" cy="136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95" b="9495"/>
            <a:stretch/>
          </p:blipFill>
          <p:spPr>
            <a:xfrm rot="16200000">
              <a:off x="523094" y="735932"/>
              <a:ext cx="465812" cy="177854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140858"/>
              <a:ext cx="1368000" cy="1368000"/>
            </a:xfrm>
            <a:prstGeom prst="rect">
              <a:avLst/>
            </a:prstGeom>
          </p:spPr>
        </p:pic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121981" y="190839"/>
              <a:ext cx="1268038" cy="1268039"/>
            </a:xfrm>
            <a:prstGeom prst="ellipse">
              <a:avLst/>
            </a:prstGeom>
            <a:solidFill>
              <a:srgbClr val="EDE7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017" y="211380"/>
              <a:ext cx="1227560" cy="1226956"/>
            </a:xfrm>
            <a:prstGeom prst="rect">
              <a:avLst/>
            </a:prstGeom>
          </p:spPr>
        </p:pic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859" y="5965272"/>
            <a:ext cx="1991866" cy="741087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22910"/>
              </p:ext>
            </p:extLst>
          </p:nvPr>
        </p:nvGraphicFramePr>
        <p:xfrm>
          <a:off x="1571918" y="1057765"/>
          <a:ext cx="6878706" cy="51143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90896"/>
                <a:gridCol w="938444"/>
                <a:gridCol w="935691"/>
                <a:gridCol w="913675"/>
              </a:tblGrid>
              <a:tr h="72522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Кафедра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WEB OF SCIENCE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Фахові видання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Технічна електрохімія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Органічний синтез та нанотехнології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жирів і продуктів бродіння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Інтегровані технології,  процеси і апарати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Видобування нафти, газу та конденсату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Біотехнологія, біофізика та аналітична 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переробки нафти, газу та твердого палива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неорганічних речовин, каталізу та екології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кераміки, скла та вогнетривів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Фізична 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Загальна та неорганічна 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пластичних мас і біологічно активних полімерів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Органічна хімія, біохімія лакофарбових матеріалів та </a:t>
                      </a: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покрить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157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435" marR="60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ЗАХИСТ  КАНДИДАТСЬКИХ ТА ДОКТОРСЬКИХ ДИСЕРТАЦІЙ</a:t>
            </a:r>
            <a:endParaRPr lang="ru-RU" sz="2000" dirty="0"/>
          </a:p>
        </p:txBody>
      </p:sp>
      <p:pic>
        <p:nvPicPr>
          <p:cNvPr id="5" name="Содержимое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884" y="5984782"/>
            <a:ext cx="1990994" cy="7398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24685"/>
              </p:ext>
            </p:extLst>
          </p:nvPr>
        </p:nvGraphicFramePr>
        <p:xfrm>
          <a:off x="1410685" y="1275853"/>
          <a:ext cx="7385692" cy="3429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4436"/>
                <a:gridCol w="3997666"/>
                <a:gridCol w="1073098"/>
                <a:gridCol w="1390492"/>
              </a:tblGrid>
              <a:tr h="274320">
                <a:tc>
                  <a:txBody>
                    <a:bodyPr/>
                    <a:lstStyle/>
                    <a:p>
                      <a:pPr marL="0" marR="3683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spc="-20" dirty="0">
                          <a:solidFill>
                            <a:schemeClr val="tx1"/>
                          </a:solidFill>
                          <a:effectLst/>
                        </a:rPr>
                        <a:t>Шифр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Кафедра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indent="450215" algn="just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830"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Технічна електрохімія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 + 1 докторська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Інтегровані технології,  процеси і апарати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-2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кераміки, скла та вогнетривів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-2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жирів і продуктів бродіння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-2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1+1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докторська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Загальна та неорганічна хімія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-20" dirty="0">
                          <a:solidFill>
                            <a:schemeClr val="tx1"/>
                          </a:solidFill>
                          <a:effectLst/>
                        </a:rPr>
                        <a:t>1 докторська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6 кандидатських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1 докторська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solidFill>
                            <a:schemeClr val="tx1"/>
                          </a:solidFill>
                          <a:effectLst/>
                        </a:rPr>
                        <a:t>5 кандидатських 2 докторські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АСПІРАНТИ 2018/2019 РІК </a:t>
            </a:r>
            <a:endParaRPr lang="ru-RU" dirty="0"/>
          </a:p>
        </p:txBody>
      </p:sp>
      <p:pic>
        <p:nvPicPr>
          <p:cNvPr id="7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97453"/>
              </p:ext>
            </p:extLst>
          </p:nvPr>
        </p:nvGraphicFramePr>
        <p:xfrm>
          <a:off x="1611411" y="1240466"/>
          <a:ext cx="7245422" cy="43014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7806"/>
                <a:gridCol w="4451380"/>
                <a:gridCol w="848084"/>
                <a:gridCol w="908152"/>
              </a:tblGrid>
              <a:tr h="747032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</a:rPr>
                        <a:t>Шифр наукової спеціальності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3683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</a:rPr>
                        <a:t>за переліком 2015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Кафедра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Технічна електрохімія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Органічний синтез та нанотехнології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Технологія жирів і продуктів бродіння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Інтегровані технології,  процеси і апарати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Видобування нафти, газу та конденсату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Біотехнологія, біофізика та аналітична хімія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Технологія переробки нафти, газу та твердого палива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Технологія неорганічних речовин, каталізу та екології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Технологія кераміки, скла та вогнетривів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Фізична хімія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Загальна та неорганічна хімія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Технологія пластичних мас і біологічно активних полімерів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052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Органічна хімія, біохімія лакофарбових матеріалів та покрить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7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0" spc="-2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881" marR="5988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0663" y="1701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77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0"/>
            <a:ext cx="7617883" cy="104502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Сп</a:t>
            </a:r>
            <a:r>
              <a:rPr lang="uk-UA" sz="2800" b="1" dirty="0"/>
              <a:t>і</a:t>
            </a:r>
            <a:r>
              <a:rPr lang="ru-RU" sz="2800" b="1" dirty="0" err="1"/>
              <a:t>вро</a:t>
            </a:r>
            <a:r>
              <a:rPr lang="uk-UA" sz="2800" b="1" dirty="0"/>
              <a:t>бітники інституту, які відзначені нагородами: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tabLst>
                <a:tab pos="276225" algn="l"/>
              </a:tabLst>
            </a:pPr>
            <a:r>
              <a:rPr lang="uk-UA" b="1" dirty="0">
                <a:latin typeface="Times New Roman"/>
                <a:ea typeface="Times New Roman"/>
              </a:rPr>
              <a:t>Кафедра фізичної хімії </a:t>
            </a:r>
            <a:r>
              <a:rPr lang="uk-UA" dirty="0">
                <a:latin typeface="Times New Roman"/>
                <a:ea typeface="Times New Roman"/>
              </a:rPr>
              <a:t>– за результатами </a:t>
            </a:r>
            <a:r>
              <a:rPr lang="uk-UA" dirty="0" err="1">
                <a:latin typeface="Times New Roman"/>
                <a:ea typeface="Times New Roman"/>
              </a:rPr>
              <a:t>Всеармійського</a:t>
            </a:r>
            <a:r>
              <a:rPr lang="uk-UA" dirty="0">
                <a:latin typeface="Times New Roman"/>
                <a:ea typeface="Times New Roman"/>
              </a:rPr>
              <a:t> конкурсу «Кращий винахід року» у номінації «Автомобільна техніка» отримано Диплом П ступеня (відзначено розробку за патентом України № 117765.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tabLst>
                <a:tab pos="276225" algn="l"/>
              </a:tabLst>
            </a:pPr>
            <a:r>
              <a:rPr lang="uk-UA" b="1" dirty="0">
                <a:latin typeface="Times New Roman"/>
                <a:ea typeface="Times New Roman"/>
              </a:rPr>
              <a:t>Крамаренко В.Ю</a:t>
            </a:r>
            <a:r>
              <a:rPr lang="uk-UA" dirty="0">
                <a:latin typeface="Times New Roman"/>
                <a:ea typeface="Times New Roman"/>
              </a:rPr>
              <a:t>. -  </a:t>
            </a:r>
            <a:r>
              <a:rPr lang="uk-UA" dirty="0" err="1">
                <a:latin typeface="Times New Roman"/>
                <a:ea typeface="Times New Roman"/>
              </a:rPr>
              <a:t>д.т.н</a:t>
            </a:r>
            <a:r>
              <a:rPr lang="uk-UA" dirty="0">
                <a:latin typeface="Times New Roman"/>
                <a:ea typeface="Times New Roman"/>
              </a:rPr>
              <a:t>., професор кафедри органічної хімії, біохімії, лакофарбових матеріалів та покрить «Диплом стипендіата в галузі науки ім. М.М. </a:t>
            </a:r>
            <a:r>
              <a:rPr lang="uk-UA" dirty="0" err="1">
                <a:latin typeface="Times New Roman"/>
                <a:ea typeface="Times New Roman"/>
              </a:rPr>
              <a:t>Бекетова</a:t>
            </a:r>
            <a:r>
              <a:rPr lang="uk-UA" dirty="0">
                <a:latin typeface="Times New Roman"/>
                <a:ea typeface="Times New Roman"/>
              </a:rPr>
              <a:t> (з хімії).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276225" algn="l"/>
              </a:tabLst>
            </a:pP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b="1" dirty="0" err="1">
                <a:latin typeface="Times New Roman"/>
                <a:ea typeface="Times New Roman"/>
              </a:rPr>
              <a:t>Циганков</a:t>
            </a:r>
            <a:r>
              <a:rPr lang="uk-UA" b="1" dirty="0">
                <a:latin typeface="Times New Roman"/>
                <a:ea typeface="Times New Roman"/>
              </a:rPr>
              <a:t> О.В.</a:t>
            </a:r>
            <a:r>
              <a:rPr lang="uk-UA" dirty="0">
                <a:latin typeface="Times New Roman"/>
                <a:ea typeface="Times New Roman"/>
              </a:rPr>
              <a:t> - завідувач кафедри органічної хімії, біохімії, лакофарбових матеріалів та покрить сертифікат  </a:t>
            </a:r>
            <a:r>
              <a:rPr lang="en-US" dirty="0">
                <a:latin typeface="Times New Roman"/>
                <a:ea typeface="Times New Roman"/>
              </a:rPr>
              <a:t>STEM Camp School </a:t>
            </a:r>
            <a:r>
              <a:rPr lang="uk-UA" dirty="0">
                <a:latin typeface="Times New Roman"/>
                <a:ea typeface="Times New Roman"/>
              </a:rPr>
              <a:t>(НТУ «ХПІ») з напрямку «Хімія».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276225" algn="l"/>
              </a:tabLst>
            </a:pPr>
            <a:r>
              <a:rPr lang="uk-UA" b="1" dirty="0" err="1">
                <a:latin typeface="Times New Roman"/>
                <a:ea typeface="Times New Roman"/>
              </a:rPr>
              <a:t>Ведь</a:t>
            </a:r>
            <a:r>
              <a:rPr lang="uk-UA" b="1" dirty="0">
                <a:latin typeface="Times New Roman"/>
                <a:ea typeface="Times New Roman"/>
              </a:rPr>
              <a:t> М.В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д.т.н</a:t>
            </a:r>
            <a:r>
              <a:rPr lang="uk-UA" dirty="0">
                <a:latin typeface="Times New Roman"/>
                <a:ea typeface="Times New Roman"/>
              </a:rPr>
              <a:t>., проф. кафедри загальної та неорганічної хімії нагороджена грамотою Верховної Ради України у 2018 році.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276225" algn="l"/>
              </a:tabLst>
            </a:pPr>
            <a:r>
              <a:rPr lang="uk-UA" b="1" dirty="0">
                <a:latin typeface="Times New Roman"/>
                <a:ea typeface="Times New Roman"/>
              </a:rPr>
              <a:t>Мірошниченко Д.В.</a:t>
            </a:r>
            <a:r>
              <a:rPr lang="uk-UA" dirty="0">
                <a:latin typeface="Times New Roman"/>
                <a:ea typeface="Times New Roman"/>
              </a:rPr>
              <a:t> отримав  Премію Президента України у 2019 році.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276225" algn="l"/>
              </a:tabLst>
            </a:pPr>
            <a:r>
              <a:rPr lang="uk-UA" b="1" dirty="0" err="1">
                <a:latin typeface="Times New Roman"/>
                <a:ea typeface="Times New Roman"/>
              </a:rPr>
              <a:t>Майзеліс</a:t>
            </a:r>
            <a:r>
              <a:rPr lang="uk-UA" b="1" dirty="0">
                <a:latin typeface="Times New Roman"/>
                <a:ea typeface="Times New Roman"/>
              </a:rPr>
              <a:t> А.О.</a:t>
            </a:r>
            <a:r>
              <a:rPr lang="uk-UA" dirty="0">
                <a:latin typeface="Times New Roman"/>
                <a:ea typeface="Times New Roman"/>
              </a:rPr>
              <a:t> – Грант Президента України для проведення наукових досліджень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Содержимо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027280"/>
              </p:ext>
            </p:extLst>
          </p:nvPr>
        </p:nvGraphicFramePr>
        <p:xfrm>
          <a:off x="1302663" y="1266173"/>
          <a:ext cx="7757873" cy="503418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4149"/>
                <a:gridCol w="1005084"/>
                <a:gridCol w="831273"/>
                <a:gridCol w="935401"/>
                <a:gridCol w="791966"/>
              </a:tblGrid>
              <a:tr h="260892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Кафедра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36830"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830"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>
                          <a:effectLst/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effectLst/>
                          <a:latin typeface="Times New Roman"/>
                          <a:ea typeface="Times New Roman"/>
                        </a:rPr>
                        <a:t>Монографії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effectLst/>
                          <a:latin typeface="Times New Roman"/>
                          <a:ea typeface="Times New Roman"/>
                        </a:rPr>
                        <a:t>Посібники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effectLst/>
                          <a:latin typeface="Times New Roman"/>
                          <a:ea typeface="Times New Roman"/>
                        </a:rPr>
                        <a:t>Монографії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effectLst/>
                          <a:latin typeface="Times New Roman"/>
                          <a:ea typeface="Times New Roman"/>
                        </a:rPr>
                        <a:t>Посібники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Технічна електрохімія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Органічний синтез та нанотехнології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Технологія жирів і продуктів бродіння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334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Інтегровані технології,  процеси і апарати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Видобування нафти, газу та конденсату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Біотехнологія, біофізика та аналітична хімія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Технологія переробки нафти, газу та твердого палива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Технологія неорганічних речовин, каталізу та екології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8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Технологія кераміки, скла та вогнетривів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09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Фізична хімія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040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Загальна та неорганічна хімія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Технологія пластичних мас і біологічно активних полімерів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302">
                <a:tc>
                  <a:txBody>
                    <a:bodyPr/>
                    <a:lstStyle/>
                    <a:p>
                      <a:pPr marL="171450" marR="36195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1200" spc="-20" dirty="0">
                          <a:effectLst/>
                          <a:latin typeface="Times New Roman"/>
                          <a:ea typeface="Times New Roman"/>
                        </a:rPr>
                        <a:t>Органічна хімія, біохімія лакофарбових матеріалів та покрить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377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>
                          <a:effectLst/>
                          <a:latin typeface="Times New Roman"/>
                          <a:ea typeface="Times New Roman"/>
                        </a:rPr>
                        <a:t>Всього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2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5181600" y="6006798"/>
            <a:ext cx="3604324" cy="433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i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1235" y="3099528"/>
            <a:ext cx="3547107" cy="355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526117" y="0"/>
            <a:ext cx="7617883" cy="1045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A11A16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10" name="Содержимо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11762" y="31206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МОНОГРАФІЇ, ПІДРУЧНИКИ, ПОСІБНИКИ 2018/2019 РІК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244" y="120913"/>
            <a:ext cx="7617883" cy="763260"/>
          </a:xfrm>
        </p:spPr>
        <p:txBody>
          <a:bodyPr>
            <a:noAutofit/>
          </a:bodyPr>
          <a:lstStyle/>
          <a:p>
            <a:r>
              <a:rPr lang="uk-UA" sz="3200" b="1" dirty="0"/>
              <a:t>ПАТЕНТИ 2018/2019 РІК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119135"/>
              </p:ext>
            </p:extLst>
          </p:nvPr>
        </p:nvGraphicFramePr>
        <p:xfrm>
          <a:off x="2243353" y="816918"/>
          <a:ext cx="6379211" cy="46709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67999"/>
                <a:gridCol w="955606"/>
                <a:gridCol w="955606"/>
              </a:tblGrid>
              <a:tr h="30374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Кафедра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Технічна електрохімія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Органічний синтез та нанотехнології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Технологія жирів і продуктів бродіння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Інтегровані технології,  процеси і апарати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Видобування нафти, газу та конденсату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Біотехнологія, біофізика та аналітична 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Технологія переробки нафти, газу та твердого палива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Технологія неорганічних речовин, каталізу та екології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Технологія кераміки, скла та вогнетривів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Фізична 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Загальна та неорганічна хімія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Технологія пластичних мас і біологічно активних полімерів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8529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Органічна хімія, біохімія, лакофарбових матеріалів та покрить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744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smtClean="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985" marR="509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526116" y="2686050"/>
            <a:ext cx="7617883" cy="1490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A11A16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10" name="Содержимо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Конкурси студентських робіт, олімпіади та конференції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432919"/>
              </p:ext>
            </p:extLst>
          </p:nvPr>
        </p:nvGraphicFramePr>
        <p:xfrm>
          <a:off x="1377788" y="1289077"/>
          <a:ext cx="7184321" cy="42011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31899"/>
                <a:gridCol w="1076211"/>
                <a:gridCol w="1076211"/>
              </a:tblGrid>
              <a:tr h="68069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Кафедра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Призові місця (конкурси)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0" algn="ctr">
                        <a:lnSpc>
                          <a:spcPct val="150000"/>
                        </a:lnSpc>
                        <a:spcBef>
                          <a:spcPts val="115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Призові місця (олімпіади)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Технічна електрохімія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Органічний синтез та нанотехнології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Технологія жирів і продуктів бродіння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Інтегровані технології,  процеси і апарати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Видобування нафти, газу та конденсату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Біотехнологія, біофізика та аналітична хімія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Технологія переробки нафти, газу та твердого палива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Технологія неорганічних речовин, каталізу та екології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Технологія кераміки, скла та вогнетривів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Фізична хімія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Загальна та неорганічна хімія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Технологія пластичних мас і біологічно активних полімерів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Органічна хімія, біохімія, лакофарбових матеріалів та покрить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898">
                <a:tc>
                  <a:txBody>
                    <a:bodyPr/>
                    <a:lstStyle/>
                    <a:p>
                      <a:pPr marR="36195"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spc="-2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990" marR="6399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92250" y="5667769"/>
            <a:ext cx="73227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u="sng" dirty="0"/>
              <a:t>Подано на конкурс </a:t>
            </a:r>
            <a:r>
              <a:rPr lang="uk-UA" sz="1200" b="1" u="sng" dirty="0"/>
              <a:t>Черновецького</a:t>
            </a:r>
            <a:r>
              <a:rPr lang="uk-UA" sz="1200" u="sng" dirty="0"/>
              <a:t> </a:t>
            </a:r>
            <a:r>
              <a:rPr lang="uk-UA" sz="1200" dirty="0"/>
              <a:t>: у </a:t>
            </a:r>
            <a:r>
              <a:rPr lang="uk-UA" sz="1200" b="1" dirty="0"/>
              <a:t>201</a:t>
            </a:r>
            <a:r>
              <a:rPr lang="uk-UA" sz="1200" dirty="0"/>
              <a:t>8 році колективом студентів </a:t>
            </a:r>
            <a:r>
              <a:rPr lang="uk-UA" sz="1200" b="1" dirty="0"/>
              <a:t>кафедри технології кераміки, вогнетривів, скла та емалей  </a:t>
            </a:r>
            <a:r>
              <a:rPr lang="uk-UA" sz="1200" dirty="0"/>
              <a:t>подано </a:t>
            </a:r>
            <a:r>
              <a:rPr lang="uk-UA" sz="1200" b="1" dirty="0"/>
              <a:t>1</a:t>
            </a:r>
            <a:r>
              <a:rPr lang="uk-UA" sz="1200" dirty="0"/>
              <a:t> роботу, яка посіла </a:t>
            </a:r>
            <a:r>
              <a:rPr lang="uk-UA" sz="1200" b="1" dirty="0"/>
              <a:t>1 </a:t>
            </a:r>
            <a:r>
              <a:rPr lang="uk-UA" sz="1200" b="1" dirty="0" smtClean="0"/>
              <a:t>місце</a:t>
            </a:r>
            <a:r>
              <a:rPr lang="uk-UA" sz="1200" dirty="0" smtClean="0"/>
              <a:t>, </a:t>
            </a:r>
            <a:r>
              <a:rPr lang="uk-UA" sz="1200" dirty="0"/>
              <a:t>та отримано </a:t>
            </a:r>
            <a:r>
              <a:rPr lang="uk-UA" sz="1200" b="1" dirty="0"/>
              <a:t>200 тис. грн</a:t>
            </a:r>
            <a:r>
              <a:rPr lang="uk-UA" sz="1200" dirty="0"/>
              <a:t>. на розвиток наукового напрямку.</a:t>
            </a:r>
            <a:endParaRPr lang="ru-RU" sz="1200" dirty="0"/>
          </a:p>
          <a:p>
            <a:r>
              <a:rPr lang="uk-UA" sz="1200" dirty="0"/>
              <a:t> </a:t>
            </a:r>
            <a:r>
              <a:rPr lang="uk-UA" sz="1200" dirty="0" smtClean="0"/>
              <a:t>У </a:t>
            </a:r>
            <a:r>
              <a:rPr lang="uk-UA" sz="1200" b="1" dirty="0"/>
              <a:t>201</a:t>
            </a:r>
            <a:r>
              <a:rPr lang="uk-UA" sz="1200" dirty="0"/>
              <a:t>9 році </a:t>
            </a:r>
            <a:r>
              <a:rPr lang="uk-UA" sz="1200" b="1" dirty="0"/>
              <a:t>1 робота </a:t>
            </a:r>
            <a:r>
              <a:rPr lang="uk-UA" sz="1200" dirty="0"/>
              <a:t>продовжена колективом студентів кафедри технології кераміки, вогнетривів, скла та емалей,  отримано </a:t>
            </a:r>
            <a:r>
              <a:rPr lang="uk-UA" sz="1200" b="1" dirty="0"/>
              <a:t>400 тис. грн</a:t>
            </a:r>
            <a:r>
              <a:rPr lang="uk-UA" sz="1200" dirty="0"/>
              <a:t>. та подано </a:t>
            </a:r>
            <a:r>
              <a:rPr lang="uk-UA" sz="1200" b="1" dirty="0"/>
              <a:t>9</a:t>
            </a:r>
            <a:r>
              <a:rPr lang="uk-UA" sz="1200" dirty="0"/>
              <a:t> робіт студентами  навчально-наукового інституту хімічних технологій та інженерії.</a:t>
            </a:r>
            <a:endParaRPr lang="ru-RU" sz="1200" dirty="0"/>
          </a:p>
          <a:p>
            <a:r>
              <a:rPr lang="uk-UA" sz="1200" dirty="0"/>
              <a:t> </a:t>
            </a:r>
            <a:endParaRPr lang="ru-RU" sz="1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4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24467" y="1490133"/>
            <a:ext cx="7754963" cy="4889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-1"/>
            <a:ext cx="7617883" cy="4964965"/>
          </a:xfrm>
        </p:spPr>
        <p:txBody>
          <a:bodyPr>
            <a:normAutofit/>
          </a:bodyPr>
          <a:lstStyle/>
          <a:p>
            <a:r>
              <a:rPr lang="uk-UA" dirty="0" smtClean="0"/>
              <a:t>Підсумки роботи ННІХТІ за 2020 – 2022 навчальні роки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362" y="5440681"/>
            <a:ext cx="3222638" cy="119900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497" y="-53873"/>
            <a:ext cx="7617883" cy="77293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Методична робота</a:t>
            </a:r>
            <a:endParaRPr lang="ru-RU" sz="2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8855" y="116820"/>
            <a:ext cx="1368000" cy="1368000"/>
            <a:chOff x="72000" y="140858"/>
            <a:chExt cx="1368000" cy="136800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95" b="9495"/>
            <a:stretch/>
          </p:blipFill>
          <p:spPr>
            <a:xfrm rot="16200000">
              <a:off x="523094" y="735932"/>
              <a:ext cx="465812" cy="17785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140858"/>
              <a:ext cx="1368000" cy="1368000"/>
            </a:xfrm>
            <a:prstGeom prst="rect">
              <a:avLst/>
            </a:prstGeom>
          </p:spPr>
        </p:pic>
        <p:sp>
          <p:nvSpPr>
            <p:cNvPr id="9" name="Овал 8"/>
            <p:cNvSpPr>
              <a:spLocks noChangeAspect="1"/>
            </p:cNvSpPr>
            <p:nvPr/>
          </p:nvSpPr>
          <p:spPr>
            <a:xfrm>
              <a:off x="121981" y="190839"/>
              <a:ext cx="1268038" cy="1268039"/>
            </a:xfrm>
            <a:prstGeom prst="ellipse">
              <a:avLst/>
            </a:prstGeom>
            <a:solidFill>
              <a:srgbClr val="EDE7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017" y="211380"/>
              <a:ext cx="1227560" cy="1226956"/>
            </a:xfrm>
            <a:prstGeom prst="rect">
              <a:avLst/>
            </a:prstGeom>
          </p:spPr>
        </p:pic>
      </p:grpSp>
      <p:pic>
        <p:nvPicPr>
          <p:cNvPr id="11" name="Содержимое 6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361799"/>
              </p:ext>
            </p:extLst>
          </p:nvPr>
        </p:nvGraphicFramePr>
        <p:xfrm>
          <a:off x="1416855" y="930656"/>
          <a:ext cx="7628430" cy="5845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510"/>
                <a:gridCol w="806908"/>
                <a:gridCol w="938003"/>
                <a:gridCol w="952186"/>
                <a:gridCol w="857498"/>
                <a:gridCol w="404525"/>
                <a:gridCol w="1828800"/>
              </a:tblGrid>
              <a:tr h="18890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 err="1">
                          <a:solidFill>
                            <a:schemeClr val="tx1"/>
                          </a:solidFill>
                          <a:effectLst/>
                        </a:rPr>
                        <a:t>Кафедри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 err="1">
                          <a:solidFill>
                            <a:schemeClr val="tx1"/>
                          </a:solidFill>
                          <a:effectLst/>
                        </a:rPr>
                        <a:t>Зміст</a:t>
                      </a:r>
                      <a:r>
                        <a:rPr lang="ru-RU" sz="10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spc="-30" dirty="0" err="1">
                          <a:solidFill>
                            <a:schemeClr val="tx1"/>
                          </a:solidFill>
                          <a:effectLst/>
                        </a:rPr>
                        <a:t>методичної</a:t>
                      </a:r>
                      <a:r>
                        <a:rPr lang="ru-RU" sz="10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spc="-30" dirty="0" err="1">
                          <a:solidFill>
                            <a:schemeClr val="tx1"/>
                          </a:solidFill>
                          <a:effectLst/>
                        </a:rPr>
                        <a:t>роботи</a:t>
                      </a:r>
                      <a:r>
                        <a:rPr lang="ru-RU" sz="10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spc="-20" dirty="0">
                          <a:solidFill>
                            <a:schemeClr val="tx1"/>
                          </a:solidFill>
                          <a:effectLst/>
                        </a:rPr>
                        <a:t>Конкурс на кращій підручник (навчальний посібник)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spc="-30" dirty="0">
                          <a:solidFill>
                            <a:schemeClr val="tx1"/>
                          </a:solidFill>
                          <a:effectLst/>
                        </a:rPr>
                        <a:t>Удосконалення педагогічної майстерності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spc="-30" dirty="0">
                          <a:solidFill>
                            <a:schemeClr val="tx1"/>
                          </a:solidFill>
                          <a:effectLst/>
                        </a:rPr>
                        <a:t>Ліцензування. Акредитація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3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spc="-30" dirty="0">
                          <a:solidFill>
                            <a:schemeClr val="tx1"/>
                          </a:solidFill>
                          <a:effectLst/>
                        </a:rPr>
                        <a:t>молодих викладачів ННІХТІ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spc="-30" dirty="0">
                          <a:solidFill>
                            <a:schemeClr val="tx1"/>
                          </a:solidFill>
                          <a:effectLst/>
                        </a:rPr>
                        <a:t>впровадження сучасних педагогічних технологій у навчальний процес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spc="-30" dirty="0">
                          <a:solidFill>
                            <a:schemeClr val="tx1"/>
                          </a:solidFill>
                          <a:effectLst/>
                        </a:rPr>
                        <a:t>проведення майстер-класів, презентацій для абітурієнтів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spc="-30" dirty="0">
                          <a:solidFill>
                            <a:schemeClr val="tx1"/>
                          </a:solidFill>
                          <a:effectLst/>
                        </a:rPr>
                        <a:t>підвищення кваліфікації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7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Хімічної технології неорганічних речовин каталізу та екології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379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540385" algn="l"/>
                        </a:tabLs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Технічна електрохімія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Технології кераміки, вогнетривів, скла та емалей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56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Органічного синтезу і нанотехнологій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 бакалаврів за спеціальністю 226 «Фармація, промислова фармація»).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57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Технолог</a:t>
                      </a:r>
                      <a:r>
                        <a:rPr lang="uk-UA" sz="1000" dirty="0" err="1">
                          <a:solidFill>
                            <a:schemeClr val="tx1"/>
                          </a:solidFill>
                          <a:effectLst/>
                        </a:rPr>
                        <a:t>ії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 жирів та продуктів бродіння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024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 Технології переробки нафти, газу та твердого палива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 Біотехнології, біофізики та аналітичної хімії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Не передбачено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 Видобування нафти, газу та конденсату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 Технології пластичних мас і біологічно активних полімерів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 місце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28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І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нтегрованих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технологій,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процесів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апаратів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34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Загальної та неорганічної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х</a:t>
                      </a:r>
                      <a:r>
                        <a:rPr lang="uk-UA" sz="1000" dirty="0" err="1">
                          <a:solidFill>
                            <a:schemeClr val="tx1"/>
                          </a:solidFill>
                          <a:effectLst/>
                        </a:rPr>
                        <a:t>імії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Не передбачено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spc="-30" dirty="0">
                          <a:solidFill>
                            <a:schemeClr val="tx1"/>
                          </a:solidFill>
                          <a:effectLst/>
                        </a:rPr>
                        <a:t> Органічної хімії, біохімії, лакофарбових матеріалів та покрить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Отримана ліцензія на підготовку іноземців*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242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</a:rPr>
                        <a:t> Фізичної хімії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Навчальні посібники: 2 та 3 місце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</a:rPr>
                        <a:t>Не передбачено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03" marR="480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1"/>
            <a:ext cx="7617883" cy="1020198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ВИХОВНА</a:t>
            </a:r>
            <a:r>
              <a:rPr lang="uk-UA" sz="3100" dirty="0"/>
              <a:t>, СПОРТИВНА  І  СОЦІАЛЬНА  РОБОТА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65" y="5988004"/>
            <a:ext cx="1990994" cy="7398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38263"/>
              </p:ext>
            </p:extLst>
          </p:nvPr>
        </p:nvGraphicFramePr>
        <p:xfrm>
          <a:off x="2542741" y="1954776"/>
          <a:ext cx="5021841" cy="295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04098"/>
                <a:gridCol w="2617743"/>
              </a:tblGrid>
              <a:tr h="49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гуртожитку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Кількість студентів, що мешкають, 2019/20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н.р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11 (базовий)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332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393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88212" y="1328525"/>
            <a:ext cx="77081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 студентів інституту ХТ, що мешкають в гуртожитках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станом на 2019/2020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5735" y="5032979"/>
            <a:ext cx="5958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2019/20 </a:t>
            </a:r>
            <a:r>
              <a:rPr lang="uk-UA" dirty="0" err="1"/>
              <a:t>навч</a:t>
            </a:r>
            <a:r>
              <a:rPr lang="uk-UA" dirty="0"/>
              <a:t>. рік кількість іногородніх студентів 1 курсу інституту ХТ, суттєво </a:t>
            </a:r>
            <a:r>
              <a:rPr lang="uk-UA" dirty="0" smtClean="0"/>
              <a:t>зросла, - поселилось </a:t>
            </a:r>
            <a:r>
              <a:rPr lang="uk-UA" dirty="0"/>
              <a:t>до гуртожитку </a:t>
            </a:r>
            <a:r>
              <a:rPr lang="uk-UA" b="1" dirty="0"/>
              <a:t>116</a:t>
            </a:r>
            <a:r>
              <a:rPr lang="uk-UA" dirty="0"/>
              <a:t> студентів </a:t>
            </a:r>
            <a:r>
              <a:rPr lang="uk-UA" dirty="0" smtClean="0"/>
              <a:t>(проти </a:t>
            </a:r>
            <a:r>
              <a:rPr lang="uk-UA" b="1" dirty="0" smtClean="0"/>
              <a:t>76</a:t>
            </a:r>
            <a:r>
              <a:rPr lang="uk-UA" dirty="0" smtClean="0"/>
              <a:t> </a:t>
            </a:r>
            <a:r>
              <a:rPr lang="uk-UA" dirty="0"/>
              <a:t>минулого року).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9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1"/>
            <a:ext cx="7617883" cy="1020198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ВИХОВНА</a:t>
            </a:r>
            <a:r>
              <a:rPr lang="uk-UA" sz="3100" dirty="0"/>
              <a:t>, СПОРТИВНА  І  СОЦІАЛЬНА  РОБОТА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65" y="5988004"/>
            <a:ext cx="1990994" cy="7398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26853"/>
              </p:ext>
            </p:extLst>
          </p:nvPr>
        </p:nvGraphicFramePr>
        <p:xfrm>
          <a:off x="2542741" y="1954776"/>
          <a:ext cx="5021841" cy="27061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04098"/>
                <a:gridCol w="2617743"/>
              </a:tblGrid>
              <a:tr h="49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гуртожитку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Кількість студентів, що мешкають,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2020/21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н.р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11 (базовий)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354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88212" y="1328525"/>
            <a:ext cx="77081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 студентів інституту ХТ, що мешкають в гуртожитках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станом на 2020/2021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5735" y="5032979"/>
            <a:ext cx="5958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</a:t>
            </a:r>
            <a:r>
              <a:rPr lang="uk-UA" dirty="0" smtClean="0"/>
              <a:t>2020/21 </a:t>
            </a:r>
            <a:r>
              <a:rPr lang="uk-UA" dirty="0" err="1"/>
              <a:t>навч</a:t>
            </a:r>
            <a:r>
              <a:rPr lang="uk-UA" dirty="0"/>
              <a:t>. рік кількість іногородніх студентів 1 курсу інституту ХТ, </a:t>
            </a:r>
            <a:r>
              <a:rPr lang="uk-UA" dirty="0" smtClean="0"/>
              <a:t> зросла, - поселилось </a:t>
            </a:r>
            <a:r>
              <a:rPr lang="uk-UA" dirty="0"/>
              <a:t>до гуртожитку </a:t>
            </a:r>
            <a:r>
              <a:rPr lang="uk-UA" b="1" dirty="0" smtClean="0"/>
              <a:t>128</a:t>
            </a:r>
            <a:r>
              <a:rPr lang="uk-UA" dirty="0" smtClean="0"/>
              <a:t> </a:t>
            </a:r>
            <a:r>
              <a:rPr lang="uk-UA" dirty="0"/>
              <a:t>студентів </a:t>
            </a:r>
            <a:r>
              <a:rPr lang="uk-UA" dirty="0" smtClean="0"/>
              <a:t>(проти </a:t>
            </a:r>
            <a:r>
              <a:rPr lang="uk-UA" b="1" dirty="0" smtClean="0"/>
              <a:t>116</a:t>
            </a:r>
            <a:r>
              <a:rPr lang="uk-UA" dirty="0" smtClean="0"/>
              <a:t> </a:t>
            </a:r>
            <a:r>
              <a:rPr lang="uk-UA" dirty="0"/>
              <a:t>минулого року).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1"/>
            <a:ext cx="7617883" cy="1020198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ВИХОВНА</a:t>
            </a:r>
            <a:r>
              <a:rPr lang="uk-UA" sz="3100" dirty="0"/>
              <a:t>, СПОРТИВНА  І  СОЦІАЛЬНА  РОБОТА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65" y="5988004"/>
            <a:ext cx="1990994" cy="7398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60262"/>
              </p:ext>
            </p:extLst>
          </p:nvPr>
        </p:nvGraphicFramePr>
        <p:xfrm>
          <a:off x="2542741" y="1954776"/>
          <a:ext cx="5021841" cy="24607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04098"/>
                <a:gridCol w="2617743"/>
              </a:tblGrid>
              <a:tr h="49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гуртожитку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Кількість студентів, що мешкають,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2021/22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</a:rPr>
                        <a:t>н.р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11 (базовий)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№ 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407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Разом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88212" y="1328525"/>
            <a:ext cx="77081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 студентів інституту ХТ, що мешкають в гуртожитках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станом на 2021/2022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5735" y="5032979"/>
            <a:ext cx="5958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</a:t>
            </a:r>
            <a:r>
              <a:rPr lang="uk-UA" dirty="0" smtClean="0"/>
              <a:t>2021/22 </a:t>
            </a:r>
            <a:r>
              <a:rPr lang="uk-UA" dirty="0" err="1"/>
              <a:t>навч</a:t>
            </a:r>
            <a:r>
              <a:rPr lang="uk-UA" dirty="0"/>
              <a:t>. рік кількість іногородніх студентів 1 курсу інституту </a:t>
            </a:r>
            <a:r>
              <a:rPr lang="uk-UA" dirty="0" smtClean="0"/>
              <a:t>ХТ, які поселились до гуртожитку  зросла і склала </a:t>
            </a:r>
            <a:r>
              <a:rPr lang="uk-UA" b="1" dirty="0" smtClean="0"/>
              <a:t>132</a:t>
            </a:r>
            <a:r>
              <a:rPr lang="uk-UA" dirty="0" smtClean="0"/>
              <a:t> студента.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1"/>
            <a:ext cx="7617883" cy="111844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Ремонтні роботи в гуртожитку №11 (2019/20)</a:t>
            </a:r>
            <a:endParaRPr lang="ru-RU" sz="2400" dirty="0"/>
          </a:p>
        </p:txBody>
      </p:sp>
      <p:pic>
        <p:nvPicPr>
          <p:cNvPr id="4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34" y="5899897"/>
            <a:ext cx="1990994" cy="7398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43392" y="937797"/>
            <a:ext cx="74285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Відремонтовано дах (силами 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Проведено ремонт вмивальних приміщень на </a:t>
            </a:r>
            <a:r>
              <a:rPr lang="uk-UA" b="1" dirty="0"/>
              <a:t>2</a:t>
            </a:r>
            <a:r>
              <a:rPr lang="uk-UA" dirty="0"/>
              <a:t> поверху (силами 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Замінено раковини для миття посуду, проведено фарбування і шпаклівка стелі на кухнях </a:t>
            </a:r>
            <a:r>
              <a:rPr lang="uk-UA" b="1" dirty="0"/>
              <a:t>2</a:t>
            </a:r>
            <a:r>
              <a:rPr lang="uk-UA" dirty="0"/>
              <a:t> поверху,  (силами 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Ремонт туалету </a:t>
            </a:r>
            <a:r>
              <a:rPr lang="uk-UA" b="1" dirty="0"/>
              <a:t>2</a:t>
            </a:r>
            <a:r>
              <a:rPr lang="uk-UA" dirty="0"/>
              <a:t> поверху (силами університету)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Замінено труби подачі води і каналізації (на пластик).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раковин та труб на лівому крилі </a:t>
            </a:r>
            <a:r>
              <a:rPr lang="uk-UA" b="1" dirty="0"/>
              <a:t>3,4, 5 </a:t>
            </a:r>
            <a:r>
              <a:rPr lang="uk-UA" dirty="0"/>
              <a:t>поверху (силами 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На кухнях </a:t>
            </a:r>
            <a:r>
              <a:rPr lang="uk-UA" b="1" dirty="0"/>
              <a:t>5</a:t>
            </a:r>
            <a:r>
              <a:rPr lang="uk-UA" dirty="0"/>
              <a:t> поверху заміна труб і раковин (силами 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труб гарячого водопостачання у підвалі довжиною 60 метрів (силами 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На кухні </a:t>
            </a:r>
            <a:r>
              <a:rPr lang="uk-UA" b="1" dirty="0"/>
              <a:t>4</a:t>
            </a:r>
            <a:r>
              <a:rPr lang="uk-UA" dirty="0"/>
              <a:t> поверху, ліве крило – заміна труб холодного водопостачання на пластик (силами гуртожитку). </a:t>
            </a:r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Відремонтовано кімнати </a:t>
            </a:r>
            <a:r>
              <a:rPr lang="uk-UA" b="1" dirty="0"/>
              <a:t>160, 159, 147, 96</a:t>
            </a:r>
            <a:r>
              <a:rPr lang="uk-UA" dirty="0"/>
              <a:t>, які постраждали внаслідок протікання даху (були непридатні для проживання), і заселено 1 курс (силами гуртожитку).</a:t>
            </a:r>
            <a:endParaRPr lang="ru-RU" dirty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1"/>
            <a:ext cx="7617883" cy="1118440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Ремонтні роботи в гуртожитку №11 (2020/21)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  <p:pic>
        <p:nvPicPr>
          <p:cNvPr id="4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34" y="5899897"/>
            <a:ext cx="1990994" cy="7398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13163" y="1648158"/>
            <a:ext cx="7428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Покладено плитку на підлозі 1 поверху </a:t>
            </a:r>
            <a:r>
              <a:rPr lang="uk-UA" dirty="0"/>
              <a:t>(силами 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Заміна світильників </a:t>
            </a:r>
            <a:r>
              <a:rPr lang="uk-UA" dirty="0"/>
              <a:t>(силами 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</a:t>
            </a:r>
            <a:r>
              <a:rPr lang="uk-UA" dirty="0" smtClean="0"/>
              <a:t>роблено </a:t>
            </a:r>
            <a:r>
              <a:rPr lang="uk-UA" dirty="0"/>
              <a:t>шпаклівку </a:t>
            </a:r>
            <a:r>
              <a:rPr lang="uk-UA" dirty="0" smtClean="0"/>
              <a:t>стін, побілку стелі </a:t>
            </a:r>
            <a:r>
              <a:rPr lang="uk-UA" dirty="0"/>
              <a:t>(силами 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Ремонт 5 кімнат, які були призначені під поселення 1 курсу: побілка, фарбування, обробка антисептиком, шпаклівка. </a:t>
            </a:r>
            <a:r>
              <a:rPr lang="uk-UA" dirty="0" smtClean="0"/>
              <a:t>(</a:t>
            </a:r>
            <a:r>
              <a:rPr lang="uk-UA" dirty="0"/>
              <a:t>силами </a:t>
            </a:r>
            <a:r>
              <a:rPr lang="uk-UA" dirty="0" smtClean="0"/>
              <a:t>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старих світильників на енергозберігаючі – 20 шт. – в місцях загального </a:t>
            </a:r>
            <a:r>
              <a:rPr lang="uk-UA" dirty="0" smtClean="0"/>
              <a:t>користування</a:t>
            </a:r>
            <a:r>
              <a:rPr lang="uk-UA" dirty="0"/>
              <a:t> (силами гуртожитку</a:t>
            </a:r>
            <a:r>
              <a:rPr lang="uk-UA" dirty="0" smtClean="0"/>
              <a:t>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На правому крилі гуртожитку – заміна металічних труб на пластик в умивальнику 3,4,5 </a:t>
            </a:r>
            <a:r>
              <a:rPr lang="uk-UA" dirty="0" smtClean="0"/>
              <a:t>поверхах (силами </a:t>
            </a:r>
            <a:r>
              <a:rPr lang="uk-UA" dirty="0"/>
              <a:t>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Душова – заміна в 10 кабінках старих вентилів на </a:t>
            </a:r>
            <a:r>
              <a:rPr lang="uk-UA" dirty="0" smtClean="0"/>
              <a:t>нові </a:t>
            </a:r>
            <a:r>
              <a:rPr lang="uk-UA" dirty="0"/>
              <a:t>(силами гуртожитку</a:t>
            </a:r>
            <a:r>
              <a:rPr lang="uk-UA" dirty="0" smtClean="0"/>
              <a:t>).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7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1"/>
            <a:ext cx="7617883" cy="1118440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Ремонтні роботи в гуртожитку №11 (2021/22)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  <p:pic>
        <p:nvPicPr>
          <p:cNvPr id="4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34" y="5899897"/>
            <a:ext cx="1990994" cy="7398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13162" y="1164509"/>
            <a:ext cx="74285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труб гарячого </a:t>
            </a:r>
            <a:r>
              <a:rPr lang="uk-UA" dirty="0" smtClean="0"/>
              <a:t>та холодного водопостачання </a:t>
            </a:r>
            <a:r>
              <a:rPr lang="uk-UA" dirty="0"/>
              <a:t>(металеві на металопластикові) в підвальному приміщенні – </a:t>
            </a:r>
            <a:r>
              <a:rPr lang="uk-UA" dirty="0" smtClean="0"/>
              <a:t>100 м </a:t>
            </a:r>
            <a:r>
              <a:rPr lang="uk-UA" dirty="0"/>
              <a:t>(силами </a:t>
            </a:r>
            <a:r>
              <a:rPr lang="uk-UA" dirty="0" smtClean="0"/>
              <a:t>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Встановлення в підвальному приміщенні умивальника на випадок повітряної тривоги під час бойових дій </a:t>
            </a:r>
            <a:r>
              <a:rPr lang="uk-UA" dirty="0"/>
              <a:t>(силами </a:t>
            </a:r>
            <a:r>
              <a:rPr lang="uk-UA" dirty="0" smtClean="0"/>
              <a:t>університету).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Заміна </a:t>
            </a:r>
            <a:r>
              <a:rPr lang="uk-UA" dirty="0"/>
              <a:t>труб гарячого водопостачання (металеві на металопластикові) в підвальному </a:t>
            </a:r>
            <a:r>
              <a:rPr lang="uk-UA" dirty="0" smtClean="0"/>
              <a:t>приміщенні </a:t>
            </a:r>
            <a:r>
              <a:rPr lang="uk-UA" dirty="0"/>
              <a:t>– </a:t>
            </a:r>
            <a:r>
              <a:rPr lang="uk-UA" dirty="0" smtClean="0"/>
              <a:t>20 м </a:t>
            </a:r>
            <a:r>
              <a:rPr lang="uk-UA" dirty="0"/>
              <a:t>(</a:t>
            </a:r>
            <a:r>
              <a:rPr lang="uk-UA" dirty="0" smtClean="0"/>
              <a:t>силами 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стояку холодної води в туалетах, праве крило – </a:t>
            </a:r>
            <a:r>
              <a:rPr lang="uk-UA" dirty="0" smtClean="0"/>
              <a:t>15 м (силами 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раковини та змішувача на кухні 3 поверху, ліве </a:t>
            </a:r>
            <a:r>
              <a:rPr lang="uk-UA" dirty="0" smtClean="0"/>
              <a:t>крило </a:t>
            </a:r>
            <a:r>
              <a:rPr lang="uk-UA" dirty="0"/>
              <a:t>(силами </a:t>
            </a:r>
            <a:r>
              <a:rPr lang="uk-UA" dirty="0" smtClean="0"/>
              <a:t>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кранів в душових – 10 </a:t>
            </a:r>
            <a:r>
              <a:rPr lang="uk-UA" dirty="0" smtClean="0"/>
              <a:t>шт. (</a:t>
            </a:r>
            <a:r>
              <a:rPr lang="uk-UA" dirty="0"/>
              <a:t>силами </a:t>
            </a:r>
            <a:r>
              <a:rPr lang="uk-UA" dirty="0" smtClean="0"/>
              <a:t>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Заміна старих світильників на енергозберігаючі – 15 шт. – в місцях загального </a:t>
            </a:r>
            <a:r>
              <a:rPr lang="uk-UA" dirty="0" smtClean="0"/>
              <a:t>користування</a:t>
            </a:r>
            <a:r>
              <a:rPr lang="uk-UA" dirty="0"/>
              <a:t> </a:t>
            </a:r>
            <a:r>
              <a:rPr lang="uk-UA" dirty="0" smtClean="0"/>
              <a:t>(силами </a:t>
            </a:r>
            <a:r>
              <a:rPr lang="uk-UA" dirty="0"/>
              <a:t>гуртожитку</a:t>
            </a:r>
            <a:r>
              <a:rPr lang="uk-UA" dirty="0" smtClean="0"/>
              <a:t>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Ремонт тріщини стіни на 4 поверсі загальною площею 4-5 м</a:t>
            </a:r>
            <a:r>
              <a:rPr lang="uk-UA" baseline="30000" dirty="0"/>
              <a:t>2</a:t>
            </a:r>
            <a:r>
              <a:rPr lang="uk-UA" dirty="0"/>
              <a:t> із подальшим </a:t>
            </a:r>
            <a:r>
              <a:rPr lang="uk-UA" dirty="0" smtClean="0"/>
              <a:t>пофарбуванням (силами </a:t>
            </a:r>
            <a:r>
              <a:rPr lang="uk-UA" dirty="0"/>
              <a:t>гуртожитку).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Початок робіт із благоустрою спортивного </a:t>
            </a:r>
            <a:r>
              <a:rPr lang="uk-UA" dirty="0" smtClean="0"/>
              <a:t>залу із подальшого благоустрою його під бомбосховище-укриття </a:t>
            </a:r>
            <a:r>
              <a:rPr lang="uk-UA" dirty="0"/>
              <a:t>(силами гуртожитку</a:t>
            </a:r>
            <a:r>
              <a:rPr lang="uk-UA" dirty="0" smtClean="0"/>
              <a:t>).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381" y="0"/>
            <a:ext cx="7792963" cy="842719"/>
          </a:xfrm>
        </p:spPr>
        <p:txBody>
          <a:bodyPr>
            <a:normAutofit/>
          </a:bodyPr>
          <a:lstStyle/>
          <a:p>
            <a:r>
              <a:rPr lang="uk-UA" sz="3200" dirty="0"/>
              <a:t>Спортивна робота.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11927" y="944628"/>
            <a:ext cx="6818416" cy="555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5" b="9495"/>
          <a:stretch/>
        </p:blipFill>
        <p:spPr>
          <a:xfrm rot="16200000">
            <a:off x="523094" y="735932"/>
            <a:ext cx="465812" cy="17785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140858"/>
            <a:ext cx="1368000" cy="1368000"/>
          </a:xfrm>
          <a:prstGeom prst="rect">
            <a:avLst/>
          </a:prstGeom>
        </p:spPr>
      </p:pic>
      <p:sp>
        <p:nvSpPr>
          <p:cNvPr id="19" name="Овал 18"/>
          <p:cNvSpPr>
            <a:spLocks noChangeAspect="1"/>
          </p:cNvSpPr>
          <p:nvPr/>
        </p:nvSpPr>
        <p:spPr>
          <a:xfrm>
            <a:off x="121981" y="190839"/>
            <a:ext cx="1268038" cy="1268039"/>
          </a:xfrm>
          <a:prstGeom prst="ellipse">
            <a:avLst/>
          </a:prstGeom>
          <a:solidFill>
            <a:srgbClr val="EDE7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7" y="211380"/>
            <a:ext cx="1227560" cy="1226956"/>
          </a:xfrm>
          <a:prstGeom prst="rect">
            <a:avLst/>
          </a:prstGeom>
        </p:spPr>
      </p:pic>
      <p:pic>
        <p:nvPicPr>
          <p:cNvPr id="23" name="Содержимое 6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0787" y="889844"/>
            <a:ext cx="64310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/>
              <a:t>- 2020 р. виграно першість турніру по футболу серед команд гуртожитків м. Харкова.</a:t>
            </a:r>
          </a:p>
          <a:p>
            <a:pPr lvl="0"/>
            <a:endParaRPr lang="ru-RU" dirty="0"/>
          </a:p>
          <a:p>
            <a:r>
              <a:rPr lang="uk-UA" b="1" dirty="0"/>
              <a:t>Видатні </a:t>
            </a:r>
            <a:r>
              <a:rPr lang="uk-UA" b="1" dirty="0" smtClean="0"/>
              <a:t>спортсмени</a:t>
            </a:r>
            <a:r>
              <a:rPr lang="uk-UA" dirty="0" smtClean="0"/>
              <a:t>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err="1"/>
              <a:t>Роффе-Бекетова</a:t>
            </a:r>
            <a:r>
              <a:rPr lang="uk-UA" dirty="0"/>
              <a:t> Ірина Ігорівна (</a:t>
            </a:r>
            <a:r>
              <a:rPr lang="uk-UA" dirty="0" smtClean="0"/>
              <a:t>ХТ-Н119к) </a:t>
            </a:r>
            <a:r>
              <a:rPr lang="uk-UA" dirty="0"/>
              <a:t>– чемпіон України з легкоатлетичного багатоборства серед молоді </a:t>
            </a:r>
            <a:r>
              <a:rPr lang="uk-UA" dirty="0" smtClean="0"/>
              <a:t>(закінчила навчання у 2021р.)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Глушко </a:t>
            </a:r>
            <a:r>
              <a:rPr lang="uk-UA" dirty="0"/>
              <a:t>Владислав Віталійович </a:t>
            </a:r>
            <a:r>
              <a:rPr lang="uk-UA" dirty="0" smtClean="0"/>
              <a:t>(ХТ-Н322) </a:t>
            </a:r>
            <a:r>
              <a:rPr lang="uk-UA" dirty="0"/>
              <a:t>– </a:t>
            </a:r>
            <a:r>
              <a:rPr lang="uk-UA" dirty="0" err="1"/>
              <a:t>к.м.с</a:t>
            </a:r>
            <a:r>
              <a:rPr lang="uk-UA" dirty="0"/>
              <a:t>. з </a:t>
            </a:r>
            <a:r>
              <a:rPr lang="uk-UA" dirty="0" err="1"/>
              <a:t>греко-римської</a:t>
            </a:r>
            <a:r>
              <a:rPr lang="uk-UA" dirty="0"/>
              <a:t> боротьби, призер України з боротьби серед юнаків, чемпіон НТУ «ХПІ» з  </a:t>
            </a:r>
            <a:r>
              <a:rPr lang="uk-UA" dirty="0" err="1"/>
              <a:t>греко-римської</a:t>
            </a:r>
            <a:r>
              <a:rPr lang="uk-UA" dirty="0"/>
              <a:t> боротьби.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err="1"/>
              <a:t>Баберя</a:t>
            </a:r>
            <a:r>
              <a:rPr lang="uk-UA" dirty="0"/>
              <a:t> Богдан Олексійович </a:t>
            </a:r>
            <a:r>
              <a:rPr lang="uk-UA" dirty="0" smtClean="0"/>
              <a:t>(ХТ-М622) </a:t>
            </a:r>
            <a:r>
              <a:rPr lang="uk-UA" dirty="0"/>
              <a:t>– </a:t>
            </a:r>
            <a:r>
              <a:rPr lang="uk-UA" dirty="0" smtClean="0"/>
              <a:t>баскетболіст, член збірної Університету.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3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381" y="0"/>
            <a:ext cx="7792963" cy="842719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Культурні  заходи.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11927" y="944628"/>
            <a:ext cx="6818416" cy="555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5" b="9495"/>
          <a:stretch/>
        </p:blipFill>
        <p:spPr>
          <a:xfrm rot="16200000">
            <a:off x="523094" y="735932"/>
            <a:ext cx="465812" cy="17785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140858"/>
            <a:ext cx="1368000" cy="1368000"/>
          </a:xfrm>
          <a:prstGeom prst="rect">
            <a:avLst/>
          </a:prstGeom>
        </p:spPr>
      </p:pic>
      <p:sp>
        <p:nvSpPr>
          <p:cNvPr id="19" name="Овал 18"/>
          <p:cNvSpPr>
            <a:spLocks noChangeAspect="1"/>
          </p:cNvSpPr>
          <p:nvPr/>
        </p:nvSpPr>
        <p:spPr>
          <a:xfrm>
            <a:off x="121981" y="190839"/>
            <a:ext cx="1268038" cy="1268039"/>
          </a:xfrm>
          <a:prstGeom prst="ellipse">
            <a:avLst/>
          </a:prstGeom>
          <a:solidFill>
            <a:srgbClr val="EDE7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7" y="211380"/>
            <a:ext cx="1227560" cy="1226956"/>
          </a:xfrm>
          <a:prstGeom prst="rect">
            <a:avLst/>
          </a:prstGeom>
        </p:spPr>
      </p:pic>
      <p:pic>
        <p:nvPicPr>
          <p:cNvPr id="23" name="Содержимое 6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0788" y="889844"/>
            <a:ext cx="64159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У </a:t>
            </a:r>
            <a:r>
              <a:rPr lang="uk-UA" dirty="0"/>
              <a:t>2020 р студентки  інституту ХТ  </a:t>
            </a:r>
            <a:r>
              <a:rPr lang="uk-UA" dirty="0" smtClean="0"/>
              <a:t>приймали участь у конкурсі «Міс ХПІ». Студентка гр. ХТ-219б Ляшенко </a:t>
            </a:r>
            <a:r>
              <a:rPr lang="uk-UA" dirty="0" err="1" smtClean="0"/>
              <a:t>Аледіна</a:t>
            </a:r>
            <a:r>
              <a:rPr lang="uk-UA" dirty="0" smtClean="0"/>
              <a:t> зайняла 3 місце.)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У 2019 - 2021 роках студенти інституту ХТ приймали участь у традиційних конкурсах: «Зоряна планета </a:t>
            </a:r>
            <a:r>
              <a:rPr lang="uk-UA" dirty="0" err="1" smtClean="0"/>
              <a:t>Політех</a:t>
            </a:r>
            <a:r>
              <a:rPr lang="uk-UA" dirty="0" smtClean="0"/>
              <a:t>» та «Старт дає </a:t>
            </a:r>
            <a:r>
              <a:rPr lang="uk-UA" dirty="0" err="1" smtClean="0"/>
              <a:t>політех</a:t>
            </a:r>
            <a:r>
              <a:rPr lang="uk-UA" dirty="0" smtClean="0"/>
              <a:t>».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Студенти інституту ХТ брали участь у святі «</a:t>
            </a:r>
            <a:r>
              <a:rPr lang="uk-UA" dirty="0" err="1" smtClean="0"/>
              <a:t>Маслениця</a:t>
            </a:r>
            <a:r>
              <a:rPr lang="uk-UA" dirty="0" smtClean="0"/>
              <a:t>», яке  щороку проводилось на території НТУ «ХПІ».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В гуртожитку №11 проводились культурні заходи: першість гуртожитку з настільного тенісу та гра в «Мафію». </a:t>
            </a:r>
            <a:r>
              <a:rPr lang="uk-UA" dirty="0"/>
              <a:t> 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629" y="241825"/>
            <a:ext cx="7946572" cy="59700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Соціальний захист студентської молоді </a:t>
            </a:r>
            <a:endParaRPr lang="ru-RU" sz="28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56733" y="1490133"/>
            <a:ext cx="7945442" cy="3210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6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309" y="5926885"/>
            <a:ext cx="1990994" cy="7398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13165" y="1237053"/>
            <a:ext cx="71187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В </a:t>
            </a:r>
            <a:r>
              <a:rPr lang="uk-UA" dirty="0" smtClean="0"/>
              <a:t>ННІХТІ </a:t>
            </a:r>
            <a:r>
              <a:rPr lang="uk-UA" dirty="0"/>
              <a:t>проводиться робота щодо виплати соціальної </a:t>
            </a:r>
            <a:r>
              <a:rPr lang="uk-UA" dirty="0" smtClean="0"/>
              <a:t>стипендії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2019-2020 р.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/>
              <a:t>12</a:t>
            </a:r>
            <a:r>
              <a:rPr lang="uk-UA" dirty="0" smtClean="0"/>
              <a:t> </a:t>
            </a:r>
            <a:r>
              <a:rPr lang="uk-UA" dirty="0"/>
              <a:t>студентів сиріт та позбавлених батьківського </a:t>
            </a:r>
            <a:r>
              <a:rPr lang="uk-UA" dirty="0" smtClean="0"/>
              <a:t>піклування;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/>
              <a:t>91 </a:t>
            </a:r>
            <a:r>
              <a:rPr lang="uk-UA" dirty="0"/>
              <a:t>студентів інших соціальних категорій (внутрішньо-переміщені особи, діти шахтарів, діти та учасники бойових дій, малозабезпечені, </a:t>
            </a:r>
            <a:r>
              <a:rPr lang="uk-UA" dirty="0" smtClean="0"/>
              <a:t>студенти-інваліди</a:t>
            </a:r>
            <a:r>
              <a:rPr lang="uk-UA" dirty="0"/>
              <a:t>). </a:t>
            </a:r>
            <a:endParaRPr lang="ru-RU" dirty="0"/>
          </a:p>
          <a:p>
            <a:pPr algn="ctr"/>
            <a:r>
              <a:rPr lang="uk-UA" dirty="0"/>
              <a:t> </a:t>
            </a:r>
            <a:r>
              <a:rPr lang="uk-UA" dirty="0" smtClean="0"/>
              <a:t>2020-2021 </a:t>
            </a:r>
            <a:r>
              <a:rPr lang="uk-UA" dirty="0"/>
              <a:t>р.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/>
              <a:t>12</a:t>
            </a:r>
            <a:r>
              <a:rPr lang="uk-UA" dirty="0" smtClean="0"/>
              <a:t> студентів </a:t>
            </a:r>
            <a:r>
              <a:rPr lang="uk-UA" dirty="0"/>
              <a:t>сиріт та позбавлених батьківського піклування;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/>
              <a:t>75 </a:t>
            </a:r>
            <a:r>
              <a:rPr lang="uk-UA" dirty="0"/>
              <a:t>студентів інших соціальних категорій (внутрішньо-переміщені особи, діти шахтарів, діти та учасники бойових дій, малозабезпечені, студенти-інваліди). </a:t>
            </a:r>
            <a:endParaRPr lang="ru-RU" dirty="0"/>
          </a:p>
          <a:p>
            <a:pPr algn="ctr"/>
            <a:r>
              <a:rPr lang="uk-UA" dirty="0" smtClean="0"/>
              <a:t>2021-2022 </a:t>
            </a:r>
            <a:r>
              <a:rPr lang="uk-UA" dirty="0"/>
              <a:t>р.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/>
              <a:t>13</a:t>
            </a:r>
            <a:r>
              <a:rPr lang="uk-UA" dirty="0" smtClean="0"/>
              <a:t> </a:t>
            </a:r>
            <a:r>
              <a:rPr lang="uk-UA" dirty="0"/>
              <a:t>студентів сиріт та позбавлених батьківського піклування;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/>
              <a:t>103 </a:t>
            </a:r>
            <a:r>
              <a:rPr lang="uk-UA" dirty="0"/>
              <a:t>студентів інших соціальних категорій (внутрішньо-переміщені особи, діти шахтарів, діти та учасники бойових дій, малозабезпечені, студенти-інваліди).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На 25.20.2022 кількість студентів, що мають право на соціальну стипендію стрімко зростає і </a:t>
            </a:r>
            <a:r>
              <a:rPr lang="uk-UA" smtClean="0"/>
              <a:t>перевищує 130 </a:t>
            </a:r>
            <a:r>
              <a:rPr lang="uk-UA" dirty="0" smtClean="0"/>
              <a:t>осіб.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9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Підсумки вступних кампаній (бакалаври денної та заочної форм навчання)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12140"/>
              </p:ext>
            </p:extLst>
          </p:nvPr>
        </p:nvGraphicFramePr>
        <p:xfrm>
          <a:off x="1311216" y="1716658"/>
          <a:ext cx="7384210" cy="4901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628"/>
                <a:gridCol w="1336974"/>
                <a:gridCol w="987304"/>
                <a:gridCol w="987304"/>
              </a:tblGrid>
              <a:tr h="235917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Випускна</a:t>
                      </a:r>
                      <a:r>
                        <a:rPr lang="uk-U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кафедра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Хімічна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технологія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неорганічних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речовин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каталізу</a:t>
                      </a:r>
                      <a:r>
                        <a:rPr lang="ru-RU" sz="1600" u="none" strike="noStrike" dirty="0">
                          <a:effectLst/>
                        </a:rPr>
                        <a:t> та </a:t>
                      </a:r>
                      <a:r>
                        <a:rPr lang="ru-RU" sz="1600" u="none" strike="noStrike" dirty="0" err="1">
                          <a:effectLst/>
                        </a:rPr>
                        <a:t>екології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Технологія кераміки, вогнетривів, скла та емалей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Органічна хімія, біохімія, лакофарбові матеріали та покриття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Технологія пластиних мас і біологічно -активних полімерів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Інтегровані технології, процеси та апарати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Технічна електрохімія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Органічний синтез та фармацевтичні технології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Технологія переробки нафти, газу і твердого палива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Біотехнологія, біофізика та аналітична хімія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Технологія жирів і продуктів бродіння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Видобування нафти, газу та конденсату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22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319" y="2576945"/>
            <a:ext cx="7617883" cy="1490133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8" name="Содержимое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59" y="5936410"/>
            <a:ext cx="1990994" cy="73986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586060"/>
              </p:ext>
            </p:extLst>
          </p:nvPr>
        </p:nvGraphicFramePr>
        <p:xfrm>
          <a:off x="1242204" y="1155940"/>
          <a:ext cx="7608498" cy="5124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299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6117" y="102109"/>
            <a:ext cx="7617883" cy="1490133"/>
          </a:xfrm>
        </p:spPr>
        <p:txBody>
          <a:bodyPr>
            <a:normAutofit fontScale="90000"/>
          </a:bodyPr>
          <a:lstStyle/>
          <a:p>
            <a:r>
              <a:rPr lang="uk-UA" dirty="0"/>
              <a:t>Підсумки вступних кампаній </a:t>
            </a:r>
            <a:r>
              <a:rPr lang="uk-UA" dirty="0" smtClean="0"/>
              <a:t>(магістри </a:t>
            </a:r>
            <a:r>
              <a:rPr lang="uk-UA" dirty="0"/>
              <a:t>денної та заочної форм навчання)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710862"/>
              </p:ext>
            </p:extLst>
          </p:nvPr>
        </p:nvGraphicFramePr>
        <p:xfrm>
          <a:off x="1035171" y="1825622"/>
          <a:ext cx="7727829" cy="472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146"/>
                <a:gridCol w="1399189"/>
                <a:gridCol w="1033247"/>
                <a:gridCol w="1033247"/>
              </a:tblGrid>
              <a:tr h="221255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Випускна кафедра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Хімічна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технологія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неорганічних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речовин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каталізу</a:t>
                      </a:r>
                      <a:r>
                        <a:rPr lang="ru-RU" sz="1600" u="none" strike="noStrike" dirty="0">
                          <a:effectLst/>
                        </a:rPr>
                        <a:t> та </a:t>
                      </a:r>
                      <a:r>
                        <a:rPr lang="ru-RU" sz="1600" u="none" strike="noStrike" dirty="0" err="1">
                          <a:effectLst/>
                        </a:rPr>
                        <a:t>екології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Технологія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кераміки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вогнетривів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скла</a:t>
                      </a:r>
                      <a:r>
                        <a:rPr lang="ru-RU" sz="1600" u="none" strike="noStrike" dirty="0">
                          <a:effectLst/>
                        </a:rPr>
                        <a:t> та </a:t>
                      </a:r>
                      <a:r>
                        <a:rPr lang="ru-RU" sz="1600" u="none" strike="noStrike" dirty="0" err="1">
                          <a:effectLst/>
                        </a:rPr>
                        <a:t>емалей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Органічна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хімія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біохімія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лакофарбові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матеріали</a:t>
                      </a:r>
                      <a:r>
                        <a:rPr lang="ru-RU" sz="1600" u="none" strike="noStrike" dirty="0">
                          <a:effectLst/>
                        </a:rPr>
                        <a:t> та </a:t>
                      </a:r>
                      <a:r>
                        <a:rPr lang="ru-RU" sz="1600" u="none" strike="noStrike" dirty="0" err="1">
                          <a:effectLst/>
                        </a:rPr>
                        <a:t>покриття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Технологія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пластиних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мас</a:t>
                      </a:r>
                      <a:r>
                        <a:rPr lang="ru-RU" sz="1600" u="none" strike="noStrike" dirty="0">
                          <a:effectLst/>
                        </a:rPr>
                        <a:t> і </a:t>
                      </a:r>
                      <a:r>
                        <a:rPr lang="ru-RU" sz="1600" u="none" strike="noStrike" dirty="0" err="1">
                          <a:effectLst/>
                        </a:rPr>
                        <a:t>біологічно</a:t>
                      </a:r>
                      <a:r>
                        <a:rPr lang="ru-RU" sz="1600" u="none" strike="noStrike" dirty="0">
                          <a:effectLst/>
                        </a:rPr>
                        <a:t> -</a:t>
                      </a:r>
                      <a:r>
                        <a:rPr lang="ru-RU" sz="1600" u="none" strike="noStrike" dirty="0" err="1">
                          <a:effectLst/>
                        </a:rPr>
                        <a:t>активних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полімерів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Інтегровані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технології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процеси</a:t>
                      </a:r>
                      <a:r>
                        <a:rPr lang="ru-RU" sz="1600" u="none" strike="noStrike" dirty="0">
                          <a:effectLst/>
                        </a:rPr>
                        <a:t> та </a:t>
                      </a:r>
                      <a:r>
                        <a:rPr lang="ru-RU" sz="1600" u="none" strike="noStrike" dirty="0" err="1">
                          <a:effectLst/>
                        </a:rPr>
                        <a:t>апарати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1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Технічна електрохімія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Органічний синтез та фармацевтичні технології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Технологія переробки нафти, газу і твердого палива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33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Біотехнологія, біофізика та аналітична хімія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1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Технологія жирів і продуктів бродіння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1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Видобування нафти, газу та конденсату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177560"/>
              </p:ext>
            </p:extLst>
          </p:nvPr>
        </p:nvGraphicFramePr>
        <p:xfrm>
          <a:off x="633411" y="1130061"/>
          <a:ext cx="8122399" cy="5141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90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17" y="-128468"/>
            <a:ext cx="7617883" cy="131492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Контингент студентів ННІХТІ станом на </a:t>
            </a:r>
            <a:r>
              <a:rPr lang="uk-UA" sz="2800" dirty="0" smtClean="0"/>
              <a:t>7.11.2022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51406"/>
              </p:ext>
            </p:extLst>
          </p:nvPr>
        </p:nvGraphicFramePr>
        <p:xfrm>
          <a:off x="1398050" y="1160035"/>
          <a:ext cx="7368099" cy="5015366"/>
        </p:xfrm>
        <a:graphic>
          <a:graphicData uri="http://schemas.openxmlformats.org/drawingml/2006/table">
            <a:tbl>
              <a:tblPr/>
              <a:tblGrid>
                <a:gridCol w="3194324"/>
                <a:gridCol w="1060631"/>
                <a:gridCol w="1011526"/>
                <a:gridCol w="1050809"/>
                <a:gridCol w="1050809"/>
              </a:tblGrid>
              <a:tr h="2004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Кафедра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Кількість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студентів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які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навчаються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Контракт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Іноземці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всього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Біотехнологія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біофізика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та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аналітична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хімія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Видобування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нафти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газу та конденсату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Інтегровані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технології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процеси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і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апарати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Органічний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синтез та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нанотехнології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220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Органічна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хімія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біохімія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лакофарбові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матеріали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та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покриття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43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Технічна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електрохімія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жирів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і продуктів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бродіння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кераміки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вогнетривів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скла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та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емалей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пластичних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і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біологічно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активних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полімерів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1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переробки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нафти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газу та твердого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палива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059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Хімічна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технологія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неорганічних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речовин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каталізу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і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екології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9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Всього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1162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102" y="-60456"/>
            <a:ext cx="7473898" cy="1322479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Відомості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успішність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за результатами </a:t>
            </a:r>
            <a:r>
              <a:rPr lang="ru-RU" sz="2400" dirty="0" err="1" smtClean="0"/>
              <a:t>літньої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сесії</a:t>
            </a:r>
            <a:r>
              <a:rPr lang="ru-RU" sz="2400" dirty="0" smtClean="0"/>
              <a:t> станом на 15.09.19</a:t>
            </a:r>
            <a:br>
              <a:rPr lang="ru-RU" sz="2400" dirty="0" smtClean="0"/>
            </a:br>
            <a:r>
              <a:rPr lang="ru-RU" sz="2400" dirty="0" smtClean="0"/>
              <a:t>(форма 10)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287163"/>
              </p:ext>
            </p:extLst>
          </p:nvPr>
        </p:nvGraphicFramePr>
        <p:xfrm>
          <a:off x="1059507" y="1794319"/>
          <a:ext cx="7525275" cy="4122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630"/>
                <a:gridCol w="1599951"/>
                <a:gridCol w="1615714"/>
                <a:gridCol w="788154"/>
                <a:gridCol w="930021"/>
                <a:gridCol w="866969"/>
                <a:gridCol w="1008836"/>
              </a:tblGrid>
              <a:tr h="8951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Курс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студентів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Допущено до сесії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Абсолютна успішність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Якісна успішність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Бюджет/Контракт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Бюджет/Контракт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Бюджет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Контракт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Бюджет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Контракт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147/3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146/3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96%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166/9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166/9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97%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89%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113/23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113/23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96%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156/24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156/22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144/25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144/25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99%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21%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726/84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725/82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98%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95%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59%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26%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1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AB5-A88B-4766-8080-79BA6F4D859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4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7008</TotalTime>
  <Words>2694</Words>
  <Application>Microsoft Office PowerPoint</Application>
  <PresentationFormat>Экран (4:3)</PresentationFormat>
  <Paragraphs>912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</vt:lpstr>
      <vt:lpstr>Franklin Gothic Demi</vt:lpstr>
      <vt:lpstr>Times New Roman</vt:lpstr>
      <vt:lpstr>Times New Roman CYR</vt:lpstr>
      <vt:lpstr>Тема Office</vt:lpstr>
      <vt:lpstr>.</vt:lpstr>
      <vt:lpstr>Підсумки роботи ННІХТІ за 2020 – 2022 навчальні роки</vt:lpstr>
      <vt:lpstr>Підсумки вступних кампаній (бакалаври денної та заочної форм навчання)</vt:lpstr>
      <vt:lpstr>Презентация PowerPoint</vt:lpstr>
      <vt:lpstr>Підсумки вступних кампаній (магістри денної та заочної форм навчання)</vt:lpstr>
      <vt:lpstr>Презентация PowerPoint</vt:lpstr>
      <vt:lpstr>Контингент студентів ННІХТІ станом на 7.11.2022</vt:lpstr>
      <vt:lpstr>Відомості про успішність студентів за результатами літньої сесії станом на 15.09.19 (форма 10)</vt:lpstr>
      <vt:lpstr>Презентация PowerPoint</vt:lpstr>
      <vt:lpstr>БЮДЖЕТНІ ТЕМИ НАВЧАЛЬНО – НАУКОВОГО ІНСТИТУТУ ХІМІЧНИХ ТЕХНОЛОГІЙ ТА ІНЖЕНЕРІЇ – 2018 -2019 Р. </vt:lpstr>
      <vt:lpstr>ГОСПДОГОВОРА  Навчально – наукового інституту Хімічних технологій  та інженерії 2018 –  2019 рр.</vt:lpstr>
      <vt:lpstr>Міжнародні проекти з грантовим фінансуванням </vt:lpstr>
      <vt:lpstr>ПУБЛІКАЦІЇ В МІЖНАРОДНІЙ НАУКОВО-МЕТРИЧНІЙ БАЗІ ДАНИХ  SCOPUS  ТА WEB OF SCIENCE В 2018 – 2019 РОЦІ </vt:lpstr>
      <vt:lpstr>ЗАХИСТ  КАНДИДАТСЬКИХ ТА ДОКТОРСЬКИХ ДИСЕРТАЦІЙ</vt:lpstr>
      <vt:lpstr>АСПІРАНТИ 2018/2019 РІК </vt:lpstr>
      <vt:lpstr> Співробітники інституту, які відзначені нагородами: </vt:lpstr>
      <vt:lpstr>Презентация PowerPoint</vt:lpstr>
      <vt:lpstr>ПАТЕНТИ 2018/2019 РІК </vt:lpstr>
      <vt:lpstr>Конкурси студентських робіт, олімпіади та конференції</vt:lpstr>
      <vt:lpstr>Методична робота</vt:lpstr>
      <vt:lpstr> ВИХОВНА, СПОРТИВНА  І  СОЦІАЛЬНА  РОБОТА </vt:lpstr>
      <vt:lpstr> ВИХОВНА, СПОРТИВНА  І  СОЦІАЛЬНА  РОБОТА </vt:lpstr>
      <vt:lpstr> ВИХОВНА, СПОРТИВНА  І  СОЦІАЛЬНА  РОБОТА </vt:lpstr>
      <vt:lpstr>Ремонтні роботи в гуртожитку №11 (2019/20)</vt:lpstr>
      <vt:lpstr>   Ремонтні роботи в гуртожитку №11 (2020/21)  </vt:lpstr>
      <vt:lpstr>   Ремонтні роботи в гуртожитку №11 (2021/22)  </vt:lpstr>
      <vt:lpstr>Спортивна робота.</vt:lpstr>
      <vt:lpstr>Культурні  заходи.</vt:lpstr>
      <vt:lpstr>Соціальний захист студентської молоді 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ФІРМОВИЙ СТИЛЬ Національного технічного університету «Харківський політехнічний інститут»</dc:title>
  <dc:creator>Татьяна Правдина</dc:creator>
  <cp:lastModifiedBy>dellDELLdell</cp:lastModifiedBy>
  <cp:revision>111</cp:revision>
  <cp:lastPrinted>2019-10-23T12:21:08Z</cp:lastPrinted>
  <dcterms:created xsi:type="dcterms:W3CDTF">2018-11-17T15:05:57Z</dcterms:created>
  <dcterms:modified xsi:type="dcterms:W3CDTF">2022-11-07T18:44:59Z</dcterms:modified>
</cp:coreProperties>
</file>