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9144000" cy="6858000" type="screen4x3"/>
  <p:notesSz cx="6761163" cy="9942513"/>
  <p:embeddedFontLst>
    <p:embeddedFont>
      <p:font typeface="Franklin Gothic" panose="020B0604020202020204" charset="0"/>
      <p:bold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naJCl97Ma8/Cvi1LPxihU0mic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F30FF-7900-4922-B271-633B2BC68D0E}" v="1178" dt="2023-11-14T17:04:53.864"/>
  </p1510:revLst>
</p1510:revInfo>
</file>

<file path=ppt/tableStyles.xml><?xml version="1.0" encoding="utf-8"?>
<a:tblStyleLst xmlns:a="http://schemas.openxmlformats.org/drawingml/2006/main" def="{A9C36D26-935F-433B-849E-78EE217BFC80}">
  <a:tblStyle styleId="{A9C36D26-935F-433B-849E-78EE217BFC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41113B-A9F1-4539-AB04-00F44A4952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283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1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76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41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43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89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19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2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349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4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9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66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20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35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95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84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90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27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68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0" y="5190067"/>
            <a:ext cx="9144000" cy="92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1"/>
          </p:nvPr>
        </p:nvSpPr>
        <p:spPr>
          <a:xfrm rot="5400000">
            <a:off x="2684463" y="98426"/>
            <a:ext cx="4351338" cy="780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957263" y="1825625"/>
            <a:ext cx="78057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914400" y="1709739"/>
            <a:ext cx="7596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914400" y="4589464"/>
            <a:ext cx="7596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7100359" cy="148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>
            <a:spLocks noGrp="1"/>
          </p:cNvSpPr>
          <p:nvPr>
            <p:ph type="pic" idx="2"/>
          </p:nvPr>
        </p:nvSpPr>
        <p:spPr>
          <a:xfrm>
            <a:off x="924058" y="1492252"/>
            <a:ext cx="3825742" cy="4276196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4749800" y="1492252"/>
            <a:ext cx="3874559" cy="446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A11A1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957263" y="1825625"/>
            <a:ext cx="78057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7938" y="4732338"/>
            <a:ext cx="9144000" cy="212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.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900" y="4868863"/>
            <a:ext cx="3983038" cy="148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/>
              <a:t>ПУБЛІКАЦІЇ В МІЖНАРОДНІЙ НАУКОВО-МЕТРИЧНІЙ БАЗІ ДАНИХ  SCOPUS  ТА WEB OF SCIENCE В 2020 – 2023 р.р.</a:t>
            </a:r>
            <a:r>
              <a:rPr lang="uk-UA" sz="2000"/>
              <a:t/>
            </a:r>
            <a:br>
              <a:rPr lang="uk-UA" sz="2000"/>
            </a:br>
            <a:endParaRPr sz="2000"/>
          </a:p>
        </p:txBody>
      </p:sp>
      <p:sp>
        <p:nvSpPr>
          <p:cNvPr id="163" name="Google Shape;16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10</a:t>
            </a:fld>
            <a:endParaRPr/>
          </a:p>
        </p:txBody>
      </p:sp>
      <p:graphicFrame>
        <p:nvGraphicFramePr>
          <p:cNvPr id="164" name="Google Shape;164;p12"/>
          <p:cNvGraphicFramePr/>
          <p:nvPr>
            <p:extLst>
              <p:ext uri="{D42A27DB-BD31-4B8C-83A1-F6EECF244321}">
                <p14:modId xmlns:p14="http://schemas.microsoft.com/office/powerpoint/2010/main" val="448136711"/>
              </p:ext>
            </p:extLst>
          </p:nvPr>
        </p:nvGraphicFramePr>
        <p:xfrm>
          <a:off x="311150" y="763588"/>
          <a:ext cx="8702675" cy="5464442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5175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SCOPUS</a:t>
                      </a:r>
                      <a:endParaRPr sz="13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 OF SCIENCE</a:t>
                      </a:r>
                      <a:endParaRPr sz="13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Фахові видання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Технічна електрохімія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Органічний синтез та нанотехнології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жирів і продуктів бродіння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Інтегровані технології,</a:t>
                      </a: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процеси і апарати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Видобування нафти, газу та конденсату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Біотехнологія, біофізика та аналітична хімія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переробки нафти, газу та твердого палива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неорганічних речовин, каталізу та екології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кераміки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Фізична хімія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Загальна та неорганічна хімія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пластичних мас і біологічно активних полімерів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Органічна хімія, біохімія лакофарбових матеріалів та покрить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356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375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65" name="Google Shape;165;p12"/>
          <p:cNvSpPr/>
          <p:nvPr/>
        </p:nvSpPr>
        <p:spPr>
          <a:xfrm>
            <a:off x="1527175" y="11271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2" descr="Изображение выглядит как текст, зна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725" y="6356350"/>
            <a:ext cx="969963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/>
          <p:nvPr/>
        </p:nvSpPr>
        <p:spPr>
          <a:xfrm>
            <a:off x="1490663" y="1701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11</a:t>
            </a:fld>
            <a:endParaRPr/>
          </a:p>
        </p:txBody>
      </p:sp>
      <p:graphicFrame>
        <p:nvGraphicFramePr>
          <p:cNvPr id="175" name="Google Shape;175;p13"/>
          <p:cNvGraphicFramePr/>
          <p:nvPr>
            <p:extLst>
              <p:ext uri="{D42A27DB-BD31-4B8C-83A1-F6EECF244321}">
                <p14:modId xmlns:p14="http://schemas.microsoft.com/office/powerpoint/2010/main" val="1933201050"/>
              </p:ext>
            </p:extLst>
          </p:nvPr>
        </p:nvGraphicFramePr>
        <p:xfrm>
          <a:off x="1422582" y="534496"/>
          <a:ext cx="7524482" cy="5605950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869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1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Шифр спеціальності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Технічна електрохімія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Органічний синтез та нанотехнології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жирів і продуктів бродіння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Інтегровані технології,</a:t>
                      </a: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процеси і апарати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Видобування нафти, газу та конденсату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Біотехнологія, біофізика та аналітична хімія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8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переробки нафти, газу та твердого палива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8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неорганічних речовин, каталізу та екології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кераміки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Фізична хімія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725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Загальна та неорганічна хімія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8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пластичних мас і біологічно активних полімерів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88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Органічна хімія, біохімія лакофарбових матеріалів та покрить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5DABB8-4164-CC74-0857-F1310CBE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629" y="33007"/>
            <a:ext cx="7715284" cy="6686675"/>
          </a:xfrm>
        </p:spPr>
        <p:txBody>
          <a:bodyPr/>
          <a:lstStyle/>
          <a:p>
            <a:pPr marL="114300" indent="0">
              <a:buNone/>
            </a:pPr>
            <a:r>
              <a:rPr lang="uk-UA" sz="3200" b="1" dirty="0">
                <a:solidFill>
                  <a:srgbClr val="A11A16"/>
                </a:solidFill>
                <a:latin typeface="Franklin Gothic"/>
              </a:rPr>
              <a:t>АСПІРАНТИ 2020/2023 РІК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12</a:t>
            </a:fld>
            <a:endParaRPr/>
          </a:p>
        </p:txBody>
      </p:sp>
      <p:graphicFrame>
        <p:nvGraphicFramePr>
          <p:cNvPr id="183" name="Google Shape;183;p14"/>
          <p:cNvGraphicFramePr/>
          <p:nvPr>
            <p:extLst>
              <p:ext uri="{D42A27DB-BD31-4B8C-83A1-F6EECF244321}">
                <p14:modId xmlns:p14="http://schemas.microsoft.com/office/powerpoint/2010/main" val="2990246469"/>
              </p:ext>
            </p:extLst>
          </p:nvPr>
        </p:nvGraphicFramePr>
        <p:xfrm>
          <a:off x="1496589" y="485158"/>
          <a:ext cx="7245021" cy="6150788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3577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9261">
                <a:tc>
                  <a:txBody>
                    <a:bodyPr/>
                    <a:lstStyle/>
                    <a:p>
                      <a:pPr marL="0" marR="0" lvl="0" indent="44894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Технічна електрохімія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+ 1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Інтегровані технології,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процеси і апарати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кераміки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894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100" b="1" i="0" u="none" strike="noStrike" cap="none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+</a:t>
                      </a:r>
                      <a:endParaRPr lang="ru-RU" sz="1100" b="1" i="0" u="none" strike="noStrike" cap="none" err="1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894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1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жирів і продуктів бродіння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44894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Загальна та неорганічна хімія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Органічний синтез та нанотехнології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Біотехнологія, біофізика та аналітична хімія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061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Фізична хімія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Видобування нафти, газу та конденсату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пластичних мас і біологічно активних полімерів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911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переробки нафти, газу та твердого палива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6440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канд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докт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7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канд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. </a:t>
                      </a:r>
                    </a:p>
                    <a:p>
                      <a:pPr marL="0" marR="0" lvl="0" indent="448945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r>
                        <a:rPr lang="uk-UA" sz="11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докт</a:t>
                      </a:r>
                      <a:r>
                        <a:rPr lang="uk-UA" sz="11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</a:txBody>
                  <a:tcPr marL="36675" marR="366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2C5981"/>
                        </a:gs>
                        <a:gs pos="50000">
                          <a:srgbClr val="4382BA"/>
                        </a:gs>
                        <a:gs pos="100000">
                          <a:srgbClr val="529BDE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6DD26D-B504-8B19-FB48-D3D0A739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623" y="114"/>
            <a:ext cx="7805737" cy="6752460"/>
          </a:xfrm>
        </p:spPr>
        <p:txBody>
          <a:bodyPr/>
          <a:lstStyle/>
          <a:p>
            <a:pPr marL="114300" indent="0">
              <a:buNone/>
            </a:pPr>
            <a:r>
              <a:rPr lang="uk-UA" sz="1600" b="1" dirty="0">
                <a:solidFill>
                  <a:srgbClr val="A11A16"/>
                </a:solidFill>
                <a:latin typeface="Franklin Gothic"/>
              </a:rPr>
              <a:t>           ЗАХИСТ  КАНДИДАТСЬКИХ ТА ДОКТОРСЬКИХ ДИСЕРТАЦІЙ</a:t>
            </a:r>
            <a:endParaRPr lang="ru-RU" sz="1600" dirty="0">
              <a:solidFill>
                <a:srgbClr val="A11A16"/>
              </a:solidFill>
              <a:latin typeface="Frankli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95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/>
              <a:t>СПЕЦІАЛІЗОВАНІ ВЧЕНІ РАДИ, ЩО УТВОРЕНІ в ННІХТІ в 2022р.</a:t>
            </a:r>
            <a:endParaRPr sz="2400"/>
          </a:p>
        </p:txBody>
      </p:sp>
      <p:sp>
        <p:nvSpPr>
          <p:cNvPr id="189" name="Google Shape;189;p15"/>
          <p:cNvSpPr/>
          <p:nvPr/>
        </p:nvSpPr>
        <p:spPr>
          <a:xfrm>
            <a:off x="1292225" y="5667375"/>
            <a:ext cx="7323138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1292225" y="957263"/>
            <a:ext cx="776605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900"/>
              <a:buChar char="•"/>
            </a:pPr>
            <a:r>
              <a:rPr lang="uk-UA" sz="1900" b="1" u="sng">
                <a:solidFill>
                  <a:srgbClr val="1F4E79"/>
                </a:solidFill>
              </a:rPr>
              <a:t>Спеціалізована вчена рада  Д 64.050.03 (спеціальність 05.17.11):</a:t>
            </a:r>
            <a:endParaRPr sz="1900">
              <a:solidFill>
                <a:srgbClr val="1F4E79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Голова ради – д.т.н., проф.  Лісачук Г.В. 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Заст. голови – д.т.н., проф. Шабанова Г.М.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Вчений секретар –канд. техн. наук, проф. Щукіна Л.П.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1900"/>
              <a:buChar char="•"/>
            </a:pPr>
            <a:r>
              <a:rPr lang="uk-UA" sz="1900" b="1" u="sng">
                <a:solidFill>
                  <a:srgbClr val="1F4E79"/>
                </a:solidFill>
              </a:rPr>
              <a:t>Спеціалізована вчена рада  Д 64.050.05 (спеціальності 05.17.08 та 05.18.06):</a:t>
            </a:r>
            <a:endParaRPr sz="1900">
              <a:solidFill>
                <a:srgbClr val="1F4E79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Голова ради – д.т.н., проф.  Цейтлін М. А. 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Заст. голови – д.т.н., проф. Білецький Е. В.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 i="1"/>
              <a:t>Вчений секретар –канд. техн. наук, проф. Півень О.М. </a:t>
            </a:r>
            <a:endParaRPr sz="160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1900"/>
              <a:buChar char="•"/>
            </a:pPr>
            <a:r>
              <a:rPr lang="uk-UA" sz="1900" b="1" u="sng">
                <a:solidFill>
                  <a:srgbClr val="1F4E79"/>
                </a:solidFill>
              </a:rPr>
              <a:t>Спеціалізована вчена рада  Д 64.050.18 (спеціальності 05.17.01, 05.17.03, 05.17.07):</a:t>
            </a:r>
            <a:endParaRPr sz="1900">
              <a:solidFill>
                <a:srgbClr val="1F4E79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/>
              <a:t>Голова ради – д.т.н., проф.  Штефан В.В. </a:t>
            </a:r>
            <a:endParaRPr sz="160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/>
              <a:t>Заст. голови – д.т.н., проф. Мірошниченко Д.В.</a:t>
            </a:r>
            <a:endParaRPr sz="160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b="1"/>
              <a:t>Вчений секретар –докт. техн. наук, ст. досл. Майзеліс А.О.</a:t>
            </a:r>
            <a:endParaRPr sz="1600"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2663" y="6046788"/>
            <a:ext cx="1695450" cy="63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/>
        </p:nvSpPr>
        <p:spPr>
          <a:xfrm>
            <a:off x="5181600" y="6007100"/>
            <a:ext cx="3603625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990600" y="3098800"/>
            <a:ext cx="354806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1525588" y="0"/>
            <a:ext cx="7618412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1A16"/>
              </a:buClr>
              <a:buSzPct val="100000"/>
              <a:buFont typeface="Franklin Gothic"/>
              <a:buNone/>
            </a:pPr>
            <a:endParaRPr sz="4400">
              <a:solidFill>
                <a:srgbClr val="A11A16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762000" y="68263"/>
            <a:ext cx="82661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        МОНОГРАФІЇ, ПІДРУЧНИКИ, ПОСІБНИКИ 2020/2023 РІК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14</a:t>
            </a:fld>
            <a:endParaRPr/>
          </a:p>
        </p:txBody>
      </p:sp>
      <p:graphicFrame>
        <p:nvGraphicFramePr>
          <p:cNvPr id="202" name="Google Shape;202;p16"/>
          <p:cNvGraphicFramePr/>
          <p:nvPr>
            <p:extLst>
              <p:ext uri="{D42A27DB-BD31-4B8C-83A1-F6EECF244321}">
                <p14:modId xmlns:p14="http://schemas.microsoft.com/office/powerpoint/2010/main" val="3412213307"/>
              </p:ext>
            </p:extLst>
          </p:nvPr>
        </p:nvGraphicFramePr>
        <p:xfrm>
          <a:off x="1477460" y="689888"/>
          <a:ext cx="7549752" cy="5472300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3511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1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9392"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Технічна електрохімія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Органічний синтез та нанотехнології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жирів і продуктів бродіння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Інтегровані технології,</a:t>
                      </a: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процеси і апарати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Видобування нафти, газу та конденсату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Біотехнологія, біофізика та аналітична хімія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75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переробки нафти, газу та твердого палива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753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неорганічних речовин, каталізу та екології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кераміки, скла та вогнетривів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Фізична хімія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Загальна та неорганічна хімія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6921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пластичних мас і біологічно активних полімерів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6921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Органічна хімія, біохімія лакофарбових матеріалів та покрить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marL="0" marR="0" lvl="0" indent="44894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8945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425" marR="524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1609725" y="120650"/>
            <a:ext cx="7616825" cy="54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/>
              <a:t>ПАТЕНТИ 2020/2023 РІК</a:t>
            </a:r>
            <a:r>
              <a:rPr lang="uk-UA" sz="2800"/>
              <a:t/>
            </a:r>
            <a:br>
              <a:rPr lang="uk-UA" sz="2800"/>
            </a:br>
            <a:endParaRPr sz="2800"/>
          </a:p>
        </p:txBody>
      </p:sp>
      <p:sp>
        <p:nvSpPr>
          <p:cNvPr id="209" name="Google Shape;209;p17"/>
          <p:cNvSpPr txBox="1"/>
          <p:nvPr/>
        </p:nvSpPr>
        <p:spPr>
          <a:xfrm>
            <a:off x="1525588" y="268605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A11A16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877" y="6437564"/>
            <a:ext cx="1090236" cy="3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15</a:t>
            </a:fld>
            <a:endParaRPr/>
          </a:p>
        </p:txBody>
      </p:sp>
      <p:graphicFrame>
        <p:nvGraphicFramePr>
          <p:cNvPr id="212" name="Google Shape;212;p17"/>
          <p:cNvGraphicFramePr/>
          <p:nvPr/>
        </p:nvGraphicFramePr>
        <p:xfrm>
          <a:off x="1525588" y="533400"/>
          <a:ext cx="7340600" cy="5624575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3309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5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0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3100"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/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Технічна електрохімія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Органічний синтез та нанотехнології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жирів і продуктів бродіння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Інтегровані технології,  процеси і апарати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Видобування нафти, газу та конденсату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Біотехнологія, біофізика та аналітична хімія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переробки нафти, газу та ТП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неорганічних речовин, каталізу та екології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кераміки, скла та вогнетривів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Фізична хімія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Загальна та неорганічна хімія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Технологія пластичних мас і біологічно активних полімерів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Органічна хімія, біохімія, ЛМтаП</a:t>
                      </a:r>
                      <a:endParaRPr sz="13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2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475" marR="614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/>
              <a:t/>
            </a:r>
            <a:br>
              <a:rPr lang="uk-UA" sz="2800" b="1"/>
            </a:br>
            <a:r>
              <a:rPr lang="uk-UA" sz="2800" b="1"/>
              <a:t>Співробітники інституту, які відзначені нагородами:</a:t>
            </a:r>
            <a:r>
              <a:rPr lang="uk-UA" sz="2800"/>
              <a:t/>
            </a:r>
            <a:br>
              <a:rPr lang="uk-UA" sz="2800"/>
            </a:br>
            <a:endParaRPr sz="2800"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1338263" y="1465263"/>
            <a:ext cx="7805737" cy="4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spcBef>
                <a:spcPts val="0"/>
              </a:spcBef>
              <a:buClr>
                <a:srgbClr val="1F4E79"/>
              </a:buClr>
              <a:buSzPts val="2400"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2021 р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. отримали НАЦІОНАЛЬНУ ПРЕМІЮ УКРАЇНИ імені Б. ПАТОНА -</a:t>
            </a:r>
            <a:r>
              <a:rPr lang="uk-UA" sz="2400" b="1" i="1" dirty="0"/>
              <a:t> </a:t>
            </a:r>
            <a:r>
              <a:rPr lang="uk-UA" sz="2400" b="1" i="1" err="1"/>
              <a:t>Д.т.н</a:t>
            </a:r>
            <a:r>
              <a:rPr lang="uk-UA" sz="2400" b="1" i="1" dirty="0"/>
              <a:t>., проф. Сахненко М.Д. та </a:t>
            </a:r>
            <a:r>
              <a:rPr lang="uk-UA" sz="2400" b="1" i="1" err="1"/>
              <a:t>д.т.н</a:t>
            </a:r>
            <a:r>
              <a:rPr lang="uk-UA" sz="2400" b="1" i="1" dirty="0"/>
              <a:t>., проф. </a:t>
            </a:r>
            <a:r>
              <a:rPr lang="uk-UA" sz="2400" b="1" i="1" err="1"/>
              <a:t>Ведь</a:t>
            </a:r>
            <a:r>
              <a:rPr lang="uk-UA" sz="2400" b="1" i="1" dirty="0"/>
              <a:t> М.В. 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2400"/>
              <a:buChar char="•"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2022 р.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 отримала СТИПЕНДІЮ КАБІНЕТУ МІНІСТРІВ УКРАЇНИ як молодий вчени</a:t>
            </a:r>
            <a:r>
              <a:rPr lang="uk-UA" sz="2400" b="1" i="1" dirty="0">
                <a:solidFill>
                  <a:srgbClr val="1F4E79"/>
                </a:solidFill>
              </a:rPr>
              <a:t>й</a:t>
            </a:r>
            <a:r>
              <a:rPr lang="uk-UA" sz="2400" b="1" i="1" dirty="0"/>
              <a:t> -Аспірантка кафедри технології кераміки, вогнетривів, скла та емалей Волощук В.В.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2400"/>
              <a:buChar char="•"/>
            </a:pPr>
            <a:r>
              <a:rPr lang="uk-UA" sz="2400" b="1" i="1" dirty="0">
                <a:solidFill>
                  <a:srgbClr val="1F4E79"/>
                </a:solidFill>
              </a:rPr>
              <a:t>2023 р.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отримала Премію Президента України для молодих вчених</a:t>
            </a:r>
            <a:r>
              <a:rPr lang="uk-UA" sz="2400" b="1" i="1" dirty="0"/>
              <a:t> - </a:t>
            </a:r>
            <a:r>
              <a:rPr lang="uk-UA" sz="2400" b="1" i="1" err="1"/>
              <a:t>Майзеліс</a:t>
            </a:r>
            <a:r>
              <a:rPr lang="uk-UA" sz="2400" b="1" i="1" dirty="0"/>
              <a:t> А.О.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2400"/>
              <a:buChar char="•"/>
            </a:pPr>
            <a:r>
              <a:rPr lang="uk-UA" sz="2400" b="1" i="1" dirty="0">
                <a:solidFill>
                  <a:srgbClr val="1F4E79"/>
                </a:solidFill>
              </a:rPr>
              <a:t>2023 р.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Лауреат Премії Верховної ради України</a:t>
            </a:r>
            <a:r>
              <a:rPr lang="uk-UA" sz="2400" b="1" i="1" dirty="0"/>
              <a:t> – </a:t>
            </a:r>
            <a:br>
              <a:rPr lang="uk-UA" sz="2400" b="1" i="1" dirty="0"/>
            </a:br>
            <a:r>
              <a:rPr lang="uk-UA" sz="2400" b="1" i="1" dirty="0"/>
              <a:t>Захаров А.В.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4E79"/>
              </a:buClr>
              <a:buSzPts val="2400"/>
              <a:buChar char="•"/>
            </a:pPr>
            <a:r>
              <a:rPr lang="uk-UA" sz="2400" b="1" i="1" dirty="0">
                <a:solidFill>
                  <a:srgbClr val="1F4E79"/>
                </a:solidFill>
              </a:rPr>
              <a:t>2023 р.</a:t>
            </a:r>
            <a:r>
              <a:rPr lang="uk-UA" sz="2400" b="1" i="1" dirty="0"/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Лауреат премії Президента України для молодих вчених</a:t>
            </a:r>
            <a:r>
              <a:rPr lang="uk-UA" sz="2400" b="1" i="1" dirty="0"/>
              <a:t> – Волощук В.В.</a:t>
            </a:r>
            <a:endParaRPr sz="2400" b="1" i="1" dirty="0"/>
          </a:p>
        </p:txBody>
      </p:sp>
      <p:pic>
        <p:nvPicPr>
          <p:cNvPr id="219" name="Google Shape;2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8274" y="6174130"/>
            <a:ext cx="1482487" cy="50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9"/>
          <p:cNvGraphicFramePr/>
          <p:nvPr>
            <p:extLst>
              <p:ext uri="{D42A27DB-BD31-4B8C-83A1-F6EECF244321}">
                <p14:modId xmlns:p14="http://schemas.microsoft.com/office/powerpoint/2010/main" val="109529189"/>
              </p:ext>
            </p:extLst>
          </p:nvPr>
        </p:nvGraphicFramePr>
        <p:xfrm>
          <a:off x="1570597" y="460489"/>
          <a:ext cx="7117593" cy="5971071"/>
        </p:xfrm>
        <a:graphic>
          <a:graphicData uri="http://schemas.openxmlformats.org/drawingml/2006/table">
            <a:tbl>
              <a:tblPr firstRow="1" firstCol="1" bandRow="1">
                <a:noFill/>
                <a:tableStyleId>{A9C36D26-935F-433B-849E-78EE217BFC80}</a:tableStyleId>
              </a:tblPr>
              <a:tblGrid>
                <a:gridCol w="2473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3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5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62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854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chemeClr val="dk1"/>
                          </a:solidFill>
                        </a:rPr>
                        <a:t>Кафедри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chemeClr val="dk1"/>
                          </a:solidFill>
                        </a:rPr>
                        <a:t>Зміст методичної роботи 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1" u="none" strike="noStrike" cap="none" dirty="0">
                          <a:solidFill>
                            <a:schemeClr val="dk1"/>
                          </a:solidFill>
                        </a:rPr>
                        <a:t>Конкурс на кращій підручник (навчальний посібник) </a:t>
                      </a:r>
                      <a:endParaRPr sz="10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1" u="none" strike="noStrike" cap="none" dirty="0">
                          <a:solidFill>
                            <a:schemeClr val="dk1"/>
                          </a:solidFill>
                        </a:rPr>
                        <a:t>Удосконалення педагогічної майстерності</a:t>
                      </a:r>
                      <a:endParaRPr sz="10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1" u="none" strike="noStrike" cap="none" dirty="0">
                          <a:solidFill>
                            <a:schemeClr val="dk1"/>
                          </a:solidFill>
                        </a:rPr>
                        <a:t>Ліцензування. Акредитація</a:t>
                      </a:r>
                      <a:endParaRPr sz="10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 b="1" i="1" u="none" strike="noStrike" cap="none" dirty="0">
                          <a:solidFill>
                            <a:schemeClr val="dk1"/>
                          </a:solidFill>
                        </a:rPr>
                        <a:t>молодих викладачів ННІХТІ</a:t>
                      </a:r>
                      <a:endParaRPr sz="10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 b="1" i="1" u="none" strike="noStrike" cap="none" dirty="0">
                          <a:solidFill>
                            <a:schemeClr val="dk1"/>
                          </a:solidFill>
                        </a:rPr>
                        <a:t>проведення майстер-класів, презентацій для абітурієнтів</a:t>
                      </a:r>
                      <a:endParaRPr sz="8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800" b="1" i="1" u="none" strike="noStrike" cap="none" dirty="0">
                          <a:solidFill>
                            <a:schemeClr val="dk1"/>
                          </a:solidFill>
                        </a:rPr>
                        <a:t>підвищення кваліфікації</a:t>
                      </a:r>
                      <a:endParaRPr sz="8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Хімічної технології неорганічних речовин каталізу та екології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161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Технічна електрохімія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Технології кераміки, вогнетривів, скла та емалей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Органічного синтезу і </a:t>
                      </a:r>
                      <a:r>
                        <a:rPr lang="uk-UA" sz="1000" u="none" strike="noStrike" cap="none" dirty="0" err="1">
                          <a:solidFill>
                            <a:schemeClr val="dk1"/>
                          </a:solidFill>
                        </a:rPr>
                        <a:t>фармацевтичн.технологій</a:t>
                      </a:r>
                      <a:endParaRPr sz="1000" u="none" strike="noStrike" cap="none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30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9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Технології жирів та продуктів бродіння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55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 магістрів 181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Технології переробки нафти, газу та твердого палива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161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3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Біотехнології, біофізики та аналітичної хімії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8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бакалаврів 162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5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Видобування нафти, газу та конденсату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 магістрів 185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0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Технології пластичних мас і біологічно активних полімерів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 і 2 місце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32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 бакалаврів 161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3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Інтегрованих технологій, процесів та апаратів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 бакалаврів 161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60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Загальної та неорганічної хімії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2місце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</a:rPr>
                        <a:t>Не передбачено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40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Органічної хімії, біохімії, лакофарбових матеріалів та покрить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Акредитація бакалаврів 161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2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u="none" strike="noStrike" cap="none" dirty="0">
                          <a:solidFill>
                            <a:schemeClr val="dk1"/>
                          </a:solidFill>
                        </a:rPr>
                        <a:t> Фізичної хімії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 2 ,3 і 1місце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dk1"/>
                          </a:solidFill>
                        </a:rPr>
                        <a:t>Не передбачено</a:t>
                      </a:r>
                      <a:endParaRPr dirty="0"/>
                    </a:p>
                  </a:txBody>
                  <a:tcPr marL="48000" marR="480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28" name="Google Shape;228;p19"/>
          <p:cNvSpPr txBox="1">
            <a:spLocks noGrp="1"/>
          </p:cNvSpPr>
          <p:nvPr>
            <p:ph type="sldNum" idx="12"/>
          </p:nvPr>
        </p:nvSpPr>
        <p:spPr>
          <a:xfrm>
            <a:off x="7381875" y="6567488"/>
            <a:ext cx="1133475" cy="15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17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14EA12-05B9-ECB0-6BF3-D4F779568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709" y="33006"/>
            <a:ext cx="7805737" cy="6727791"/>
          </a:xfrm>
        </p:spPr>
        <p:txBody>
          <a:bodyPr/>
          <a:lstStyle/>
          <a:p>
            <a:pPr marL="114300" indent="0">
              <a:buNone/>
            </a:pPr>
            <a:r>
              <a:rPr lang="uk-UA" dirty="0">
                <a:solidFill>
                  <a:srgbClr val="A11A16"/>
                </a:solidFill>
                <a:latin typeface="Franklin Gothic"/>
              </a:rPr>
              <a:t>                         </a:t>
            </a:r>
            <a:r>
              <a:rPr lang="uk-UA" b="1" dirty="0">
                <a:solidFill>
                  <a:srgbClr val="A11A16"/>
                </a:solidFill>
                <a:latin typeface="Franklin Gothic"/>
              </a:rPr>
              <a:t>Методична робота</a:t>
            </a:r>
            <a:endParaRPr lang="ru-RU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1395413" y="268288"/>
            <a:ext cx="7748587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/>
              <a:t>ВИХОВНА, СПОРТИВНА  І  СОЦІАЛЬНА  РОБОТА</a:t>
            </a:r>
            <a:br>
              <a:rPr lang="uk-UA" sz="1600"/>
            </a:br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body" idx="1"/>
          </p:nvPr>
        </p:nvSpPr>
        <p:spPr>
          <a:xfrm>
            <a:off x="957263" y="900113"/>
            <a:ext cx="7805737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1A16"/>
              </a:buClr>
              <a:buSzPts val="1600"/>
              <a:buChar char="•"/>
            </a:pPr>
            <a:r>
              <a:rPr lang="uk-UA" sz="1600" b="1" dirty="0">
                <a:solidFill>
                  <a:srgbClr val="A11A16"/>
                </a:solidFill>
                <a:latin typeface="Arial"/>
                <a:ea typeface="Arial"/>
                <a:cs typeface="Arial"/>
                <a:sym typeface="Arial"/>
              </a:rPr>
              <a:t>Спортивна робота 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-  2020 р. виграно першість турніру по футболу серед команд гуртожитків м. Харкова.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600"/>
              <a:buChar char="•"/>
            </a:pPr>
            <a:r>
              <a:rPr lang="uk-UA" sz="1600" b="1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Видатні спортсмени</a:t>
            </a:r>
            <a:r>
              <a:rPr lang="uk-UA" sz="16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Роффе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-Бекетова Ірина Ігорівна (ХТ-Н119к) – чемпіон України з легкоатлетичного багатоборства серед молоді (закінчила навчання у 2021р.);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Глушко Владислав Віталійович (ХТ-Н322) – </a:t>
            </a: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к.м.с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. з греко-римської боротьби, призер України з боротьби серед юнаків, чемпіон НТУ «ХПІ» з  греко-римської боротьби;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Баберя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 Богдан Олексійович (ХТ-М622) – баскетболіст, член збірної Університету.</a:t>
            </a:r>
            <a:endParaRPr sz="1600" dirty="0"/>
          </a:p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1A16"/>
              </a:buClr>
              <a:buSzPts val="1600"/>
              <a:buChar char="•"/>
            </a:pPr>
            <a:r>
              <a:rPr lang="uk-UA" sz="1600" b="1" dirty="0">
                <a:solidFill>
                  <a:srgbClr val="A11A16"/>
                </a:solidFill>
                <a:latin typeface="Arial"/>
                <a:ea typeface="Arial"/>
                <a:cs typeface="Arial"/>
                <a:sym typeface="Arial"/>
              </a:rPr>
              <a:t>Культурні заходи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У 2020 р студентки  інституту ХТ  приймали участь у конкурсі «Міс ХПІ». Студентка гр. ХТ-219б Ляшенко Аліна зайняла 3 місце.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У 2019 - 2021 роках студенти інституту ХТ приймали участь у традиційних конкурсах: «Зоряна планета </a:t>
            </a: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Політех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» та «Старт дає </a:t>
            </a: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Gолітех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».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Студенти інституту ХТ брали участь у святі «</a:t>
            </a:r>
            <a:r>
              <a:rPr lang="uk-UA" sz="1600" dirty="0" err="1">
                <a:latin typeface="Arial"/>
                <a:ea typeface="Arial"/>
                <a:cs typeface="Arial"/>
                <a:sym typeface="Arial"/>
              </a:rPr>
              <a:t>Маслениця</a:t>
            </a: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», яке  щороку проводилось на території НТУ «ХПІ».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uk-UA" sz="1600" dirty="0">
                <a:latin typeface="Arial"/>
                <a:ea typeface="Arial"/>
                <a:cs typeface="Arial"/>
                <a:sym typeface="Arial"/>
              </a:rPr>
              <a:t>В гуртожитку №11 проводились культурні заходи: першість гуртожитку з настільного тенісу та гра в «Мафію».  </a:t>
            </a:r>
            <a:endParaRPr sz="1600" dirty="0"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18</a:t>
            </a:fld>
            <a:endParaRPr/>
          </a:p>
        </p:txBody>
      </p:sp>
      <p:pic>
        <p:nvPicPr>
          <p:cNvPr id="236" name="Google Shape;236;p2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5800" y="5935663"/>
            <a:ext cx="1992313" cy="74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6C1F89-E05F-C610-F1CB-8267F109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0"/>
            <a:ext cx="7618412" cy="1128851"/>
          </a:xfrm>
        </p:spPr>
        <p:txBody>
          <a:bodyPr/>
          <a:lstStyle/>
          <a:p>
            <a:r>
              <a:rPr lang="ru-RU" sz="1600" dirty="0">
                <a:solidFill>
                  <a:srgbClr val="222222"/>
                </a:solidFill>
                <a:latin typeface="Arial"/>
                <a:cs typeface="Arial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/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600" dirty="0">
                <a:latin typeface="Arial"/>
                <a:cs typeface="Arial"/>
              </a:rPr>
              <a:t/>
            </a:r>
            <a:br>
              <a:rPr lang="ru-RU" sz="1600" dirty="0">
                <a:latin typeface="Arial"/>
                <a:cs typeface="Arial"/>
              </a:rPr>
            </a:b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ВИХОВНА, СПОРТИВНА І СОЦІАЛЬНА РОБОТА</a:t>
            </a:r>
            <a:r>
              <a:rPr lang="ru-RU" sz="1800" b="1" dirty="0">
                <a:latin typeface="Arial"/>
                <a:cs typeface="Arial"/>
              </a:rPr>
              <a:t/>
            </a:r>
            <a:br>
              <a:rPr lang="ru-RU" sz="1800" b="1" dirty="0">
                <a:latin typeface="Arial"/>
                <a:cs typeface="Arial"/>
              </a:rPr>
            </a:b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Соціальний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захист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студентської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молоді</a:t>
            </a:r>
            <a:r>
              <a:rPr lang="ru-RU" sz="1800" b="1" dirty="0">
                <a:latin typeface="Arial"/>
                <a:cs typeface="Arial"/>
              </a:rPr>
              <a:t/>
            </a:r>
            <a:br>
              <a:rPr lang="ru-RU" sz="1800" b="1" dirty="0">
                <a:latin typeface="Arial"/>
                <a:cs typeface="Arial"/>
              </a:rPr>
            </a:b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(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виплати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соціальної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/>
                <a:cs typeface="Arial"/>
              </a:rPr>
              <a:t>стипендії</a:t>
            </a:r>
            <a:r>
              <a:rPr lang="ru-RU" sz="1800" b="1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ru-RU" sz="1800" b="1" dirty="0">
                <a:latin typeface="Arial"/>
                <a:cs typeface="Arial"/>
              </a:rPr>
              <a:t/>
            </a:r>
            <a:br>
              <a:rPr lang="ru-RU" sz="1800" b="1" dirty="0">
                <a:latin typeface="Arial"/>
                <a:cs typeface="Arial"/>
              </a:rPr>
            </a:br>
            <a:endParaRPr lang="ru-RU" dirty="0">
              <a:solidFill>
                <a:srgbClr val="222222"/>
              </a:solidFill>
              <a:latin typeface="Arial"/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1E197D-E346-7E46-5121-9B5E7E3D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514" y="1102000"/>
            <a:ext cx="7674169" cy="5683466"/>
          </a:xfrm>
        </p:spPr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2019-2020 </a:t>
            </a:r>
            <a:r>
              <a:rPr lang="ru-RU" sz="1400" b="1" dirty="0" err="1">
                <a:solidFill>
                  <a:srgbClr val="C00000"/>
                </a:solidFill>
                <a:latin typeface="Arial"/>
                <a:cs typeface="Arial"/>
              </a:rPr>
              <a:t>н.р</a:t>
            </a: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b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12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сиріт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позбавлених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батьківського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піклування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91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категорій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внутрішньо-переміщені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особи,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шахтарів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учасники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бойових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малозабезпечені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студенти-інваліди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).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2020-2021 </a:t>
            </a:r>
            <a:r>
              <a:rPr lang="ru-RU" sz="1400" b="1" dirty="0" err="1">
                <a:solidFill>
                  <a:srgbClr val="C00000"/>
                </a:solidFill>
                <a:latin typeface="Arial"/>
                <a:cs typeface="Arial"/>
              </a:rPr>
              <a:t>н.р</a:t>
            </a: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b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12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сиріт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позбавлених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батьківського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піклування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75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категорій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внутрішньо-переміщені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особи,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шахтарів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учасники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бойових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малозабезпечені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студенти-інваліди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).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2021-2022 </a:t>
            </a:r>
            <a:r>
              <a:rPr lang="ru-RU" sz="1400" b="1" dirty="0" err="1">
                <a:solidFill>
                  <a:srgbClr val="C00000"/>
                </a:solidFill>
                <a:latin typeface="Arial"/>
                <a:cs typeface="Arial"/>
              </a:rPr>
              <a:t>н.р</a:t>
            </a: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b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13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сиріт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позбавлених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батьківського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піклування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103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категорій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внутрішньо-переміщені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особи,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шахтарів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учасники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бойових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малозабезпечені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студенти-інваліди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).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2022-2023 </a:t>
            </a:r>
            <a:r>
              <a:rPr lang="ru-RU" sz="1400" b="1" dirty="0" err="1">
                <a:solidFill>
                  <a:srgbClr val="C00000"/>
                </a:solidFill>
                <a:latin typeface="Arial"/>
                <a:cs typeface="Arial"/>
              </a:rPr>
              <a:t>н.р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13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сиріт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позбавлених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батьківського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піклування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128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категорій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внутрішньо-переміщені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особи,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шахтарів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учасники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бойових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малозабезпечені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студенти-інваліди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).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2023-2024 </a:t>
            </a:r>
            <a:r>
              <a:rPr lang="ru-RU" sz="1400" b="1" dirty="0" err="1">
                <a:solidFill>
                  <a:srgbClr val="C00000"/>
                </a:solidFill>
                <a:latin typeface="Arial"/>
                <a:cs typeface="Arial"/>
              </a:rPr>
              <a:t>н.р</a:t>
            </a: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lang="ru-RU" sz="1400" b="1" dirty="0">
                <a:latin typeface="Arial"/>
                <a:cs typeface="Arial"/>
              </a:rPr>
              <a:t/>
            </a:r>
            <a:br>
              <a:rPr lang="ru-RU" sz="1400" b="1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15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сиріт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позбавлених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батьківського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піклування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162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категорій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внутрішньо-переміщені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особи,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шахтарів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діти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учасники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бойових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дій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малозабезпечені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студенти-інваліди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).</a:t>
            </a: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>
                <a:latin typeface="Arial"/>
                <a:cs typeface="Arial"/>
              </a:rPr>
              <a:t/>
            </a:r>
            <a:br>
              <a:rPr lang="ru-RU" sz="1400" dirty="0">
                <a:latin typeface="Arial"/>
                <a:cs typeface="Arial"/>
              </a:rPr>
            </a:b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Кількість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студентів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що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мають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право на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соціальну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стипендію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зростає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. </a:t>
            </a:r>
            <a:r>
              <a:rPr lang="ru-RU" sz="1400" dirty="0" err="1">
                <a:solidFill>
                  <a:srgbClr val="222222"/>
                </a:solidFill>
                <a:latin typeface="Arial"/>
                <a:cs typeface="Arial"/>
              </a:rPr>
              <a:t>Близько</a:t>
            </a:r>
            <a:r>
              <a:rPr lang="ru-RU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70 % </a:t>
            </a:r>
            <a:r>
              <a:rPr lang="ru-RU" sz="1400" dirty="0" err="1">
                <a:solidFill>
                  <a:srgbClr val="C00000"/>
                </a:solidFill>
                <a:latin typeface="Arial"/>
                <a:cs typeface="Arial"/>
              </a:rPr>
              <a:t>це</a:t>
            </a: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/>
                <a:cs typeface="Arial"/>
              </a:rPr>
              <a:t>внутрішньо</a:t>
            </a: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/>
                <a:cs typeface="Arial"/>
              </a:rPr>
              <a:t>переміщені</a:t>
            </a: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 особи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9F6F9A-DF56-FC9A-2D7F-6D37EFE819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15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1246188" y="1490663"/>
            <a:ext cx="7532687" cy="27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525588" y="1444625"/>
            <a:ext cx="7251700" cy="348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Підсумки роботи ННІХТІ за 2020 – 2023 навчальні роки</a:t>
            </a:r>
            <a:endParaRPr dirty="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250" y="5440363"/>
            <a:ext cx="3222625" cy="11985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1420813" y="2576513"/>
            <a:ext cx="7616825" cy="149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Дякую за увагу!</a:t>
            </a:r>
            <a:endParaRPr/>
          </a:p>
        </p:txBody>
      </p:sp>
      <p:pic>
        <p:nvPicPr>
          <p:cNvPr id="250" name="Google Shape;25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35800" y="5935663"/>
            <a:ext cx="1992313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Підсумки вступних кампаній (бакалаври денної та заочної форм навчання)</a:t>
            </a:r>
            <a:endParaRPr/>
          </a:p>
        </p:txBody>
      </p:sp>
      <p:graphicFrame>
        <p:nvGraphicFramePr>
          <p:cNvPr id="104" name="Google Shape;104;p3"/>
          <p:cNvGraphicFramePr/>
          <p:nvPr>
            <p:extLst>
              <p:ext uri="{D42A27DB-BD31-4B8C-83A1-F6EECF244321}">
                <p14:modId xmlns:p14="http://schemas.microsoft.com/office/powerpoint/2010/main" val="1415714944"/>
              </p:ext>
            </p:extLst>
          </p:nvPr>
        </p:nvGraphicFramePr>
        <p:xfrm>
          <a:off x="1311275" y="1716088"/>
          <a:ext cx="7081675" cy="4580325"/>
        </p:xfrm>
        <a:graphic>
          <a:graphicData uri="http://schemas.openxmlformats.org/drawingml/2006/table">
            <a:tbl>
              <a:tblPr>
                <a:noFill/>
                <a:tableStyleId>{A9C36D26-935F-433B-849E-78EE217BFC80}</a:tableStyleId>
              </a:tblPr>
              <a:tblGrid>
                <a:gridCol w="339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Випускна кафедра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2020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2021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2022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Хімічна технологія неорганічних речовин, каталізу та екології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кераміки, вогнетривів, скла та емалей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Органічна хімія, біохімія, лакофарбові матеріали та покриття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пластичних мас і біологічно -активних полімерів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Інтегровані технології, процеси та апарати 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Технічна електрохімія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Органічний синтез та фармацевтичні технології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переробки нафти, газу і твердого палива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Біотехнологія, біофізика та аналітична хімія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жирів і продуктів бродіння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Видобування нафти, газу та конденсату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u="none" strike="noStrike" cap="none" dirty="0"/>
                        <a:t>Всього: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u="none" strike="noStrike" cap="none" dirty="0"/>
                        <a:t>252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248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248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292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1525588" y="101600"/>
            <a:ext cx="76184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Підсумки вступних кампаній (магістри денної та заочної форм навчання)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  <p:graphicFrame>
        <p:nvGraphicFramePr>
          <p:cNvPr id="113" name="Google Shape;113;p5"/>
          <p:cNvGraphicFramePr/>
          <p:nvPr>
            <p:extLst>
              <p:ext uri="{D42A27DB-BD31-4B8C-83A1-F6EECF244321}">
                <p14:modId xmlns:p14="http://schemas.microsoft.com/office/powerpoint/2010/main" val="1631810702"/>
              </p:ext>
            </p:extLst>
          </p:nvPr>
        </p:nvGraphicFramePr>
        <p:xfrm>
          <a:off x="1062038" y="1770063"/>
          <a:ext cx="7813225" cy="4692297"/>
        </p:xfrm>
        <a:graphic>
          <a:graphicData uri="http://schemas.openxmlformats.org/drawingml/2006/table">
            <a:tbl>
              <a:tblPr>
                <a:noFill/>
                <a:tableStyleId>{A9C36D26-935F-433B-849E-78EE217BFC80}</a:tableStyleId>
              </a:tblPr>
              <a:tblGrid>
                <a:gridCol w="4357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8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Випускна кафедра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2020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2021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Хімічна технологія неорганічних речовин, каталізу та екології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кераміки, вогнетривів, скла та емалей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Органічна хімія, біохімія, лакофарбові матеріали та покриття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</a:t>
                      </a:r>
                      <a:r>
                        <a:rPr lang="uk-UA" sz="1400" u="none" strike="noStrike" cap="none" dirty="0" err="1"/>
                        <a:t>пластиних</a:t>
                      </a:r>
                      <a:r>
                        <a:rPr lang="uk-UA" sz="1400" u="none" strike="noStrike" cap="none" dirty="0"/>
                        <a:t> мас і біологічно -активних полімерів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Інтегровані технології, процеси та апарати 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Технічна електрохімія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Органічний синтез та фармацевтичні технології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переробки нафти, газу і твердого палива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Біотехнологія, біофізика та аналітична хімія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Технологія жирів і продуктів бродіння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16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Видобування нафти, газу та конденсату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23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4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u="none" strike="noStrike" cap="none" dirty="0"/>
                        <a:t>Всього:</a:t>
                      </a:r>
                      <a:endParaRPr dirty="0"/>
                    </a:p>
                  </a:txBody>
                  <a:tcPr marL="7625" marR="7625" marT="7625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uk-UA" sz="1600" b="1" u="none" strike="noStrike" cap="none" dirty="0"/>
                        <a:t>89</a:t>
                      </a:r>
                      <a:endParaRPr dirty="0"/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133</a:t>
                      </a:r>
                      <a:endParaRPr dirty="0"/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234</a:t>
                      </a:r>
                      <a:endParaRPr dirty="0"/>
                    </a:p>
                  </a:txBody>
                  <a:tcPr marL="7625" marR="7625" marT="7625" marB="0" anchor="ctr">
                    <a:lnL w="12700">
                      <a:solidFill>
                        <a:schemeClr val="tx1"/>
                      </a:solidFill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u="none" strike="noStrike" cap="none" dirty="0"/>
                        <a:t>251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1525588" y="-128588"/>
            <a:ext cx="7618412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/>
              <a:t>Контингент студентів ННІХТІ станом на 15.11.2023</a:t>
            </a:r>
            <a:endParaRPr sz="2800"/>
          </a:p>
        </p:txBody>
      </p:sp>
      <p:graphicFrame>
        <p:nvGraphicFramePr>
          <p:cNvPr id="119" name="Google Shape;119;p7"/>
          <p:cNvGraphicFramePr/>
          <p:nvPr/>
        </p:nvGraphicFramePr>
        <p:xfrm>
          <a:off x="1398588" y="1160463"/>
          <a:ext cx="7551575" cy="4917200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3273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3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Кафедра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 студентів, які навчаються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Бюджет + Контракт</a:t>
                      </a:r>
                      <a:endParaRPr sz="1800" u="none" strike="noStrike" cap="none"/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Іноземці</a:t>
                      </a:r>
                      <a:endParaRPr/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всього</a:t>
                      </a: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Біотехнологія, біофізика та аналітична хімія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179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189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55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Видобування нафти, газу та конденсату</a:t>
                      </a:r>
                      <a:endParaRPr/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210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14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2</a:t>
                      </a: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5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Інтегровані технології, процеси і апарати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uk-UA" sz="1000" b="1"/>
                        <a:t>2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 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2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55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Органічний синтез та </a:t>
                      </a:r>
                      <a:r>
                        <a:rPr lang="uk-UA" sz="1100" b="1">
                          <a:solidFill>
                            <a:schemeClr val="lt1"/>
                          </a:solidFill>
                        </a:rPr>
                        <a:t>фарм.</a:t>
                      </a: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технології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b="1"/>
                        <a:t>201</a:t>
                      </a:r>
                      <a:endParaRPr sz="1800" u="none" strike="noStrike" cap="none"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2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203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6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Органічна хімія, біохімія, лакофарбові матеріали та покриття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19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-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19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55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Технічна електрохімія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b="1"/>
                        <a:t>130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-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30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55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Технологія жирів і продуктів бродіння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203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203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7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Технологія кераміки, вогнетривів, скла та емалей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7</a:t>
                      </a: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-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7</a:t>
                      </a: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7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Технологія пластичних мас і біологічно активних полімерів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uk-UA" sz="1000" b="1"/>
                        <a:t>162</a:t>
                      </a:r>
                      <a:endParaRPr sz="1800" u="none" strike="noStrike" cap="none"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2</a:t>
                      </a:r>
                      <a:r>
                        <a:rPr lang="uk-UA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64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7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Технологія переробки нафти, газу та твердого палива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144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68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212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852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Хімічна технологія неорганічних речовин, каталізу і екології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100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/>
                        <a:t>-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100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Всього</a:t>
                      </a:r>
                      <a:r>
                        <a:rPr lang="uk-UA" sz="11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/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/>
                        <a:t>1498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/>
                        <a:t>96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>
                          <a:solidFill>
                            <a:schemeClr val="lt1"/>
                          </a:solidFill>
                        </a:rPr>
                        <a:t>1594</a:t>
                      </a:r>
                      <a:endParaRPr/>
                    </a:p>
                  </a:txBody>
                  <a:tcPr marL="7850" marR="7850" marT="78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  <p:pic>
        <p:nvPicPr>
          <p:cNvPr id="121" name="Google Shape;121;p7" descr="Изображение выглядит как текст, зна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2200" y="6132513"/>
            <a:ext cx="1341438" cy="4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70050" y="-60325"/>
            <a:ext cx="7473950" cy="132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/>
              <a:t>Відомості про успішність студентів за результатами літньої сесії станом на 15.11.23</a:t>
            </a:r>
            <a:br>
              <a:rPr lang="uk-UA" sz="2400"/>
            </a:br>
            <a:r>
              <a:rPr lang="uk-UA" sz="2400"/>
              <a:t>(форма 10)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  <p:graphicFrame>
        <p:nvGraphicFramePr>
          <p:cNvPr id="128" name="Google Shape;128;p8"/>
          <p:cNvGraphicFramePr/>
          <p:nvPr>
            <p:extLst>
              <p:ext uri="{D42A27DB-BD31-4B8C-83A1-F6EECF244321}">
                <p14:modId xmlns:p14="http://schemas.microsoft.com/office/powerpoint/2010/main" val="870538827"/>
              </p:ext>
            </p:extLst>
          </p:nvPr>
        </p:nvGraphicFramePr>
        <p:xfrm>
          <a:off x="1058863" y="1793875"/>
          <a:ext cx="7455850" cy="3413275"/>
        </p:xfrm>
        <a:graphic>
          <a:graphicData uri="http://schemas.openxmlformats.org/drawingml/2006/table">
            <a:tbl>
              <a:tblPr firstRow="1" firstCol="1" bandRow="1">
                <a:noFill/>
                <a:tableStyleId>{A9C36D26-935F-433B-849E-78EE217BFC80}</a:tableStyleId>
              </a:tblPr>
              <a:tblGrid>
                <a:gridCol w="709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9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92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Курс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Кількість студентів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Допущено до сесії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Абсолютна успішність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Якісна успішність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Бюджет/Контракт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Бюджет/Контракт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Бюджет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Контракт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Бюджет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Контракт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214/34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214/30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96%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100%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41%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33%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236/12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166/12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97%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89%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50%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25%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191/43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130/42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96%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91%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70%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19%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207/44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207/44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100%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100%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78%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36%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146/27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146/27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99%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96%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58%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21%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/>
                        <a:t>Всього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994/160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994/153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98%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95%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59%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/>
                        <a:t>26%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225" y="5857875"/>
            <a:ext cx="1341438" cy="4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1519238" y="0"/>
            <a:ext cx="7559675" cy="5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БЮДЖЕТНІ ТЕМИ НАВЧАЛЬНО – НАУКОВОГО ІНСТИТУТУ ХІМІЧНИХ ТЕХНОЛОГІЙ ТА ІНЖЕНЕРІЇ – 2020-2023 р.р.</a:t>
            </a:r>
            <a:r>
              <a:rPr lang="uk-UA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C00000"/>
              </a:solidFill>
            </a:endParaRPr>
          </a:p>
        </p:txBody>
      </p:sp>
      <p:sp>
        <p:nvSpPr>
          <p:cNvPr id="136" name="Google Shape;136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7</a:t>
            </a:fld>
            <a:endParaRPr/>
          </a:p>
        </p:txBody>
      </p:sp>
      <p:graphicFrame>
        <p:nvGraphicFramePr>
          <p:cNvPr id="137" name="Google Shape;137;p9"/>
          <p:cNvGraphicFramePr/>
          <p:nvPr>
            <p:extLst>
              <p:ext uri="{D42A27DB-BD31-4B8C-83A1-F6EECF244321}">
                <p14:modId xmlns:p14="http://schemas.microsoft.com/office/powerpoint/2010/main" val="1295959853"/>
              </p:ext>
            </p:extLst>
          </p:nvPr>
        </p:nvGraphicFramePr>
        <p:xfrm>
          <a:off x="1470025" y="620713"/>
          <a:ext cx="7553725" cy="6225861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2256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2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3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94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ПІБ керівника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Фінансування на 2020 р,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тис. грн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Фінансування на 2021, тис. грн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Фінансування на 2022, тис. грн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Фінансування на 2023,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14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тис. грн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ТЕ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проф.. Тульський Г.Г.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1685,0/1505,4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1715,8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797,148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1707,6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Майзелис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А.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ТПН, Г та ТП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Мирошниченко Д.В.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710,4/727,57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950,0/760,0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950/811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592,38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ІТ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Товажнянський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Л.Л.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886,2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ФХ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Сахненко М.Д.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567,0/610,7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597,0/2460,0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2440,0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ЗНХ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Ведь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М.В.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550,0/784,0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ТК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1986,7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доц.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Щукіна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Л.П.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705,135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36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Шабанова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Г.М.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Рищенко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М.І.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Брагіна Л.Л.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uk-UA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}</a:t>
                      </a: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     </a:t>
                      </a: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900,0/784,0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2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4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2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Кафедра </a:t>
                      </a: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ТПМіБАП</a:t>
                      </a:r>
                      <a:endParaRPr sz="1400" b="1" i="0" u="none" strike="noStrike" cap="none" dirty="0" err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4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К.т.н</a:t>
                      </a: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., проф. Авраменко В.Л.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239,4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i="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04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Всього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млн 402 тис.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млн 119 тис.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млн 439 тис.</a:t>
                      </a:r>
                      <a:endParaRPr sz="1400" b="1" i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 млн. 613 тис.</a:t>
                      </a:r>
                      <a:endParaRPr dirty="0"/>
                    </a:p>
                  </a:txBody>
                  <a:tcPr marL="57225" marR="5722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1144588" y="0"/>
            <a:ext cx="7770812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/>
              <a:t>ГОСПДОГОВОРА </a:t>
            </a:r>
            <a:r>
              <a:rPr lang="uk-UA" sz="1600"/>
              <a:t/>
            </a:r>
            <a:br>
              <a:rPr lang="uk-UA" sz="1600"/>
            </a:br>
            <a:r>
              <a:rPr lang="uk-UA" sz="1600" b="1"/>
              <a:t>НАВЧАЛЬНО – НАУКОВОГО ІНСТИТУТУ ХІМІЧНИХ ТЕХНОЛОГІЙ </a:t>
            </a:r>
            <a:r>
              <a:rPr lang="uk-UA" sz="1600"/>
              <a:t/>
            </a:r>
            <a:br>
              <a:rPr lang="uk-UA" sz="1600"/>
            </a:br>
            <a:r>
              <a:rPr lang="uk-UA" sz="1600" b="1"/>
              <a:t>ТА ІНЖЕНЕРІЇ 2020 –  2023 рр.</a:t>
            </a:r>
            <a:endParaRPr sz="1600"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957263" y="1138238"/>
            <a:ext cx="7805737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990600" y="3098800"/>
            <a:ext cx="354806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5160963" y="2366963"/>
            <a:ext cx="3983037" cy="244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057" y="6298309"/>
            <a:ext cx="1023756" cy="4199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" name="Google Shape;148;p10"/>
          <p:cNvGraphicFramePr/>
          <p:nvPr/>
        </p:nvGraphicFramePr>
        <p:xfrm>
          <a:off x="458788" y="1069975"/>
          <a:ext cx="7754925" cy="5187415"/>
        </p:xfrm>
        <a:graphic>
          <a:graphicData uri="http://schemas.openxmlformats.org/drawingml/2006/table">
            <a:tbl>
              <a:tblPr>
                <a:noFill/>
                <a:tableStyleId>{2C41113B-A9F1-4539-AB04-00F44A49525D}</a:tableStyleId>
              </a:tblPr>
              <a:tblGrid>
                <a:gridCol w="334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Фінансування на 2020 р.,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тис. грн..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Фінансування на 2021 р.,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тис. грн..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Фінансування на 2022 р.,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тис. грн.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Фінансування на 2023 р., тис.грн.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Органічна хімія, біохімія, лакофарбових матеріалів та покрить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Інтегровані технології,  процеси і апарати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переробки нафти, газу та твердого палива 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84,53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1944,808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434,3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260,3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пластичних мас і біологічно активних полімерів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Кафедра органічного синтезу і нанотехнологій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ехнічна електрохімія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30,8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кераміки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жирів і продуктів бродіння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Технологія неорганічних речовин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195,0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Фізична хімія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Загальна та неорганічна хімія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-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uk-UA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500,0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7FAFD"/>
                        </a:gs>
                        <a:gs pos="74001">
                          <a:srgbClr val="B5D2EC"/>
                        </a:gs>
                        <a:gs pos="83000">
                          <a:srgbClr val="B5D2EC"/>
                        </a:gs>
                        <a:gs pos="100000">
                          <a:srgbClr val="CEE1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uk-UA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Всього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489,53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2850,61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954,30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uk-UA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1790,3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1525588" y="0"/>
            <a:ext cx="6132512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/>
              <a:t>Міжнародні проекти з грантовим фінансуванням</a:t>
            </a:r>
            <a:r>
              <a:rPr lang="uk-UA" sz="2400"/>
              <a:t/>
            </a:r>
            <a:br>
              <a:rPr lang="uk-UA" sz="2400"/>
            </a:br>
            <a:endParaRPr sz="2400"/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1268413" y="1258888"/>
            <a:ext cx="7732712" cy="462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 b="1" u="sng" dirty="0">
                <a:solidFill>
                  <a:srgbClr val="C00000"/>
                </a:solidFill>
              </a:rPr>
              <a:t>Кафедра фізичної хімії:</a:t>
            </a:r>
            <a:endParaRPr u="sng" dirty="0">
              <a:solidFill>
                <a:srgbClr val="C00000"/>
              </a:solidFill>
            </a:endParaRPr>
          </a:p>
          <a:p>
            <a:pPr indent="-457200">
              <a:buSzPts val="2800"/>
            </a:pPr>
            <a:r>
              <a:rPr lang="uk-UA" b="1">
                <a:solidFill>
                  <a:schemeClr val="tx1"/>
                </a:solidFill>
              </a:rPr>
              <a:t>2020р. – 567,0 тис. грн., </a:t>
            </a:r>
            <a:endParaRPr>
              <a:solidFill>
                <a:schemeClr val="tx1"/>
              </a:solidFill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uk-UA" b="1">
                <a:solidFill>
                  <a:schemeClr val="tx1"/>
                </a:solidFill>
              </a:rPr>
              <a:t>2021 рік – 520,0 тис. грн.</a:t>
            </a:r>
            <a:endParaRPr>
              <a:solidFill>
                <a:schemeClr val="tx1"/>
              </a:solidFill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uk-UA" b="1">
                <a:solidFill>
                  <a:schemeClr val="tx1"/>
                </a:solidFill>
              </a:rPr>
              <a:t>2022 рік – 330,0 тис. грн.</a:t>
            </a:r>
            <a:endParaRPr b="1">
              <a:solidFill>
                <a:schemeClr val="tx1"/>
              </a:solidFill>
            </a:endParaRPr>
          </a:p>
          <a:p>
            <a:pPr indent="-457200">
              <a:buClr>
                <a:srgbClr val="C00000"/>
              </a:buClr>
              <a:buSzPts val="2800"/>
            </a:pPr>
            <a:r>
              <a:rPr lang="uk-UA" b="1" dirty="0">
                <a:solidFill>
                  <a:schemeClr val="tx1"/>
                </a:solidFill>
              </a:rPr>
              <a:t>2023 рік – 330,0 тис. грн.</a:t>
            </a:r>
            <a:endParaRPr dirty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SzPts val="2800"/>
              <a:buNone/>
            </a:pPr>
            <a:r>
              <a:rPr lang="uk-UA" b="1" u="sng" dirty="0">
                <a:solidFill>
                  <a:srgbClr val="C00000"/>
                </a:solidFill>
              </a:rPr>
              <a:t>Кафедра технології пластмас і біологічно активних полімерів: </a:t>
            </a:r>
            <a:endParaRPr lang="uk-UA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 b="1" dirty="0"/>
              <a:t>2020 рік – 110,0  тис. грн.</a:t>
            </a:r>
            <a:endParaRPr dirty="0"/>
          </a:p>
        </p:txBody>
      </p:sp>
      <p:sp>
        <p:nvSpPr>
          <p:cNvPr id="155" name="Google Shape;155;p11"/>
          <p:cNvSpPr txBox="1"/>
          <p:nvPr/>
        </p:nvSpPr>
        <p:spPr>
          <a:xfrm>
            <a:off x="2074863" y="6172200"/>
            <a:ext cx="3603625" cy="43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8813" y="5975350"/>
            <a:ext cx="1992312" cy="7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Microsoft Office PowerPoint</Application>
  <PresentationFormat>Экран (4:3)</PresentationFormat>
  <Paragraphs>861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Franklin Gothic</vt:lpstr>
      <vt:lpstr>Arial</vt:lpstr>
      <vt:lpstr>Times New Roman</vt:lpstr>
      <vt:lpstr>Cambria</vt:lpstr>
      <vt:lpstr>Calibri</vt:lpstr>
      <vt:lpstr>Тема Office</vt:lpstr>
      <vt:lpstr>.</vt:lpstr>
      <vt:lpstr>Підсумки роботи ННІХТІ за 2020 – 2023 навчальні роки</vt:lpstr>
      <vt:lpstr>Підсумки вступних кампаній (бакалаври денної та заочної форм навчання)</vt:lpstr>
      <vt:lpstr>Підсумки вступних кампаній (магістри денної та заочної форм навчання)</vt:lpstr>
      <vt:lpstr>Контингент студентів ННІХТІ станом на 15.11.2023</vt:lpstr>
      <vt:lpstr>Відомості про успішність студентів за результатами літньої сесії станом на 15.11.23 (форма 10)</vt:lpstr>
      <vt:lpstr> БЮДЖЕТНІ ТЕМИ НАВЧАЛЬНО – НАУКОВОГО ІНСТИТУТУ ХІМІЧНИХ ТЕХНОЛОГІЙ ТА ІНЖЕНЕРІЇ – 2020-2023 р.р. </vt:lpstr>
      <vt:lpstr>ГОСПДОГОВОРА  НАВЧАЛЬНО – НАУКОВОГО ІНСТИТУТУ ХІМІЧНИХ ТЕХНОЛОГІЙ  ТА ІНЖЕНЕРІЇ 2020 –  2023 рр.</vt:lpstr>
      <vt:lpstr>Міжнародні проекти з грантовим фінансуванням </vt:lpstr>
      <vt:lpstr>ПУБЛІКАЦІЇ В МІЖНАРОДНІЙ НАУКОВО-МЕТРИЧНІЙ БАЗІ ДАНИХ  SCOPUS  ТА WEB OF SCIENCE В 2020 – 2023 р.р. </vt:lpstr>
      <vt:lpstr>Презентация PowerPoint</vt:lpstr>
      <vt:lpstr>Презентация PowerPoint</vt:lpstr>
      <vt:lpstr>СПЕЦІАЛІЗОВАНІ ВЧЕНІ РАДИ, ЩО УТВОРЕНІ в ННІХТІ в 2022р.</vt:lpstr>
      <vt:lpstr>Презентация PowerPoint</vt:lpstr>
      <vt:lpstr>ПАТЕНТИ 2020/2023 РІК </vt:lpstr>
      <vt:lpstr> Співробітники інституту, які відзначені нагородами: </vt:lpstr>
      <vt:lpstr>Презентация PowerPoint</vt:lpstr>
      <vt:lpstr>ВИХОВНА, СПОРТИВНА  І  СОЦІАЛЬНА  РОБОТА </vt:lpstr>
      <vt:lpstr>   ВИХОВНА, СПОРТИВНА І СОЦІАЛЬНА РОБОТА Соціальний захист студентської молоді ( виплати соціальної стипендії) 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Татьяна Правдина</dc:creator>
  <cp:lastModifiedBy>dellDELLdell</cp:lastModifiedBy>
  <cp:revision>230</cp:revision>
  <dcterms:created xsi:type="dcterms:W3CDTF">2018-11-17T15:05:00Z</dcterms:created>
  <dcterms:modified xsi:type="dcterms:W3CDTF">2023-11-14T17:55:11Z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EC3E1EC1888D4E969384C24A1A334E41</vt:lpwstr>
  </property>
  <property fmtid="{D5CDD505-2E9C-101B-9397-08002B2CF9AE}" pid="3" name="KSOProductBuildVer">
    <vt:lpwstr>1033-11.2.0.10463</vt:lpwstr>
  </property>
</Properties>
</file>