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70" r:id="rId6"/>
    <p:sldId id="271" r:id="rId7"/>
    <p:sldId id="272" r:id="rId8"/>
    <p:sldId id="264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68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5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1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3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6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0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9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11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3A93-343B-4DCD-A58E-E97F6764EE4B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4BF5-B4B9-4684-B3E7-3B9F0FD12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27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26543"/>
            <a:ext cx="9144000" cy="4873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42999" y="1948963"/>
            <a:ext cx="6805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Arial Black" panose="020B0A04020102020204" pitchFamily="34" charset="0"/>
              </a:rPr>
              <a:t>ПРОГРАМА РОЗВИТКУ КАФЕДРИ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НАЗВА КАФЕДРИ </a:t>
            </a:r>
          </a:p>
          <a:p>
            <a:pPr algn="ctr"/>
            <a:r>
              <a:rPr lang="uk-UA" sz="2400" b="1" dirty="0">
                <a:latin typeface="Arial Black" panose="020B0A04020102020204" pitchFamily="34" charset="0"/>
              </a:rPr>
              <a:t>НА 5 РОКІВ</a:t>
            </a:r>
            <a:endParaRPr lang="uk-UA" sz="2400" dirty="0"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565564" y="3652449"/>
            <a:ext cx="6012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 кандидата на посаду завідувача кафедри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539414" y="4044864"/>
            <a:ext cx="6012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ПІБ завідувача</a:t>
            </a:r>
            <a:endParaRPr lang="uk-UA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97" y="107192"/>
            <a:ext cx="827276" cy="8272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018173" y="259220"/>
            <a:ext cx="4869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Національний технічний університет</a:t>
            </a:r>
          </a:p>
          <a:p>
            <a:r>
              <a:rPr lang="uk-UA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«Харківський політехнічний інститут»</a:t>
            </a:r>
            <a:endParaRPr lang="uk-U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Методична робота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Наукова робота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Міжнародна співпраця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Організаційна робота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Профорієнтаційна робота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69010"/>
            <a:ext cx="9144000" cy="6719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246546" y="258348"/>
            <a:ext cx="8013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Fira Sans"/>
              </a:rPr>
              <a:t>Інформація про кандидата на посаду завідувача </a:t>
            </a:r>
          </a:p>
          <a:p>
            <a:r>
              <a:rPr lang="uk-UA" sz="2400" dirty="0">
                <a:latin typeface="Fira Sans"/>
              </a:rPr>
              <a:t>к</a:t>
            </a:r>
            <a:r>
              <a:rPr lang="uk-UA" sz="2400" dirty="0">
                <a:latin typeface="Fira Sans"/>
              </a:rPr>
              <a:t>афедри </a:t>
            </a:r>
            <a:r>
              <a:rPr lang="uk-UA" sz="2400" dirty="0">
                <a:solidFill>
                  <a:srgbClr val="C00000"/>
                </a:solidFill>
                <a:latin typeface="Fira Sans"/>
              </a:rPr>
              <a:t>назва кафедри</a:t>
            </a:r>
            <a:endParaRPr lang="uk-UA" sz="2400" dirty="0">
              <a:solidFill>
                <a:srgbClr val="C00000"/>
              </a:solidFill>
              <a:latin typeface="Fira San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565060" y="1167706"/>
            <a:ext cx="80138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100" b="1" dirty="0">
                <a:latin typeface="Fira Sans"/>
              </a:rPr>
              <a:t>ПІБ</a:t>
            </a:r>
            <a:endParaRPr lang="uk-UA" sz="2100" b="1" dirty="0">
              <a:solidFill>
                <a:srgbClr val="C00000"/>
              </a:solidFill>
              <a:latin typeface="Fira San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1971" y="1652300"/>
            <a:ext cx="801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Fira Sans"/>
              </a:rPr>
              <a:t>Стаж науково-педагогічної роботи: </a:t>
            </a:r>
            <a:r>
              <a:rPr lang="uk-UA" dirty="0">
                <a:latin typeface="Fira Sans"/>
              </a:rPr>
              <a:t>текст</a:t>
            </a:r>
            <a:endParaRPr lang="ru-RU" dirty="0">
              <a:latin typeface="Fira San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1971" y="2054885"/>
            <a:ext cx="801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Fira Sans"/>
              </a:rPr>
              <a:t>Науковий ступінь, звання: </a:t>
            </a:r>
            <a:r>
              <a:rPr lang="uk-UA" dirty="0">
                <a:latin typeface="Fira Sans"/>
              </a:rPr>
              <a:t>текст</a:t>
            </a:r>
            <a:endParaRPr lang="ru-RU" dirty="0">
              <a:latin typeface="Fira San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552374"/>
              </p:ext>
            </p:extLst>
          </p:nvPr>
        </p:nvGraphicFramePr>
        <p:xfrm>
          <a:off x="396054" y="2698864"/>
          <a:ext cx="8385636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6006">
                  <a:extLst>
                    <a:ext uri="{9D8B030D-6E8A-4147-A177-3AD203B41FA5}">
                      <a16:colId xmlns:a16="http://schemas.microsoft.com/office/drawing/2014/main" val="899931858"/>
                    </a:ext>
                  </a:extLst>
                </a:gridCol>
                <a:gridCol w="1509623">
                  <a:extLst>
                    <a:ext uri="{9D8B030D-6E8A-4147-A177-3AD203B41FA5}">
                      <a16:colId xmlns:a16="http://schemas.microsoft.com/office/drawing/2014/main" val="1952387806"/>
                    </a:ext>
                  </a:extLst>
                </a:gridCol>
                <a:gridCol w="1570007">
                  <a:extLst>
                    <a:ext uri="{9D8B030D-6E8A-4147-A177-3AD203B41FA5}">
                      <a16:colId xmlns:a16="http://schemas.microsoft.com/office/drawing/2014/main" val="1090008538"/>
                    </a:ext>
                  </a:extLst>
                </a:gridCol>
              </a:tblGrid>
              <a:tr h="279171"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latin typeface="Fira Sans"/>
                        </a:rPr>
                        <a:t>Публікації</a:t>
                      </a:r>
                      <a:endParaRPr lang="ru-RU" sz="1800" b="0" dirty="0">
                        <a:latin typeface="Fira Sans"/>
                      </a:endParaRPr>
                    </a:p>
                  </a:txBody>
                  <a:tcPr marL="68580" marR="68580" marT="34290" marB="3429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latin typeface="Fira Sans"/>
                        </a:rPr>
                        <a:t>Загальна кількість</a:t>
                      </a:r>
                      <a:endParaRPr lang="ru-RU" sz="1800" b="0" dirty="0">
                        <a:latin typeface="Fira Sans"/>
                      </a:endParaRPr>
                    </a:p>
                  </a:txBody>
                  <a:tcPr marL="68580" marR="68580" marT="34290" marB="3429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dirty="0" smtClean="0">
                          <a:latin typeface="Fira Sans"/>
                        </a:rPr>
                        <a:t>За звітній період</a:t>
                      </a:r>
                      <a:endParaRPr lang="ru-RU" sz="1800" b="0" dirty="0">
                        <a:latin typeface="Fira Sans"/>
                      </a:endParaRPr>
                    </a:p>
                  </a:txBody>
                  <a:tcPr marL="68580" marR="68580" marT="34290" marB="3429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9568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>
                          <a:latin typeface="Fira Sans"/>
                        </a:rPr>
                        <a:t>У фахових</a:t>
                      </a:r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8439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>
                          <a:latin typeface="Fira Sans"/>
                        </a:rPr>
                        <a:t>У </a:t>
                      </a:r>
                      <a:r>
                        <a:rPr lang="en-US" sz="1800" dirty="0" smtClean="0">
                          <a:latin typeface="Fira Sans"/>
                        </a:rPr>
                        <a:t>Scopus</a:t>
                      </a:r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868557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>
                          <a:latin typeface="Fira Sans"/>
                        </a:rPr>
                        <a:t>Навчально-методичні</a:t>
                      </a:r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31985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>
                          <a:latin typeface="Fira Sans"/>
                        </a:rPr>
                        <a:t>Охоронні документи (свідоцтва, патенти тощо)</a:t>
                      </a:r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196937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uk-UA" sz="1800" dirty="0" smtClean="0">
                          <a:latin typeface="Fira Sans"/>
                        </a:rPr>
                        <a:t>Тези доповідей та матеріали конференцій</a:t>
                      </a:r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Fira Sans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06397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971" y="5438671"/>
            <a:ext cx="426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ідвищення кваліфікації: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7" y="220432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856528"/>
            <a:ext cx="9144000" cy="5802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43000" y="251802"/>
            <a:ext cx="81873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Відповідність ліцензійним вимогам КМУ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професійної активності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науково-педагогічних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працівників ЗВО</a:t>
            </a:r>
            <a:endParaRPr lang="uk-UA" sz="22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97434"/>
            <a:ext cx="878178" cy="878178"/>
          </a:xfrm>
          <a:prstGeom prst="rect">
            <a:avLst/>
          </a:prstGeom>
        </p:spPr>
      </p:pic>
      <p:graphicFrame>
        <p:nvGraphicFramePr>
          <p:cNvPr id="17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28250"/>
              </p:ext>
            </p:extLst>
          </p:nvPr>
        </p:nvGraphicFramePr>
        <p:xfrm>
          <a:off x="323491" y="1215967"/>
          <a:ext cx="8497018" cy="541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7018">
                  <a:extLst>
                    <a:ext uri="{9D8B030D-6E8A-4147-A177-3AD203B41FA5}">
                      <a16:colId xmlns:a16="http://schemas.microsoft.com/office/drawing/2014/main" val="301899296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Звіт за попередній строк роботи:</a:t>
                      </a:r>
                      <a:endParaRPr lang="ru-RU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1966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наукові публікації у виданнях, які входять у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науковометричну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базу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SCOPUS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або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WoS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більше 5 публікацій)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595621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2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5662309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наукові публікації у </a:t>
                      </a: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фахових</a:t>
                      </a:r>
                      <a:r>
                        <a:rPr lang="ru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виданнях </a:t>
                      </a: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України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(не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більше 5 публікацій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5200375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1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2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2298779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видані підручники</a:t>
                      </a: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навчальні посібники або монографії (не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більше 3 видань)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04498094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1, рік, стор.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99122984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4) наукове керівництво (консультування) здобувача</a:t>
                      </a:r>
                      <a:r>
                        <a:rPr lang="ru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наукового ступеня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56944103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Прізвище І.П. – ступінь, рік захисту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4593631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участь у міжнародних наукових проектах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9171349"/>
                  </a:ext>
                </a:extLst>
              </a:tr>
              <a:tr h="259393">
                <a:tc>
                  <a:txBody>
                    <a:bodyPr/>
                    <a:lstStyle/>
                    <a:p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проекту роки</a:t>
                      </a:r>
                      <a:r>
                        <a:rPr lang="ru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участі, роль</a:t>
                      </a:r>
                      <a:endParaRPr lang="ru-UA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363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856529"/>
            <a:ext cx="9144000" cy="5725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43000" y="181970"/>
            <a:ext cx="8358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Відповідність ліцензійним вимогам КМУ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професійної активності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науково-педагогічних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працівників ЗВО</a:t>
            </a:r>
            <a:endParaRPr lang="uk-UA" sz="22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58380"/>
            <a:ext cx="878178" cy="878178"/>
          </a:xfrm>
          <a:prstGeom prst="rect">
            <a:avLst/>
          </a:prstGeom>
        </p:spPr>
      </p:pic>
      <p:graphicFrame>
        <p:nvGraphicFramePr>
          <p:cNvPr id="9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62255"/>
              </p:ext>
            </p:extLst>
          </p:nvPr>
        </p:nvGraphicFramePr>
        <p:xfrm>
          <a:off x="334949" y="1229758"/>
          <a:ext cx="8474102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4102">
                  <a:extLst>
                    <a:ext uri="{9D8B030D-6E8A-4147-A177-3AD203B41FA5}">
                      <a16:colId xmlns:a16="http://schemas.microsoft.com/office/drawing/2014/main" val="301899296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Звіт за попередній строк роботи:</a:t>
                      </a:r>
                      <a:endParaRPr lang="ru-RU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19662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проведення навчальних занять іноземною мовою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595621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курсу,</a:t>
                      </a:r>
                      <a:r>
                        <a:rPr lang="ru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кількість аудиторних годин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5662309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робота у складі експертних/науково-методичних рад </a:t>
                      </a: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МОН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5200375"/>
                  </a:ext>
                </a:extLst>
              </a:tr>
              <a:tr h="2846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ru-UA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2298779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виконання функцій наукового керівника </a:t>
                      </a:r>
                      <a:r>
                        <a:rPr lang="ru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держбюджетної теми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04498094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(ДР </a:t>
                      </a:r>
                      <a:r>
                        <a:rPr lang="ru-RU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ххх</a:t>
                      </a:r>
                      <a:r>
                        <a:rPr lang="en-GB" sz="1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Uxxxxxx</a:t>
                      </a:r>
                      <a:r>
                        <a:rPr lang="ru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99122984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керівництво школярем, який зайняв призове місце учнівських олімпіад, конкурсі МАН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56944103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Прізвище І.П.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uk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Дисципліна/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секція МАН, рік</a:t>
                      </a:r>
                      <a:endParaRPr lang="ru-UA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4593631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організаційна робота у закладах освіти на посадах керівника 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9171349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Посада</a:t>
                      </a:r>
                      <a:endParaRPr lang="ru-UA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3630226"/>
                  </a:ext>
                </a:extLst>
              </a:tr>
              <a:tr h="282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участь в атестації наукових кадрів (член спец ради, оф. опонент)</a:t>
                      </a:r>
                      <a:endParaRPr lang="ru-RU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36130187"/>
                  </a:ext>
                </a:extLst>
              </a:tr>
              <a:tr h="271480">
                <a:tc>
                  <a:txBody>
                    <a:bodyPr/>
                    <a:lstStyle/>
                    <a:p>
                      <a:endParaRPr lang="ru-UA" sz="1800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529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9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856529"/>
            <a:ext cx="9144000" cy="5725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43000" y="181970"/>
            <a:ext cx="8358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Відповідність ліцензійним вимогам КМУ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професійної активності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науково-педагогічних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працівників ЗВО</a:t>
            </a:r>
            <a:endParaRPr lang="uk-UA" sz="22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58380"/>
            <a:ext cx="878178" cy="878178"/>
          </a:xfrm>
          <a:prstGeom prst="rect">
            <a:avLst/>
          </a:prstGeom>
        </p:spPr>
      </p:pic>
      <p:graphicFrame>
        <p:nvGraphicFramePr>
          <p:cNvPr id="10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16325"/>
              </p:ext>
            </p:extLst>
          </p:nvPr>
        </p:nvGraphicFramePr>
        <p:xfrm>
          <a:off x="327803" y="1216524"/>
          <a:ext cx="8505645" cy="528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5645">
                  <a:extLst>
                    <a:ext uri="{9D8B030D-6E8A-4147-A177-3AD203B41FA5}">
                      <a16:colId xmlns:a16="http://schemas.microsoft.com/office/drawing/2014/main" val="3018992968"/>
                    </a:ext>
                  </a:extLst>
                </a:gridCol>
              </a:tblGrid>
              <a:tr h="317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Звіт за попередній строк роботи:</a:t>
                      </a:r>
                      <a:endParaRPr lang="ru-RU" sz="18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19662"/>
                  </a:ext>
                </a:extLst>
              </a:tr>
              <a:tr h="240128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авторські свідоцтва та/або патенти (не більше 5)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595621"/>
                  </a:ext>
                </a:extLst>
              </a:tr>
              <a:tr h="77494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1,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2,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5662309"/>
                  </a:ext>
                </a:extLst>
              </a:tr>
              <a:tr h="240128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видані навчально-методичні посібники (не більше 3 видань)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5200375"/>
                  </a:ext>
                </a:extLst>
              </a:tr>
              <a:tr h="57630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1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2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2298779"/>
                  </a:ext>
                </a:extLst>
              </a:tr>
              <a:tr h="240128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14) керівництво студентом, який зайняв призове місце на студентській олімпіаді, конкурсі студентських наукових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робіт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04498094"/>
                  </a:ext>
                </a:extLst>
              </a:tr>
              <a:tr h="240128">
                <a:tc>
                  <a:txBody>
                    <a:bodyPr/>
                    <a:lstStyle/>
                    <a:p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Прізвище І.П.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академічна група –</a:t>
                      </a:r>
                      <a:r>
                        <a:rPr lang="uk-UA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Дисципліна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99122984"/>
                  </a:ext>
                </a:extLst>
              </a:tr>
              <a:tr h="240128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публікації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професійно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-популярного або науково-дискусійного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характеру (тези,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більше 5)</a:t>
                      </a:r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56944103"/>
                  </a:ext>
                </a:extLst>
              </a:tr>
              <a:tr h="77494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1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2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Автори Назва </a:t>
                      </a:r>
                      <a:r>
                        <a:rPr lang="uk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UA" sz="1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Видання</a:t>
                      </a:r>
                      <a:r>
                        <a:rPr lang="ru-UA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рік</a:t>
                      </a:r>
                      <a:endParaRPr lang="ru-UA" sz="18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4593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5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856529"/>
            <a:ext cx="9144000" cy="5725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43000" y="181970"/>
            <a:ext cx="8358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Відповідність ліцензійним вимогам КМУ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професійної активності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науково-педагогічних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працівників ЗВО</a:t>
            </a:r>
            <a:endParaRPr lang="uk-UA" sz="22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58380"/>
            <a:ext cx="878178" cy="878178"/>
          </a:xfrm>
          <a:prstGeom prst="rect">
            <a:avLst/>
          </a:prstGeom>
        </p:spPr>
      </p:pic>
      <p:graphicFrame>
        <p:nvGraphicFramePr>
          <p:cNvPr id="9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84848"/>
              </p:ext>
            </p:extLst>
          </p:nvPr>
        </p:nvGraphicFramePr>
        <p:xfrm>
          <a:off x="327804" y="1318942"/>
          <a:ext cx="8497019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7019">
                  <a:extLst>
                    <a:ext uri="{9D8B030D-6E8A-4147-A177-3AD203B41FA5}">
                      <a16:colId xmlns:a16="http://schemas.microsoft.com/office/drawing/2014/main" val="3018992968"/>
                    </a:ext>
                  </a:extLst>
                </a:gridCol>
              </a:tblGrid>
              <a:tr h="320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/>
                        <a:t>Звіт за попередній строк роботи:</a:t>
                      </a:r>
                      <a:endParaRPr lang="ru-RU" sz="1800" b="0" dirty="0" smtClean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19662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16)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участь у професійних об’єднаннях за спеціальністю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595621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ru-UA" sz="1800" baseline="0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75662309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17)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досвід практичної роботи за спеціальністю не менше 5 років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95200375"/>
                  </a:ext>
                </a:extLst>
              </a:tr>
              <a:tr h="33630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uk-UA" sz="1800" b="1" baseline="0" dirty="0" smtClean="0"/>
                        <a:t>Компанія, посада, роки роботи</a:t>
                      </a:r>
                      <a:endParaRPr lang="ru-UA" sz="1800" b="1" baseline="0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02298779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18)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наукове консультування установ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протягом не менше 2 років</a:t>
                      </a:r>
                      <a:endParaRPr lang="ru-RU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04498094"/>
                  </a:ext>
                </a:extLst>
              </a:tr>
              <a:tr h="320725">
                <a:tc>
                  <a:txBody>
                    <a:bodyPr/>
                    <a:lstStyle/>
                    <a:p>
                      <a:r>
                        <a:rPr lang="uk-UA" sz="1800" b="1" baseline="0" dirty="0" smtClean="0"/>
                        <a:t>Компанія, роки роботи</a:t>
                      </a:r>
                      <a:endParaRPr lang="ru-UA" sz="1800" b="1" dirty="0" smtClean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99122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2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857250"/>
            <a:ext cx="9144000" cy="600075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856529"/>
            <a:ext cx="9144000" cy="57254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50" b="1" dirty="0"/>
              <a:t>Науковий ступінь, звання:</a:t>
            </a:r>
            <a:endParaRPr lang="ru-RU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-357996" y="358701"/>
            <a:ext cx="83589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Планування на новий строк роботи</a:t>
            </a:r>
            <a:endParaRPr lang="uk-UA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58380"/>
            <a:ext cx="878178" cy="878178"/>
          </a:xfrm>
          <a:prstGeom prst="rect">
            <a:avLst/>
          </a:prstGeom>
        </p:spPr>
      </p:pic>
      <p:sp>
        <p:nvSpPr>
          <p:cNvPr id="10" name="Объект 3"/>
          <p:cNvSpPr txBox="1">
            <a:spLocks/>
          </p:cNvSpPr>
          <p:nvPr/>
        </p:nvSpPr>
        <p:spPr>
          <a:xfrm>
            <a:off x="561233" y="1269642"/>
            <a:ext cx="8229083" cy="475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У строк до</a:t>
            </a:r>
            <a:r>
              <a:rPr lang="uk-UA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______________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зобов'язуюсь мати: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т.д.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т.д.</a:t>
            </a:r>
          </a:p>
          <a:p>
            <a:pPr marL="600075" lvl="1" indent="-257175"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і т.д.</a:t>
            </a:r>
          </a:p>
          <a:p>
            <a:pPr lvl="1" indent="0">
              <a:buNone/>
            </a:pPr>
            <a:endParaRPr lang="ru-RU" sz="1350" dirty="0"/>
          </a:p>
          <a:p>
            <a:pPr lvl="1" indent="0">
              <a:buNone/>
            </a:pPr>
            <a:endParaRPr lang="ru-RU" sz="1350" dirty="0"/>
          </a:p>
          <a:p>
            <a:pPr marL="257175" indent="-257175">
              <a:buFont typeface="+mj-lt"/>
              <a:buAutoNum type="arabicPeriod"/>
            </a:pPr>
            <a:endParaRPr lang="ru-RU" sz="1275" b="0" dirty="0"/>
          </a:p>
          <a:p>
            <a:pPr marL="257175" indent="-257175">
              <a:buFont typeface="+mj-lt"/>
              <a:buAutoNum type="arabicPeriod"/>
            </a:pPr>
            <a:endParaRPr lang="ru-RU" sz="1275" b="0" dirty="0"/>
          </a:p>
          <a:p>
            <a:pPr marL="257175" indent="-257175">
              <a:buFont typeface="+mj-lt"/>
              <a:buAutoNum type="arabicPeriod"/>
            </a:pPr>
            <a:endParaRPr lang="ru-RU" sz="1275" b="0" dirty="0"/>
          </a:p>
          <a:p>
            <a:pPr marL="257175" indent="-257175">
              <a:buFont typeface="+mj-lt"/>
              <a:buAutoNum type="arabicPeriod"/>
            </a:pPr>
            <a:endParaRPr lang="en-GB" sz="1275" b="0" dirty="0"/>
          </a:p>
          <a:p>
            <a:pPr marL="257175" indent="-257175">
              <a:buFont typeface="+mj-lt"/>
              <a:buAutoNum type="arabicPeriod"/>
            </a:pPr>
            <a:endParaRPr lang="ru-RU" sz="1275" dirty="0"/>
          </a:p>
        </p:txBody>
      </p:sp>
    </p:spTree>
    <p:extLst>
      <p:ext uri="{BB962C8B-B14F-4D97-AF65-F5344CB8AC3E}">
        <p14:creationId xmlns:p14="http://schemas.microsoft.com/office/powerpoint/2010/main" val="6849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розвитку</a:t>
            </a:r>
            <a:endParaRPr lang="uk-U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Концепція. Мета</a:t>
            </a:r>
            <a:r>
              <a:rPr lang="uk-UA" sz="1350" dirty="0">
                <a:latin typeface="Fira Sans" panose="020B0503050000020004" pitchFamily="34" charset="0"/>
              </a:rPr>
              <a:t>.</a:t>
            </a:r>
            <a:endParaRPr lang="uk-UA" sz="1350" i="1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1E73372-25C4-4825-8427-8474BB9E591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00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300" b="1" dirty="0">
              <a:latin typeface="Fira Sans" panose="020B05030500000200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22153"/>
            <a:ext cx="9144000" cy="54684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1195297" y="353328"/>
            <a:ext cx="680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та виховна робота</a:t>
            </a:r>
            <a:endParaRPr lang="en-US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A4B1-42A4-4AAE-A5F0-3A295AB3CEEB}"/>
              </a:ext>
            </a:extLst>
          </p:cNvPr>
          <p:cNvSpPr txBox="1"/>
          <p:nvPr/>
        </p:nvSpPr>
        <p:spPr>
          <a:xfrm>
            <a:off x="320752" y="1353494"/>
            <a:ext cx="855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Зміст. </a:t>
            </a:r>
            <a:r>
              <a:rPr lang="uk-UA" i="1" dirty="0">
                <a:latin typeface="Arial" panose="020B0604020202020204" pitchFamily="34" charset="0"/>
                <a:cs typeface="Arial" panose="020B0604020202020204" pitchFamily="34" charset="0"/>
              </a:rPr>
              <a:t>5-7 конкретних пунктів, де це доцільно зі строками та орієнтованих кількісними показниками.</a:t>
            </a:r>
            <a:endParaRPr lang="uk-UA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6C525F2-859F-4F5D-9B2A-F0B52B10AA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11" y="121988"/>
            <a:ext cx="878178" cy="87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679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Fira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</dc:creator>
  <cp:lastModifiedBy>11</cp:lastModifiedBy>
  <cp:revision>33</cp:revision>
  <dcterms:created xsi:type="dcterms:W3CDTF">2020-06-15T08:46:54Z</dcterms:created>
  <dcterms:modified xsi:type="dcterms:W3CDTF">2021-03-24T12:36:26Z</dcterms:modified>
</cp:coreProperties>
</file>