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3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Что такое Data Science: это довольно старое и одновременно молодое направление в IT. Основная задача - поиск в огромных массивах данных полезной информации. Я не буду рассказывать детали и  методы, а покажу на примерах куда мы движемся.</a:t>
            </a:r>
            <a:endParaRPr/>
          </a:p>
        </p:txBody>
      </p:sp>
      <p:sp>
        <p:nvSpPr>
          <p:cNvPr id="135" name="Google Shape;13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f1947000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Возможно, о некоторых фактах на этом слайде вы слышали. Стоит начать с того, что сейчас Data Science у многих ассоциируется с технологиями искусственного интеллекта и машинного обучения. </a:t>
            </a:r>
            <a:r>
              <a:rPr lang="en-US">
                <a:solidFill>
                  <a:schemeClr val="dk1"/>
                </a:solidFill>
              </a:rPr>
              <a:t>Крупные компании и целые государства вкладывают огромные деньги в Data Science и ИИ - </a:t>
            </a:r>
            <a:r>
              <a:rPr lang="en-US"/>
              <a:t>а</a:t>
            </a:r>
            <a:r>
              <a:rPr lang="en-US"/>
              <a:t> все потому, что мы достигли той точки, когда накоплено огромное количество данных и существуют мощные компьютеры для работы с ними. Работа с данными - основа для технологий ИИ, ведь их нужно уметь собрать, сохранить, обработать, анализировать и обучить ими ИИ. Теперь можно творить чудеса. Еще скажу, что уже сейчас многие специальности постепенно начинают заменяться машинами (например, водитель - автономной машиной), и лучше самим заниматься разработкой таких систем чем быть тем, кого заменят. </a:t>
            </a:r>
            <a:endParaRPr/>
          </a:p>
        </p:txBody>
      </p:sp>
      <p:sp>
        <p:nvSpPr>
          <p:cNvPr id="142" name="Google Shape;142;g4f19470004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a2c724232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В нашей компании мы следим за развитием технологий и сами успешно их применяем для решения многих задач для себя и наших клиентов, здесь только часть из них. Теперь, например, мы можем сгенерировать песни </a:t>
            </a:r>
            <a:r>
              <a:rPr lang="en-US"/>
              <a:t>Linkin</a:t>
            </a:r>
            <a:r>
              <a:rPr lang="en-US"/>
              <a:t> Park спетые голосами The Beatles, или создать озвучку станций метро голосом волка из “ну погоди”. Предсказание будущего - это не гадание по руке а вполне реальная задача для многих областей. Например, спрогнозировать спрос на товары в магазинах с учетом времени. Распознавание - тоже очень интересная задача, раньше машины не могли отличить фотографию кошки и собаки, сейчас - это решаемая задача. И спрос на решение таких задач только растет.</a:t>
            </a:r>
            <a:endParaRPr/>
          </a:p>
        </p:txBody>
      </p:sp>
      <p:sp>
        <p:nvSpPr>
          <p:cNvPr id="157" name="Google Shape;157;g2a2c724232_0_6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9">
  <p:cSld name="Custom 9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10">
  <p:cSld name="Custom 10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11">
  <p:cSld name="Custom 11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12">
  <p:cSld name="Custom 12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0" name="Google Shape;90;p17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19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idx="1"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">
  <p:cSld name="Custom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4" name="Google Shape;104;p22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22"/>
          <p:cNvSpPr txBox="1"/>
          <p:nvPr>
            <p:ph idx="2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22"/>
          <p:cNvSpPr txBox="1"/>
          <p:nvPr>
            <p:ph idx="3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3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23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p23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4" name="Google Shape;114;p24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p24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24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9" name="Google Shape;119;p25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Google Shape;120;p25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3" name="Google Shape;123;p26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Google Shape;124;p26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Google Shape;125;p26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p26"/>
          <p:cNvSpPr txBox="1"/>
          <p:nvPr>
            <p:ph idx="4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9" name="Google Shape;129;p27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Google Shape;130;p27"/>
          <p:cNvSpPr txBox="1"/>
          <p:nvPr>
            <p:ph idx="2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31" name="Google Shape;131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02880" y="1604520"/>
            <a:ext cx="4983757" cy="3976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02880" y="1604520"/>
            <a:ext cx="4983757" cy="3976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2">
  <p:cSld name="Custom 2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3">
  <p:cSld name="Custom 3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4">
  <p:cSld name="Custom 4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5">
  <p:cSld name="Custom 5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6">
  <p:cSld name="Custom 6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4" name="Google Shape;44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7">
  <p:cSld name="Custom 7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0" name="Google Shape;50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8">
  <p:cSld name="Custom 8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3440" y="0"/>
            <a:ext cx="12107796" cy="68576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6434" y="469338"/>
            <a:ext cx="2211351" cy="968139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8"/>
          <p:cNvSpPr txBox="1"/>
          <p:nvPr/>
        </p:nvSpPr>
        <p:spPr>
          <a:xfrm>
            <a:off x="1820708" y="3238934"/>
            <a:ext cx="604475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1E4E79"/>
                </a:solidFill>
              </a:rPr>
              <a:t>Data Science @Nix</a:t>
            </a:r>
            <a:endParaRPr b="0" i="0" sz="3600" u="none" cap="none" strike="noStrike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solidFill>
                <a:srgbClr val="1E4E7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/>
          <p:nvPr/>
        </p:nvSpPr>
        <p:spPr>
          <a:xfrm>
            <a:off x="0" y="5120640"/>
            <a:ext cx="6081000" cy="1742100"/>
          </a:xfrm>
          <a:prstGeom prst="rtTriangle">
            <a:avLst/>
          </a:prstGeom>
          <a:solidFill>
            <a:srgbClr val="ED1745">
              <a:alpha val="949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9"/>
          <p:cNvSpPr/>
          <p:nvPr/>
        </p:nvSpPr>
        <p:spPr>
          <a:xfrm flipH="1">
            <a:off x="6057300" y="5120640"/>
            <a:ext cx="6130500" cy="1749300"/>
          </a:xfrm>
          <a:prstGeom prst="rtTriangle">
            <a:avLst/>
          </a:prstGeom>
          <a:solidFill>
            <a:srgbClr val="00ADF0">
              <a:alpha val="949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9"/>
          <p:cNvSpPr/>
          <p:nvPr/>
        </p:nvSpPr>
        <p:spPr>
          <a:xfrm>
            <a:off x="235440" y="386280"/>
            <a:ext cx="3315600" cy="6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Чем живет мир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0555" y="835166"/>
            <a:ext cx="308546" cy="21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4080" y="196560"/>
            <a:ext cx="308546" cy="21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9"/>
          <p:cNvSpPr txBox="1"/>
          <p:nvPr/>
        </p:nvSpPr>
        <p:spPr>
          <a:xfrm>
            <a:off x="321225" y="1054075"/>
            <a:ext cx="4609500" cy="15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Samsung собирается инвестировать 22 млрд долларов в технологии ИИ к 2020 году</a:t>
            </a:r>
            <a:endParaRPr sz="2400"/>
          </a:p>
        </p:txBody>
      </p:sp>
      <p:sp>
        <p:nvSpPr>
          <p:cNvPr id="150" name="Google Shape;150;p29"/>
          <p:cNvSpPr txBox="1"/>
          <p:nvPr/>
        </p:nvSpPr>
        <p:spPr>
          <a:xfrm>
            <a:off x="735750" y="2605075"/>
            <a:ext cx="4609500" cy="15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Власти Финляндии намерены обучить четверть населения страны навыкам работы с ИИ</a:t>
            </a:r>
            <a:endParaRPr sz="2400"/>
          </a:p>
        </p:txBody>
      </p:sp>
      <p:sp>
        <p:nvSpPr>
          <p:cNvPr id="151" name="Google Shape;151;p29"/>
          <p:cNvSpPr txBox="1"/>
          <p:nvPr/>
        </p:nvSpPr>
        <p:spPr>
          <a:xfrm>
            <a:off x="4667625" y="523725"/>
            <a:ext cx="4609500" cy="15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IBM вложит в исследование искусственного интеллекта 2 млрд долларов</a:t>
            </a:r>
            <a:endParaRPr sz="2400"/>
          </a:p>
        </p:txBody>
      </p:sp>
      <p:sp>
        <p:nvSpPr>
          <p:cNvPr id="152" name="Google Shape;152;p29"/>
          <p:cNvSpPr txBox="1"/>
          <p:nvPr/>
        </p:nvSpPr>
        <p:spPr>
          <a:xfrm>
            <a:off x="1271150" y="3960750"/>
            <a:ext cx="5766300" cy="15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Компания Google представила новую технологию под названием Duplex. Система искусственного интеллекта совершает голосовые вызовы</a:t>
            </a:r>
            <a:endParaRPr sz="2400"/>
          </a:p>
        </p:txBody>
      </p:sp>
      <p:sp>
        <p:nvSpPr>
          <p:cNvPr id="153" name="Google Shape;153;p29"/>
          <p:cNvSpPr txBox="1"/>
          <p:nvPr/>
        </p:nvSpPr>
        <p:spPr>
          <a:xfrm>
            <a:off x="6730850" y="3432313"/>
            <a:ext cx="5041800" cy="15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AlphaGo Zero одолела систему, выигравшую у Ли Седоля, (AlphaGo Master), со счетом 100:0</a:t>
            </a:r>
            <a:endParaRPr sz="2400"/>
          </a:p>
        </p:txBody>
      </p:sp>
      <p:sp>
        <p:nvSpPr>
          <p:cNvPr id="154" name="Google Shape;154;p29"/>
          <p:cNvSpPr txBox="1"/>
          <p:nvPr/>
        </p:nvSpPr>
        <p:spPr>
          <a:xfrm>
            <a:off x="5591175" y="1743975"/>
            <a:ext cx="5766300" cy="15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Украина находится в лидирующей тройке стран Восточной Европы по количеству компаний, исследующих возможности ИИ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/>
          <p:nvPr/>
        </p:nvSpPr>
        <p:spPr>
          <a:xfrm>
            <a:off x="235452" y="386275"/>
            <a:ext cx="4083300" cy="6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/>
              <a:t>Чем мы занимаемся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0" name="Google Shape;160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09368" y="835166"/>
            <a:ext cx="308546" cy="21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4080" y="196560"/>
            <a:ext cx="308546" cy="21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30"/>
          <p:cNvSpPr/>
          <p:nvPr/>
        </p:nvSpPr>
        <p:spPr>
          <a:xfrm>
            <a:off x="0" y="5120640"/>
            <a:ext cx="6081000" cy="1742100"/>
          </a:xfrm>
          <a:prstGeom prst="rtTriangle">
            <a:avLst/>
          </a:prstGeom>
          <a:solidFill>
            <a:srgbClr val="ED1745">
              <a:alpha val="949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0"/>
          <p:cNvSpPr/>
          <p:nvPr/>
        </p:nvSpPr>
        <p:spPr>
          <a:xfrm flipH="1">
            <a:off x="6057300" y="5120640"/>
            <a:ext cx="6130500" cy="1749300"/>
          </a:xfrm>
          <a:prstGeom prst="rtTriangle">
            <a:avLst/>
          </a:prstGeom>
          <a:solidFill>
            <a:srgbClr val="00ADF0">
              <a:alpha val="949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30"/>
          <p:cNvSpPr/>
          <p:nvPr/>
        </p:nvSpPr>
        <p:spPr>
          <a:xfrm>
            <a:off x="691800" y="1159601"/>
            <a:ext cx="10890600" cy="29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Генерация голоса по тексту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Предсказание будущего по прошлым наблюдениям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Распознавание объектов на изображениях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Обработка естественного языка (NLP) и категоризация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и многое другое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