
<file path=[Content_Types].xml><?xml version="1.0" encoding="utf-8"?>
<Types xmlns="http://schemas.openxmlformats.org/package/2006/content-types">
  <Default ContentType="image/jpeg" Extension="jp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73" r:id="rId3"/>
    <p:sldMasterId id="214748367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4f19470004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chemeClr val="dk1"/>
                </a:solidFill>
              </a:rPr>
              <a:t>Что такое Data Science: это довольно старое и одновременно молодое направление в IT. Оно является пересечением сразу 3-х направлений: математики,компьютерных направлений и бизнес задач. Основная задача - поиск в огромных массивах данных полезной информации. Я не буду рассказывать детали и  методы, а покажу на примерах куда мы движемся.</a:t>
            </a:r>
            <a:endParaRPr/>
          </a:p>
        </p:txBody>
      </p:sp>
      <p:sp>
        <p:nvSpPr>
          <p:cNvPr id="142" name="Google Shape;142;g4f19470004_0_1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70145b15c7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Возможно, о некоторых фактах на этом слайде вы слышали. Стоит начать с того, что сейчас Data Science у многих ассоциируется с технологиями искусственного интеллекта и машинного обучения. </a:t>
            </a:r>
            <a:r>
              <a:rPr lang="en-US">
                <a:solidFill>
                  <a:schemeClr val="dk1"/>
                </a:solidFill>
              </a:rPr>
              <a:t>Крупные компании и целые государства вкладывают огромные деньги в Data Science и ИИ - </a:t>
            </a:r>
            <a:r>
              <a:rPr lang="en-US"/>
              <a:t>а все потому, что мы достигли той точки, когда накоплено огромное количество данных и существуют мощные компьютеры для работы с ними. Работа с данными - основа для технологий ИИ, ведь их нужно уметь собрать, сохранить, обработать, анализировать и обучить ими ИИ. Теперь можно творить чудеса. Еще скажу, что уже сейчас многие специальности постепенно начинают заменяться машинами (например, водитель - автономной машиной), и лучше самим заниматься разработкой таких систем чем быть тем, кого заменят. </a:t>
            </a:r>
            <a:endParaRPr/>
          </a:p>
        </p:txBody>
      </p:sp>
      <p:sp>
        <p:nvSpPr>
          <p:cNvPr id="152" name="Google Shape;152;g70145b15c7_0_1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2a2c724232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В нашей компании мы следим за развитием технологий и сами успешно их применяем для решения многих задач для себя и наших клиентов. Мы работаем сразу во всех сферах DS: используем различные базы данных, как традиционные так и No SQL, решения для работы с большими данными, собираем и обрабатываем данные, используем математику и статистику для обработки и визуализации, различные методы машинного обучения для получения полезных знаний, а также создаем сервисы и разворачиваем их</a:t>
            </a:r>
            <a:endParaRPr/>
          </a:p>
        </p:txBody>
      </p:sp>
      <p:sp>
        <p:nvSpPr>
          <p:cNvPr id="167" name="Google Shape;167;g2a2c724232_0_6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70145b15c7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З</a:t>
            </a:r>
            <a:r>
              <a:rPr lang="en-US"/>
              <a:t>десь только часть из того, с чем мы работали. Теперь, например, мы можем сгенерировать песни Linkin Park спетые голосами The Beatles, или создать озвучку станций метро голосом волка из “ну погоди”. Предсказание будущего - это не гадание по руке а вполне реальная задача для многих областей. Например, спрогнозировать спрос на товары в магазинах с учетом времени. Распознавание - тоже очень интересная задача, раньше машины не могли отличить фотографию кошки и собаки, сейчас - это решаемая задача. И спрос на решение таких задач только растет.</a:t>
            </a:r>
            <a:endParaRPr/>
          </a:p>
        </p:txBody>
      </p:sp>
      <p:sp>
        <p:nvSpPr>
          <p:cNvPr id="177" name="Google Shape;177;g70145b15c7_0_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70145b15c7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За последний год мы существенно выросли. На этом слайде - часть того, чем мы занимались. </a:t>
            </a:r>
            <a:endParaRPr/>
          </a:p>
        </p:txBody>
      </p:sp>
      <p:sp>
        <p:nvSpPr>
          <p:cNvPr id="187" name="Google Shape;187;g70145b15c7_0_1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ustom 9">
  <p:cSld name="Custom 9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2" name="Google Shape;62;p1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Google Shape;63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Google Shape;65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ustom 10">
  <p:cSld name="Custom 10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8" name="Google Shape;68;p1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Google Shape;69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0" name="Google Shape;70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Google Shape;71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ustom 11">
  <p:cSld name="Custom 11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4" name="Google Shape;74;p1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5" name="Google Shape;75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Google Shape;76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Google Shape;77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ustom 12">
  <p:cSld name="Custom 12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0" name="Google Shape;80;p1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1" name="Google Shape;81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2" name="Google Shape;82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Google Shape;83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Slide" type="blank">
  <p:cSld name="BLANK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x">
  <p:cSld name="TITLE_AND_BODY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0" name="Google Shape;90;p17"/>
          <p:cNvSpPr txBox="1"/>
          <p:nvPr>
            <p:ph idx="1"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514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2971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429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3886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" type="obj">
  <p:cSld name="OBJECT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3" name="Google Shape;93;p18"/>
          <p:cNvSpPr txBox="1"/>
          <p:nvPr>
            <p:ph idx="1"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" type="twoObj">
  <p:cSld name="TWO_OBJECTS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6" name="Google Shape;96;p19"/>
          <p:cNvSpPr txBox="1"/>
          <p:nvPr>
            <p:ph idx="1"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7" name="Google Shape;97;p19"/>
          <p:cNvSpPr txBox="1"/>
          <p:nvPr>
            <p:ph idx="2"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0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entered Text" type="objOnly">
  <p:cSld name="OBJECT_ONLY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1"/>
          <p:cNvSpPr txBox="1"/>
          <p:nvPr>
            <p:ph idx="1"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514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2971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429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3886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ustom">
  <p:cSld name="Custom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4" name="Google Shape;14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Google Shape;15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Google Shape;16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and Content" type="twoObjAndObj">
  <p:cSld name="TWO_OBJECTS_AND_OBJECT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2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04" name="Google Shape;104;p22"/>
          <p:cNvSpPr txBox="1"/>
          <p:nvPr>
            <p:ph idx="1"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5" name="Google Shape;105;p22"/>
          <p:cNvSpPr txBox="1"/>
          <p:nvPr>
            <p:ph idx="2"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6" name="Google Shape;106;p22"/>
          <p:cNvSpPr txBox="1"/>
          <p:nvPr>
            <p:ph idx="3"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Content and 2 Content" type="objAndTwoObj">
  <p:cSld name="OBJECT_AND_TWO_OBJECTS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3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09" name="Google Shape;109;p23"/>
          <p:cNvSpPr txBox="1"/>
          <p:nvPr>
            <p:ph idx="1"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0" name="Google Shape;110;p23"/>
          <p:cNvSpPr txBox="1"/>
          <p:nvPr>
            <p:ph idx="2"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1" name="Google Shape;111;p23"/>
          <p:cNvSpPr txBox="1"/>
          <p:nvPr>
            <p:ph idx="3"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over Content" type="twoObjOverTx">
  <p:cSld name="TWO_OBJECTS_OVER_TEXT"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4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4" name="Google Shape;114;p24"/>
          <p:cNvSpPr txBox="1"/>
          <p:nvPr>
            <p:ph idx="1"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5" name="Google Shape;115;p24"/>
          <p:cNvSpPr txBox="1"/>
          <p:nvPr>
            <p:ph idx="2"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6" name="Google Shape;116;p24"/>
          <p:cNvSpPr txBox="1"/>
          <p:nvPr>
            <p:ph idx="3"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 over Content" type="objOverTx">
  <p:cSld name="OBJECT_OVER_TEXT"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5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9" name="Google Shape;119;p25"/>
          <p:cNvSpPr txBox="1"/>
          <p:nvPr>
            <p:ph idx="1"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0" name="Google Shape;120;p25"/>
          <p:cNvSpPr txBox="1"/>
          <p:nvPr>
            <p:ph idx="2"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4 Content" type="fourObj">
  <p:cSld name="FOUR_OBJECTS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6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23" name="Google Shape;123;p26"/>
          <p:cNvSpPr txBox="1"/>
          <p:nvPr>
            <p:ph idx="1"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4" name="Google Shape;124;p26"/>
          <p:cNvSpPr txBox="1"/>
          <p:nvPr>
            <p:ph idx="2"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5" name="Google Shape;125;p26"/>
          <p:cNvSpPr txBox="1"/>
          <p:nvPr>
            <p:ph idx="3"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6" name="Google Shape;126;p26"/>
          <p:cNvSpPr txBox="1"/>
          <p:nvPr>
            <p:ph idx="4"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6 Content">
  <p:cSld name="Title, 6 Content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7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29" name="Google Shape;129;p27"/>
          <p:cNvSpPr txBox="1"/>
          <p:nvPr>
            <p:ph idx="1"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0" name="Google Shape;130;p27"/>
          <p:cNvSpPr txBox="1"/>
          <p:nvPr>
            <p:ph idx="2"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id="131" name="Google Shape;131;p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602880" y="1604520"/>
            <a:ext cx="4983757" cy="39769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602880" y="1604520"/>
            <a:ext cx="4983757" cy="39769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ustom 2">
  <p:cSld name="Custom 2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0" name="Google Shape;20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Google Shape;21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ustom 3">
  <p:cSld name="Custom 3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Google Shape;27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ustom 4">
  <p:cSld name="Custom 4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2" name="Google Shape;32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ustom 5">
  <p:cSld name="Custom 5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Google Shape;39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Google Shape;40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ustom 6">
  <p:cSld name="Custom 6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4" name="Google Shape;44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Google Shape;45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Google Shape;46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Google Shape;47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ustom 7">
  <p:cSld name="Custom 7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0" name="Google Shape;50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ustom 8">
  <p:cSld name="Custom 8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Google Shape;57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Google Shape;58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Google Shape;59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3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5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6" name="Google Shape;86;p15"/>
          <p:cNvSpPr txBox="1"/>
          <p:nvPr>
            <p:ph idx="1"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Google Shape;137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3440" y="0"/>
            <a:ext cx="12107796" cy="685761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2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16434" y="469338"/>
            <a:ext cx="2211351" cy="968139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28"/>
          <p:cNvSpPr txBox="1"/>
          <p:nvPr/>
        </p:nvSpPr>
        <p:spPr>
          <a:xfrm>
            <a:off x="1820708" y="3238934"/>
            <a:ext cx="6044751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1E4E79"/>
                </a:solidFill>
              </a:rPr>
              <a:t>Data Science @Nix</a:t>
            </a:r>
            <a:endParaRPr b="0" i="0" sz="3600" u="none" cap="none" strike="noStrike">
              <a:solidFill>
                <a:srgbClr val="1E4E7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3600">
              <a:solidFill>
                <a:srgbClr val="1E4E7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9"/>
          <p:cNvSpPr/>
          <p:nvPr/>
        </p:nvSpPr>
        <p:spPr>
          <a:xfrm>
            <a:off x="0" y="5120640"/>
            <a:ext cx="6081000" cy="1742100"/>
          </a:xfrm>
          <a:prstGeom prst="rtTriangle">
            <a:avLst/>
          </a:prstGeom>
          <a:solidFill>
            <a:srgbClr val="ED1745">
              <a:alpha val="949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29"/>
          <p:cNvSpPr/>
          <p:nvPr/>
        </p:nvSpPr>
        <p:spPr>
          <a:xfrm flipH="1">
            <a:off x="6057300" y="5120640"/>
            <a:ext cx="6130500" cy="1749300"/>
          </a:xfrm>
          <a:prstGeom prst="rtTriangle">
            <a:avLst/>
          </a:prstGeom>
          <a:solidFill>
            <a:srgbClr val="00ADF0">
              <a:alpha val="949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29"/>
          <p:cNvSpPr/>
          <p:nvPr/>
        </p:nvSpPr>
        <p:spPr>
          <a:xfrm>
            <a:off x="235450" y="386275"/>
            <a:ext cx="4192500" cy="66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/>
              <a:t>Что такое Data Science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7" name="Google Shape;147;p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169755" y="835166"/>
            <a:ext cx="308546" cy="218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p2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44080" y="196560"/>
            <a:ext cx="308546" cy="218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2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366537" y="1128075"/>
            <a:ext cx="5458924" cy="4891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0"/>
          <p:cNvSpPr/>
          <p:nvPr/>
        </p:nvSpPr>
        <p:spPr>
          <a:xfrm>
            <a:off x="0" y="5120640"/>
            <a:ext cx="6081000" cy="1742100"/>
          </a:xfrm>
          <a:prstGeom prst="rtTriangle">
            <a:avLst/>
          </a:prstGeom>
          <a:solidFill>
            <a:srgbClr val="ED1745">
              <a:alpha val="949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30"/>
          <p:cNvSpPr/>
          <p:nvPr/>
        </p:nvSpPr>
        <p:spPr>
          <a:xfrm flipH="1">
            <a:off x="6057300" y="5120640"/>
            <a:ext cx="6130500" cy="1749300"/>
          </a:xfrm>
          <a:prstGeom prst="rtTriangle">
            <a:avLst/>
          </a:prstGeom>
          <a:solidFill>
            <a:srgbClr val="00ADF0">
              <a:alpha val="949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30"/>
          <p:cNvSpPr/>
          <p:nvPr/>
        </p:nvSpPr>
        <p:spPr>
          <a:xfrm>
            <a:off x="235440" y="386280"/>
            <a:ext cx="3315600" cy="66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/>
              <a:t>Чем живет мир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7" name="Google Shape;157;p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50555" y="835166"/>
            <a:ext cx="308546" cy="218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p3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44080" y="196560"/>
            <a:ext cx="308546" cy="218900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Google Shape;159;p30"/>
          <p:cNvSpPr txBox="1"/>
          <p:nvPr/>
        </p:nvSpPr>
        <p:spPr>
          <a:xfrm>
            <a:off x="321225" y="1054075"/>
            <a:ext cx="4609500" cy="155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highlight>
                  <a:srgbClr val="FFFFFF"/>
                </a:highlight>
              </a:rPr>
              <a:t>Халицин - первый антибиотик, созданный алгоритмом машинного обучения</a:t>
            </a:r>
            <a:endParaRPr sz="2400"/>
          </a:p>
        </p:txBody>
      </p:sp>
      <p:sp>
        <p:nvSpPr>
          <p:cNvPr id="160" name="Google Shape;160;p30"/>
          <p:cNvSpPr txBox="1"/>
          <p:nvPr/>
        </p:nvSpPr>
        <p:spPr>
          <a:xfrm>
            <a:off x="735750" y="2605075"/>
            <a:ext cx="4962900" cy="155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highlight>
                  <a:srgbClr val="FFFFFF"/>
                </a:highlight>
              </a:rPr>
              <a:t>По статистике, объём цифровой информации удваивается каждые восемнадцать месяцев.</a:t>
            </a:r>
            <a:endParaRPr sz="2400"/>
          </a:p>
        </p:txBody>
      </p:sp>
      <p:sp>
        <p:nvSpPr>
          <p:cNvPr id="161" name="Google Shape;161;p30"/>
          <p:cNvSpPr txBox="1"/>
          <p:nvPr/>
        </p:nvSpPr>
        <p:spPr>
          <a:xfrm>
            <a:off x="4743825" y="523725"/>
            <a:ext cx="5187600" cy="155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highlight>
                  <a:srgbClr val="FFFFFF"/>
                </a:highlight>
              </a:rPr>
              <a:t>IBM вложит в исследование искусственного интеллекта 2 млрд долларов</a:t>
            </a:r>
            <a:endParaRPr sz="2400"/>
          </a:p>
        </p:txBody>
      </p:sp>
      <p:sp>
        <p:nvSpPr>
          <p:cNvPr id="162" name="Google Shape;162;p30"/>
          <p:cNvSpPr txBox="1"/>
          <p:nvPr/>
        </p:nvSpPr>
        <p:spPr>
          <a:xfrm>
            <a:off x="1271150" y="3960750"/>
            <a:ext cx="5766300" cy="155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highlight>
                  <a:srgbClr val="FFFFFF"/>
                </a:highlight>
              </a:rPr>
              <a:t>Компания Google представила новую технологию под названием Duplex. Система искусственного интеллекта совершает голосовые вызовы</a:t>
            </a:r>
            <a:endParaRPr sz="2400"/>
          </a:p>
        </p:txBody>
      </p:sp>
      <p:sp>
        <p:nvSpPr>
          <p:cNvPr id="163" name="Google Shape;163;p30"/>
          <p:cNvSpPr txBox="1"/>
          <p:nvPr/>
        </p:nvSpPr>
        <p:spPr>
          <a:xfrm>
            <a:off x="6730850" y="3432313"/>
            <a:ext cx="5041800" cy="155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highlight>
                  <a:srgbClr val="FFFFFF"/>
                </a:highlight>
              </a:rPr>
              <a:t>AlphaGo Zero одолела систему, выигравшую у Ли Седоля, (AlphaGo Master), со счетом 100:0, в игре Go</a:t>
            </a:r>
            <a:endParaRPr sz="2400"/>
          </a:p>
        </p:txBody>
      </p:sp>
      <p:sp>
        <p:nvSpPr>
          <p:cNvPr id="164" name="Google Shape;164;p30"/>
          <p:cNvSpPr txBox="1"/>
          <p:nvPr/>
        </p:nvSpPr>
        <p:spPr>
          <a:xfrm>
            <a:off x="5591175" y="1743975"/>
            <a:ext cx="5766300" cy="155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/>
              <a:t>Украина находится в лидирующей тройке стран Восточной Европы по количеству компаний, исследующих возможности ML</a:t>
            </a: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1"/>
          <p:cNvSpPr/>
          <p:nvPr/>
        </p:nvSpPr>
        <p:spPr>
          <a:xfrm>
            <a:off x="235452" y="386275"/>
            <a:ext cx="4083300" cy="66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/>
              <a:t>Чем мы занимаемся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0" name="Google Shape;170;p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09368" y="835166"/>
            <a:ext cx="308546" cy="218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p3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44080" y="196560"/>
            <a:ext cx="308546" cy="218900"/>
          </a:xfrm>
          <a:prstGeom prst="rect">
            <a:avLst/>
          </a:prstGeom>
          <a:noFill/>
          <a:ln>
            <a:noFill/>
          </a:ln>
        </p:spPr>
      </p:pic>
      <p:sp>
        <p:nvSpPr>
          <p:cNvPr id="172" name="Google Shape;172;p31"/>
          <p:cNvSpPr/>
          <p:nvPr/>
        </p:nvSpPr>
        <p:spPr>
          <a:xfrm>
            <a:off x="0" y="5120640"/>
            <a:ext cx="6081000" cy="1742100"/>
          </a:xfrm>
          <a:prstGeom prst="rtTriangle">
            <a:avLst/>
          </a:prstGeom>
          <a:solidFill>
            <a:srgbClr val="ED1745">
              <a:alpha val="949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31"/>
          <p:cNvSpPr/>
          <p:nvPr/>
        </p:nvSpPr>
        <p:spPr>
          <a:xfrm flipH="1">
            <a:off x="6057300" y="5120640"/>
            <a:ext cx="6130500" cy="1749300"/>
          </a:xfrm>
          <a:prstGeom prst="rtTriangle">
            <a:avLst/>
          </a:prstGeom>
          <a:solidFill>
            <a:srgbClr val="00ADF0">
              <a:alpha val="949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31"/>
          <p:cNvSpPr/>
          <p:nvPr/>
        </p:nvSpPr>
        <p:spPr>
          <a:xfrm>
            <a:off x="691800" y="1159601"/>
            <a:ext cx="10890600" cy="296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-3810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-"/>
            </a:pPr>
            <a:r>
              <a:rPr lang="en-US" sz="2400">
                <a:solidFill>
                  <a:schemeClr val="dk1"/>
                </a:solidFill>
              </a:rPr>
              <a:t>Сбор данных, работа с хранилищами данных, облачными решениями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-"/>
            </a:pPr>
            <a:r>
              <a:rPr lang="en-US" sz="2400">
                <a:solidFill>
                  <a:schemeClr val="dk1"/>
                </a:solidFill>
              </a:rPr>
              <a:t>Анализ данных, </a:t>
            </a:r>
            <a:r>
              <a:rPr lang="en-US" sz="2250">
                <a:solidFill>
                  <a:schemeClr val="dk1"/>
                </a:solidFill>
                <a:highlight>
                  <a:srgbClr val="FFFFFF"/>
                </a:highlight>
              </a:rPr>
              <a:t>BigQuery, Tableau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-"/>
            </a:pPr>
            <a:r>
              <a:rPr lang="en-US" sz="2400">
                <a:solidFill>
                  <a:schemeClr val="dk1"/>
                </a:solidFill>
              </a:rPr>
              <a:t>Машинное обучение (классические подходы, нейронные сети, глубокое обучение)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-"/>
            </a:pPr>
            <a:r>
              <a:rPr lang="en-US" sz="2400">
                <a:solidFill>
                  <a:schemeClr val="dk1"/>
                </a:solidFill>
              </a:rPr>
              <a:t>Разработка сервисов, визуализация результатов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-"/>
            </a:pPr>
            <a:r>
              <a:rPr lang="en-US" sz="2400">
                <a:solidFill>
                  <a:schemeClr val="dk1"/>
                </a:solidFill>
              </a:rPr>
              <a:t>Развертывание приложений (в том числе в облаках)</a:t>
            </a:r>
            <a:endParaRPr sz="2400">
              <a:solidFill>
                <a:schemeClr val="dk1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</a:rPr>
              <a:t>и многое другое</a:t>
            </a:r>
            <a:endParaRPr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2"/>
          <p:cNvSpPr/>
          <p:nvPr/>
        </p:nvSpPr>
        <p:spPr>
          <a:xfrm>
            <a:off x="235452" y="386275"/>
            <a:ext cx="4083300" cy="66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/>
              <a:t>Наши работы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0" name="Google Shape;180;p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13968" y="835166"/>
            <a:ext cx="308546" cy="218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p3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44080" y="196560"/>
            <a:ext cx="308546" cy="218900"/>
          </a:xfrm>
          <a:prstGeom prst="rect">
            <a:avLst/>
          </a:prstGeom>
          <a:noFill/>
          <a:ln>
            <a:noFill/>
          </a:ln>
        </p:spPr>
      </p:pic>
      <p:sp>
        <p:nvSpPr>
          <p:cNvPr id="182" name="Google Shape;182;p32"/>
          <p:cNvSpPr/>
          <p:nvPr/>
        </p:nvSpPr>
        <p:spPr>
          <a:xfrm>
            <a:off x="0" y="5120640"/>
            <a:ext cx="6081000" cy="1742100"/>
          </a:xfrm>
          <a:prstGeom prst="rtTriangle">
            <a:avLst/>
          </a:prstGeom>
          <a:solidFill>
            <a:srgbClr val="ED1745">
              <a:alpha val="949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32"/>
          <p:cNvSpPr/>
          <p:nvPr/>
        </p:nvSpPr>
        <p:spPr>
          <a:xfrm flipH="1">
            <a:off x="6057300" y="5120640"/>
            <a:ext cx="6130500" cy="1749300"/>
          </a:xfrm>
          <a:prstGeom prst="rtTriangle">
            <a:avLst/>
          </a:prstGeom>
          <a:solidFill>
            <a:srgbClr val="00ADF0">
              <a:alpha val="949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32"/>
          <p:cNvSpPr/>
          <p:nvPr/>
        </p:nvSpPr>
        <p:spPr>
          <a:xfrm>
            <a:off x="691800" y="1159601"/>
            <a:ext cx="10890600" cy="296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-3810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-"/>
            </a:pPr>
            <a:r>
              <a:rPr lang="en-US" sz="2400">
                <a:solidFill>
                  <a:schemeClr val="dk1"/>
                </a:solidFill>
              </a:rPr>
              <a:t>Генерация голоса по тексту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-"/>
            </a:pPr>
            <a:r>
              <a:rPr lang="en-US" sz="2400">
                <a:solidFill>
                  <a:schemeClr val="dk1"/>
                </a:solidFill>
              </a:rPr>
              <a:t>Предсказание будущего по прошлым наблюдениям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-"/>
            </a:pPr>
            <a:r>
              <a:rPr lang="en-US" sz="2400">
                <a:solidFill>
                  <a:schemeClr val="dk1"/>
                </a:solidFill>
              </a:rPr>
              <a:t>Распознавание объектов на изображениях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-"/>
            </a:pPr>
            <a:r>
              <a:rPr lang="en-US" sz="2400">
                <a:solidFill>
                  <a:schemeClr val="dk1"/>
                </a:solidFill>
              </a:rPr>
              <a:t>Обработка естественного языка (NLP) и категоризация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-"/>
            </a:pPr>
            <a:r>
              <a:rPr lang="en-US" sz="2400">
                <a:solidFill>
                  <a:schemeClr val="dk1"/>
                </a:solidFill>
              </a:rPr>
              <a:t>Построение чат ботов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-"/>
            </a:pPr>
            <a:r>
              <a:rPr lang="en-US" sz="2400">
                <a:solidFill>
                  <a:schemeClr val="dk1"/>
                </a:solidFill>
              </a:rPr>
              <a:t>Подбор правильных размеров одежды по фотографии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-"/>
            </a:pPr>
            <a:r>
              <a:rPr lang="en-US" sz="2400">
                <a:solidFill>
                  <a:schemeClr val="dk1"/>
                </a:solidFill>
              </a:rPr>
              <a:t>Изменение стиля фотографии (возраст, цвет кожи, улыбка)</a:t>
            </a:r>
            <a:endParaRPr sz="2400">
              <a:solidFill>
                <a:schemeClr val="dk1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</a:rPr>
              <a:t>и многое другое</a:t>
            </a:r>
            <a:endParaRPr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33"/>
          <p:cNvSpPr/>
          <p:nvPr/>
        </p:nvSpPr>
        <p:spPr>
          <a:xfrm>
            <a:off x="235452" y="386275"/>
            <a:ext cx="4083300" cy="66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/>
              <a:t>Наши достижения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0" name="Google Shape;190;p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352168" y="835166"/>
            <a:ext cx="308546" cy="218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Google Shape;191;p3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44080" y="196560"/>
            <a:ext cx="308546" cy="218900"/>
          </a:xfrm>
          <a:prstGeom prst="rect">
            <a:avLst/>
          </a:prstGeom>
          <a:noFill/>
          <a:ln>
            <a:noFill/>
          </a:ln>
        </p:spPr>
      </p:pic>
      <p:sp>
        <p:nvSpPr>
          <p:cNvPr id="192" name="Google Shape;192;p33"/>
          <p:cNvSpPr/>
          <p:nvPr/>
        </p:nvSpPr>
        <p:spPr>
          <a:xfrm>
            <a:off x="0" y="5120640"/>
            <a:ext cx="6081000" cy="1742100"/>
          </a:xfrm>
          <a:prstGeom prst="rtTriangle">
            <a:avLst/>
          </a:prstGeom>
          <a:solidFill>
            <a:srgbClr val="ED1745">
              <a:alpha val="949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33"/>
          <p:cNvSpPr/>
          <p:nvPr/>
        </p:nvSpPr>
        <p:spPr>
          <a:xfrm flipH="1">
            <a:off x="6057300" y="5120640"/>
            <a:ext cx="6130500" cy="1749300"/>
          </a:xfrm>
          <a:prstGeom prst="rtTriangle">
            <a:avLst/>
          </a:prstGeom>
          <a:solidFill>
            <a:srgbClr val="00ADF0">
              <a:alpha val="949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33"/>
          <p:cNvSpPr/>
          <p:nvPr/>
        </p:nvSpPr>
        <p:spPr>
          <a:xfrm>
            <a:off x="691800" y="1159601"/>
            <a:ext cx="10890600" cy="296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-3810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-"/>
            </a:pPr>
            <a:r>
              <a:rPr lang="en-US" sz="2400">
                <a:solidFill>
                  <a:schemeClr val="dk1"/>
                </a:solidFill>
              </a:rPr>
              <a:t>Получили золотое место на kaggle соревновании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-"/>
            </a:pPr>
            <a:r>
              <a:rPr lang="en-US" sz="2400">
                <a:solidFill>
                  <a:schemeClr val="dk1"/>
                </a:solidFill>
              </a:rPr>
              <a:t>Работаем с очень большими данными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-"/>
            </a:pPr>
            <a:r>
              <a:rPr lang="en-US" sz="2400">
                <a:solidFill>
                  <a:schemeClr val="dk1"/>
                </a:solidFill>
              </a:rPr>
              <a:t>Получили навыки в работе с самыми современными библиотеками DS: pytorch, tensorflow, xgboost, deeplearning4j</a:t>
            </a:r>
            <a:r>
              <a:rPr lang="en-US" sz="2400">
                <a:solidFill>
                  <a:schemeClr val="dk1"/>
                </a:solidFill>
              </a:rPr>
              <a:t>, apache spark, kafka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-"/>
            </a:pPr>
            <a:r>
              <a:rPr lang="en-US" sz="2400">
                <a:solidFill>
                  <a:schemeClr val="dk1"/>
                </a:solidFill>
              </a:rPr>
              <a:t>Full stack data scientists - работа с Python, C++, Java, Javascipt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-"/>
            </a:pPr>
            <a:r>
              <a:rPr lang="en-US" sz="2400">
                <a:solidFill>
                  <a:schemeClr val="dk1"/>
                </a:solidFill>
              </a:rPr>
              <a:t>Навыки конфигурации CI/CD (gitlab, docker / docker-compose, kubernetes, AWS)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-"/>
            </a:pPr>
            <a:r>
              <a:rPr lang="en-US" sz="2400">
                <a:solidFill>
                  <a:schemeClr val="dk1"/>
                </a:solidFill>
              </a:rPr>
              <a:t>Сертифицировались по программе AWS Certified Machine Learning - Specialty certification</a:t>
            </a:r>
            <a:endParaRPr sz="2400">
              <a:solidFill>
                <a:schemeClr val="dk1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