
<file path=[Content_Types].xml><?xml version="1.0" encoding="utf-8"?>
<Types xmlns="http://schemas.openxmlformats.org/package/2006/content-types">
  <Default ContentType="application/x-fontdata" Extension="fntdata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1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21d0006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021d0006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01ae4b136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01ae4b136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021d0006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021d0006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21d00067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21d00067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01ae4b1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01ae4b1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01ae4b13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01ae4b13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01ae4b136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01ae4b136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01ae4b13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01ae4b13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01ae4b136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01ae4b136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21d00067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21d00067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10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8.jpeg" Type="http://schemas.openxmlformats.org/officeDocument/2006/relationships/image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8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5.jpeg" Type="http://schemas.openxmlformats.org/officeDocument/2006/relationships/image"/><Relationship Id="rId4" Target="../media/image7.jpeg" Type="http://schemas.openxmlformats.org/officeDocument/2006/relationships/image"/><Relationship Id="rId5" Target="../media/image4.jpg" Type="http://schemas.openxmlformats.org/officeDocument/2006/relationships/image"/><Relationship Id="rId6" Target="../media/image11.jpg" Type="http://schemas.openxmlformats.org/officeDocument/2006/relationships/image"/><Relationship Id="rId7" Target="../media/image6.jpg" Type="http://schemas.openxmlformats.org/officeDocument/2006/relationships/image"/><Relationship Id="rId8" Target="../media/image10.jp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5.jpeg" Type="http://schemas.openxmlformats.org/officeDocument/2006/relationships/image"/><Relationship Id="rId4" Target="../media/image7.jpeg" Type="http://schemas.openxmlformats.org/officeDocument/2006/relationships/image"/><Relationship Id="rId9" Target="../media/image1.jpeg" Type="http://schemas.openxmlformats.org/officeDocument/2006/relationships/image"/><Relationship Id="rId5" Target="../media/image4.jpg" Type="http://schemas.openxmlformats.org/officeDocument/2006/relationships/image"/><Relationship Id="rId6" Target="../media/image11.jpg" Type="http://schemas.openxmlformats.org/officeDocument/2006/relationships/image"/><Relationship Id="rId7" Target="../media/image6.jpg" Type="http://schemas.openxmlformats.org/officeDocument/2006/relationships/image"/><Relationship Id="rId8" Target="../media/image10.jp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9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3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1" Target="../slideLayouts/slideLayout3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jpeg" Type="http://schemas.openxmlformats.org/officeDocument/2006/relationships/image"/><Relationship Id="rId4" Target="../media/image16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28017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10426" l="19016" r="21428" t="0"/>
          <a:stretch/>
        </p:blipFill>
        <p:spPr>
          <a:xfrm>
            <a:off x="13" y="915645"/>
            <a:ext cx="2801674" cy="29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749400" y="794640"/>
            <a:ext cx="43884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1C1E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Артём Александрович</a:t>
            </a:r>
            <a:endParaRPr b="1" sz="2800">
              <a:solidFill>
                <a:srgbClr val="1C1E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800">
                <a:solidFill>
                  <a:srgbClr val="1C1E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Никульченко</a:t>
            </a:r>
            <a:endParaRPr b="1" sz="2800"/>
          </a:p>
        </p:txBody>
      </p:sp>
      <p:sp>
        <p:nvSpPr>
          <p:cNvPr id="57" name="Google Shape;57;p13"/>
          <p:cNvSpPr txBox="1"/>
          <p:nvPr/>
        </p:nvSpPr>
        <p:spPr>
          <a:xfrm>
            <a:off x="3813150" y="1927675"/>
            <a:ext cx="4324500" cy="11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1C1E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Доцент, преподаватель кафедры </a:t>
            </a:r>
            <a:r>
              <a:rPr b="1" lang="en" sz="1800">
                <a:solidFill>
                  <a:srgbClr val="1C1E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КМАД</a:t>
            </a:r>
            <a:endParaRPr b="1" sz="1800">
              <a:solidFill>
                <a:srgbClr val="1C1E2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rgbClr val="1C1E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Технический директор в </a:t>
            </a:r>
            <a:r>
              <a:rPr b="1" lang="en" sz="1800">
                <a:solidFill>
                  <a:srgbClr val="0765B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Cloud Works</a:t>
            </a:r>
            <a:endParaRPr b="1" sz="1800">
              <a:solidFill>
                <a:srgbClr val="0765B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>
                <a:solidFill>
                  <a:srgbClr val="1C1E2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Организатор </a:t>
            </a:r>
            <a:r>
              <a:rPr b="1" lang="en" sz="1800">
                <a:solidFill>
                  <a:srgbClr val="434343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GDG Cloud Kharkiv</a:t>
            </a:r>
            <a:endParaRPr b="1" sz="1800">
              <a:solidFill>
                <a:srgbClr val="43434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b="0" l="8332" r="0" t="0"/>
          <a:stretch/>
        </p:blipFill>
        <p:spPr>
          <a:xfrm>
            <a:off x="3901827" y="3297400"/>
            <a:ext cx="1374345" cy="61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1625" y="3344198"/>
            <a:ext cx="2556035" cy="639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-75" y="1139775"/>
            <a:ext cx="9144000" cy="40038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Чем раньше пойдешь работать ‒ тем раньше научишься?</a:t>
            </a:r>
            <a:endParaRPr b="1"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650" y="1139775"/>
            <a:ext cx="6002700" cy="400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273720"/>
            <a:ext cx="8520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0765B1"/>
                </a:solidFill>
                <a:latin typeface="Calibri"/>
                <a:ea typeface="Calibri"/>
                <a:cs typeface="Calibri"/>
                <a:sym typeface="Calibri"/>
              </a:rPr>
              <a:t>Учиться, учиться и учиться online</a:t>
            </a:r>
            <a:endParaRPr b="1" sz="3600">
              <a:solidFill>
                <a:srgbClr val="0765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 rotWithShape="1">
          <a:blip r:embed="rId3">
            <a:alphaModFix/>
          </a:blip>
          <a:srcRect b="3418" l="1709" r="1709" t="0"/>
          <a:stretch/>
        </p:blipFill>
        <p:spPr>
          <a:xfrm>
            <a:off x="6415850" y="2927463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 rotWithShape="1">
          <a:blip r:embed="rId4">
            <a:alphaModFix/>
          </a:blip>
          <a:srcRect b="26892" l="10078" r="9677" t="22934"/>
          <a:stretch/>
        </p:blipFill>
        <p:spPr>
          <a:xfrm>
            <a:off x="3152098" y="1457513"/>
            <a:ext cx="2662785" cy="8629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23"/>
          <p:cNvGrpSpPr/>
          <p:nvPr/>
        </p:nvGrpSpPr>
        <p:grpSpPr>
          <a:xfrm>
            <a:off x="899350" y="2927456"/>
            <a:ext cx="1828823" cy="1828823"/>
            <a:chOff x="2241350" y="2797800"/>
            <a:chExt cx="2057400" cy="2057400"/>
          </a:xfrm>
        </p:grpSpPr>
        <p:pic>
          <p:nvPicPr>
            <p:cNvPr id="136" name="Google Shape;136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241350" y="2797800"/>
              <a:ext cx="2057400" cy="2057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3"/>
            <p:cNvSpPr txBox="1"/>
            <p:nvPr/>
          </p:nvSpPr>
          <p:spPr>
            <a:xfrm>
              <a:off x="2241350" y="4021075"/>
              <a:ext cx="2057400" cy="5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education for everyone</a:t>
              </a:r>
              <a:endParaRPr sz="11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cxnSp>
        <p:nvCxnSpPr>
          <p:cNvPr id="138" name="Google Shape;138;p23"/>
          <p:cNvCxnSpPr/>
          <p:nvPr/>
        </p:nvCxnSpPr>
        <p:spPr>
          <a:xfrm>
            <a:off x="0" y="1259325"/>
            <a:ext cx="91416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23"/>
          <p:cNvCxnSpPr/>
          <p:nvPr/>
        </p:nvCxnSpPr>
        <p:spPr>
          <a:xfrm>
            <a:off x="7575" y="2594850"/>
            <a:ext cx="91416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0" name="Google Shape;140;p23"/>
          <p:cNvPicPr preferRelativeResize="0"/>
          <p:nvPr/>
        </p:nvPicPr>
        <p:blipFill rotWithShape="1">
          <a:blip r:embed="rId6">
            <a:alphaModFix/>
          </a:blip>
          <a:srcRect b="0" l="30582" r="31299" t="0"/>
          <a:stretch/>
        </p:blipFill>
        <p:spPr>
          <a:xfrm>
            <a:off x="3862036" y="2927463"/>
            <a:ext cx="1328928" cy="1828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3"/>
          <p:cNvCxnSpPr/>
          <p:nvPr/>
        </p:nvCxnSpPr>
        <p:spPr>
          <a:xfrm>
            <a:off x="3307625" y="2594500"/>
            <a:ext cx="0" cy="25491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3"/>
          <p:cNvCxnSpPr/>
          <p:nvPr/>
        </p:nvCxnSpPr>
        <p:spPr>
          <a:xfrm>
            <a:off x="5799663" y="2594850"/>
            <a:ext cx="0" cy="25638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311708" y="592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Calibri"/>
                <a:ea typeface="Calibri"/>
                <a:cs typeface="Calibri"/>
                <a:sym typeface="Calibri"/>
              </a:rPr>
              <a:t>Учиться ли?</a:t>
            </a:r>
            <a:endParaRPr b="1" sz="7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311700" y="2681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765B1"/>
                </a:solidFill>
                <a:latin typeface="Calibri"/>
                <a:ea typeface="Calibri"/>
                <a:cs typeface="Calibri"/>
                <a:sym typeface="Calibri"/>
              </a:rPr>
              <a:t>…и если да, то чему и сколько?</a:t>
            </a:r>
            <a:endParaRPr b="1" sz="4000">
              <a:solidFill>
                <a:srgbClr val="0765B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ctrTitle"/>
          </p:nvPr>
        </p:nvSpPr>
        <p:spPr>
          <a:xfrm>
            <a:off x="1393650" y="804600"/>
            <a:ext cx="6356700" cy="35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Чем отличается </a:t>
            </a:r>
            <a:r>
              <a:rPr b="1" lang="en" sz="5400">
                <a:solidFill>
                  <a:schemeClr val="lt1"/>
                </a:solidFill>
                <a:highlight>
                  <a:srgbClr val="0765B1"/>
                </a:highlight>
                <a:latin typeface="Calibri"/>
                <a:ea typeface="Calibri"/>
                <a:cs typeface="Calibri"/>
                <a:sym typeface="Calibri"/>
              </a:rPr>
              <a:t>хороший</a:t>
            </a:r>
            <a:endParaRPr b="1" sz="5400">
              <a:solidFill>
                <a:schemeClr val="lt1"/>
              </a:solidFill>
              <a:highlight>
                <a:srgbClr val="0765B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программист</a:t>
            </a:r>
            <a:endParaRPr b="1"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от</a:t>
            </a:r>
            <a:r>
              <a:rPr b="1" lang="en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5400">
                <a:solidFill>
                  <a:srgbClr val="FFFFFF"/>
                </a:solidFill>
                <a:highlight>
                  <a:srgbClr val="000000"/>
                </a:highlight>
                <a:latin typeface="Calibri"/>
                <a:ea typeface="Calibri"/>
                <a:cs typeface="Calibri"/>
                <a:sym typeface="Calibri"/>
              </a:rPr>
              <a:t>плохого</a:t>
            </a:r>
            <a:r>
              <a:rPr b="1" lang="en"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4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4876800" cy="336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598" y="2506325"/>
            <a:ext cx="3962402" cy="263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6750" y="0"/>
            <a:ext cx="4977250" cy="28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176550"/>
            <a:ext cx="3495349" cy="19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5575" y="3361150"/>
            <a:ext cx="3165316" cy="17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91525" y="2468250"/>
            <a:ext cx="2213426" cy="124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0"/>
            <a:ext cx="4876800" cy="336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598" y="2506325"/>
            <a:ext cx="3962402" cy="2637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66750" y="0"/>
            <a:ext cx="4977250" cy="280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176550"/>
            <a:ext cx="3495349" cy="19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5575" y="3361150"/>
            <a:ext cx="3165316" cy="17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91525" y="2468250"/>
            <a:ext cx="2213426" cy="124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75075" y="856925"/>
            <a:ext cx="48768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-7575" y="1042725"/>
            <a:ext cx="9151500" cy="4100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274320"/>
            <a:ext cx="8520600" cy="5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Почему плохие программисты не становятся лучше?</a:t>
            </a:r>
            <a:endParaRPr b="1"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22222"/>
              </a:solidFill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100" y="1048175"/>
            <a:ext cx="6151775" cy="409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/>
        </p:nvSpPr>
        <p:spPr>
          <a:xfrm>
            <a:off x="-7575" y="1042725"/>
            <a:ext cx="9151500" cy="41007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Почему плохим программистам хорошо платят?</a:t>
            </a:r>
            <a:endParaRPr b="1"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8813" y="1042825"/>
            <a:ext cx="6186374" cy="410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8F9FA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/>
          <p:nvPr/>
        </p:nvSpPr>
        <p:spPr>
          <a:xfrm>
            <a:off x="7575" y="1042775"/>
            <a:ext cx="9144000" cy="4100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240600" y="1475600"/>
            <a:ext cx="4563300" cy="31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1"/>
          <p:cNvSpPr/>
          <p:nvPr/>
        </p:nvSpPr>
        <p:spPr>
          <a:xfrm>
            <a:off x="5064650" y="1475600"/>
            <a:ext cx="3847500" cy="313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025" y="1832975"/>
            <a:ext cx="4460454" cy="242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1838" y="1722150"/>
            <a:ext cx="3513128" cy="270240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27432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В университете ничему не учат?</a:t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1228674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