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OT3UIXZztE" TargetMode="External"/><Relationship Id="rId3" Type="http://schemas.openxmlformats.org/officeDocument/2006/relationships/hyperlink" Target="https://www.youtube.com/watch?v=OOT3UIXZztE&amp;feature=youtu.be&amp;t=754"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s.toronto.edu/~duvenaud/courses/csc2541/slides/gan-applications.pdf" TargetMode="External"/><Relationship Id="rId3" Type="http://schemas.openxmlformats.org/officeDocument/2006/relationships/hyperlink" Target="https://www.cs.toronto.edu/~duvenaud/courses/csc2541/slides/gan-applications.pdf" TargetMode="External"/><Relationship Id="rId4" Type="http://schemas.openxmlformats.org/officeDocument/2006/relationships/hyperlink" Target="https://qz.com/1090267/artificial-intelligence-can-now-show-you-how-those-pants-will-fit/" TargetMode="External"/><Relationship Id="rId5" Type="http://schemas.openxmlformats.org/officeDocument/2006/relationships/hyperlink" Target="https://qz.com/1090267/artificial-intelligence-can-now-show-you-how-those-pants-will-fi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XOxxPcy5Gr4?t=1m20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br.com/post/407991/" TargetMode="External"/><Relationship Id="rId3" Type="http://schemas.openxmlformats.org/officeDocument/2006/relationships/hyperlink" Target="https://www.youtube.com/watch?time_continue=20&amp;v=YXy6oX1iNoA" TargetMode="External"/><Relationship Id="rId4" Type="http://schemas.openxmlformats.org/officeDocument/2006/relationships/hyperlink" Target="https://www.youtube.com/redirect?stzid=UgxiDiWqshiTneOFFTt4AaABAg&amp;event=comments&amp;redir_token=zpBLL5fYC7UqysTGuNUvBulwRdN8MTU0MjI4NTk3NUAxNTQyMTk5NTc1&amp;q=https%3A%2F%2Fwww.theguardian.com%2Ftechnology%2F2017%2Fnov%2F03%2Fgoogles-ai-turtle-rifle-mit-research-artificial-intelligenc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rnopencv.com/convolutional-neural-network-based-image-colorization-using-opencv/"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sap-machine-learning-research/pushing-the-frontiers-of-computer-vision-insights-from-cvpr-2018-80dc9ceef4cb" TargetMode="External"/><Relationship Id="rId3" Type="http://schemas.openxmlformats.org/officeDocument/2006/relationships/hyperlink" Target="https://medium.com/airbnb-engineering/amenity-detection-and-beyond-new-frontiers-of-computer-vision-at-airbnb-144a4441b72e" TargetMode="External"/><Relationship Id="rId4" Type="http://schemas.openxmlformats.org/officeDocument/2006/relationships/hyperlink" Target="https://nips.cc/Conferences/2019/CompetitionTrack" TargetMode="External"/><Relationship Id="rId5" Type="http://schemas.openxmlformats.org/officeDocument/2006/relationships/hyperlink" Target="https://www.cv4gc.or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16fa7f3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16fa7f3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16fa7f36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16fa7f36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u="sng">
                <a:solidFill>
                  <a:schemeClr val="accent5"/>
                </a:solidFill>
                <a:hlinkClick r:id="rId2"/>
              </a:rPr>
              <a:t>https://www.youtube.com/watch?v=OOT3UIXZztE</a:t>
            </a:r>
            <a:r>
              <a:rPr lang="en" sz="1800">
                <a:solidFill>
                  <a:schemeClr val="dk2"/>
                </a:solidFill>
              </a:rPr>
              <a:t> - Demo on COCO dataset</a:t>
            </a:r>
            <a:endParaRPr sz="1800">
              <a:solidFill>
                <a:schemeClr val="dk2"/>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en" sz="1800" u="sng">
                <a:solidFill>
                  <a:schemeClr val="hlink"/>
                </a:solidFill>
                <a:hlinkClick r:id="rId3"/>
              </a:rPr>
              <a:t>https://www.youtube.com/watch?v=OOT3UIXZztE&amp;feature=youtu.be&amp;t=754</a:t>
            </a:r>
            <a:r>
              <a:rPr lang="en" sz="1800">
                <a:solidFill>
                  <a:schemeClr val="dk2"/>
                </a:solidFill>
              </a:rPr>
              <a:t> - Странности 4K Mask RCNN COCO</a:t>
            </a:r>
            <a:endParaRPr sz="1800">
              <a:solidFill>
                <a:schemeClr val="dk2"/>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16fa7f36a_1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16fa7f36a_1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 sz="1200" u="sng">
                <a:solidFill>
                  <a:srgbClr val="0000FF"/>
                </a:solidFill>
                <a:hlinkClick r:id="rId2"/>
              </a:rPr>
              <a:t>https://www.cs.toronto.edu/~duvenaud/courses/csc2541/slides/gan-applications.pdf</a:t>
            </a:r>
            <a:endParaRPr sz="1200" u="sng">
              <a:solidFill>
                <a:srgbClr val="0000FF"/>
              </a:solidFill>
              <a:hlinkClick r:id="rId3"/>
            </a:endParaRPr>
          </a:p>
          <a:p>
            <a:pPr indent="0" lvl="0" marL="0" rtl="0" algn="l">
              <a:lnSpc>
                <a:spcPct val="120000"/>
              </a:lnSpc>
              <a:spcBef>
                <a:spcPts val="0"/>
              </a:spcBef>
              <a:spcAft>
                <a:spcPts val="0"/>
              </a:spcAft>
              <a:buClr>
                <a:schemeClr val="dk1"/>
              </a:buClr>
              <a:buSzPts val="1100"/>
              <a:buFont typeface="Arial"/>
              <a:buNone/>
            </a:pPr>
            <a:r>
              <a:rPr lang="en" sz="1200" u="sng">
                <a:solidFill>
                  <a:srgbClr val="0000FF"/>
                </a:solidFill>
                <a:hlinkClick r:id="rId4"/>
              </a:rPr>
              <a:t>https://qz.com/1090267/artificial-intelligence-can-now-show-you-how-those-pants-will-fit/</a:t>
            </a:r>
            <a:endParaRPr sz="1200" u="sng">
              <a:solidFill>
                <a:srgbClr val="0000FF"/>
              </a:solidFill>
              <a:hlinkClick r:id="rId5"/>
            </a:endParaRPr>
          </a:p>
          <a:p>
            <a:pPr indent="0" lvl="0" marL="0" rtl="0" algn="l">
              <a:lnSpc>
                <a:spcPct val="120000"/>
              </a:lnSpc>
              <a:spcBef>
                <a:spcPts val="0"/>
              </a:spcBef>
              <a:spcAft>
                <a:spcPts val="0"/>
              </a:spcAft>
              <a:buNone/>
            </a:pPr>
            <a:r>
              <a:rPr lang="en" sz="1050">
                <a:solidFill>
                  <a:srgbClr val="A1A1A1"/>
                </a:solidFill>
                <a:highlight>
                  <a:srgbClr val="F9F9F9"/>
                </a:highlight>
              </a:rPr>
              <a:t>Only two of these images were taken by a camera. (Spolier: Row 1, C and Row 2, 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16fa7f36a_1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16fa7f36a_1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16fa7f36a_1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16fa7f36a_1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16fa7f36a_1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16fa7f36a_1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0000FF"/>
                </a:solidFill>
                <a:hlinkClick r:id="rId2"/>
              </a:rPr>
              <a:t>https://youtu.be/XOxxPcy5Gr4?t=1m20s</a:t>
            </a:r>
            <a:r>
              <a:rPr lang="en" sz="1200">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16fa7f36a_1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16fa7f36a_1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16fa7f36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16fa7f36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16fa7f36a_2_1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16fa7f36a_2_1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16fa7f36a_1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16fa7f36a_1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16fa7f36a_1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16fa7f36a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riffle == turtle: </a:t>
            </a:r>
            <a:endParaRPr/>
          </a:p>
          <a:p>
            <a:pPr indent="0" lvl="0" marL="0" rtl="0" algn="l">
              <a:spcBef>
                <a:spcPts val="0"/>
              </a:spcBef>
              <a:spcAft>
                <a:spcPts val="0"/>
              </a:spcAft>
              <a:buNone/>
            </a:pPr>
            <a:r>
              <a:rPr lang="en" u="sng">
                <a:solidFill>
                  <a:schemeClr val="hlink"/>
                </a:solidFill>
                <a:hlinkClick r:id="rId2"/>
              </a:rPr>
              <a:t>https://habr.com/post/407991/</a:t>
            </a:r>
            <a:r>
              <a:rPr lang="en"/>
              <a:t> </a:t>
            </a:r>
            <a:endParaRPr/>
          </a:p>
          <a:p>
            <a:pPr indent="0" lvl="0" marL="0" rtl="0" algn="l">
              <a:spcBef>
                <a:spcPts val="0"/>
              </a:spcBef>
              <a:spcAft>
                <a:spcPts val="0"/>
              </a:spcAft>
              <a:buNone/>
            </a:pPr>
            <a:r>
              <a:rPr lang="en" u="sng">
                <a:solidFill>
                  <a:schemeClr val="hlink"/>
                </a:solidFill>
                <a:hlinkClick r:id="rId3"/>
              </a:rPr>
              <a:t>https://www.youtube.com/watch?v=YXy6oX1iNoA</a:t>
            </a:r>
            <a:r>
              <a:rPr lang="en">
                <a:solidFill>
                  <a:schemeClr val="dk1"/>
                </a:solidFill>
              </a:rPr>
              <a:t> </a:t>
            </a:r>
            <a:endParaRPr>
              <a:solidFill>
                <a:schemeClr val="dk1"/>
              </a:solidFill>
            </a:endParaRPr>
          </a:p>
          <a:p>
            <a:pPr indent="0" lvl="0" marL="0" rtl="0" algn="l">
              <a:spcBef>
                <a:spcPts val="0"/>
              </a:spcBef>
              <a:spcAft>
                <a:spcPts val="0"/>
              </a:spcAft>
              <a:buNone/>
            </a:pPr>
            <a:r>
              <a:rPr lang="en" u="sng">
                <a:solidFill>
                  <a:schemeClr val="hlink"/>
                </a:solidFill>
                <a:hlinkClick r:id="rId4"/>
              </a:rPr>
              <a:t>https://www.theguardian.com/technology/2017/nov/03/googles-ai-turtle-rifle-mit-research-artificial-intelligence﻿</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032ff06f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032ff06f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https://www.learnopencv.com/convolutional-neural-network-based-image-colorization-using-opencv/</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032ff06f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032ff06f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16fa7f36a_2_1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16fa7f36a_2_1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https://medium.com/sap-machine-learning-research/pushing-the-frontiers-of-computer-vision-insights-from-cvpr-2018-80dc9ceef4cb</a:t>
            </a:r>
            <a:r>
              <a:rPr lang="en"/>
              <a:t> </a:t>
            </a:r>
            <a:endParaRPr/>
          </a:p>
          <a:p>
            <a:pPr indent="0" lvl="0" marL="0" rtl="0" algn="l">
              <a:spcBef>
                <a:spcPts val="0"/>
              </a:spcBef>
              <a:spcAft>
                <a:spcPts val="0"/>
              </a:spcAft>
              <a:buNone/>
            </a:pPr>
            <a:r>
              <a:rPr lang="en"/>
              <a:t>// </a:t>
            </a:r>
            <a:r>
              <a:rPr lang="en" u="sng">
                <a:solidFill>
                  <a:schemeClr val="hlink"/>
                </a:solidFill>
                <a:hlinkClick r:id="rId3"/>
              </a:rPr>
              <a:t>https://medium.com/airbnb-engineering/amenity-detection-and-beyond-new-frontiers-of-computer-vision-at-airbnb-144a4441b72e</a:t>
            </a:r>
            <a:r>
              <a:rPr lang="en"/>
              <a:t>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https://nips.cc/Conferences/2019/CompetitionTrack</a:t>
            </a:r>
            <a:r>
              <a:rPr lang="en"/>
              <a:t> </a:t>
            </a:r>
            <a:endParaRPr/>
          </a:p>
          <a:p>
            <a:pPr indent="0" lvl="0" marL="0" rtl="0" algn="l">
              <a:spcBef>
                <a:spcPts val="0"/>
              </a:spcBef>
              <a:spcAft>
                <a:spcPts val="0"/>
              </a:spcAft>
              <a:buNone/>
            </a:pPr>
            <a:r>
              <a:rPr lang="en" u="sng">
                <a:solidFill>
                  <a:schemeClr val="hlink"/>
                </a:solidFill>
                <a:hlinkClick r:id="rId5"/>
              </a:rPr>
              <a:t>https://www.cv4gc.org/</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16fa7f36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16fa7f36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032ff06f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032ff06f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Jaccard Index is the same as </a:t>
            </a:r>
            <a:r>
              <a:rPr b="1" lang="en">
                <a:solidFill>
                  <a:schemeClr val="dk1"/>
                </a:solidFill>
              </a:rPr>
              <a:t>Intersection over Union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032ff06f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032ff06f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032ff06f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032ff06f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16fa7f36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16fa7f36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032ff06f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032ff06f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032ff06f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032ff06f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032ff06f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032ff06f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032ff06f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032ff06f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032ff06f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032ff06f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16fa7f36a_2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16fa7f36a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OOT3UIXZztE" TargetMode="External"/><Relationship Id="rId4" Type="http://schemas.openxmlformats.org/officeDocument/2006/relationships/image" Target="../media/image11.jpg"/><Relationship Id="rId5" Type="http://schemas.openxmlformats.org/officeDocument/2006/relationships/hyperlink" Target="https://www.youtube.com/watch?v=OOT3UIXZztE" TargetMode="External"/></Relationships>
</file>

<file path=ppt/slides/_rels/slide11.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0.jpeg" Type="http://schemas.openxmlformats.org/officeDocument/2006/relationships/image"/><Relationship Id="rId4" Target="../media/image7.jpeg" Type="http://schemas.openxmlformats.org/officeDocument/2006/relationships/image"/></Relationships>
</file>

<file path=ppt/slides/_rels/slide12.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_rels/slide13.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15.jpeg" Type="http://schemas.openxmlformats.org/officeDocument/2006/relationships/image"/><Relationship Id="rId4" Target="../media/image14.jpeg" Type="http://schemas.openxmlformats.org/officeDocument/2006/relationships/image"/></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github.com/tkarras/progressive_growing_of_gans" TargetMode="External"/><Relationship Id="rId4" Type="http://schemas.openxmlformats.org/officeDocument/2006/relationships/hyperlink" Target="https://arxiv.org/abs/1710.10196" TargetMode="External"/><Relationship Id="rId5" Type="http://schemas.openxmlformats.org/officeDocument/2006/relationships/hyperlink" Target="http://www.youtube.com/watch?v=XOxxPcy5Gr4" TargetMode="External"/><Relationship Id="rId6" Type="http://schemas.openxmlformats.org/officeDocument/2006/relationships/image" Target="../media/image1.jpg"/></Relationships>
</file>

<file path=ppt/slides/_rels/slide15.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nirkin.com/fsgan/" TargetMode="External"/><Relationship Id="rId4" Type="http://schemas.openxmlformats.org/officeDocument/2006/relationships/hyperlink" Target="http://www.youtube.com/watch?v=BsITEVX6hkE" TargetMode="External"/><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wsj.com/articles/fraudsters-use-ai-to-mimic-ceos-voice-in-unusual-cybercrime-case-11567157402" TargetMode="External"/><Relationship Id="rId4" Type="http://schemas.openxmlformats.org/officeDocument/2006/relationships/hyperlink" Target="https://ai.facebook.com/blog/deepfake-detection-challenge" TargetMode="External"/><Relationship Id="rId5" Type="http://schemas.openxmlformats.org/officeDocument/2006/relationships/hyperlink" Target="https://deepfakedetectionchallenge.ai/" TargetMode="External"/></Relationships>
</file>

<file path=ppt/slides/_rels/slide18.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https://arxiv.org/pdf/1712.09665.pdf" TargetMode="External" Type="http://schemas.openxmlformats.org/officeDocument/2006/relationships/hyperlink"/><Relationship Id="rId4" Target="../media/image9.jpeg" Type="http://schemas.openxmlformats.org/officeDocument/2006/relationships/image"/><Relationship Id="rId5" Target="../media/image17.jpeg" Type="http://schemas.openxmlformats.org/officeDocument/2006/relationships/image"/></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YXy6oX1iNoA" TargetMode="External"/><Relationship Id="rId4" Type="http://schemas.openxmlformats.org/officeDocument/2006/relationships/image" Target="../media/image21.jpg"/><Relationship Id="rId5" Type="http://schemas.openxmlformats.org/officeDocument/2006/relationships/hyperlink" Target="https://arxiv.org/pdf/1707.07397.pdf" TargetMode="External"/></Relationships>
</file>

<file path=ppt/slides/_rels/slide2.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3.jpeg" Type="http://schemas.openxmlformats.org/officeDocument/2006/relationships/image"/><Relationship Id="rId6" Target="../media/image32.jpeg" Type="http://schemas.openxmlformats.org/officeDocument/2006/relationships/image"/></Relationships>
</file>

<file path=ppt/slides/_rels/slide20.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16.jpeg" Type="http://schemas.openxmlformats.org/officeDocument/2006/relationships/image"/><Relationship Id="rId4" Target="../media/image18.jpeg" Type="http://schemas.openxmlformats.org/officeDocument/2006/relationships/image"/></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habr.com/ru/company/ods/blog/345992/" TargetMode="External"/><Relationship Id="rId4" Type="http://schemas.openxmlformats.org/officeDocument/2006/relationships/hyperlink" Target="https://habr.com/ru/company/pochtoy/blog/409855/" TargetMode="External"/><Relationship Id="rId5" Type="http://schemas.openxmlformats.org/officeDocument/2006/relationships/hyperlink" Target="https://habr.com/ru/company/pochtoy/blog/467497/" TargetMode="External"/><Relationship Id="rId6" Type="http://schemas.openxmlformats.org/officeDocument/2006/relationships/hyperlink" Target="https://towardsdatascience.com/few-shot-learning-in-cvpr19-6c6892fc8c5" TargetMode="External"/></Relationships>
</file>

<file path=ppt/slides/_rels/slide23.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https://arxiv.org/pdf/1801.05746.pdf" TargetMode="External" Type="http://schemas.openxmlformats.org/officeDocument/2006/relationships/hyperlink"/><Relationship Id="rId4" Target="https://github.com/ternaus/TernausNet" TargetMode="External" Type="http://schemas.openxmlformats.org/officeDocument/2006/relationships/hyperlink"/><Relationship Id="rId5" Target="http://blog.kaggle.com/2017/12/22/carvana-image-masking-first-place-interview/" TargetMode="External" Type="http://schemas.openxmlformats.org/officeDocument/2006/relationships/hyperlink"/><Relationship Id="rId6" Target="https://github.com/ternaus/robot-surgery-segmentation" TargetMode="External" Type="http://schemas.openxmlformats.org/officeDocument/2006/relationships/hyperlink"/><Relationship Id="rId7" Target="../media/image30.jpeg" Type="http://schemas.openxmlformats.org/officeDocument/2006/relationships/image"/></Relationships>
</file>

<file path=ppt/slides/_rels/slide24.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28.jpeg" Type="http://schemas.openxmlformats.org/officeDocument/2006/relationships/image"/></Relationships>
</file>

<file path=ppt/slides/_rels/slide25.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 Id="rId3" Target="../media/image27.jpeg" Type="http://schemas.openxmlformats.org/officeDocument/2006/relationships/image"/><Relationship Id="rId4" Target="https://arxiv.org/pdf/1711.07064.pdf" TargetMode="External" Type="http://schemas.openxmlformats.org/officeDocument/2006/relationships/hyperlink"/><Relationship Id="rId5" Target="../media/image29.jpeg" Type="http://schemas.openxmlformats.org/officeDocument/2006/relationships/image"/><Relationship Id="rId6" Target="../media/image31.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https://challenge.kitware.com/#challenge/560d7856cad3a57cfde481ba" TargetMode="External" Type="http://schemas.openxmlformats.org/officeDocument/2006/relationships/hyperlink"/><Relationship Id="rId4" Target="https://challenge.kitware.com/#challenge/560d7856cad3a57cfde481ba" TargetMode="External" Type="http://schemas.openxmlformats.org/officeDocument/2006/relationships/hyperlink"/><Relationship Id="rId5" Target="../media/image3.jpeg" Type="http://schemas.openxmlformats.org/officeDocument/2006/relationships/image"/></Relationships>
</file>

<file path=ppt/slides/_rels/slide5.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22.jpeg" Type="http://schemas.openxmlformats.org/officeDocument/2006/relationships/image"/></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24.jpe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5921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t>Современный Computer Vision. Какой он в разработке и исследованиях?</a:t>
            </a:r>
            <a:endParaRPr sz="4400"/>
          </a:p>
        </p:txBody>
      </p:sp>
      <p:sp>
        <p:nvSpPr>
          <p:cNvPr id="55" name="Google Shape;55;p13"/>
          <p:cNvSpPr txBox="1"/>
          <p:nvPr>
            <p:ph idx="1" type="subTitle"/>
          </p:nvPr>
        </p:nvSpPr>
        <p:spPr>
          <a:xfrm>
            <a:off x="5683038" y="3029687"/>
            <a:ext cx="3100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Vladyslav Kolbasin</a:t>
            </a:r>
            <a:endParaRPr sz="2400">
              <a:solidFill>
                <a:srgbClr val="000000"/>
              </a:solidFill>
            </a:endParaRPr>
          </a:p>
        </p:txBody>
      </p:sp>
      <p:sp>
        <p:nvSpPr>
          <p:cNvPr id="56" name="Google Shape;56;p13"/>
          <p:cNvSpPr txBox="1"/>
          <p:nvPr/>
        </p:nvSpPr>
        <p:spPr>
          <a:xfrm>
            <a:off x="5637000" y="3440075"/>
            <a:ext cx="3364200" cy="11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Senior Data Scientist at INSART</a:t>
            </a:r>
            <a:endParaRPr/>
          </a:p>
          <a:p>
            <a:pPr indent="0" lvl="0" marL="0" rtl="0" algn="l">
              <a:spcBef>
                <a:spcPts val="0"/>
              </a:spcBef>
              <a:spcAft>
                <a:spcPts val="0"/>
              </a:spcAft>
              <a:buNone/>
            </a:pPr>
            <a:r>
              <a:rPr lang="en"/>
              <a:t>Consultant at Globallogic</a:t>
            </a:r>
            <a:endParaRPr/>
          </a:p>
          <a:p>
            <a:pPr indent="0" lvl="0" marL="0" rtl="0" algn="l">
              <a:spcBef>
                <a:spcPts val="0"/>
              </a:spcBef>
              <a:spcAft>
                <a:spcPts val="0"/>
              </a:spcAft>
              <a:buNone/>
            </a:pPr>
            <a:r>
              <a:rPr lang="en"/>
              <a:t>Lecturer at CMAD dep. at NTU “KhPI”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Mask-R-CNN. Demo</a:t>
            </a:r>
            <a:endParaRPr/>
          </a:p>
        </p:txBody>
      </p:sp>
      <p:pic>
        <p:nvPicPr>
          <p:cNvPr descr="source: https://github.com/karolmajek/Mask_RCNN&#10;Input 4K video: https://goo.gl/aUY47y&#10;Coffee or caffe: https://goo.gl/g1Lwbi" id="112" name="Google Shape;112;p22" title="4K Mask RCNN COCO Object detection and segmentation #2">
            <a:hlinkClick r:id="rId3"/>
          </p:cNvPr>
          <p:cNvPicPr preferRelativeResize="0"/>
          <p:nvPr/>
        </p:nvPicPr>
        <p:blipFill>
          <a:blip r:embed="rId4">
            <a:alphaModFix/>
          </a:blip>
          <a:stretch>
            <a:fillRect/>
          </a:stretch>
        </p:blipFill>
        <p:spPr>
          <a:xfrm>
            <a:off x="2006325" y="993775"/>
            <a:ext cx="5003575" cy="3752675"/>
          </a:xfrm>
          <a:prstGeom prst="rect">
            <a:avLst/>
          </a:prstGeom>
          <a:noFill/>
          <a:ln>
            <a:noFill/>
          </a:ln>
        </p:spPr>
      </p:pic>
      <p:sp>
        <p:nvSpPr>
          <p:cNvPr id="113" name="Google Shape;113;p22"/>
          <p:cNvSpPr txBox="1"/>
          <p:nvPr/>
        </p:nvSpPr>
        <p:spPr>
          <a:xfrm>
            <a:off x="3854475" y="4687050"/>
            <a:ext cx="5258100" cy="3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u="sng">
                <a:solidFill>
                  <a:schemeClr val="accent5"/>
                </a:solidFill>
                <a:hlinkClick r:id="rId5"/>
              </a:rPr>
              <a:t>https://www.youtube.com/watch?v=OOT3UIXZztE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Realistic generation tasks</a:t>
            </a:r>
            <a:endParaRPr/>
          </a:p>
        </p:txBody>
      </p:sp>
      <p:pic>
        <p:nvPicPr>
          <p:cNvPr id="119" name="Google Shape;119;p23"/>
          <p:cNvPicPr preferRelativeResize="0"/>
          <p:nvPr/>
        </p:nvPicPr>
        <p:blipFill>
          <a:blip r:embed="rId3">
            <a:alphaModFix/>
          </a:blip>
          <a:stretch>
            <a:fillRect/>
          </a:stretch>
        </p:blipFill>
        <p:spPr>
          <a:xfrm>
            <a:off x="237882" y="1108575"/>
            <a:ext cx="4269642" cy="3247186"/>
          </a:xfrm>
          <a:prstGeom prst="rect">
            <a:avLst/>
          </a:prstGeom>
          <a:noFill/>
          <a:ln>
            <a:noFill/>
          </a:ln>
        </p:spPr>
      </p:pic>
      <p:pic>
        <p:nvPicPr>
          <p:cNvPr id="120" name="Google Shape;120;p23"/>
          <p:cNvPicPr preferRelativeResize="0"/>
          <p:nvPr/>
        </p:nvPicPr>
        <p:blipFill>
          <a:blip r:embed="rId4">
            <a:alphaModFix/>
          </a:blip>
          <a:stretch>
            <a:fillRect/>
          </a:stretch>
        </p:blipFill>
        <p:spPr>
          <a:xfrm>
            <a:off x="4610125" y="1152513"/>
            <a:ext cx="4417157" cy="2838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228600" y="2511050"/>
            <a:ext cx="8496266" cy="2358650"/>
          </a:xfrm>
          <a:prstGeom prst="rect">
            <a:avLst/>
          </a:prstGeom>
          <a:noFill/>
          <a:ln>
            <a:noFill/>
          </a:ln>
        </p:spPr>
      </p:pic>
      <p:pic>
        <p:nvPicPr>
          <p:cNvPr id="126" name="Google Shape;126;p24"/>
          <p:cNvPicPr preferRelativeResize="0"/>
          <p:nvPr/>
        </p:nvPicPr>
        <p:blipFill>
          <a:blip r:embed="rId4">
            <a:alphaModFix/>
          </a:blip>
          <a:stretch>
            <a:fillRect/>
          </a:stretch>
        </p:blipFill>
        <p:spPr>
          <a:xfrm>
            <a:off x="228600" y="152400"/>
            <a:ext cx="8496300" cy="23586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228600" y="2482521"/>
            <a:ext cx="8410574" cy="2330121"/>
          </a:xfrm>
          <a:prstGeom prst="rect">
            <a:avLst/>
          </a:prstGeom>
          <a:noFill/>
          <a:ln>
            <a:noFill/>
          </a:ln>
        </p:spPr>
      </p:pic>
      <p:pic>
        <p:nvPicPr>
          <p:cNvPr id="132" name="Google Shape;132;p25"/>
          <p:cNvPicPr preferRelativeResize="0"/>
          <p:nvPr/>
        </p:nvPicPr>
        <p:blipFill>
          <a:blip r:embed="rId4">
            <a:alphaModFix/>
          </a:blip>
          <a:stretch>
            <a:fillRect/>
          </a:stretch>
        </p:blipFill>
        <p:spPr>
          <a:xfrm>
            <a:off x="228600" y="152400"/>
            <a:ext cx="8410574" cy="23301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Realistic generation tasks</a:t>
            </a:r>
            <a:endParaRPr/>
          </a:p>
        </p:txBody>
      </p:sp>
      <p:sp>
        <p:nvSpPr>
          <p:cNvPr id="138" name="Google Shape;138;p26"/>
          <p:cNvSpPr txBox="1"/>
          <p:nvPr/>
        </p:nvSpPr>
        <p:spPr>
          <a:xfrm>
            <a:off x="311700" y="4493600"/>
            <a:ext cx="5443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FF"/>
                </a:solidFill>
                <a:hlinkClick r:id="rId3"/>
              </a:rPr>
              <a:t>https://github.com/tkarras/progressive_growing_of_gans</a:t>
            </a:r>
            <a:r>
              <a:rPr lang="en">
                <a:solidFill>
                  <a:schemeClr val="dk1"/>
                </a:solidFill>
              </a:rPr>
              <a:t>    </a:t>
            </a:r>
            <a:r>
              <a:rPr lang="en" u="sng">
                <a:solidFill>
                  <a:srgbClr val="0000FF"/>
                </a:solidFill>
                <a:hlinkClick r:id="rId4"/>
              </a:rPr>
              <a:t>https://arxiv.org/abs/1710.10196</a:t>
            </a:r>
            <a:r>
              <a:rPr lang="en">
                <a:solidFill>
                  <a:schemeClr val="dk1"/>
                </a:solidFill>
              </a:rPr>
              <a:t> </a:t>
            </a:r>
            <a:endParaRPr/>
          </a:p>
        </p:txBody>
      </p:sp>
      <p:pic>
        <p:nvPicPr>
          <p:cNvPr descr="Submission video of our paper, published at ICLR 2018. Please see the final version at https://youtu.be/G06dEcZ-QTg&#10;&#10;Authors:&#10;Tero Karras (NVIDIA)&#10;Timo Aila (NVIDIA)&#10;Samuli Laine (NVIDIA)&#10;Jaakko Lehtinen (NVIDIA and Aalto University)&#10;&#10;For business inquiries, please contact researchinquiries@nvidia.com&#10;For press and other inquiries, please contact Hector Marinez at hmarinez@nvidia.com&#10;&#10;Links:&#10;http://arxiv.org/abs/1710.10196&#10;https://github.com/tkarras/progressive_growing_of_gans&#10;&#10;Abstract:&#10;We describe a new training methodology for generative adversarial networks. The key idea is to grow both the generator and discriminator progressively: starting from a low resolution, we add new layers that model increasingly fine details as training progresses. This both speeds the training up and greatly stabilizes it, allowing us to produce images of unprecedented quality, e.g., CelebA images at 1024². We also propose a simple way to increase the variation in generated images, and achieve a record inception score of 8.80 in unsupervised CIFAR10. Additionally, we describe several implementation details that are important for discouraging unhealthy competition between the generator and discriminator. Finally, we suggest a new metric for evaluating GAN results, both in terms of image quality and variation. As an additional contribution, we construct a higher-quality version of the CelebA dataset." id="139" name="Google Shape;139;p26" title="Progressive Growing of GANs for Improved Quality, Stability, and Variation">
            <a:hlinkClick r:id="rId5"/>
          </p:cNvPr>
          <p:cNvPicPr preferRelativeResize="0"/>
          <p:nvPr/>
        </p:nvPicPr>
        <p:blipFill>
          <a:blip r:embed="rId6">
            <a:alphaModFix/>
          </a:blip>
          <a:stretch>
            <a:fillRect/>
          </a:stretch>
        </p:blipFill>
        <p:spPr>
          <a:xfrm>
            <a:off x="2286000" y="1170125"/>
            <a:ext cx="4228100" cy="3171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Unsupervised Image-to-Image Translation</a:t>
            </a:r>
            <a:endParaRPr/>
          </a:p>
        </p:txBody>
      </p:sp>
      <p:pic>
        <p:nvPicPr>
          <p:cNvPr id="145" name="Google Shape;145;p27"/>
          <p:cNvPicPr preferRelativeResize="0"/>
          <p:nvPr/>
        </p:nvPicPr>
        <p:blipFill>
          <a:blip r:embed="rId3">
            <a:alphaModFix/>
          </a:blip>
          <a:stretch>
            <a:fillRect/>
          </a:stretch>
        </p:blipFill>
        <p:spPr>
          <a:xfrm>
            <a:off x="311700" y="2757462"/>
            <a:ext cx="5756299" cy="2172235"/>
          </a:xfrm>
          <a:prstGeom prst="rect">
            <a:avLst/>
          </a:prstGeom>
          <a:noFill/>
          <a:ln>
            <a:noFill/>
          </a:ln>
        </p:spPr>
      </p:pic>
      <p:pic>
        <p:nvPicPr>
          <p:cNvPr id="146" name="Google Shape;146;p27"/>
          <p:cNvPicPr preferRelativeResize="0"/>
          <p:nvPr/>
        </p:nvPicPr>
        <p:blipFill>
          <a:blip r:embed="rId4">
            <a:alphaModFix/>
          </a:blip>
          <a:stretch>
            <a:fillRect/>
          </a:stretch>
        </p:blipFill>
        <p:spPr>
          <a:xfrm>
            <a:off x="311700" y="1017725"/>
            <a:ext cx="5756300" cy="164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FSGAN: Subject Agnostic Face Swapping and Reenactment (2019)</a:t>
            </a:r>
            <a:endParaRPr/>
          </a:p>
        </p:txBody>
      </p:sp>
      <p:sp>
        <p:nvSpPr>
          <p:cNvPr id="152" name="Google Shape;152;p28"/>
          <p:cNvSpPr txBox="1"/>
          <p:nvPr>
            <p:ph idx="1" type="body"/>
          </p:nvPr>
        </p:nvSpPr>
        <p:spPr>
          <a:xfrm>
            <a:off x="6407700" y="4643450"/>
            <a:ext cx="2649300" cy="4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https://nirkin.com/fsgan/</a:t>
            </a:r>
            <a:r>
              <a:rPr lang="en"/>
              <a:t> </a:t>
            </a:r>
            <a:endParaRPr/>
          </a:p>
          <a:p>
            <a:pPr indent="0" lvl="0" marL="0" rtl="0" algn="l">
              <a:spcBef>
                <a:spcPts val="1600"/>
              </a:spcBef>
              <a:spcAft>
                <a:spcPts val="1600"/>
              </a:spcAft>
              <a:buNone/>
            </a:pPr>
            <a:r>
              <a:t/>
            </a:r>
            <a:endParaRPr/>
          </a:p>
        </p:txBody>
      </p:sp>
      <p:pic>
        <p:nvPicPr>
          <p:cNvPr descr="Yuval Nirkin, Yosi Keller, and Tal Hassner. FSGAN: Subject Agnostic Face Swapping and Reenactment. International Conference on Computer Vision (ICCV), Seoul, Korea, 2019.&#10;&#10;For more information please visit our project site:&#10;https://nirkin.com/fsgan" id="153" name="Google Shape;153;p28" title="[ICCV 2019] FSGAN: Subject Agnostic Face Swapping and Reenactment">
            <a:hlinkClick r:id="rId4"/>
          </p:cNvPr>
          <p:cNvPicPr preferRelativeResize="0"/>
          <p:nvPr/>
        </p:nvPicPr>
        <p:blipFill>
          <a:blip r:embed="rId5">
            <a:alphaModFix/>
          </a:blip>
          <a:stretch>
            <a:fillRect/>
          </a:stretch>
        </p:blipFill>
        <p:spPr>
          <a:xfrm>
            <a:off x="2286000" y="1162050"/>
            <a:ext cx="4572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DeepFakes - Huge Problem</a:t>
            </a:r>
            <a:endParaRPr/>
          </a:p>
        </p:txBody>
      </p:sp>
      <p:sp>
        <p:nvSpPr>
          <p:cNvPr id="159" name="Google Shape;159;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Fraudsters Used AI to Mimic CEO’s Voice in Unusual Cybercrime Case</a:t>
            </a:r>
            <a:br>
              <a:rPr lang="en">
                <a:solidFill>
                  <a:srgbClr val="000000"/>
                </a:solidFill>
              </a:rPr>
            </a:br>
            <a:r>
              <a:rPr lang="en" u="sng">
                <a:solidFill>
                  <a:schemeClr val="hlink"/>
                </a:solidFill>
                <a:hlinkClick r:id="rId3"/>
              </a:rPr>
              <a:t>https://www.wsj.com/articles/fraudsters-use-ai-to-mimic-ceos-voice-in-unusual-cybercrime-case-11567157402</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Creating a data set and a challenge for deepfakes</a:t>
            </a:r>
            <a:br>
              <a:rPr lang="en">
                <a:solidFill>
                  <a:srgbClr val="000000"/>
                </a:solidFill>
              </a:rPr>
            </a:br>
            <a:r>
              <a:rPr lang="en" u="sng">
                <a:solidFill>
                  <a:schemeClr val="hlink"/>
                </a:solidFill>
                <a:hlinkClick r:id="rId4"/>
              </a:rPr>
              <a:t>https://ai.facebook.com/blog/deepfake-detection-challenge</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Deepfake Detection Challenge</a:t>
            </a:r>
            <a:br>
              <a:rPr lang="en">
                <a:solidFill>
                  <a:srgbClr val="000000"/>
                </a:solidFill>
              </a:rPr>
            </a:br>
            <a:r>
              <a:rPr lang="en" u="sng">
                <a:solidFill>
                  <a:schemeClr val="hlink"/>
                </a:solidFill>
                <a:hlinkClick r:id="rId5"/>
              </a:rPr>
              <a:t>https://deepfakedetectionchallenge.ai/</a:t>
            </a:r>
            <a:r>
              <a:rPr lang="en">
                <a:solidFill>
                  <a:srgbClr val="000000"/>
                </a:solidFill>
              </a:rPr>
              <a:t> </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Adversarial Patch</a:t>
            </a:r>
            <a:endParaRPr/>
          </a:p>
        </p:txBody>
      </p:sp>
      <p:sp>
        <p:nvSpPr>
          <p:cNvPr id="165" name="Google Shape;165;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https://arxiv.org/pdf/1712.09665.pdf</a:t>
            </a:r>
            <a:endParaRPr/>
          </a:p>
          <a:p>
            <a:pPr indent="0" lvl="0" marL="0" rtl="0" algn="l">
              <a:spcBef>
                <a:spcPts val="1600"/>
              </a:spcBef>
              <a:spcAft>
                <a:spcPts val="1600"/>
              </a:spcAft>
              <a:buNone/>
            </a:pPr>
            <a:r>
              <a:t/>
            </a:r>
            <a:endParaRPr/>
          </a:p>
        </p:txBody>
      </p:sp>
      <p:pic>
        <p:nvPicPr>
          <p:cNvPr id="166" name="Google Shape;166;p30"/>
          <p:cNvPicPr preferRelativeResize="0"/>
          <p:nvPr/>
        </p:nvPicPr>
        <p:blipFill>
          <a:blip r:embed="rId4">
            <a:alphaModFix/>
          </a:blip>
          <a:stretch>
            <a:fillRect/>
          </a:stretch>
        </p:blipFill>
        <p:spPr>
          <a:xfrm>
            <a:off x="3623450" y="1736796"/>
            <a:ext cx="5310999" cy="3335275"/>
          </a:xfrm>
          <a:prstGeom prst="rect">
            <a:avLst/>
          </a:prstGeom>
          <a:noFill/>
          <a:ln>
            <a:noFill/>
          </a:ln>
        </p:spPr>
      </p:pic>
      <p:pic>
        <p:nvPicPr>
          <p:cNvPr id="167" name="Google Shape;167;p30"/>
          <p:cNvPicPr preferRelativeResize="0"/>
          <p:nvPr/>
        </p:nvPicPr>
        <p:blipFill>
          <a:blip r:embed="rId5">
            <a:alphaModFix/>
          </a:blip>
          <a:stretch>
            <a:fillRect/>
          </a:stretch>
        </p:blipFill>
        <p:spPr>
          <a:xfrm>
            <a:off x="311704" y="1810850"/>
            <a:ext cx="2781175" cy="3115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Synthesizing Robust Adversarial Examples</a:t>
            </a:r>
            <a:endParaRPr/>
          </a:p>
        </p:txBody>
      </p:sp>
      <p:pic>
        <p:nvPicPr>
          <p:cNvPr descr="An adversarial object from the paper &quot;Synthesizing Robust Adversarial Examples.&quot; The turtle is classified as a &quot;rifle&quot; at every viewpoint as a rifle by the InceptionV3 image classifier." id="173" name="Google Shape;173;p31" title="Synthesizing Robust Adversarial Examples: Adversarial Turtle">
            <a:hlinkClick r:id="rId3"/>
          </p:cNvPr>
          <p:cNvPicPr preferRelativeResize="0"/>
          <p:nvPr/>
        </p:nvPicPr>
        <p:blipFill>
          <a:blip r:embed="rId4">
            <a:alphaModFix/>
          </a:blip>
          <a:stretch>
            <a:fillRect/>
          </a:stretch>
        </p:blipFill>
        <p:spPr>
          <a:xfrm>
            <a:off x="2186750" y="1000425"/>
            <a:ext cx="4714800" cy="3536100"/>
          </a:xfrm>
          <a:prstGeom prst="rect">
            <a:avLst/>
          </a:prstGeom>
          <a:noFill/>
          <a:ln>
            <a:noFill/>
          </a:ln>
        </p:spPr>
      </p:pic>
      <p:sp>
        <p:nvSpPr>
          <p:cNvPr id="174" name="Google Shape;174;p31"/>
          <p:cNvSpPr txBox="1"/>
          <p:nvPr/>
        </p:nvSpPr>
        <p:spPr>
          <a:xfrm>
            <a:off x="6019800" y="4648200"/>
            <a:ext cx="3049200" cy="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https://arxiv.org/pdf/1707.07397.pdf</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Processing</a:t>
            </a:r>
            <a:endParaRPr/>
          </a:p>
        </p:txBody>
      </p:sp>
      <p:sp>
        <p:nvSpPr>
          <p:cNvPr id="62" name="Google Shape;62;p14"/>
          <p:cNvSpPr txBox="1"/>
          <p:nvPr>
            <p:ph idx="1" type="body"/>
          </p:nvPr>
        </p:nvSpPr>
        <p:spPr>
          <a:xfrm>
            <a:off x="311700" y="1152475"/>
            <a:ext cx="3800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Classification</a:t>
            </a:r>
            <a:endParaRPr/>
          </a:p>
          <a:p>
            <a:pPr indent="-342900" lvl="0" marL="457200" rtl="0" algn="l">
              <a:spcBef>
                <a:spcPts val="0"/>
              </a:spcBef>
              <a:spcAft>
                <a:spcPts val="0"/>
              </a:spcAft>
              <a:buSzPts val="1800"/>
              <a:buChar char="●"/>
            </a:pPr>
            <a:r>
              <a:rPr lang="en"/>
              <a:t>Object Detection</a:t>
            </a:r>
            <a:endParaRPr/>
          </a:p>
          <a:p>
            <a:pPr indent="-342900" lvl="0" marL="457200" rtl="0" algn="l">
              <a:spcBef>
                <a:spcPts val="0"/>
              </a:spcBef>
              <a:spcAft>
                <a:spcPts val="0"/>
              </a:spcAft>
              <a:buSzPts val="1800"/>
              <a:buChar char="●"/>
            </a:pPr>
            <a:r>
              <a:rPr lang="en"/>
              <a:t>Semantic Segmentation</a:t>
            </a:r>
            <a:endParaRPr/>
          </a:p>
          <a:p>
            <a:pPr indent="-342900" lvl="0" marL="457200" rtl="0" algn="l">
              <a:spcBef>
                <a:spcPts val="0"/>
              </a:spcBef>
              <a:spcAft>
                <a:spcPts val="0"/>
              </a:spcAft>
              <a:buSzPts val="1800"/>
              <a:buChar char="●"/>
            </a:pPr>
            <a:r>
              <a:rPr lang="en"/>
              <a:t>Instance Segmentation</a:t>
            </a:r>
            <a:endParaRPr/>
          </a:p>
          <a:p>
            <a:pPr indent="-342900" lvl="0" marL="457200" rtl="0" algn="l">
              <a:spcBef>
                <a:spcPts val="0"/>
              </a:spcBef>
              <a:spcAft>
                <a:spcPts val="0"/>
              </a:spcAft>
              <a:buSzPts val="1800"/>
              <a:buChar char="●"/>
            </a:pPr>
            <a:r>
              <a:rPr lang="en"/>
              <a:t>Summarization</a:t>
            </a:r>
            <a:endParaRPr/>
          </a:p>
          <a:p>
            <a:pPr indent="-342900" lvl="0" marL="457200" rtl="0" algn="l">
              <a:spcBef>
                <a:spcPts val="0"/>
              </a:spcBef>
              <a:spcAft>
                <a:spcPts val="0"/>
              </a:spcAft>
              <a:buSzPts val="1800"/>
              <a:buChar char="●"/>
            </a:pPr>
            <a:r>
              <a:rPr lang="en"/>
              <a:t>Captioning</a:t>
            </a:r>
            <a:endParaRPr/>
          </a:p>
          <a:p>
            <a:pPr indent="-342900" lvl="0" marL="457200" rtl="0" algn="l">
              <a:spcBef>
                <a:spcPts val="0"/>
              </a:spcBef>
              <a:spcAft>
                <a:spcPts val="0"/>
              </a:spcAft>
              <a:buSzPts val="1800"/>
              <a:buChar char="●"/>
            </a:pPr>
            <a:r>
              <a:rPr lang="en"/>
              <a:t>Colorization</a:t>
            </a:r>
            <a:endParaRPr/>
          </a:p>
        </p:txBody>
      </p:sp>
      <p:pic>
        <p:nvPicPr>
          <p:cNvPr id="63" name="Google Shape;63;p14"/>
          <p:cNvPicPr preferRelativeResize="0"/>
          <p:nvPr/>
        </p:nvPicPr>
        <p:blipFill>
          <a:blip r:embed="rId3">
            <a:alphaModFix/>
          </a:blip>
          <a:stretch>
            <a:fillRect/>
          </a:stretch>
        </p:blipFill>
        <p:spPr>
          <a:xfrm>
            <a:off x="4472500" y="903400"/>
            <a:ext cx="4362300" cy="1186250"/>
          </a:xfrm>
          <a:prstGeom prst="rect">
            <a:avLst/>
          </a:prstGeom>
          <a:noFill/>
          <a:ln>
            <a:noFill/>
          </a:ln>
        </p:spPr>
      </p:pic>
      <p:pic>
        <p:nvPicPr>
          <p:cNvPr id="64" name="Google Shape;64;p14"/>
          <p:cNvPicPr preferRelativeResize="0"/>
          <p:nvPr/>
        </p:nvPicPr>
        <p:blipFill>
          <a:blip r:embed="rId4">
            <a:alphaModFix/>
          </a:blip>
          <a:stretch>
            <a:fillRect/>
          </a:stretch>
        </p:blipFill>
        <p:spPr>
          <a:xfrm>
            <a:off x="4472500" y="2150327"/>
            <a:ext cx="4362300" cy="1222298"/>
          </a:xfrm>
          <a:prstGeom prst="rect">
            <a:avLst/>
          </a:prstGeom>
          <a:noFill/>
          <a:ln>
            <a:noFill/>
          </a:ln>
        </p:spPr>
      </p:pic>
      <p:pic>
        <p:nvPicPr>
          <p:cNvPr id="65" name="Google Shape;65;p14"/>
          <p:cNvPicPr preferRelativeResize="0"/>
          <p:nvPr/>
        </p:nvPicPr>
        <p:blipFill>
          <a:blip r:embed="rId5">
            <a:alphaModFix/>
          </a:blip>
          <a:stretch>
            <a:fillRect/>
          </a:stretch>
        </p:blipFill>
        <p:spPr>
          <a:xfrm>
            <a:off x="4276022" y="3464725"/>
            <a:ext cx="4787378" cy="1589575"/>
          </a:xfrm>
          <a:prstGeom prst="rect">
            <a:avLst/>
          </a:prstGeom>
          <a:noFill/>
          <a:ln>
            <a:noFill/>
          </a:ln>
        </p:spPr>
      </p:pic>
      <p:pic>
        <p:nvPicPr>
          <p:cNvPr id="66" name="Google Shape;66;p14"/>
          <p:cNvPicPr preferRelativeResize="0"/>
          <p:nvPr/>
        </p:nvPicPr>
        <p:blipFill>
          <a:blip r:embed="rId6">
            <a:alphaModFix/>
          </a:blip>
          <a:stretch>
            <a:fillRect/>
          </a:stretch>
        </p:blipFill>
        <p:spPr>
          <a:xfrm>
            <a:off x="176300" y="3464724"/>
            <a:ext cx="3935501" cy="15895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an Invisibility Cloak: Real World Adversarial Attacks on Object Detectors</a:t>
            </a:r>
            <a:endParaRPr/>
          </a:p>
        </p:txBody>
      </p:sp>
      <p:pic>
        <p:nvPicPr>
          <p:cNvPr id="180" name="Google Shape;180;p32"/>
          <p:cNvPicPr preferRelativeResize="0"/>
          <p:nvPr/>
        </p:nvPicPr>
        <p:blipFill>
          <a:blip r:embed="rId3">
            <a:alphaModFix/>
          </a:blip>
          <a:stretch>
            <a:fillRect/>
          </a:stretch>
        </p:blipFill>
        <p:spPr>
          <a:xfrm>
            <a:off x="310425" y="1152475"/>
            <a:ext cx="4343400" cy="2705100"/>
          </a:xfrm>
          <a:prstGeom prst="rect">
            <a:avLst/>
          </a:prstGeom>
          <a:noFill/>
          <a:ln>
            <a:noFill/>
          </a:ln>
        </p:spPr>
      </p:pic>
      <p:pic>
        <p:nvPicPr>
          <p:cNvPr id="181" name="Google Shape;181;p32"/>
          <p:cNvPicPr preferRelativeResize="0"/>
          <p:nvPr/>
        </p:nvPicPr>
        <p:blipFill>
          <a:blip r:embed="rId4">
            <a:alphaModFix/>
          </a:blip>
          <a:stretch>
            <a:fillRect/>
          </a:stretch>
        </p:blipFill>
        <p:spPr>
          <a:xfrm>
            <a:off x="5117625" y="923875"/>
            <a:ext cx="3715017" cy="4067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Frontiers in CV</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Better transfer learning and domain adaptation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chemeClr val="dk1"/>
                </a:solidFill>
              </a:rPr>
              <a:t>CV</a:t>
            </a:r>
            <a:r>
              <a:rPr lang="en">
                <a:solidFill>
                  <a:schemeClr val="dk1"/>
                </a:solidFill>
              </a:rPr>
              <a:t> in the medical field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Multimodality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Visual Question Answering</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3D perception systems (of the autonomous car)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Disentangled representations</a:t>
            </a:r>
            <a:endParaRPr>
              <a:solidFill>
                <a:srgbClr val="000000"/>
              </a:solidFill>
            </a:endParaRPr>
          </a:p>
          <a:p>
            <a:pPr indent="-342900" lvl="0" marL="457200" rtl="0" algn="l">
              <a:spcBef>
                <a:spcPts val="0"/>
              </a:spcBef>
              <a:spcAft>
                <a:spcPts val="0"/>
              </a:spcAft>
              <a:buClr>
                <a:srgbClr val="000000"/>
              </a:buClr>
              <a:buSzPts val="1800"/>
              <a:buChar char="●"/>
            </a:pPr>
            <a:r>
              <a:rPr lang="en">
                <a:solidFill>
                  <a:schemeClr val="dk1"/>
                </a:solidFill>
              </a:rPr>
              <a:t>Self-Supervision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Model interpretability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endParaRPr/>
          </a:p>
        </p:txBody>
      </p:sp>
      <p:sp>
        <p:nvSpPr>
          <p:cNvPr id="193" name="Google Shape;19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Из физиков в Data Science</a:t>
            </a:r>
            <a:br>
              <a:rPr lang="en"/>
            </a:br>
            <a:r>
              <a:rPr lang="en" u="sng">
                <a:solidFill>
                  <a:schemeClr val="hlink"/>
                </a:solidFill>
                <a:hlinkClick r:id="rId3"/>
              </a:rPr>
              <a:t>https://habr.com/ru/company/ods/blog/345992/</a:t>
            </a:r>
            <a:r>
              <a:rPr lang="en"/>
              <a:t> </a:t>
            </a:r>
            <a:endParaRPr/>
          </a:p>
          <a:p>
            <a:pPr indent="-342900" lvl="0" marL="457200" rtl="0" algn="l">
              <a:spcBef>
                <a:spcPts val="0"/>
              </a:spcBef>
              <a:spcAft>
                <a:spcPts val="0"/>
              </a:spcAft>
              <a:buClr>
                <a:srgbClr val="000000"/>
              </a:buClr>
              <a:buSzPts val="1800"/>
              <a:buChar char="●"/>
            </a:pPr>
            <a:r>
              <a:rPr lang="en">
                <a:solidFill>
                  <a:srgbClr val="000000"/>
                </a:solidFill>
              </a:rPr>
              <a:t>DeepFakes:</a:t>
            </a:r>
            <a:endParaRPr>
              <a:solidFill>
                <a:srgbClr val="000000"/>
              </a:solidFill>
            </a:endParaRPr>
          </a:p>
          <a:p>
            <a:pPr indent="-317500" lvl="1" marL="914400" rtl="0" algn="l">
              <a:spcBef>
                <a:spcPts val="0"/>
              </a:spcBef>
              <a:spcAft>
                <a:spcPts val="0"/>
              </a:spcAft>
              <a:buSzPts val="1400"/>
              <a:buChar char="○"/>
            </a:pPr>
            <a:r>
              <a:rPr lang="en" u="sng">
                <a:solidFill>
                  <a:schemeClr val="hlink"/>
                </a:solidFill>
                <a:hlinkClick r:id="rId4"/>
              </a:rPr>
              <a:t>https://habr.com/ru/company/pochtoy/blog/409855/</a:t>
            </a:r>
            <a:r>
              <a:rPr lang="en"/>
              <a:t> </a:t>
            </a:r>
            <a:endParaRPr/>
          </a:p>
          <a:p>
            <a:pPr indent="-317500" lvl="1" marL="914400" rtl="0" algn="l">
              <a:spcBef>
                <a:spcPts val="0"/>
              </a:spcBef>
              <a:spcAft>
                <a:spcPts val="0"/>
              </a:spcAft>
              <a:buSzPts val="1400"/>
              <a:buChar char="○"/>
            </a:pPr>
            <a:r>
              <a:rPr lang="en" u="sng">
                <a:solidFill>
                  <a:schemeClr val="hlink"/>
                </a:solidFill>
                <a:hlinkClick r:id="rId5"/>
              </a:rPr>
              <a:t>https://habr.com/ru/company/pochtoy/blog/467497/</a:t>
            </a:r>
            <a:r>
              <a:rPr lang="en"/>
              <a:t> </a:t>
            </a:r>
            <a:endParaRPr/>
          </a:p>
          <a:p>
            <a:pPr indent="-342900" lvl="0" marL="457200" rtl="0" algn="l">
              <a:spcBef>
                <a:spcPts val="0"/>
              </a:spcBef>
              <a:spcAft>
                <a:spcPts val="0"/>
              </a:spcAft>
              <a:buClr>
                <a:srgbClr val="000000"/>
              </a:buClr>
              <a:buSzPts val="1800"/>
              <a:buChar char="●"/>
            </a:pPr>
            <a:r>
              <a:rPr lang="en">
                <a:solidFill>
                  <a:srgbClr val="000000"/>
                </a:solidFill>
              </a:rPr>
              <a:t>Few-shot learning</a:t>
            </a:r>
            <a:br>
              <a:rPr lang="en"/>
            </a:br>
            <a:r>
              <a:rPr lang="en" u="sng">
                <a:solidFill>
                  <a:schemeClr val="hlink"/>
                </a:solidFill>
                <a:hlinkClick r:id="rId6"/>
              </a:rPr>
              <a:t>https://towardsdatascience.com/few-shot-learning-in-cvpr19-6c6892fc8c5</a:t>
            </a: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TernausNet</a:t>
            </a:r>
            <a:endParaRPr/>
          </a:p>
        </p:txBody>
      </p:sp>
      <p:sp>
        <p:nvSpPr>
          <p:cNvPr id="199" name="Google Shape;199;p35"/>
          <p:cNvSpPr txBox="1"/>
          <p:nvPr>
            <p:ph idx="1" type="body"/>
          </p:nvPr>
        </p:nvSpPr>
        <p:spPr>
          <a:xfrm>
            <a:off x="2355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U-Net with VGG11 Encoder</a:t>
            </a:r>
            <a:br>
              <a:rPr lang="en"/>
            </a:br>
            <a:r>
              <a:rPr lang="en" u="sng">
                <a:solidFill>
                  <a:schemeClr val="accent5"/>
                </a:solidFill>
                <a:hlinkClick r:id="rId3"/>
              </a:rPr>
              <a:t>https://arxiv.org/pdf/1801.05746.pdf</a:t>
            </a:r>
            <a:r>
              <a:rPr lang="en"/>
              <a:t> </a:t>
            </a:r>
            <a:br>
              <a:rPr lang="en"/>
            </a:br>
            <a:r>
              <a:rPr lang="en" u="sng">
                <a:solidFill>
                  <a:schemeClr val="hlink"/>
                </a:solidFill>
                <a:hlinkClick r:id="rId4"/>
              </a:rPr>
              <a:t>https://github.com/ternaus/TernausNet</a:t>
            </a:r>
            <a:r>
              <a:rPr lang="en"/>
              <a:t> </a:t>
            </a:r>
            <a:endParaRPr/>
          </a:p>
          <a:p>
            <a:pPr indent="-342900" lvl="0" marL="457200" rtl="0" algn="l">
              <a:spcBef>
                <a:spcPts val="1600"/>
              </a:spcBef>
              <a:spcAft>
                <a:spcPts val="0"/>
              </a:spcAft>
              <a:buSzPts val="1800"/>
              <a:buChar char="●"/>
            </a:pPr>
            <a:r>
              <a:rPr lang="en">
                <a:solidFill>
                  <a:srgbClr val="000000"/>
                </a:solidFill>
              </a:rPr>
              <a:t>Carvana Image Masking Challenge</a:t>
            </a:r>
            <a:br>
              <a:rPr lang="en"/>
            </a:br>
            <a:r>
              <a:rPr lang="en" u="sng">
                <a:solidFill>
                  <a:schemeClr val="hlink"/>
                </a:solidFill>
                <a:hlinkClick r:id="rId5"/>
              </a:rPr>
              <a:t>http://blog.kaggle.com/2017/12/22/carvana-image-masking-first-place-interview/</a:t>
            </a:r>
            <a:r>
              <a:rPr lang="en"/>
              <a:t> </a:t>
            </a:r>
            <a:endParaRPr/>
          </a:p>
          <a:p>
            <a:pPr indent="-342900" lvl="0" marL="457200" rtl="0" algn="l">
              <a:spcBef>
                <a:spcPts val="0"/>
              </a:spcBef>
              <a:spcAft>
                <a:spcPts val="0"/>
              </a:spcAft>
              <a:buSzPts val="1800"/>
              <a:buChar char="●"/>
            </a:pPr>
            <a:r>
              <a:rPr lang="en">
                <a:solidFill>
                  <a:srgbClr val="000000"/>
                </a:solidFill>
              </a:rPr>
              <a:t>MICCAI 2017 Robotic Instrument Segmentation</a:t>
            </a:r>
            <a:br>
              <a:rPr lang="en"/>
            </a:br>
            <a:r>
              <a:rPr lang="en" u="sng">
                <a:solidFill>
                  <a:schemeClr val="hlink"/>
                </a:solidFill>
                <a:hlinkClick r:id="rId6"/>
              </a:rPr>
              <a:t>https://github.com/ternaus/robot-surgery-segmentation</a:t>
            </a:r>
            <a:r>
              <a:rPr lang="en"/>
              <a:t> </a:t>
            </a:r>
            <a:endParaRPr/>
          </a:p>
        </p:txBody>
      </p:sp>
      <p:pic>
        <p:nvPicPr>
          <p:cNvPr id="200" name="Google Shape;200;p35"/>
          <p:cNvPicPr preferRelativeResize="0"/>
          <p:nvPr/>
        </p:nvPicPr>
        <p:blipFill>
          <a:blip r:embed="rId7">
            <a:alphaModFix/>
          </a:blip>
          <a:stretch>
            <a:fillRect/>
          </a:stretch>
        </p:blipFill>
        <p:spPr>
          <a:xfrm>
            <a:off x="4508825" y="767475"/>
            <a:ext cx="4506451" cy="3912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MICCAI 2017 Robotic Instrument Segmentation</a:t>
            </a:r>
            <a:endParaRPr/>
          </a:p>
        </p:txBody>
      </p:sp>
      <p:pic>
        <p:nvPicPr>
          <p:cNvPr id="206" name="Google Shape;206;p36"/>
          <p:cNvPicPr preferRelativeResize="0"/>
          <p:nvPr/>
        </p:nvPicPr>
        <p:blipFill>
          <a:blip r:embed="rId3">
            <a:alphaModFix/>
          </a:blip>
          <a:stretch>
            <a:fillRect/>
          </a:stretch>
        </p:blipFill>
        <p:spPr>
          <a:xfrm>
            <a:off x="1905000" y="1170125"/>
            <a:ext cx="4789811" cy="38209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Motion deblurring</a:t>
            </a:r>
            <a:endParaRPr/>
          </a:p>
        </p:txBody>
      </p:sp>
      <p:pic>
        <p:nvPicPr>
          <p:cNvPr id="212" name="Google Shape;212;p37"/>
          <p:cNvPicPr preferRelativeResize="0"/>
          <p:nvPr/>
        </p:nvPicPr>
        <p:blipFill>
          <a:blip r:embed="rId3">
            <a:alphaModFix/>
          </a:blip>
          <a:stretch>
            <a:fillRect/>
          </a:stretch>
        </p:blipFill>
        <p:spPr>
          <a:xfrm>
            <a:off x="194451" y="1112425"/>
            <a:ext cx="1252050" cy="939875"/>
          </a:xfrm>
          <a:prstGeom prst="rect">
            <a:avLst/>
          </a:prstGeom>
          <a:noFill/>
          <a:ln>
            <a:noFill/>
          </a:ln>
        </p:spPr>
      </p:pic>
      <p:sp>
        <p:nvSpPr>
          <p:cNvPr id="213" name="Google Shape;213;p37"/>
          <p:cNvSpPr txBox="1"/>
          <p:nvPr/>
        </p:nvSpPr>
        <p:spPr>
          <a:xfrm>
            <a:off x="120443" y="2069974"/>
            <a:ext cx="3219900" cy="5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Orest Kupyn</a:t>
            </a:r>
            <a:endParaRPr/>
          </a:p>
          <a:p>
            <a:pPr indent="0" lvl="0" marL="0" rtl="0" algn="l">
              <a:spcBef>
                <a:spcPts val="0"/>
              </a:spcBef>
              <a:spcAft>
                <a:spcPts val="0"/>
              </a:spcAft>
              <a:buNone/>
            </a:pPr>
            <a:r>
              <a:rPr lang="en" u="sng">
                <a:solidFill>
                  <a:schemeClr val="hlink"/>
                </a:solidFill>
                <a:hlinkClick r:id="rId4"/>
              </a:rPr>
              <a:t>https://arxiv.org/pdf/1711.07064.pdf</a:t>
            </a:r>
            <a:r>
              <a:rPr lang="en"/>
              <a:t> </a:t>
            </a:r>
            <a:endParaRPr/>
          </a:p>
        </p:txBody>
      </p:sp>
      <p:pic>
        <p:nvPicPr>
          <p:cNvPr id="214" name="Google Shape;214;p37"/>
          <p:cNvPicPr preferRelativeResize="0"/>
          <p:nvPr/>
        </p:nvPicPr>
        <p:blipFill>
          <a:blip r:embed="rId5">
            <a:alphaModFix/>
          </a:blip>
          <a:stretch>
            <a:fillRect/>
          </a:stretch>
        </p:blipFill>
        <p:spPr>
          <a:xfrm>
            <a:off x="4121575" y="1041602"/>
            <a:ext cx="4511768" cy="1667825"/>
          </a:xfrm>
          <a:prstGeom prst="rect">
            <a:avLst/>
          </a:prstGeom>
          <a:noFill/>
          <a:ln>
            <a:noFill/>
          </a:ln>
        </p:spPr>
      </p:pic>
      <p:pic>
        <p:nvPicPr>
          <p:cNvPr id="215" name="Google Shape;215;p37"/>
          <p:cNvPicPr preferRelativeResize="0"/>
          <p:nvPr/>
        </p:nvPicPr>
        <p:blipFill>
          <a:blip r:embed="rId6">
            <a:alphaModFix/>
          </a:blip>
          <a:stretch>
            <a:fillRect/>
          </a:stretch>
        </p:blipFill>
        <p:spPr>
          <a:xfrm>
            <a:off x="157450" y="2674016"/>
            <a:ext cx="8520599" cy="24306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ImageNet classification error through years</a:t>
            </a:r>
            <a:endParaRPr/>
          </a:p>
        </p:txBody>
      </p:sp>
      <p:pic>
        <p:nvPicPr>
          <p:cNvPr id="72" name="Google Shape;72;p15"/>
          <p:cNvPicPr preferRelativeResize="0"/>
          <p:nvPr/>
        </p:nvPicPr>
        <p:blipFill>
          <a:blip r:embed="rId3">
            <a:alphaModFix/>
          </a:blip>
          <a:stretch>
            <a:fillRect/>
          </a:stretch>
        </p:blipFill>
        <p:spPr>
          <a:xfrm>
            <a:off x="304800" y="1093925"/>
            <a:ext cx="8032122" cy="3820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Lesion classification &amp; segmentation</a:t>
            </a:r>
            <a:endParaRPr/>
          </a:p>
        </p:txBody>
      </p:sp>
      <p:sp>
        <p:nvSpPr>
          <p:cNvPr id="78" name="Google Shape;78;p16"/>
          <p:cNvSpPr txBox="1"/>
          <p:nvPr>
            <p:ph idx="1" type="body"/>
          </p:nvPr>
        </p:nvSpPr>
        <p:spPr>
          <a:xfrm>
            <a:off x="311700" y="1152475"/>
            <a:ext cx="8520600" cy="1628100"/>
          </a:xfrm>
          <a:prstGeom prst="rect">
            <a:avLst/>
          </a:prstGeom>
        </p:spPr>
        <p:txBody>
          <a:bodyPr anchorCtr="0" anchor="t" bIns="91425" lIns="91425" spcFirstLastPara="1" rIns="91425" wrap="square" tIns="91425">
            <a:noAutofit/>
          </a:bodyPr>
          <a:lstStyle/>
          <a:p>
            <a:pPr indent="-314325" lvl="0" marL="317500" rtl="0" algn="l">
              <a:lnSpc>
                <a:spcPct val="120000"/>
              </a:lnSpc>
              <a:spcBef>
                <a:spcPts val="0"/>
              </a:spcBef>
              <a:spcAft>
                <a:spcPts val="0"/>
              </a:spcAft>
              <a:buClr>
                <a:schemeClr val="dk1"/>
              </a:buClr>
              <a:buSzPts val="1350"/>
              <a:buChar char="●"/>
            </a:pPr>
            <a:r>
              <a:rPr lang="en">
                <a:solidFill>
                  <a:schemeClr val="dk1"/>
                </a:solidFill>
              </a:rPr>
              <a:t>Competition </a:t>
            </a:r>
            <a:r>
              <a:rPr b="1" lang="en">
                <a:solidFill>
                  <a:schemeClr val="dk1"/>
                </a:solidFill>
              </a:rPr>
              <a:t>Skin Lesion Analysis Towards Melanoma Detection</a:t>
            </a:r>
            <a:endParaRPr b="1">
              <a:solidFill>
                <a:schemeClr val="dk1"/>
              </a:solidFill>
            </a:endParaRPr>
          </a:p>
          <a:p>
            <a:pPr indent="-314325" lvl="0" marL="317500" rtl="0" algn="l">
              <a:lnSpc>
                <a:spcPct val="120000"/>
              </a:lnSpc>
              <a:spcBef>
                <a:spcPts val="0"/>
              </a:spcBef>
              <a:spcAft>
                <a:spcPts val="0"/>
              </a:spcAft>
              <a:buClr>
                <a:schemeClr val="dk1"/>
              </a:buClr>
              <a:buSzPts val="1350"/>
              <a:buChar char="●"/>
            </a:pPr>
            <a:r>
              <a:rPr lang="en">
                <a:solidFill>
                  <a:schemeClr val="dk1"/>
                </a:solidFill>
              </a:rPr>
              <a:t>Segment image - find lesion in the picture</a:t>
            </a:r>
            <a:endParaRPr>
              <a:solidFill>
                <a:schemeClr val="dk1"/>
              </a:solidFill>
            </a:endParaRPr>
          </a:p>
          <a:p>
            <a:pPr indent="-314325" lvl="0" marL="317500" rtl="0" algn="l">
              <a:lnSpc>
                <a:spcPct val="120000"/>
              </a:lnSpc>
              <a:spcBef>
                <a:spcPts val="0"/>
              </a:spcBef>
              <a:spcAft>
                <a:spcPts val="0"/>
              </a:spcAft>
              <a:buClr>
                <a:schemeClr val="dk1"/>
              </a:buClr>
              <a:buSzPts val="1350"/>
              <a:buChar char="●"/>
            </a:pPr>
            <a:r>
              <a:rPr lang="en" u="sng">
                <a:solidFill>
                  <a:srgbClr val="0000FF"/>
                </a:solidFill>
                <a:hlinkClick r:id="rId3"/>
              </a:rPr>
              <a:t>https://challenge.kitware.com/#challenge/560d7856cad3a57cfde481ba</a:t>
            </a:r>
            <a:endParaRPr u="sng">
              <a:solidFill>
                <a:srgbClr val="0000FF"/>
              </a:solidFill>
              <a:hlinkClick r:id="rId4"/>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1600"/>
              </a:spcBef>
              <a:spcAft>
                <a:spcPts val="0"/>
              </a:spcAft>
              <a:buClr>
                <a:schemeClr val="dk1"/>
              </a:buClr>
              <a:buSzPts val="1100"/>
              <a:buFont typeface="Arial"/>
              <a:buNone/>
            </a:pPr>
            <a:r>
              <a:t/>
            </a:r>
            <a:endParaRPr sz="1100">
              <a:solidFill>
                <a:schemeClr val="dk1"/>
              </a:solidFill>
            </a:endParaRPr>
          </a:p>
          <a:p>
            <a:pPr indent="0" lvl="0" marL="0" rtl="0" algn="l">
              <a:spcBef>
                <a:spcPts val="1600"/>
              </a:spcBef>
              <a:spcAft>
                <a:spcPts val="1600"/>
              </a:spcAft>
              <a:buNone/>
            </a:pPr>
            <a:r>
              <a:t/>
            </a:r>
            <a:endParaRPr/>
          </a:p>
        </p:txBody>
      </p:sp>
      <p:pic>
        <p:nvPicPr>
          <p:cNvPr id="79" name="Google Shape;79;p16"/>
          <p:cNvPicPr preferRelativeResize="0"/>
          <p:nvPr/>
        </p:nvPicPr>
        <p:blipFill>
          <a:blip r:embed="rId5">
            <a:alphaModFix/>
          </a:blip>
          <a:stretch>
            <a:fillRect/>
          </a:stretch>
        </p:blipFill>
        <p:spPr>
          <a:xfrm>
            <a:off x="313350" y="2556750"/>
            <a:ext cx="8534400" cy="1938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228600" y="76200"/>
            <a:ext cx="8106732"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228600" y="76200"/>
            <a:ext cx="8100459"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1069099" y="0"/>
            <a:ext cx="7005801"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 Bowl 2018</a:t>
            </a:r>
            <a:endParaRPr/>
          </a:p>
        </p:txBody>
      </p:sp>
      <p:pic>
        <p:nvPicPr>
          <p:cNvPr id="100" name="Google Shape;100;p20"/>
          <p:cNvPicPr preferRelativeResize="0"/>
          <p:nvPr/>
        </p:nvPicPr>
        <p:blipFill>
          <a:blip r:embed="rId3">
            <a:alphaModFix/>
          </a:blip>
          <a:stretch>
            <a:fillRect/>
          </a:stretch>
        </p:blipFill>
        <p:spPr>
          <a:xfrm>
            <a:off x="0" y="1152853"/>
            <a:ext cx="9143999" cy="28377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Algorithms comparison</a:t>
            </a:r>
            <a:endParaRPr/>
          </a:p>
        </p:txBody>
      </p:sp>
      <p:pic>
        <p:nvPicPr>
          <p:cNvPr id="106" name="Google Shape;106;p21"/>
          <p:cNvPicPr preferRelativeResize="0"/>
          <p:nvPr/>
        </p:nvPicPr>
        <p:blipFill>
          <a:blip r:embed="rId3">
            <a:alphaModFix/>
          </a:blip>
          <a:stretch>
            <a:fillRect/>
          </a:stretch>
        </p:blipFill>
        <p:spPr>
          <a:xfrm>
            <a:off x="327722" y="1076275"/>
            <a:ext cx="6586590" cy="3991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1185329</vt:lpwstr>
  </property>
  <property fmtid="{D5CDD505-2E9C-101B-9397-08002B2CF9AE}" name="NXPowerLiteSettings" pid="3">
    <vt:lpwstr>C7000400038000</vt:lpwstr>
  </property>
  <property fmtid="{D5CDD505-2E9C-101B-9397-08002B2CF9AE}" name="NXPowerLiteVersion" pid="4">
    <vt:lpwstr>S8.2.3</vt:lpwstr>
  </property>
</Properties>
</file>