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62" r:id="rId4"/>
    <p:sldId id="261" r:id="rId5"/>
    <p:sldId id="260" r:id="rId6"/>
    <p:sldId id="258" r:id="rId7"/>
    <p:sldId id="259" r:id="rId8"/>
    <p:sldId id="264" r:id="rId9"/>
    <p:sldId id="273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9E6A544-B6A1-4B3D-B719-F08BF8A030AA}">
          <p14:sldIdLst>
            <p14:sldId id="256"/>
            <p14:sldId id="272"/>
            <p14:sldId id="262"/>
            <p14:sldId id="261"/>
            <p14:sldId id="260"/>
            <p14:sldId id="258"/>
            <p14:sldId id="259"/>
            <p14:sldId id="264"/>
            <p14:sldId id="273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F61F86-1F2C-478E-B6F0-8F101C1FA8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85EE335-FD56-4B73-92B8-28D15C2757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5FAFDE-9D95-4519-B5B5-3816280D0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CEC2-11FA-4E75-9D3D-AFF0C3577E19}" type="datetimeFigureOut">
              <a:rPr lang="ru-RU" smtClean="0"/>
              <a:t>11.07.2024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73E698-E159-400D-A69E-0B170F06D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2307BC-496D-4A1E-A855-B9A048825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7A00-9409-4311-A346-4ECD51BB610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494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90DB69-9601-40A1-8C48-5E471D39D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10038F4-D8D7-41E8-9ACE-764BEF6A6C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B5A848-A225-4501-B288-450773E0E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CEC2-11FA-4E75-9D3D-AFF0C3577E19}" type="datetimeFigureOut">
              <a:rPr lang="ru-RU" smtClean="0"/>
              <a:t>11.07.2024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B67BE0-5565-42B6-8E0D-BB09FCFEA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21CE04-B2FD-4B42-9170-6C71EDC85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7A00-9409-4311-A346-4ECD51BB610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286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B9F966E-F3BF-42E5-8DA4-F418F376D6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3CAE112-BF4B-42D6-AF38-71CE327089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5CA7BC-9CC8-44D4-BBA9-8F14AA1BF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CEC2-11FA-4E75-9D3D-AFF0C3577E19}" type="datetimeFigureOut">
              <a:rPr lang="ru-RU" smtClean="0"/>
              <a:t>11.07.2024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0D643E6-7FAB-41DD-B426-DDAB1B2AE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AD0BD2-8A8A-4A01-A550-CEAED39E2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7A00-9409-4311-A346-4ECD51BB610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917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6E70BB-1D9D-487B-8F4F-7119F1818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D0D323-481E-471A-BFFC-C1C087E0B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F4F7EE-69EC-4CA1-B68F-D15E3F8E1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CEC2-11FA-4E75-9D3D-AFF0C3577E19}" type="datetimeFigureOut">
              <a:rPr lang="ru-RU" smtClean="0"/>
              <a:t>11.07.2024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A2B86D-F240-486C-8ABB-D86031123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857E47-783E-4EBA-AAC4-A1E9A5DD5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7A00-9409-4311-A346-4ECD51BB610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19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E42CCF-501F-49D7-8808-61EEAA627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1CD6099-305C-4FEA-8B74-79B396E97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DDBB3D-D598-454D-A78C-49FFA9E0D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CEC2-11FA-4E75-9D3D-AFF0C3577E19}" type="datetimeFigureOut">
              <a:rPr lang="ru-RU" smtClean="0"/>
              <a:t>11.07.2024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5DAB18-E49C-46B9-8F9C-0B20C5E58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F8684A-0F31-46B7-84B1-E97A7AC1C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7A00-9409-4311-A346-4ECD51BB610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616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9B40DC-EEE6-4BAA-89C9-F2DFA251A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0CDDA1-4822-451B-B2D8-70A0BDB8E4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4CCE5AD-0822-4B6A-8A97-C3D5C35BA7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5C869E6-B685-418C-B84A-151262FB3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CEC2-11FA-4E75-9D3D-AFF0C3577E19}" type="datetimeFigureOut">
              <a:rPr lang="ru-RU" smtClean="0"/>
              <a:t>11.07.2024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7604634-248F-470D-9707-2C488CEBF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F777A10-226E-401F-8BD0-CFDC659EF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7A00-9409-4311-A346-4ECD51BB610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696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656892-996A-4A4B-8B86-3044FDFCA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6821967-ACEC-461A-BF35-6E6F5FE0A6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8FD2B3F-7788-4CAD-A749-11350F9F2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B744225-3E20-416A-9FF3-181A86BE44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681ECDA-0D5F-445A-AD16-B10E731638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17F06C5-79BB-42FD-BD22-696991F87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CEC2-11FA-4E75-9D3D-AFF0C3577E19}" type="datetimeFigureOut">
              <a:rPr lang="ru-RU" smtClean="0"/>
              <a:t>11.07.2024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747518D-A4BE-4464-83CB-7393E0901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729590B-04C1-4BC5-A963-2C3494C6A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7A00-9409-4311-A346-4ECD51BB610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910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DA2D05-F22D-4940-8A1B-1A60C847A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3A40CC3-DC84-49E2-9674-41E91A51F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CEC2-11FA-4E75-9D3D-AFF0C3577E19}" type="datetimeFigureOut">
              <a:rPr lang="ru-RU" smtClean="0"/>
              <a:t>11.07.2024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0272810-AB47-4FAE-A4D4-77E756C08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C7FB499-DE5E-49EE-B37D-6DC64BF17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7A00-9409-4311-A346-4ECD51BB610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824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5FD2C78-8D78-45AE-93DD-AD8CB56B5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CEC2-11FA-4E75-9D3D-AFF0C3577E19}" type="datetimeFigureOut">
              <a:rPr lang="ru-RU" smtClean="0"/>
              <a:t>11.07.2024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E8E6E32-61E7-478E-A1F0-415F700C5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ACD90C2-AF21-4781-B092-E54555DC3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7A00-9409-4311-A346-4ECD51BB610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426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887BD3-7FAC-49D8-9081-0BAEC7C96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009FBB-DBE5-4D0A-8AAD-C0036C452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4C5FEF8-6C32-46D9-AC04-B56C9BFFEE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1AFBAA8-5391-40FE-8778-C57914597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CEC2-11FA-4E75-9D3D-AFF0C3577E19}" type="datetimeFigureOut">
              <a:rPr lang="ru-RU" smtClean="0"/>
              <a:t>11.07.2024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4E06E3-89F4-4EFF-A0D8-8BA6B8E4E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2256E83-2B3E-4D5D-9FDF-9ACE8D9BB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7A00-9409-4311-A346-4ECD51BB610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06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782935-95A4-4961-88A3-8AD9C2E3C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23BF96F-A55C-49DB-8F55-B6D64FDC0E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357B023-1ECC-4DF8-989D-978D92BF6D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DA453DD-7FA8-4190-B05F-3557CFC19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CEC2-11FA-4E75-9D3D-AFF0C3577E19}" type="datetimeFigureOut">
              <a:rPr lang="ru-RU" smtClean="0"/>
              <a:t>11.07.2024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3A5BA21-0697-48CF-8DA0-891188B5B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3714039-24AA-4D21-BDC8-2E434CFCB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7A00-9409-4311-A346-4ECD51BB610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727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E27E22-FF6B-417E-A7EB-2664E68D0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3A0B13-00DD-4610-A5DA-20BA6B523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0E9C43-94F1-481D-9FDE-6BCEBE6089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8CEC2-11FA-4E75-9D3D-AFF0C3577E19}" type="datetimeFigureOut">
              <a:rPr lang="ru-RU" smtClean="0"/>
              <a:t>11.07.2024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2C8601-09B4-4DD7-B69A-6287FA122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9FA887-2021-4A55-93F5-E7BA4D4394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07A00-9409-4311-A346-4ECD51BB610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23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4C32A8F6-C434-476C-9A7A-7ADBF7D28121}"/>
              </a:ext>
            </a:extLst>
          </p:cNvPr>
          <p:cNvCxnSpPr>
            <a:cxnSpLocks/>
          </p:cNvCxnSpPr>
          <p:nvPr/>
        </p:nvCxnSpPr>
        <p:spPr>
          <a:xfrm>
            <a:off x="0" y="6224632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C40CB54-9E6B-4C81-98CD-5FF7A6903DA2}"/>
              </a:ext>
            </a:extLst>
          </p:cNvPr>
          <p:cNvSpPr txBox="1"/>
          <p:nvPr/>
        </p:nvSpPr>
        <p:spPr>
          <a:xfrm>
            <a:off x="389004" y="1256527"/>
            <a:ext cx="1185811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/>
              <a:t>Where to start the </a:t>
            </a:r>
          </a:p>
          <a:p>
            <a:pPr algn="ctr"/>
            <a:r>
              <a:rPr lang="en-US" sz="8000" b="1" dirty="0"/>
              <a:t>preparation before passing </a:t>
            </a:r>
          </a:p>
          <a:p>
            <a:pPr algn="ctr"/>
            <a:r>
              <a:rPr lang="en-US" sz="8000" b="1" dirty="0"/>
              <a:t>practices? 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1921809-9CCC-47FD-AE82-0C9EEB68D11C}"/>
              </a:ext>
            </a:extLst>
          </p:cNvPr>
          <p:cNvSpPr/>
          <p:nvPr/>
        </p:nvSpPr>
        <p:spPr>
          <a:xfrm>
            <a:off x="0" y="0"/>
            <a:ext cx="12192000" cy="4530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027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7582479-E2AC-46C3-83CD-5528C78F2C00}"/>
              </a:ext>
            </a:extLst>
          </p:cNvPr>
          <p:cNvSpPr txBox="1"/>
          <p:nvPr/>
        </p:nvSpPr>
        <p:spPr>
          <a:xfrm>
            <a:off x="401652" y="706073"/>
            <a:ext cx="1151231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000" u="sng" dirty="0"/>
              <a:t>2. </a:t>
            </a:r>
            <a:r>
              <a:rPr lang="en-US" sz="5000" u="sng" dirty="0"/>
              <a:t>Fill out the internship agreement</a:t>
            </a:r>
            <a:r>
              <a:rPr lang="uk-UA" sz="5000" u="sng" dirty="0"/>
              <a:t>:</a:t>
            </a:r>
          </a:p>
          <a:p>
            <a:endParaRPr lang="uk-UA" sz="4000" dirty="0"/>
          </a:p>
          <a:p>
            <a:pPr algn="ctr"/>
            <a:r>
              <a:rPr lang="en-US" sz="4000" dirty="0"/>
              <a:t>Online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0326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2913E79-EB87-4306-8ECD-F609F02B6BE6}"/>
              </a:ext>
            </a:extLst>
          </p:cNvPr>
          <p:cNvSpPr/>
          <p:nvPr/>
        </p:nvSpPr>
        <p:spPr>
          <a:xfrm>
            <a:off x="0" y="0"/>
            <a:ext cx="12192000" cy="4530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4C32A8F6-C434-476C-9A7A-7ADBF7D28121}"/>
              </a:ext>
            </a:extLst>
          </p:cNvPr>
          <p:cNvCxnSpPr>
            <a:cxnSpLocks/>
          </p:cNvCxnSpPr>
          <p:nvPr/>
        </p:nvCxnSpPr>
        <p:spPr>
          <a:xfrm>
            <a:off x="0" y="6224632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C40CB54-9E6B-4C81-98CD-5FF7A6903DA2}"/>
              </a:ext>
            </a:extLst>
          </p:cNvPr>
          <p:cNvSpPr txBox="1"/>
          <p:nvPr/>
        </p:nvSpPr>
        <p:spPr>
          <a:xfrm>
            <a:off x="1764141" y="1402200"/>
            <a:ext cx="918325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50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dirty="0">
                <a:solidFill>
                  <a:prstClr val="black"/>
                </a:solidFill>
                <a:latin typeface="Calibri" panose="020F0502020204030204"/>
              </a:rPr>
              <a:t>All masters will be assigned supervisors of practice (teachers)</a:t>
            </a:r>
            <a:endParaRPr kumimoji="0" lang="uk-UA" sz="50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0943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2913E79-EB87-4306-8ECD-F609F02B6BE6}"/>
              </a:ext>
            </a:extLst>
          </p:cNvPr>
          <p:cNvSpPr/>
          <p:nvPr/>
        </p:nvSpPr>
        <p:spPr>
          <a:xfrm>
            <a:off x="0" y="0"/>
            <a:ext cx="12192000" cy="4530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4C32A8F6-C434-476C-9A7A-7ADBF7D28121}"/>
              </a:ext>
            </a:extLst>
          </p:cNvPr>
          <p:cNvCxnSpPr>
            <a:cxnSpLocks/>
          </p:cNvCxnSpPr>
          <p:nvPr/>
        </p:nvCxnSpPr>
        <p:spPr>
          <a:xfrm>
            <a:off x="0" y="6224632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C40CB54-9E6B-4C81-98CD-5FF7A6903DA2}"/>
              </a:ext>
            </a:extLst>
          </p:cNvPr>
          <p:cNvSpPr txBox="1"/>
          <p:nvPr/>
        </p:nvSpPr>
        <p:spPr>
          <a:xfrm>
            <a:off x="251612" y="530135"/>
            <a:ext cx="12013289" cy="45550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u="sng" dirty="0"/>
              <a:t>Name and dates of practice:</a:t>
            </a:r>
            <a:endParaRPr lang="uk-UA" sz="5000" u="sng" dirty="0"/>
          </a:p>
          <a:p>
            <a:pPr algn="ctr"/>
            <a:r>
              <a:rPr lang="uk-UA" sz="6000" dirty="0">
                <a:solidFill>
                  <a:schemeClr val="accent1"/>
                </a:solidFill>
              </a:rPr>
              <a:t>6</a:t>
            </a:r>
            <a:r>
              <a:rPr lang="en-US" sz="6000" dirty="0">
                <a:solidFill>
                  <a:schemeClr val="accent1"/>
                </a:solidFill>
              </a:rPr>
              <a:t> course</a:t>
            </a:r>
            <a:r>
              <a:rPr lang="uk-UA" sz="6000" dirty="0">
                <a:solidFill>
                  <a:schemeClr val="accent1"/>
                </a:solidFill>
              </a:rPr>
              <a:t> </a:t>
            </a:r>
            <a:r>
              <a:rPr lang="uk-UA" sz="6000" dirty="0"/>
              <a:t>– </a:t>
            </a:r>
            <a:r>
              <a:rPr lang="en-US" sz="6000" u="sng" dirty="0">
                <a:effectLst/>
                <a:ea typeface="Times New Roman" panose="02020603050405020304" pitchFamily="18" charset="0"/>
              </a:rPr>
              <a:t>Pre-diploma practice</a:t>
            </a:r>
            <a:endParaRPr lang="uk-UA" sz="6000" u="sng" dirty="0">
              <a:effectLst/>
              <a:ea typeface="Times New Roman" panose="02020603050405020304" pitchFamily="18" charset="0"/>
            </a:endParaRPr>
          </a:p>
          <a:p>
            <a:pPr algn="ctr"/>
            <a:r>
              <a:rPr lang="uk-UA" sz="5000" dirty="0"/>
              <a:t>0</a:t>
            </a:r>
            <a:r>
              <a:rPr lang="en-US" sz="5000" dirty="0"/>
              <a:t>2</a:t>
            </a:r>
            <a:r>
              <a:rPr lang="uk-UA" sz="5000" dirty="0"/>
              <a:t>.09.2024-2</a:t>
            </a:r>
            <a:r>
              <a:rPr lang="en-US" sz="5000" dirty="0"/>
              <a:t>8</a:t>
            </a:r>
            <a:r>
              <a:rPr lang="uk-UA" sz="5000" dirty="0"/>
              <a:t>.10.2024 </a:t>
            </a:r>
            <a:endParaRPr lang="en-US" sz="5000" dirty="0"/>
          </a:p>
          <a:p>
            <a:pPr algn="ctr"/>
            <a:endParaRPr lang="uk-UA" sz="5000" dirty="0"/>
          </a:p>
          <a:p>
            <a:r>
              <a:rPr lang="uk-UA" sz="5000" dirty="0"/>
              <a:t>  </a:t>
            </a:r>
            <a:endParaRPr lang="ru-RU" sz="5000" dirty="0"/>
          </a:p>
        </p:txBody>
      </p:sp>
    </p:spTree>
    <p:extLst>
      <p:ext uri="{BB962C8B-B14F-4D97-AF65-F5344CB8AC3E}">
        <p14:creationId xmlns:p14="http://schemas.microsoft.com/office/powerpoint/2010/main" val="2770510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2913E79-EB87-4306-8ECD-F609F02B6BE6}"/>
              </a:ext>
            </a:extLst>
          </p:cNvPr>
          <p:cNvSpPr/>
          <p:nvPr/>
        </p:nvSpPr>
        <p:spPr>
          <a:xfrm>
            <a:off x="0" y="0"/>
            <a:ext cx="12192000" cy="4530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4C32A8F6-C434-476C-9A7A-7ADBF7D28121}"/>
              </a:ext>
            </a:extLst>
          </p:cNvPr>
          <p:cNvCxnSpPr>
            <a:cxnSpLocks/>
          </p:cNvCxnSpPr>
          <p:nvPr/>
        </p:nvCxnSpPr>
        <p:spPr>
          <a:xfrm>
            <a:off x="0" y="6224632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C40CB54-9E6B-4C81-98CD-5FF7A6903DA2}"/>
              </a:ext>
            </a:extLst>
          </p:cNvPr>
          <p:cNvSpPr txBox="1"/>
          <p:nvPr/>
        </p:nvSpPr>
        <p:spPr>
          <a:xfrm>
            <a:off x="1214451" y="633367"/>
            <a:ext cx="100730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u="sng" dirty="0"/>
              <a:t>Distribution of 6 course by practice supervisors:</a:t>
            </a:r>
            <a:endParaRPr lang="ru-RU" sz="2000" dirty="0"/>
          </a:p>
          <a:p>
            <a:endParaRPr lang="ru-RU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B99990-AF72-4907-8313-511CD0F353C0}"/>
              </a:ext>
            </a:extLst>
          </p:cNvPr>
          <p:cNvSpPr txBox="1"/>
          <p:nvPr/>
        </p:nvSpPr>
        <p:spPr>
          <a:xfrm>
            <a:off x="3197207" y="2545595"/>
            <a:ext cx="610750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Your practice managers will contact you in July</a:t>
            </a:r>
            <a:endParaRPr lang="uk-UA" sz="4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97AA7C-E70E-48EB-8E5E-0AA9413A6163}"/>
              </a:ext>
            </a:extLst>
          </p:cNvPr>
          <p:cNvSpPr txBox="1"/>
          <p:nvPr/>
        </p:nvSpPr>
        <p:spPr>
          <a:xfrm>
            <a:off x="2159000" y="4765599"/>
            <a:ext cx="8366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You can send your wishes regarding the head of the practice to </a:t>
            </a:r>
            <a:r>
              <a:rPr lang="en-US" dirty="0" err="1">
                <a:solidFill>
                  <a:srgbClr val="FF0000"/>
                </a:solidFill>
              </a:rPr>
              <a:t>Nadiia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Tkachova</a:t>
            </a:r>
            <a:r>
              <a:rPr lang="en-US" dirty="0">
                <a:solidFill>
                  <a:srgbClr val="FF0000"/>
                </a:solidFill>
              </a:rPr>
              <a:t> in </a:t>
            </a:r>
            <a:r>
              <a:rPr lang="en-US" dirty="0" err="1">
                <a:solidFill>
                  <a:srgbClr val="FF0000"/>
                </a:solidFill>
              </a:rPr>
              <a:t>Tims</a:t>
            </a:r>
            <a:endParaRPr lang="uk-U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313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2913E79-EB87-4306-8ECD-F609F02B6BE6}"/>
              </a:ext>
            </a:extLst>
          </p:cNvPr>
          <p:cNvSpPr/>
          <p:nvPr/>
        </p:nvSpPr>
        <p:spPr>
          <a:xfrm>
            <a:off x="0" y="0"/>
            <a:ext cx="12192000" cy="4530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4C32A8F6-C434-476C-9A7A-7ADBF7D28121}"/>
              </a:ext>
            </a:extLst>
          </p:cNvPr>
          <p:cNvCxnSpPr>
            <a:cxnSpLocks/>
          </p:cNvCxnSpPr>
          <p:nvPr/>
        </p:nvCxnSpPr>
        <p:spPr>
          <a:xfrm>
            <a:off x="0" y="6224632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57664A55-CA2F-479F-AB38-6B9D9A1D8A5C}"/>
              </a:ext>
            </a:extLst>
          </p:cNvPr>
          <p:cNvSpPr txBox="1"/>
          <p:nvPr/>
        </p:nvSpPr>
        <p:spPr>
          <a:xfrm>
            <a:off x="224286" y="876528"/>
            <a:ext cx="12565259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700" u="sng" dirty="0"/>
              <a:t>Get acquainted </a:t>
            </a:r>
          </a:p>
          <a:p>
            <a:pPr algn="ctr"/>
            <a:r>
              <a:rPr lang="en-US" sz="4700" u="sng" dirty="0"/>
              <a:t>with methodological instructions and others </a:t>
            </a:r>
          </a:p>
          <a:p>
            <a:pPr algn="ctr"/>
            <a:r>
              <a:rPr lang="en-US" sz="4700" u="sng" dirty="0"/>
              <a:t>documents, namely: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Methodical recommendations on organization and implementation </a:t>
            </a:r>
          </a:p>
          <a:p>
            <a:r>
              <a:rPr lang="en-US" sz="3200" dirty="0"/>
              <a:t>     practice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Agreement "On Conducting Practice of Acquirers“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Practice diary + an example of its completion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1634146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D0C6215-A9D7-4C04-B521-5D9C15560381}"/>
              </a:ext>
            </a:extLst>
          </p:cNvPr>
          <p:cNvSpPr/>
          <p:nvPr/>
        </p:nvSpPr>
        <p:spPr>
          <a:xfrm>
            <a:off x="0" y="0"/>
            <a:ext cx="12192000" cy="4530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65434B87-9BBD-4448-A4E1-360B6BD32BCC}"/>
              </a:ext>
            </a:extLst>
          </p:cNvPr>
          <p:cNvCxnSpPr>
            <a:cxnSpLocks/>
          </p:cNvCxnSpPr>
          <p:nvPr/>
        </p:nvCxnSpPr>
        <p:spPr>
          <a:xfrm>
            <a:off x="0" y="6224632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330A785-7602-47F3-9227-9DBF69028018}"/>
              </a:ext>
            </a:extLst>
          </p:cNvPr>
          <p:cNvSpPr txBox="1"/>
          <p:nvPr/>
        </p:nvSpPr>
        <p:spPr>
          <a:xfrm>
            <a:off x="886343" y="453984"/>
            <a:ext cx="10418300" cy="48628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dirty="0"/>
              <a:t>Find a practice base:</a:t>
            </a:r>
            <a:endParaRPr lang="uk-UA" sz="8000" dirty="0"/>
          </a:p>
          <a:p>
            <a:pPr algn="ctr"/>
            <a:endParaRPr lang="uk-UA" sz="8000" dirty="0"/>
          </a:p>
          <a:p>
            <a:pPr algn="ctr"/>
            <a:r>
              <a:rPr lang="en-US" sz="5000" dirty="0"/>
              <a:t>You can find a company in China or the </a:t>
            </a:r>
            <a:endParaRPr lang="uk-UA" sz="5000" dirty="0"/>
          </a:p>
          <a:p>
            <a:pPr algn="ctr"/>
            <a:r>
              <a:rPr lang="en-US" sz="5000" dirty="0"/>
              <a:t>university will find a company</a:t>
            </a:r>
            <a:endParaRPr lang="uk-UA" sz="5000" dirty="0"/>
          </a:p>
          <a:p>
            <a:pPr algn="ctr"/>
            <a:r>
              <a:rPr lang="en-US" sz="5000" dirty="0"/>
              <a:t> for you in Ukraine</a:t>
            </a:r>
            <a:endParaRPr lang="uk-UA" sz="5000" dirty="0"/>
          </a:p>
        </p:txBody>
      </p:sp>
    </p:spTree>
    <p:extLst>
      <p:ext uri="{BB962C8B-B14F-4D97-AF65-F5344CB8AC3E}">
        <p14:creationId xmlns:p14="http://schemas.microsoft.com/office/powerpoint/2010/main" val="1415733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06D9F49-8566-4E58-BBBD-70E9F07FC968}"/>
              </a:ext>
            </a:extLst>
          </p:cNvPr>
          <p:cNvSpPr/>
          <p:nvPr/>
        </p:nvSpPr>
        <p:spPr>
          <a:xfrm>
            <a:off x="0" y="0"/>
            <a:ext cx="12192000" cy="4530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552E4FF9-2218-4B78-8BC4-75F3D31A868C}"/>
              </a:ext>
            </a:extLst>
          </p:cNvPr>
          <p:cNvCxnSpPr>
            <a:cxnSpLocks/>
          </p:cNvCxnSpPr>
          <p:nvPr/>
        </p:nvCxnSpPr>
        <p:spPr>
          <a:xfrm>
            <a:off x="0" y="6224632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DB6A42E1-AB85-489A-8D83-1CECC3F7012D}"/>
              </a:ext>
            </a:extLst>
          </p:cNvPr>
          <p:cNvSpPr txBox="1"/>
          <p:nvPr/>
        </p:nvSpPr>
        <p:spPr>
          <a:xfrm>
            <a:off x="4512179" y="119342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353AFC-5163-4F49-A544-3EC1BD713CC0}"/>
              </a:ext>
            </a:extLst>
          </p:cNvPr>
          <p:cNvSpPr txBox="1"/>
          <p:nvPr/>
        </p:nvSpPr>
        <p:spPr>
          <a:xfrm>
            <a:off x="401652" y="706073"/>
            <a:ext cx="1151231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000" u="sng" dirty="0"/>
              <a:t>1</a:t>
            </a:r>
            <a:r>
              <a:rPr lang="uk-UA" sz="4400" u="sng" dirty="0"/>
              <a:t>. </a:t>
            </a:r>
            <a:r>
              <a:rPr lang="en-US" sz="4400" u="sng" dirty="0"/>
              <a:t>Provide information to the head of the practice </a:t>
            </a:r>
          </a:p>
          <a:p>
            <a:pPr algn="ctr"/>
            <a:r>
              <a:rPr lang="en-US" sz="4400" u="sng" dirty="0"/>
              <a:t>about your chosen company:</a:t>
            </a:r>
            <a:endParaRPr lang="uk-UA" sz="4400" u="sng" dirty="0"/>
          </a:p>
          <a:p>
            <a:pPr marL="571500" indent="-571500">
              <a:buFontTx/>
              <a:buChar char="-"/>
            </a:pPr>
            <a:r>
              <a:rPr lang="en-US" sz="4000" dirty="0"/>
              <a:t>the correct name of the company</a:t>
            </a:r>
            <a:endParaRPr lang="uk-UA" sz="4000" dirty="0"/>
          </a:p>
          <a:p>
            <a:pPr marL="571500" indent="-571500">
              <a:buFontTx/>
              <a:buChar char="-"/>
            </a:pPr>
            <a:r>
              <a:rPr lang="en-US" sz="4000" dirty="0"/>
              <a:t>Full name and position of head of practice from the company</a:t>
            </a:r>
            <a:endParaRPr lang="uk-UA" sz="4000" dirty="0"/>
          </a:p>
          <a:p>
            <a:pPr marL="571500" indent="-571500">
              <a:buFontTx/>
              <a:buChar char="-"/>
            </a:pPr>
            <a:r>
              <a:rPr lang="en-US" sz="4000" dirty="0"/>
              <a:t>Phone number and email address of the company</a:t>
            </a:r>
            <a:endParaRPr lang="uk-UA" sz="2000" dirty="0"/>
          </a:p>
          <a:p>
            <a:endParaRPr lang="uk-UA" sz="4000" dirty="0"/>
          </a:p>
          <a:p>
            <a:endParaRPr lang="uk-UA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9853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C42D156-350B-4B63-BE4C-46764265E2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5257" y="228600"/>
            <a:ext cx="3200400" cy="3200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0CBDAC6-6450-485C-8E9E-0AE0B097FBA3}"/>
              </a:ext>
            </a:extLst>
          </p:cNvPr>
          <p:cNvSpPr txBox="1"/>
          <p:nvPr/>
        </p:nvSpPr>
        <p:spPr>
          <a:xfrm>
            <a:off x="956734" y="2556934"/>
            <a:ext cx="640117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The company must stamp </a:t>
            </a:r>
            <a:endParaRPr lang="uk-UA" sz="4000" dirty="0"/>
          </a:p>
          <a:p>
            <a:r>
              <a:rPr lang="en-US" sz="4000" dirty="0"/>
              <a:t>your practice diary and report</a:t>
            </a:r>
            <a:endParaRPr lang="uk-UA" sz="4000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99A9747-86FD-404D-9893-F5200D7936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700" y="3348567"/>
            <a:ext cx="3429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852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C06C8E0-6835-4FCA-9F76-6D2575E77C87}"/>
              </a:ext>
            </a:extLst>
          </p:cNvPr>
          <p:cNvSpPr txBox="1"/>
          <p:nvPr/>
        </p:nvSpPr>
        <p:spPr>
          <a:xfrm>
            <a:off x="147448" y="525253"/>
            <a:ext cx="10442346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/>
              <a:t>What documents must have company seals </a:t>
            </a:r>
            <a:r>
              <a:rPr lang="uk-UA" dirty="0"/>
              <a:t>:</a:t>
            </a:r>
          </a:p>
          <a:p>
            <a:endParaRPr lang="uk-UA" dirty="0"/>
          </a:p>
          <a:p>
            <a:pPr marL="342900" indent="-342900">
              <a:buAutoNum type="arabicPeriod"/>
            </a:pPr>
            <a:r>
              <a:rPr lang="en-US" dirty="0"/>
              <a:t>Contract for internship </a:t>
            </a:r>
            <a:endParaRPr lang="uk-UA" dirty="0"/>
          </a:p>
          <a:p>
            <a:pPr marL="342900" indent="-342900">
              <a:buAutoNum type="arabicPeriod"/>
            </a:pPr>
            <a:r>
              <a:rPr lang="en-US" dirty="0"/>
              <a:t>Practice diary</a:t>
            </a:r>
            <a:endParaRPr lang="uk-UA" dirty="0"/>
          </a:p>
          <a:p>
            <a:pPr marL="342900" indent="-342900">
              <a:buAutoNum type="arabicPeriod"/>
            </a:pPr>
            <a:r>
              <a:rPr lang="en-US" dirty="0"/>
              <a:t>Title page of the report</a:t>
            </a:r>
            <a:endParaRPr lang="uk-UA" dirty="0"/>
          </a:p>
          <a:p>
            <a:endParaRPr lang="uk-UA" sz="3600" b="1" u="sng" dirty="0"/>
          </a:p>
          <a:p>
            <a:r>
              <a:rPr lang="en-US" sz="3600" b="1" u="sng" dirty="0"/>
              <a:t>Signature of the head of practice from the university </a:t>
            </a:r>
            <a:r>
              <a:rPr lang="uk-UA" sz="3600" b="1" u="sng" dirty="0"/>
              <a:t>:</a:t>
            </a:r>
          </a:p>
          <a:p>
            <a:pPr marL="342900" indent="-342900">
              <a:buAutoNum type="arabicPeriod"/>
            </a:pPr>
            <a:r>
              <a:rPr lang="en-US" dirty="0"/>
              <a:t>Practice diary</a:t>
            </a:r>
            <a:endParaRPr lang="uk-UA" dirty="0"/>
          </a:p>
          <a:p>
            <a:pPr marL="342900" indent="-342900">
              <a:buAutoNum type="arabicPeriod"/>
            </a:pPr>
            <a:r>
              <a:rPr lang="en-US" dirty="0"/>
              <a:t>Title page of the report</a:t>
            </a:r>
            <a:endParaRPr lang="uk-UA" dirty="0"/>
          </a:p>
          <a:p>
            <a:endParaRPr lang="uk-UA" sz="3600" b="1" u="sng" dirty="0"/>
          </a:p>
          <a:p>
            <a:r>
              <a:rPr lang="en-US" sz="3600" b="1" u="sng" dirty="0"/>
              <a:t>Student's signature </a:t>
            </a:r>
            <a:r>
              <a:rPr lang="uk-UA" sz="3600" b="1" u="sng" dirty="0"/>
              <a:t>:</a:t>
            </a:r>
          </a:p>
          <a:p>
            <a:r>
              <a:rPr lang="en-US" dirty="0"/>
              <a:t>Title page of the report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860691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228</Words>
  <Application>Microsoft Office PowerPoint</Application>
  <PresentationFormat>Широкий екран</PresentationFormat>
  <Paragraphs>48</Paragraphs>
  <Slides>10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Надія Петрівна Ткачова</dc:creator>
  <cp:lastModifiedBy>Пользователь</cp:lastModifiedBy>
  <cp:revision>28</cp:revision>
  <dcterms:created xsi:type="dcterms:W3CDTF">2024-01-24T15:42:28Z</dcterms:created>
  <dcterms:modified xsi:type="dcterms:W3CDTF">2024-07-11T07:04:33Z</dcterms:modified>
</cp:coreProperties>
</file>