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88" r:id="rId5"/>
    <p:sldId id="259" r:id="rId6"/>
    <p:sldId id="262" r:id="rId7"/>
    <p:sldId id="263" r:id="rId8"/>
    <p:sldId id="260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6" r:id="rId51"/>
    <p:sldId id="308" r:id="rId52"/>
    <p:sldId id="309" r:id="rId53"/>
    <p:sldId id="310" r:id="rId54"/>
    <p:sldId id="311" r:id="rId55"/>
    <p:sldId id="312" r:id="rId56"/>
    <p:sldId id="313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7" r:id="rId69"/>
    <p:sldId id="328" r:id="rId70"/>
    <p:sldId id="329" r:id="rId71"/>
    <p:sldId id="331" r:id="rId72"/>
    <p:sldId id="332" r:id="rId73"/>
    <p:sldId id="333" r:id="rId74"/>
    <p:sldId id="334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4" r:id="rId83"/>
    <p:sldId id="345" r:id="rId84"/>
    <p:sldId id="346" r:id="rId85"/>
    <p:sldId id="348" r:id="rId86"/>
    <p:sldId id="349" r:id="rId87"/>
    <p:sldId id="352" r:id="rId88"/>
    <p:sldId id="380" r:id="rId89"/>
    <p:sldId id="354" r:id="rId90"/>
    <p:sldId id="355" r:id="rId91"/>
    <p:sldId id="381" r:id="rId92"/>
    <p:sldId id="356" r:id="rId93"/>
    <p:sldId id="357" r:id="rId94"/>
    <p:sldId id="358" r:id="rId95"/>
    <p:sldId id="359" r:id="rId96"/>
    <p:sldId id="361" r:id="rId97"/>
    <p:sldId id="383" r:id="rId98"/>
    <p:sldId id="360" r:id="rId99"/>
    <p:sldId id="362" r:id="rId100"/>
    <p:sldId id="363" r:id="rId101"/>
    <p:sldId id="364" r:id="rId102"/>
    <p:sldId id="365" r:id="rId103"/>
    <p:sldId id="366" r:id="rId104"/>
    <p:sldId id="367" r:id="rId105"/>
    <p:sldId id="384" r:id="rId106"/>
    <p:sldId id="368" r:id="rId107"/>
    <p:sldId id="369" r:id="rId108"/>
    <p:sldId id="370" r:id="rId109"/>
    <p:sldId id="372" r:id="rId110"/>
    <p:sldId id="374" r:id="rId111"/>
    <p:sldId id="375" r:id="rId112"/>
    <p:sldId id="376" r:id="rId113"/>
    <p:sldId id="377" r:id="rId114"/>
    <p:sldId id="387" r:id="rId115"/>
    <p:sldId id="389" r:id="rId116"/>
    <p:sldId id="390" r:id="rId117"/>
    <p:sldId id="391" r:id="rId1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6E49-1D8A-4F37-9668-6D5089FC1EF5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F053-517C-447F-A2F7-2AA19A1EF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http://www.chem.msu.su/rus/school/zhukov1/Image1043.gif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 </a:t>
            </a:r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ru-RU" dirty="0" err="1">
                <a:solidFill>
                  <a:srgbClr val="FF0000"/>
                </a:solidFill>
              </a:rPr>
              <a:t>група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786058"/>
            <a:ext cx="6500858" cy="250033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 (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нітроген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),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(фосфор),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арсен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),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Sb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стибій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Bi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бісмут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40" y="23019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промисловості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767038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Оборотна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реакція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присутності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каталізатора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металеве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залізо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домішкою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алюмінію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калію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),</a:t>
            </a:r>
          </a:p>
          <a:p>
            <a:pPr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10–100 МПа,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400–600ºС: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⇄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2NH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↑, ∆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˚ = –92,4 кДж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82D7D08-6E3A-0D0F-EBCD-2D080759B166}"/>
              </a:ext>
            </a:extLst>
          </p:cNvPr>
          <p:cNvSpPr txBox="1">
            <a:spLocks/>
          </p:cNvSpPr>
          <p:nvPr/>
        </p:nvSpPr>
        <p:spPr>
          <a:xfrm>
            <a:off x="251520" y="38297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NH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лабораторії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68350DF1-B12D-EE74-E5CA-B07B74F5089C}"/>
              </a:ext>
            </a:extLst>
          </p:cNvPr>
          <p:cNvSpPr txBox="1">
            <a:spLocks/>
          </p:cNvSpPr>
          <p:nvPr/>
        </p:nvSpPr>
        <p:spPr>
          <a:xfrm>
            <a:off x="457200" y="4831587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en-US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 + KOH = KCl + NH</a:t>
            </a:r>
            <a:r>
              <a:rPr lang="en-US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 + H</a:t>
            </a:r>
            <a:r>
              <a:rPr lang="en-US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O;</a:t>
            </a:r>
            <a:endParaRPr lang="ru-RU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НСО</a:t>
            </a:r>
            <a:r>
              <a:rPr lang="ru-RU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NH</a:t>
            </a:r>
            <a:r>
              <a:rPr lang="ru-RU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 + СО</a:t>
            </a:r>
            <a:r>
              <a:rPr lang="ru-RU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 + H</a:t>
            </a:r>
            <a:r>
              <a:rPr lang="ru-RU" sz="4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 (+3)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галогенідні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комплекси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</a:p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слабкі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Br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+ 2HBr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депульпації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зуба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видалення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нерва)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стибію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III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)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виявляє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яскраво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виражені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амфотерні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+ 2NaOH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2Na[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галогенводневих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кислотах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так само як і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комплексів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Гідроксид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стибію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491174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білого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осаду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амфотерними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>
              <a:buNone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2SbCl</a:t>
            </a:r>
            <a:r>
              <a:rPr lang="en-US" sz="3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+ 6NaOH +(</a:t>
            </a: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-3)H</a:t>
            </a:r>
            <a:r>
              <a:rPr lang="en-US" sz="3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Sb</a:t>
            </a:r>
            <a:r>
              <a:rPr lang="en-US" sz="3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sz="3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+ 6NaCl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гідроліз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SbCl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йде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двома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ступенями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подальшим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(ОН)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 на хлорид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антимонілу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воду: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⇄ 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SbОНCl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SbОНCl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⇄ 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(ОН)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		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(ОН)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  →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SbОCl↓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бісмуту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але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кислотах :</a:t>
            </a:r>
          </a:p>
          <a:p>
            <a:pPr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+ 6HNO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2Bi(NO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відносять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основних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термічним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нітрату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бісмуту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):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Гідроксид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бісмуту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III) Bi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основа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слабко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вираженими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амфотерними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3NaOH + Bi(NO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Bi(OH)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+ 3NaNO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кип'ятінні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повністю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гідролізуються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нестійкі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основні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солей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бісмутилу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⇄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BiONO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+ 2Н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Оксиди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Е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            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   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Термічна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стійкість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падає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посилюються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підпалює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папір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висипанні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4348" y="2500306"/>
            <a:ext cx="607223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315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обережним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температури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280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300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As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Арсенатна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50072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6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sz="7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6,3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sz="7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sz="7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sz="7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1,2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sz="7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sz="7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sz="7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3,2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sz="7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sz="7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12</a:t>
            </a:r>
            <a:endParaRPr lang="en-US" sz="7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sz="7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Слабкі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7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окисні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7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endParaRPr lang="ru-RU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7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</a:t>
            </a:r>
            <a:r>
              <a:rPr lang="ru-RU" sz="70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(H</a:t>
            </a:r>
            <a:r>
              <a:rPr lang="ru-RU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/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= +0,56 В):</a:t>
            </a:r>
          </a:p>
          <a:p>
            <a:pPr algn="ctr">
              <a:buNone/>
            </a:pPr>
            <a:endParaRPr lang="ru-RU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+ 2KI + H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⇄ H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I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K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</a:p>
          <a:p>
            <a:pPr>
              <a:buNone/>
            </a:pPr>
            <a:endParaRPr lang="ru-RU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sz="7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+ 2HNO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→ NO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 + 2H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sz="7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 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48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стибію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648" y="1132557"/>
            <a:ext cx="8229600" cy="3952628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оксид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водний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реакцію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змішаного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оксиду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сурми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 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лугів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гідроксокомплекси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+ 2NaOH + 5H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→ 2Na[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71977"/>
              </p:ext>
            </p:extLst>
          </p:nvPr>
        </p:nvGraphicFramePr>
        <p:xfrm>
          <a:off x="3995936" y="2769146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66400" progId="Equation.DSMT4">
                  <p:embed/>
                </p:oleObj>
              </mc:Choice>
              <mc:Fallback>
                <p:oleObj name="Equation" r:id="rId2" imgW="33012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69146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06B56A00-96C8-25BB-FD34-BA7C0FCEC0F7}"/>
              </a:ext>
            </a:extLst>
          </p:cNvPr>
          <p:cNvSpPr txBox="1">
            <a:spLocks/>
          </p:cNvSpPr>
          <p:nvPr/>
        </p:nvSpPr>
        <p:spPr>
          <a:xfrm>
            <a:off x="251520" y="5006023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Отримують S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зневодненням антимонатної кислоти :</a:t>
            </a:r>
          </a:p>
          <a:p>
            <a:pPr algn="ctr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64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Антимонатна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568" y="980729"/>
            <a:ext cx="8229600" cy="36004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умовна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формула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металевого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стибію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концентрованою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азотною кислотою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2Sb + 2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гідролізом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SbCl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(5+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+ 10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577BDB8D-FC96-0906-7722-3CE8C366EF45}"/>
              </a:ext>
            </a:extLst>
          </p:cNvPr>
          <p:cNvSpPr txBox="1">
            <a:spLocks/>
          </p:cNvSpPr>
          <p:nvPr/>
        </p:nvSpPr>
        <p:spPr>
          <a:xfrm>
            <a:off x="457200" y="4581129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Антимонати (стибати) існують у формі гексагідроксостибат-іонів [Sb(OH)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+ 2NaOH +(5–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2Na[Sb(OH)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Хімічні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амоніаку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4NO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+ 3CuO          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+ 3Cu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·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OH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‑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4697"/>
              </p:ext>
            </p:extLst>
          </p:nvPr>
        </p:nvGraphicFramePr>
        <p:xfrm>
          <a:off x="2708275" y="2276475"/>
          <a:ext cx="10890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266400" progId="Equation.DSMT4">
                  <p:embed/>
                </p:oleObj>
              </mc:Choice>
              <mc:Fallback>
                <p:oleObj name="Equation" r:id="rId2" imgW="761760" imgH="26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2276475"/>
                        <a:ext cx="10890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131840" y="2852936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66400" progId="Equation.DSMT4">
                  <p:embed/>
                </p:oleObj>
              </mc:Choice>
              <mc:Fallback>
                <p:oleObj name="Equation" r:id="rId4" imgW="3301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852936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BF118A-32FC-F5BC-C373-38F5D4350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5185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44C33E-9BE0-780E-C2B1-7B73F108BC26}"/>
              </a:ext>
            </a:extLst>
          </p:cNvPr>
          <p:cNvSpPr txBox="1"/>
          <p:nvPr/>
        </p:nvSpPr>
        <p:spPr>
          <a:xfrm>
            <a:off x="2771095" y="2209800"/>
            <a:ext cx="8389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dirty="0"/>
              <a:t>каталіз</a:t>
            </a:r>
            <a:endParaRPr lang="x-none" sz="16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бісмуту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(V) Bi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6857"/>
            <a:ext cx="8401080" cy="1310055"/>
          </a:xfrm>
        </p:spPr>
        <p:txBody>
          <a:bodyPr/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взаємодією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озоном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buNone/>
            </a:pP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F15B5415-2570-4E0F-259F-90CAA7BDB513}"/>
              </a:ext>
            </a:extLst>
          </p:cNvPr>
          <p:cNvSpPr txBox="1">
            <a:spLocks/>
          </p:cNvSpPr>
          <p:nvPr/>
        </p:nvSpPr>
        <p:spPr>
          <a:xfrm>
            <a:off x="179512" y="263691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дуже погано розчиняється у воді, при нагріванні розкладається з поступовим відщепленням кисню :</a:t>
            </a:r>
          </a:p>
          <a:p>
            <a:pPr algn="ctr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	</a:t>
            </a:r>
          </a:p>
          <a:p>
            <a:pPr algn="ctr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(+5)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Бісмутатам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простоти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приписують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умовну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формулу M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2NaBiO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+ 6NaOH + 2Br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2NaBiO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+ 4NaBr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лужний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плав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бісмутати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окислювачі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2Mn(NO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+ 5NaBiO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+ 16HNO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2HMnO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+ 5Bi(NO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+ 5NaNO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+ 7H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995936" y="3284984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66400" progId="Equation.DSMT4">
                  <p:embed/>
                </p:oleObj>
              </mc:Choice>
              <mc:Fallback>
                <p:oleObj name="Equation" r:id="rId2" imgW="33012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84984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← Sb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+3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← Bi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+3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Відновлювальні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посилюються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+5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Sb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+5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Bi</a:t>
            </a:r>
            <a:r>
              <a:rPr 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+5</a:t>
            </a:r>
            <a:endParaRPr lang="ru-RU" sz="4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Окислювальні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посилюються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428860" y="2285992"/>
            <a:ext cx="3643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94074" y="3573016"/>
            <a:ext cx="39290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Сульфіди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3"/>
            <a:ext cx="8856984" cy="3456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 + 6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↓ +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12Na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</a:t>
            </a: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 + 8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↓ + 16Na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</a:t>
            </a: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 = 2NaAsS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 = 2Na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 = 2(NH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</a:t>
            </a:r>
          </a:p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тіоарсенат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3CEE7379-2A78-CF33-2F7D-4C909539EC32}"/>
              </a:ext>
            </a:extLst>
          </p:cNvPr>
          <p:cNvSpPr txBox="1">
            <a:spLocks/>
          </p:cNvSpPr>
          <p:nvPr/>
        </p:nvSpPr>
        <p:spPr>
          <a:xfrm>
            <a:off x="215516" y="4077072"/>
            <a:ext cx="878497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  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 основний, не розчиняються в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Сульфіди розчиняються в концентрованій азотній кислоті : </a:t>
            </a:r>
          </a:p>
          <a:p>
            <a:pPr algn="ctr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3Аs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+ 40НNO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+ 4Н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6Н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АsО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+ 40NO + 15Н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SО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Використання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троген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•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Азот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як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нертне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середовище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наприклад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транспортуванн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палива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ротехн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Трин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тротолуол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(ТНТ) – 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вибух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Амон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обмежено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медицин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повернення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людини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домост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тратна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кислота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широко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вживана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сполука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р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зноман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галузях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яльност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людини</a:t>
            </a:r>
            <a:r>
              <a:rPr lang="ru-RU" b="1" dirty="0">
                <a:latin typeface="Arial Narrow" panose="020B0606020202030204" pitchFamily="34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Фосфор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•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Червоний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фосфор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виробництв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рник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бокова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поверхня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коробки).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Фосфати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пом’якшення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води;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зокрема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вони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входять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 складу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порошк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Також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фосфати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як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пасиватори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захисту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метал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короз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ї.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Серед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фосфорорган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сполук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багато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сильно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отруйних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речовин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знаходять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боротьб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шк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дниками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90384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Арсен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•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арсену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впров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дников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техн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незначних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дозах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арсен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входить до складу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деяких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специф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л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Численн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отруйн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арсену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як герб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бойов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отруйн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анал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тичн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й х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ї 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дома так звана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какод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лова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реакц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я»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ацетати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у як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утворюється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пох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дне радикалу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какод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As(CH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319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Стиб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й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•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Стиб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знаходить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впров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дников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техн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Входить до складу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важливого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сплаву «баб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т».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Оксид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стиб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виробництв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вогнетрив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в. </a:t>
            </a:r>
          </a:p>
          <a:p>
            <a:pPr marL="0" indent="0">
              <a:buNone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смут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•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смут входить до складу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деяких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сплав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як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легуючий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компонент.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 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смут є компонентом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числених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високотемпературних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надпров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сплав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в. </a:t>
            </a:r>
          </a:p>
        </p:txBody>
      </p:sp>
    </p:spTree>
    <p:extLst>
      <p:ext uri="{BB962C8B-B14F-4D97-AF65-F5344CB8AC3E}">
        <p14:creationId xmlns:p14="http://schemas.microsoft.com/office/powerpoint/2010/main" val="52620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Хімічні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амоніаку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AlCl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Al(OH)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Fe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2Fe(OH)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↓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6Na = 2Na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 + 3H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нітрид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натрію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+ 2Na = Na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 +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імід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натрію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+2Na = 2NaNH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натрію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Хімічні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амоніаку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CuSO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+ 4NH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[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Cu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(NH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]SO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Hg(NO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[Hg(NH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](NO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+ 6KMnO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+ 9H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5N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6MnSO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+ 3K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+ 3F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NF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;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8NH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6NH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 +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Солі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Піддаються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гідролізу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створюючи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середовище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·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Cr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Cr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53061"/>
              </p:ext>
            </p:extLst>
          </p:nvPr>
        </p:nvGraphicFramePr>
        <p:xfrm>
          <a:off x="4033912" y="3684165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66400" progId="Equation.DSMT4">
                  <p:embed/>
                </p:oleObj>
              </mc:Choice>
              <mc:Fallback>
                <p:oleObj name="Equation" r:id="rId2" imgW="330120" imgH="26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912" y="3684165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64462"/>
              </p:ext>
            </p:extLst>
          </p:nvPr>
        </p:nvGraphicFramePr>
        <p:xfrm>
          <a:off x="4100513" y="4216003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66400" progId="Equation.DSMT4">
                  <p:embed/>
                </p:oleObj>
              </mc:Choice>
              <mc:Fallback>
                <p:oleObj name="Equation" r:id="rId4" imgW="3301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216003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49333"/>
              </p:ext>
            </p:extLst>
          </p:nvPr>
        </p:nvGraphicFramePr>
        <p:xfrm>
          <a:off x="4023751" y="4722601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66400" progId="Equation.DSMT4">
                  <p:embed/>
                </p:oleObj>
              </mc:Choice>
              <mc:Fallback>
                <p:oleObj name="Equation" r:id="rId5" imgW="33012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751" y="4722601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701025"/>
              </p:ext>
            </p:extLst>
          </p:nvPr>
        </p:nvGraphicFramePr>
        <p:xfrm>
          <a:off x="3864769" y="5354214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66400" progId="Equation.DSMT4">
                  <p:embed/>
                </p:oleObj>
              </mc:Choice>
              <mc:Fallback>
                <p:oleObj name="Equation" r:id="rId6" imgW="330120" imgH="266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769" y="5354214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56" y="-13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Аміди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іміди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нітриди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856" y="908720"/>
            <a:ext cx="8229600" cy="45259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NаNH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NаОН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Мg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3Мg(ОН)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42581"/>
              </p:ext>
            </p:extLst>
          </p:nvPr>
        </p:nvGraphicFramePr>
        <p:xfrm>
          <a:off x="474856" y="2080677"/>
          <a:ext cx="8286803" cy="120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3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22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AlN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lang="en-US" sz="2800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351">
                <a:tc gridSpan="2">
                  <a:txBody>
                    <a:bodyPr/>
                    <a:lstStyle/>
                    <a:p>
                      <a:pPr algn="just"/>
                      <a:r>
                        <a:rPr lang="ru-RU" sz="3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Основні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Амфотерні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Кислотні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38D3F754-D5B9-A09A-F868-C3A4F65E10D0}"/>
              </a:ext>
            </a:extLst>
          </p:cNvPr>
          <p:cNvSpPr txBox="1">
            <a:spLocks/>
          </p:cNvSpPr>
          <p:nvPr/>
        </p:nvSpPr>
        <p:spPr>
          <a:xfrm>
            <a:off x="683568" y="344651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2Li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 + 6H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6LiOH + 2NH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+ 6HCl = 3CaCl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HClO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Zn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3Zn(OH)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AlN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Li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AlN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Гідразин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  <a:buNone/>
            </a:pPr>
            <a:r>
              <a:rPr lang="be-B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NaClO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be-BY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NCONH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NaClO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+ 2NaOH =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= 4NH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49205" b="67059"/>
          <a:stretch>
            <a:fillRect/>
          </a:stretch>
        </p:blipFill>
        <p:spPr bwMode="auto">
          <a:xfrm>
            <a:off x="2500298" y="1785926"/>
            <a:ext cx="3857652" cy="18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[N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(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3,0 · 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[N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,(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sz="2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8,4 · 10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−16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HCl = [N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+ 2HCl = [N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]Cl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[N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             (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∆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°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– 621,5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кДж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/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моль)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+ 4HI;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+ 4KMnO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5N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4MnSO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+ 16H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Гідразин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сильніший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Однак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бути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окисником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Zn + 4HCl = ZnCl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Гідроксиламін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електролізі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атомарний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355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82798"/>
              </p:ext>
            </p:extLst>
          </p:nvPr>
        </p:nvGraphicFramePr>
        <p:xfrm>
          <a:off x="2357422" y="1714488"/>
          <a:ext cx="4357718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685925" imgH="742950" progId="">
                  <p:embed/>
                </p:oleObj>
              </mc:Choice>
              <mc:Fallback>
                <p:oleObj name="Document" r:id="rId2" imgW="1685925" imgH="742950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1714488"/>
                        <a:ext cx="4357718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Електронні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формули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1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15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1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33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1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51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Sb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1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en-US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b="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83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Bi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:1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14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b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ru-RU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ru-RU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ru-RU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 =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повітрі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en-US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 · 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−8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sz="3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9,55 · 10</a:t>
            </a:r>
            <a:r>
              <a:rPr lang="ru-RU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−15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·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 + I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+ 2KOH = 2KI + 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 + 2KMnO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5N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+ 2MnSO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K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+ 18H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 + 2FeSO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(NH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Fe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Азотистоводнева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⇄ 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2457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050622"/>
              </p:ext>
            </p:extLst>
          </p:nvPr>
        </p:nvGraphicFramePr>
        <p:xfrm>
          <a:off x="3071802" y="3500438"/>
          <a:ext cx="3571900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752600" imgH="581025" progId="">
                  <p:embed/>
                </p:oleObj>
              </mc:Choice>
              <mc:Fallback>
                <p:oleObj name="Document" r:id="rId2" imgW="1752600" imgH="581025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3500438"/>
                        <a:ext cx="3571900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85791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4HN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Cu = Cu(N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Pt + 2HN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+ 8HCl =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[PtCl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+ 2N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+ 2HCl = Cl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10HN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+ 2KMnO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15N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+ 2MnSO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K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+ 8H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Оксиди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нітрогену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O, NO,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180,6 кДж, 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24 Дж/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99784"/>
              </p:ext>
            </p:extLst>
          </p:nvPr>
        </p:nvGraphicFramePr>
        <p:xfrm>
          <a:off x="714348" y="3071810"/>
          <a:ext cx="7286675" cy="300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402">
                <a:tc>
                  <a:txBody>
                    <a:bodyPr/>
                    <a:lstStyle/>
                    <a:p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lang="ru-RU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lang="ru-RU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  <a:r>
                        <a:rPr lang="ru-RU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NO</a:t>
                      </a:r>
                      <a:r>
                        <a:rPr lang="ru-RU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N</a:t>
                      </a:r>
                      <a:r>
                        <a:rPr lang="ru-RU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  <a:r>
                        <a:rPr lang="ru-RU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lang="ru-RU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  <a:r>
                        <a:rPr lang="en-US" sz="28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4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несолетворні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n>
                            <a:solidFill>
                              <a:schemeClr val="tx1"/>
                            </a:solidFill>
                          </a:ln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кислотні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390">
                <a:tc>
                  <a:txBody>
                    <a:bodyPr/>
                    <a:lstStyle/>
                    <a:p>
                      <a:endParaRPr lang="ru-RU" sz="2800">
                        <a:ln>
                          <a:solidFill>
                            <a:schemeClr val="tx1"/>
                          </a:solidFill>
                        </a:ln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HNO</a:t>
                      </a:r>
                      <a:r>
                        <a:rPr lang="en-US" sz="2400" kern="12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HNO</a:t>
                      </a:r>
                      <a:r>
                        <a:rPr lang="ru-RU" sz="2400" kern="12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HNO</a:t>
                      </a:r>
                      <a:r>
                        <a:rPr lang="ru-RU" sz="2400" kern="12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HNO</a:t>
                      </a:r>
                      <a:r>
                        <a:rPr lang="ru-RU" sz="2400" kern="12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3572662" y="4214024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6430182" y="4142586"/>
            <a:ext cx="128588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7072330" y="421481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5322099" y="4679165"/>
            <a:ext cx="50086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6248" y="4000504"/>
            <a:ext cx="278608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00100" y="3929066"/>
            <a:ext cx="242889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нітрогену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(I) N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резонансні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структури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=N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=O или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‒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endParaRPr lang="ru-RU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  <a:sym typeface="Symbol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Для N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=N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=O 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гібридизація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52330"/>
              </p:ext>
            </p:extLst>
          </p:nvPr>
        </p:nvGraphicFramePr>
        <p:xfrm>
          <a:off x="4644008" y="2924944"/>
          <a:ext cx="3499892" cy="36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762125" imgH="1828800" progId="">
                  <p:embed/>
                </p:oleObj>
              </mc:Choice>
              <mc:Fallback>
                <p:oleObj name="Document" r:id="rId2" imgW="1762125" imgH="1828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924944"/>
                        <a:ext cx="3499892" cy="3632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Хімічні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властивості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be-B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00°С)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+ 10N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+ 10N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+ 2NH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+ 2KMnO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10NO + 2MnSO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Отримання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O;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Взаємодія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сульфамінової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концентрованою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N)HSO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нітрогену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(I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) NO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404845"/>
              </p:ext>
            </p:extLst>
          </p:nvPr>
        </p:nvGraphicFramePr>
        <p:xfrm>
          <a:off x="2339752" y="1703380"/>
          <a:ext cx="3960440" cy="345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33500" imgH="1162050" progId="">
                  <p:embed/>
                </p:oleObj>
              </mc:Choice>
              <mc:Fallback>
                <p:oleObj name="Document" r:id="rId2" imgW="1333500" imgH="116205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703380"/>
                        <a:ext cx="3960440" cy="3451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Хімічні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властивості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NО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2NО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2NО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 + 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2NO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НNO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[Fe(H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 ⇄ [Fe(H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NO]SO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промисловості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= 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каталізатор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Cr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Fe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лабораторії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8HNO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+ 3Cu = 3Cu(NO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+ 2NO + 4H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природі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електричних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розрядах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⇄ 2NO, ∆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˚ = 180,6 кДж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Загальна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характеристика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елементів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239016"/>
              </p:ext>
            </p:extLst>
          </p:nvPr>
        </p:nvGraphicFramePr>
        <p:xfrm>
          <a:off x="539552" y="908718"/>
          <a:ext cx="8460432" cy="579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606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2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As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Sb</a:t>
                      </a:r>
                      <a:endParaRPr lang="ru-RU" sz="2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Bi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43"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 (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ковал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нм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0,119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0,138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943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400" kern="1200" baseline="-250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кДж/моль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1402,33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830,58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702,95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976">
                <a:tc>
                  <a:txBody>
                    <a:bodyPr/>
                    <a:lstStyle/>
                    <a:p>
                      <a:r>
                        <a:rPr lang="ru-RU" sz="2400" i="1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lang="ru-RU" sz="2400" i="1" kern="1200" baseline="-250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е</a:t>
                      </a:r>
                      <a:r>
                        <a:rPr lang="ru-RU" sz="2400" kern="1200" baseline="300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_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кДж/моль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20,3)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72,026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78,54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100,92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91,28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573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пл.°С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-210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44,15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білий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817 (</a:t>
                      </a:r>
                      <a:r>
                        <a:rPr lang="ru-RU" sz="2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під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тиском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630,63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271,40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кип.°С</a:t>
                      </a:r>
                      <a:endParaRPr lang="ru-RU" sz="2400" dirty="0">
                        <a:latin typeface="Arial Narrow" pitchFamily="34" charset="0"/>
                      </a:endParaRPr>
                    </a:p>
                    <a:p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Times New Roman"/>
                          <a:cs typeface="Times New Roman"/>
                        </a:rPr>
                        <a:t>-195,79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280,5</a:t>
                      </a: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4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білий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spc="-3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603 (</a:t>
                      </a:r>
                      <a:r>
                        <a:rPr lang="ru-RU" sz="2400" spc="-3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субл</a:t>
                      </a:r>
                      <a:r>
                        <a:rPr lang="ru-RU" sz="2400" spc="-3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.)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1587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1564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559">
                <a:tc>
                  <a:txBody>
                    <a:bodyPr/>
                    <a:lstStyle/>
                    <a:p>
                      <a:r>
                        <a:rPr lang="ru-RU" sz="2400" dirty="0" err="1">
                          <a:latin typeface="Arial Narrow" pitchFamily="34" charset="0"/>
                        </a:rPr>
                        <a:t>Ступені</a:t>
                      </a:r>
                      <a:r>
                        <a:rPr lang="ru-RU" sz="2400" dirty="0">
                          <a:latin typeface="Arial Narrow" pitchFamily="34" charset="0"/>
                        </a:rPr>
                        <a:t> </a:t>
                      </a:r>
                      <a:r>
                        <a:rPr lang="ru-RU" sz="2400" dirty="0" err="1">
                          <a:latin typeface="Arial Narrow" pitchFamily="34" charset="0"/>
                        </a:rPr>
                        <a:t>окислення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‒3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‑2, </a:t>
                      </a:r>
                      <a:b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‑1, +1, +2, </a:t>
                      </a:r>
                      <a:r>
                        <a:rPr lang="ru-RU" sz="2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+3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+4, </a:t>
                      </a:r>
                      <a:r>
                        <a:rPr lang="ru-RU" sz="2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+5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‑3, +1, +3, </a:t>
                      </a:r>
                      <a:r>
                        <a:rPr lang="ru-RU" sz="2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+5</a:t>
                      </a:r>
                      <a:endParaRPr lang="ru-RU" sz="2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3, +3, +5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3, +3, +5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en-US" sz="2400" dirty="0">
                          <a:latin typeface="Arial Narrow" pitchFamily="34" charset="0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3, </a:t>
                      </a:r>
                      <a:r>
                        <a:rPr lang="ru-RU" sz="24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+3</a:t>
                      </a:r>
                      <a:r>
                        <a:rPr lang="ru-RU" sz="24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, +5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нітрогену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I) N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⇄ NO + 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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–41,2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кДж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2НNО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;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Отримують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конденсацією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низьких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температурах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стехіометричної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суміші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 + NO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76" y="12416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нітрогену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(IV) N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876" y="1124744"/>
            <a:ext cx="8229600" cy="4931604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охолодженні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димеризується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2(г)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⇄  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4(р)</a:t>
            </a:r>
          </a:p>
          <a:p>
            <a:pPr algn="just">
              <a:buNone/>
            </a:pP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                                         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бурий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       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блакитний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210324" y="-33514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53400"/>
              </p:ext>
            </p:extLst>
          </p:nvPr>
        </p:nvGraphicFramePr>
        <p:xfrm>
          <a:off x="5076056" y="1124744"/>
          <a:ext cx="2628909" cy="367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43025" imgH="1876425" progId="">
                  <p:embed/>
                </p:oleObj>
              </mc:Choice>
              <mc:Fallback>
                <p:oleObj name="Document" r:id="rId2" imgW="1343025" imgH="1876425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124744"/>
                        <a:ext cx="2628909" cy="3673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-210324" y="-33514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49723"/>
              </p:ext>
            </p:extLst>
          </p:nvPr>
        </p:nvGraphicFramePr>
        <p:xfrm>
          <a:off x="1289841" y="2349830"/>
          <a:ext cx="2215677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62050" imgH="523875" progId="">
                  <p:embed/>
                </p:oleObj>
              </mc:Choice>
              <mc:Fallback>
                <p:oleObj name="Document" r:id="rId4" imgW="1162050" imgH="523875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841" y="2349830"/>
                        <a:ext cx="2215677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Диспропорціонування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491174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⇄ НNО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НNО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 (при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NО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4НNО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+ 4NaOH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+ 2Н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 algn="ctr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NО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+ 2S =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Отримання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NО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промисловості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2NО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лабораторії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Cu = Cu(NO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2Pb(NO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2PbO + 4NO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нітрогену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V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N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30,33</a:t>
            </a:r>
            <a:r>
              <a:rPr lang="ru-RU" sz="1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С)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2НNО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>
              <a:buNone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Азотиста кислота НNО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⇄ 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‒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  ˑ 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‒4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NaNO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</a:p>
          <a:p>
            <a:pPr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915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264878"/>
              </p:ext>
            </p:extLst>
          </p:nvPr>
        </p:nvGraphicFramePr>
        <p:xfrm>
          <a:off x="2786050" y="1500174"/>
          <a:ext cx="3286148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676400" imgH="571500" progId="">
                  <p:embed/>
                </p:oleObj>
              </mc:Choice>
              <mc:Fallback>
                <p:oleObj name="Document" r:id="rId2" imgW="1676400" imgH="571500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1500174"/>
                        <a:ext cx="3286148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3347864" y="5157192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66400" progId="Equation.DSMT4">
                  <p:embed/>
                </p:oleObj>
              </mc:Choice>
              <mc:Fallback>
                <p:oleObj name="Equation" r:id="rId4" imgW="330120" imgH="26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157192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досить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ник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NO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O,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ru-RU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0,983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+ 2KI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+ 2NO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+ 3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O;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0,934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5HNO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+ 2KMnO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5HNO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2MnSO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K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Отримання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AgNO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AgCl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Нітрити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 + 2N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аОН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AgNO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↓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Гідроліз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⇄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Окисно-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двоїстість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829196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KMnO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розб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MnSO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2KNO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+ 2KI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+ 2NO + 2K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+ 3Zn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NaOH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+ 5H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+ 3Na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Zn(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CCC9F-5ED7-DE37-4A99-E450932B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63" y="956917"/>
            <a:ext cx="6611273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3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Азотна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Атом азоту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молекулі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азотної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перебуває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sp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-гібридизації: 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919892"/>
              </p:ext>
            </p:extLst>
          </p:nvPr>
        </p:nvGraphicFramePr>
        <p:xfrm>
          <a:off x="1643042" y="2786058"/>
          <a:ext cx="5471177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371850" imgH="2028825" progId="">
                  <p:embed/>
                </p:oleObj>
              </mc:Choice>
              <mc:Fallback>
                <p:oleObj name="Document" r:id="rId2" imgW="3371850" imgH="202882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786058"/>
                        <a:ext cx="5471177" cy="3286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промисловості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2149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NO</a:t>
            </a:r>
            <a:r>
              <a:rPr lang="pl-PL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pl-PL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амоніаку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киснем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повітря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 платиновому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каталізаторі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температури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420–500°С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тиску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30–100 МПа:</a:t>
            </a:r>
          </a:p>
          <a:p>
            <a:pPr algn="ctr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4NH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4NO + 6H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lvl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киснем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lvl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Суміш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поглинається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гарячою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водою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концентрованої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4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666" y="274638"/>
            <a:ext cx="7802133" cy="114300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pl-PL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57298"/>
            <a:ext cx="8533612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pl-PL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(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світло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 </a:t>
            </a:r>
            <a:r>
              <a:rPr lang="en-US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CuO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Cu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2HNO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Cu(OH)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Cu(NO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2HNO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CaCO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Ca(NO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pl-PL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розчиняє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майже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метали,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крім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Au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Ru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Ir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Rh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Al,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Fe, Co, Ni, Cr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пасивуються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Fe + 4HNO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25%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Fe(NO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 + 2H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4Fe + 10HNO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2%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4Fe(NO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Arial" pitchFamily="34" charset="0"/>
              </a:rPr>
              <a:t>HNO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12214"/>
              </p:ext>
            </p:extLst>
          </p:nvPr>
        </p:nvGraphicFramePr>
        <p:xfrm>
          <a:off x="457200" y="1600200"/>
          <a:ext cx="8229600" cy="402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8106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Активні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метали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до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Zn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pc="-3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Метали </a:t>
                      </a:r>
                      <a:r>
                        <a:rPr lang="ru-RU" sz="2400" spc="-3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середньої</a:t>
                      </a:r>
                      <a:r>
                        <a:rPr lang="ru-RU" sz="2400" spc="-3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400" spc="-3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активності</a:t>
                      </a:r>
                      <a:r>
                        <a:rPr lang="ru-RU" sz="2400" spc="-3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ru-RU" sz="2400" b="1" spc="-3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після</a:t>
                      </a:r>
                      <a:r>
                        <a:rPr lang="ru-RU" sz="2400" b="1" spc="-3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400" b="1" spc="-3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Zn</a:t>
                      </a:r>
                      <a:r>
                        <a:rPr lang="ru-RU" sz="2400" b="1" spc="-3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до </a:t>
                      </a:r>
                      <a:r>
                        <a:rPr lang="en-US" sz="2400" b="1" spc="-3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</a:t>
                      </a:r>
                      <a:r>
                        <a:rPr lang="ru-RU" sz="2400" spc="-3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Неактивні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метали (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після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479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HNO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3(</a:t>
                      </a:r>
                      <a:r>
                        <a:rPr lang="ru-RU" sz="2800" b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конц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NO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O, N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NO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, (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NO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NO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4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HNO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3(</a:t>
                      </a:r>
                      <a:r>
                        <a:rPr lang="ru-RU" sz="2800" b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розв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NH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, (</a:t>
                      </a:r>
                      <a:r>
                        <a:rPr lang="pl-PL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NH</a:t>
                      </a:r>
                      <a:r>
                        <a:rPr lang="pl-PL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r>
                        <a:rPr lang="pl-PL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NO</a:t>
                      </a:r>
                      <a:r>
                        <a:rPr lang="pl-PL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(NO)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NO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Ag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sz="33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AgNO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4Mg + 10HNO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sz="33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розб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4Mg(NO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NH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 + 5HNO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33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en-US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H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+ 5NO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pl-PL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Au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НNO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+ 3НС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AuС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 + 2Н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>
              <a:spcBef>
                <a:spcPts val="1800"/>
              </a:spcBef>
              <a:buNone/>
            </a:pP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AuС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НС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Н[</a:t>
            </a: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AuС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</a:p>
          <a:p>
            <a:pPr>
              <a:spcBef>
                <a:spcPts val="1800"/>
              </a:spcBef>
              <a:buNone/>
            </a:pP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Аu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НNО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+ 4НСl = Н[АuСl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+ NO + 2Н</a:t>
            </a:r>
            <a:r>
              <a:rPr lang="ru-RU" sz="3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Царська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горілка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+ NOС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spcBef>
                <a:spcPts val="2400"/>
              </a:spcBef>
              <a:spcAft>
                <a:spcPts val="180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NO + 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6НCl + 2НNO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3Сl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+ 2NО + 4Н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100%-на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азотна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трохи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іонізується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як основа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HO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HO‒NO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⇄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замінює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атоми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водню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органічних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речовинах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нітросполук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Схема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нітратів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Лужні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лужноземельні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метали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Me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нітрит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Mg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Cu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Me(NO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оксид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Метали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правіше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Cu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Me(NO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метал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нітратів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2KNO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2KNO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2Mg(NO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2MgO + 4NO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2Cu(NO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2CuO + 4NO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Hg(NO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Hg + 2NO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2AgNO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2Ag + 2NO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+ 2H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Нітроген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71472" y="1928802"/>
          <a:ext cx="8143932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971675" imgH="419100" progId="">
                  <p:embed/>
                </p:oleObj>
              </mc:Choice>
              <mc:Fallback>
                <p:oleObj name="Document" r:id="rId2" imgW="1971675" imgH="4191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928802"/>
                        <a:ext cx="8143932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с 60+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86190"/>
            <a:ext cx="50006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Нітрати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-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окисники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+ 8А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 + 18Н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3NH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(ОН)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4Zn + KNO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+ 7KOH           4K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ZnO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2KNO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+ 3C + S =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1405"/>
              </p:ext>
            </p:extLst>
          </p:nvPr>
        </p:nvGraphicFramePr>
        <p:xfrm>
          <a:off x="4279997" y="2420888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66400" progId="Equation.DSMT4">
                  <p:embed/>
                </p:oleObj>
              </mc:Choice>
              <mc:Fallback>
                <p:oleObj name="Equation" r:id="rId2" imgW="330120" imgH="26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97" y="2420888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Мінеральні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азотні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добрива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Найважливіші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азотні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добрива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Ca(NO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селітри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сульфат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(NH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амофос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сечовина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карбамід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·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амоніачна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вода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Білий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</a:t>
            </a:r>
            <a:r>
              <a:rPr lang="ru-RU" sz="4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кожен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атом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пов'язаний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трьома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іншими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атомами фосфору,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атомами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однакові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σ-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’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язків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беруть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участь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неспарені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електрони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3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-орбіталей.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об'єднанні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4-х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атомів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в молекулу кут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орбіталями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зменшується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90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60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Температура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плавлення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+44°С,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кипіння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+280,5°С</a:t>
            </a:r>
          </a:p>
        </p:txBody>
      </p:sp>
      <p:pic>
        <p:nvPicPr>
          <p:cNvPr id="60418" name="Picture 2" descr="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1571636" cy="15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ttp://distant-lessons.ru/wp-content/uploads/2012/07/belyj-fosf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714356"/>
            <a:ext cx="1357322" cy="1967759"/>
          </a:xfrm>
          <a:prstGeom prst="rect">
            <a:avLst/>
          </a:prstGeom>
          <a:noFill/>
        </p:spPr>
      </p:pic>
      <p:pic>
        <p:nvPicPr>
          <p:cNvPr id="102401" name="Picture 1" descr="File0148"/>
          <p:cNvPicPr>
            <a:picLocks noChangeAspect="1" noChangeArrowheads="1"/>
          </p:cNvPicPr>
          <p:nvPr/>
        </p:nvPicPr>
        <p:blipFill>
          <a:blip r:embed="rId4" cstate="print"/>
          <a:srcRect l="1704" r="50915" b="3413"/>
          <a:stretch>
            <a:fillRect/>
          </a:stretch>
        </p:blipFill>
        <p:spPr bwMode="blackGray">
          <a:xfrm>
            <a:off x="3786182" y="1142984"/>
            <a:ext cx="1500198" cy="153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Червоний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фосфор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Полімеризація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призводить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зміцнення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зв'язку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Р – Р,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підвищення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температури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плавлення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t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пл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= 600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С),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зниження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розчинності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зменшення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реакційної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здатності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1442" name="il_fi" descr="http://www.chem.msu.su/rus/school/zhukov1/Image104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64342" y="1770782"/>
            <a:ext cx="5336418" cy="122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distant-lessons.ru/wp-content/uploads/2012/07/krasnyj-fosf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5095"/>
            <a:ext cx="1785950" cy="238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Чорний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фосфор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Існує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кількох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кристалічних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модифікацій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Наприклад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структура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гексагональної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модифікації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схожа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шарувату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структуру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графіту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різницею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шари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пласкі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гофровані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3490" name="Picture 2" descr="http://ido.tsu.ru/schools/chem/data/res/neorg/uchpos/text/img/g3_7_2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716360" cy="1817786"/>
          </a:xfrm>
          <a:prstGeom prst="rect">
            <a:avLst/>
          </a:prstGeom>
          <a:noFill/>
        </p:spPr>
      </p:pic>
      <p:pic>
        <p:nvPicPr>
          <p:cNvPr id="63492" name="Picture 4" descr="http://www.ua.all.biz/img/ua/catalog/27605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258803" cy="189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Властивості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1000°С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молекули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дисоціюють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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229 кДж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Реакції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4P + 5O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uk-UA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надл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2P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4P + 3O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нест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2P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2P + 3Cl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нест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2PCl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uk-UA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надл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PCl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640"/>
            <a:ext cx="8715436" cy="2934088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 + 5HNO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+ 5NO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 + 5H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+ 5SO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3P + 5KMnO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5MnO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KH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KClO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5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3AB79D0B-3DC5-1312-8F48-B4D75989FD08}"/>
              </a:ext>
            </a:extLst>
          </p:cNvPr>
          <p:cNvSpPr txBox="1">
            <a:spLocks/>
          </p:cNvSpPr>
          <p:nvPr/>
        </p:nvSpPr>
        <p:spPr>
          <a:xfrm>
            <a:off x="457200" y="3356992"/>
            <a:ext cx="8229600" cy="3124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Ca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Диспропорціонування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PH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+ 3KH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4Р + 6Н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Одержання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апатитів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фосфоритів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коксом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піском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температурі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1500°С: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+ 3SiO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3CaSiO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менш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леткий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оксид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витискає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більш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леткий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сумарний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процес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2[Ca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+ 10[C] + 6[SiO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     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+ 10(CO) + 6[CaSiO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4572000" y="2780928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66400" progId="Equation.DSMT4">
                  <p:embed/>
                </p:oleObj>
              </mc:Choice>
              <mc:Fallback>
                <p:oleObj name="Equation" r:id="rId2" imgW="330120" imgH="26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80928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6948264" y="5157192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66400" progId="Equation.DSMT4">
                  <p:embed/>
                </p:oleObj>
              </mc:Choice>
              <mc:Fallback>
                <p:oleObj name="Equation" r:id="rId4" imgW="3301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157192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23728" y="5589240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66400" progId="Equation.DSMT4">
                  <p:embed/>
                </p:oleObj>
              </mc:Choice>
              <mc:Fallback>
                <p:oleObj name="Equation" r:id="rId5" imgW="33012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589240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Фосфін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РН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Валентний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кут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близький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90°,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свідчить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практичну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відсутність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гібридизації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атомних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орбіталей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Неподілена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електронна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пара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займає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орбіталь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вона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менш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доступна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зв'язків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за донорно-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акцепторним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механізмом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тому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набагато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гірше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виявляє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слабші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основні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амоніак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РН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самозаймається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повітрі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2РН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+ 4О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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+ 3Н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Тільки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кислотами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фосфонію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аналогічно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амоніаку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здатний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витискати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метали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їх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солей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+ 8AgNO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→ 8Ag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8HNO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Хімічні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нітрогену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6Li + 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2Li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Mg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(t)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Mg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(t)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BN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(t)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 2NO</a:t>
            </a: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⇄ 2NH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 = 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+ 3Ba(OH)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PH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a(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pl-PL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Дифосфін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- (аналог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гідразину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нестійкий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PГ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молекули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PГ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форму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тригональної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піраміди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sp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-гібридизація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атомних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орбіталей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фосфору)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4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0418" name="Picture 2" descr="P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14324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990400"/>
              </p:ext>
            </p:extLst>
          </p:nvPr>
        </p:nvGraphicFramePr>
        <p:xfrm>
          <a:off x="457200" y="1600201"/>
          <a:ext cx="8229600" cy="375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PF</a:t>
                      </a:r>
                      <a:r>
                        <a:rPr lang="ru-RU" sz="2800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PCl</a:t>
                      </a:r>
                      <a:r>
                        <a:rPr lang="ru-RU" sz="2800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PBr</a:t>
                      </a:r>
                      <a:r>
                        <a:rPr lang="ru-RU" sz="2800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</a:t>
                      </a:r>
                      <a:r>
                        <a:rPr lang="ru-RU" sz="2800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800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кип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baseline="30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–101,5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75,3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175,3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800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пл.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baseline="30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–90,3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–40,5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агрегатний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стан (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ст.у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газ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рідини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тверда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речовина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донорні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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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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галогенами та киснем :</a:t>
            </a: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Галогеніди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водою :</a:t>
            </a: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 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Пентагалогеніди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PF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газ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кип.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–84,6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С)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тверді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речовини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возг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159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С) і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PBr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кип.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106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С). У парах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молекули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PГ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форму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тригональної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біпіраміди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sp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гібридизація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валентних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орбіталей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атома фосфору):</a:t>
            </a:r>
          </a:p>
        </p:txBody>
      </p:sp>
      <p:pic>
        <p:nvPicPr>
          <p:cNvPr id="61442" name="Picture 2" descr="P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500570"/>
            <a:ext cx="1945222" cy="211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Пари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пентагалогенідів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300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PBr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водою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РСl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РОСl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+ 2НСl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РОСl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ЗН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ЗНСl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HF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PF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HF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PF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Сульфіди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x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Різний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склад :</a:t>
            </a: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Р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Р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(Р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 парах)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lang="uk-UA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атмосфері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оксиду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вуглецю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(IV)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сплавленні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сіркою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Різні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за природою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сульфіди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взаємодіють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собою :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PS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40" y="1680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фосфору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393"/>
            <a:ext cx="8229600" cy="5040895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кристалічна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речовина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пл.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24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кип.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174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С)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киснем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повітря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взаємодії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холодною водою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фосфористу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кислоту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4H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2466" name="Picture 2" descr="p4o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59808"/>
            <a:ext cx="2286016" cy="222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фосфору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Взаємодія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гарячою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водою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призводить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диспропорціонування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РН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↑ + ЗН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кислотного оксиду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4CaO + 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4CaHPO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CaHPO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4HgCl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+ 10H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4H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+ 4Hg + 8HCl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фосфору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структурі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чотири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тетраедра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[РО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(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sp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гібридизація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валентних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орбіталей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атома фосфору) </a:t>
            </a:r>
          </a:p>
        </p:txBody>
      </p:sp>
      <p:pic>
        <p:nvPicPr>
          <p:cNvPr id="63490" name="Picture 2" descr="p4o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31110"/>
            <a:ext cx="3000396" cy="28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Одержання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нітрогену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лабораторії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4NH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2N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+ 6H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2NH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+ 3CuO = N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+ 3Cu + 3H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12HNO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розв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+ 5Mg = N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+ 5Mg(NO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	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2LiN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3N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+ 2Li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2483768" y="1772816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66400" progId="Equation.DSMT4">
                  <p:embed/>
                </p:oleObj>
              </mc:Choice>
              <mc:Fallback>
                <p:oleObj name="Equation" r:id="rId2" imgW="330120" imgH="26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72816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907704" y="4293096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66400" progId="Equation.DSMT4">
                  <p:embed/>
                </p:oleObj>
              </mc:Choice>
              <mc:Fallback>
                <p:oleObj name="Equation" r:id="rId4" imgW="3301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293096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фосфору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712968" cy="3024336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взаємодії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водою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низку кислот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</a:p>
          <a:p>
            <a:pPr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циклотетрафосфорна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дифосфорна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пірофосфорна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4H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ортофосфорна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51AA9B22-A0FC-826F-E633-A989251D59BA}"/>
              </a:ext>
            </a:extLst>
          </p:cNvPr>
          <p:cNvSpPr txBox="1">
            <a:spLocks/>
          </p:cNvSpPr>
          <p:nvPr/>
        </p:nvSpPr>
        <p:spPr>
          <a:xfrm>
            <a:off x="457200" y="3760440"/>
            <a:ext cx="8229600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Дегідратуючий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реагент :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+ 4НРО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оксид:</a:t>
            </a:r>
          </a:p>
          <a:p>
            <a:pPr algn="ctr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6CaO + 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6Ca(OH)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Циклотетрафосфорна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(НО)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(НРО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4514" name="Picture 2" descr="H4P4O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495"/>
            <a:ext cx="3357586" cy="30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Тетрафосфорна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та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13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5538" name="Picture 2" descr="H6P4O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66107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</a:p>
          <a:p>
            <a:pPr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           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трифосфорна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кислота),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</a:p>
          <a:p>
            <a:pPr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дифосфорна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кислота),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2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           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ортофосфорна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Кислоти</a:t>
            </a:r>
            <a:r>
              <a:rPr lang="ru-RU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фосфору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6562" name="Picture 2" descr="мос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2" y="1268760"/>
            <a:ext cx="9001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01C858F-C374-822B-CF04-238BFCFE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92" y="3933056"/>
            <a:ext cx="8229600" cy="233285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дегідратації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ортофосфорної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вищеописані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процеси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протікають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зворотному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напрямку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2Н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(НРО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40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Ортофосфорна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Триосновна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6,92·10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6,17·10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дис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4,79·10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–13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7586" name="Picture 2" descr="H3P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786214" cy="202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Хімічні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+ 3Ba(OH)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Ba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+ 3BaO = Ba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+ 3Mg = Mg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промисловості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Обробка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фосфоритів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апатитів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концентрованою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сульфатною кислотою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С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2. З оксиду 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спалюванням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 4H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Гідроліз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⇄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ОН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&gt;7)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⇄ НРО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ОН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Буферні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2)</a:t>
            </a: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	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7)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	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12)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Фосфати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фосфатів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перебігають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реакції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поліконденсації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Поліфосфати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прожарюванні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відщеплюють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Р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9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3P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+ 2Ca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нітрогену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Амоніак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40746"/>
              </p:ext>
            </p:extLst>
          </p:nvPr>
        </p:nvGraphicFramePr>
        <p:xfrm>
          <a:off x="857224" y="2928934"/>
          <a:ext cx="3687920" cy="290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609725" imgH="1266825" progId="">
                  <p:embed/>
                </p:oleObj>
              </mc:Choice>
              <mc:Fallback>
                <p:oleObj name="Document" r:id="rId2" imgW="1609725" imgH="126682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928934"/>
                        <a:ext cx="3687920" cy="2902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c 6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214686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Фосфориста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Ступінь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+3,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валентність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дорівнює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Молекула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форму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тетраедра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атомом фосфору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центрі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двоосновна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слабка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</a:t>
            </a:r>
            <a:r>
              <a:rPr lang="be-B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 </a:t>
            </a:r>
          </a:p>
          <a:p>
            <a:pPr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5 ∙10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 ∙10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39355"/>
              </p:ext>
            </p:extLst>
          </p:nvPr>
        </p:nvGraphicFramePr>
        <p:xfrm>
          <a:off x="5857884" y="3500438"/>
          <a:ext cx="3086120" cy="165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6800" imgH="571500" progId="">
                  <p:embed/>
                </p:oleObj>
              </mc:Choice>
              <mc:Fallback>
                <p:oleObj name="Document" r:id="rId2" imgW="1066800" imgH="5715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3500438"/>
                        <a:ext cx="3086120" cy="1653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4624"/>
            <a:ext cx="8229600" cy="3456384"/>
          </a:xfrm>
        </p:spPr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ЗН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ЗНСl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→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температурі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близько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50°С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PH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0CEF0464-3855-C577-EBAE-E488EEA44563}"/>
              </a:ext>
            </a:extLst>
          </p:cNvPr>
          <p:cNvSpPr txBox="1">
            <a:spLocks/>
          </p:cNvSpPr>
          <p:nvPr/>
        </p:nvSpPr>
        <p:spPr>
          <a:xfrm>
            <a:off x="391592" y="3459480"/>
            <a:ext cx="8229600" cy="34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Відомі кислі солі (гідрофосфіти, наприклад NaH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та середні солі (фосфіти, наприклад Na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): </a:t>
            </a:r>
          </a:p>
          <a:p>
            <a:pPr algn="ctr">
              <a:buFont typeface="Arial" pitchFamily="34" charset="0"/>
              <a:buNone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Ba(OH)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Ba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НРО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Розчинні солі у водних розчинах гідролізуються : </a:t>
            </a:r>
          </a:p>
          <a:p>
            <a:pPr algn="ctr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НРО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⇄ КН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КОН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 (+3)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(+3)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досить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відновниками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 </a:t>
            </a:r>
          </a:p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Н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– 2ē = Н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+ 2Н</a:t>
            </a:r>
            <a:r>
              <a:rPr lang="ru-RU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; </a:t>
            </a:r>
          </a:p>
          <a:p>
            <a:pPr>
              <a:buNone/>
            </a:pP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Е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˚= –0,276 В</a:t>
            </a:r>
          </a:p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+ 4AgNO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4Ag +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                       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+ 4НNO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Cr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Cr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(SО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К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Фосфорнуватиста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Ступінь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окислення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дорівнює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валентність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дорівнює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Молекула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форму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тетраедра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атомом фосфору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центрі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Одноосновна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9 ∙10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064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27567"/>
              </p:ext>
            </p:extLst>
          </p:nvPr>
        </p:nvGraphicFramePr>
        <p:xfrm>
          <a:off x="5357818" y="3857628"/>
          <a:ext cx="3111123" cy="168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57275" imgH="571500" progId="">
                  <p:embed/>
                </p:oleObj>
              </mc:Choice>
              <mc:Fallback>
                <p:oleObj name="Document" r:id="rId2" imgW="1057275" imgH="5715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857628"/>
                        <a:ext cx="3111123" cy="168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0"/>
            <a:ext cx="8712968" cy="3888432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Фосфорнуватиста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spc="-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+ 4KMnO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5H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4MnSO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нікелю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гіпофосфітом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яке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використовується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покриття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нікелем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деталей будь-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якої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конфігурації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перебігає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реакцією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 </a:t>
            </a:r>
          </a:p>
          <a:p>
            <a:pPr algn="ctr">
              <a:buNone/>
            </a:pP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NiCl</a:t>
            </a:r>
            <a:r>
              <a:rPr lang="en-US" spc="-4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NaH</a:t>
            </a:r>
            <a:r>
              <a:rPr lang="en-US" spc="-4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pc="-4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spc="-4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→ NaH</a:t>
            </a:r>
            <a:r>
              <a:rPr lang="en-US" spc="-4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pc="-4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+ 2HCl + N</a:t>
            </a:r>
            <a:r>
              <a:rPr lang="en-US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i</a:t>
            </a:r>
            <a:endParaRPr lang="ru-RU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CE066911-BD00-AC61-FE46-E7DEE25F3DC1}"/>
              </a:ext>
            </a:extLst>
          </p:cNvPr>
          <p:cNvSpPr txBox="1">
            <a:spLocks/>
          </p:cNvSpPr>
          <p:nvPr/>
        </p:nvSpPr>
        <p:spPr>
          <a:xfrm>
            <a:off x="457200" y="388843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температурі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близько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50°С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PH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гіпофосфітів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реакцією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обмінної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взаємодії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сильними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кислотами :</a:t>
            </a:r>
          </a:p>
          <a:p>
            <a:pPr algn="ctr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Ba(H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BaSO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Дифосфорна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чотириосновна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регульованому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ортофосфорної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Вона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нестійка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вологому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повітрі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і легко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перетворюється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ортофосфорну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кислоту 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142984"/>
            <a:ext cx="2786082" cy="156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трифосфорна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82865"/>
            <a:ext cx="8640960" cy="778099"/>
          </a:xfrm>
        </p:spPr>
        <p:txBody>
          <a:bodyPr/>
          <a:lstStyle/>
          <a:p>
            <a:pPr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Двоосновна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триполіфосфати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DB5C95-9A1D-CC36-6BCF-7E4A219A95B0}"/>
              </a:ext>
            </a:extLst>
          </p:cNvPr>
          <p:cNvSpPr txBox="1">
            <a:spLocks/>
          </p:cNvSpPr>
          <p:nvPr/>
        </p:nvSpPr>
        <p:spPr>
          <a:xfrm>
            <a:off x="422984" y="1861463"/>
            <a:ext cx="8229600" cy="1109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Циклотрифосфорна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H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9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2" descr="Image613">
            <a:extLst>
              <a:ext uri="{FF2B5EF4-FFF2-40B4-BE49-F238E27FC236}">
                <a16:creationId xmlns:a16="http://schemas.microsoft.com/office/drawing/2014/main" id="{CF689076-3F56-25AD-8894-6BEA96F5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3641"/>
            <a:ext cx="2376264" cy="153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9352ABE-71ED-0D1D-A355-4DD1473813A6}"/>
              </a:ext>
            </a:extLst>
          </p:cNvPr>
          <p:cNvSpPr txBox="1">
            <a:spLocks/>
          </p:cNvSpPr>
          <p:nvPr/>
        </p:nvSpPr>
        <p:spPr>
          <a:xfrm>
            <a:off x="601216" y="39281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Фосфорнувата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Н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19717-2A1E-4A6E-83A8-F2345E909D4F}"/>
              </a:ext>
            </a:extLst>
          </p:cNvPr>
          <p:cNvSpPr txBox="1"/>
          <p:nvPr/>
        </p:nvSpPr>
        <p:spPr>
          <a:xfrm>
            <a:off x="601712" y="4941168"/>
            <a:ext cx="6131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Слабка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чотириосновна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</a:t>
            </a:r>
          </a:p>
        </p:txBody>
      </p:sp>
      <p:pic>
        <p:nvPicPr>
          <p:cNvPr id="9" name="Picture 2" descr="H4P2O6">
            <a:extLst>
              <a:ext uri="{FF2B5EF4-FFF2-40B4-BE49-F238E27FC236}">
                <a16:creationId xmlns:a16="http://schemas.microsoft.com/office/drawing/2014/main" id="{57340A29-22EC-C31A-A85D-83BB0BD9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672" y="4997037"/>
            <a:ext cx="2849720" cy="15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-23832"/>
            <a:ext cx="8229600" cy="755669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Мінеральні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фосфорні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добрива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01" y="1052736"/>
            <a:ext cx="8643998" cy="2816733"/>
          </a:xfrm>
        </p:spPr>
        <p:txBody>
          <a:bodyPr>
            <a:norm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Фосфоритне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борошно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тонкий </a:t>
            </a:r>
            <a:r>
              <a:rPr lang="ru-RU" sz="2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розмел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фосфоритів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just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Простий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суперфосфат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Ca(H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+ 2CaSO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Ca(H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+ 2CaSO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Подвійний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суперфосфат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(Н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(PO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+ 4H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3Ca(H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63F78F5A-71CC-B779-7EDC-9D7310E37E00}"/>
              </a:ext>
            </a:extLst>
          </p:cNvPr>
          <p:cNvSpPr txBox="1">
            <a:spLocks/>
          </p:cNvSpPr>
          <p:nvPr/>
        </p:nvSpPr>
        <p:spPr>
          <a:xfrm>
            <a:off x="395536" y="3894237"/>
            <a:ext cx="8229600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Преципітат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CaHPO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· 2H</a:t>
            </a:r>
            <a:r>
              <a:rPr lang="en-US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Ca(OH)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CaHPO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Амофос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(NH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NH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HPO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PO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</a:p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Амофоска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Амофос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KN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28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marL="0" indent="0">
              <a:buFont typeface="Arial" pitchFamily="34" charset="0"/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стибій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бисмут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зустрічається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часто в рудах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застосовується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значно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меншою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мірою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стибію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подібні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білого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фосфору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неметалеві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модифікації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жовтий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» і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жовтий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стибій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»,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з молекул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Арсен                                            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Бісмут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металічний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     </a:t>
            </a:r>
          </a:p>
        </p:txBody>
      </p:sp>
      <p:pic>
        <p:nvPicPr>
          <p:cNvPr id="118786" name="Picture 2" descr="Мышь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91" y="3229143"/>
            <a:ext cx="2210617" cy="2066928"/>
          </a:xfrm>
          <a:prstGeom prst="rect">
            <a:avLst/>
          </a:prstGeom>
          <a:noFill/>
        </p:spPr>
      </p:pic>
      <p:pic>
        <p:nvPicPr>
          <p:cNvPr id="118788" name="Picture 4" descr="http://geo.web.ru/druza/m-Sb_5_7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131" y="3229143"/>
            <a:ext cx="2556728" cy="2428892"/>
          </a:xfrm>
          <a:prstGeom prst="rect">
            <a:avLst/>
          </a:prstGeom>
          <a:noFill/>
        </p:spPr>
      </p:pic>
      <p:pic>
        <p:nvPicPr>
          <p:cNvPr id="7" name="Рисунок 6" descr="Металлическая сурьм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29143"/>
            <a:ext cx="2643206" cy="21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Фізичні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водневих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зв'язків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молекулами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амоніаку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497124"/>
              </p:ext>
            </p:extLst>
          </p:nvPr>
        </p:nvGraphicFramePr>
        <p:xfrm>
          <a:off x="1500166" y="2643182"/>
          <a:ext cx="5143536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924050" imgH="1295400" progId="">
                  <p:embed/>
                </p:oleObj>
              </mc:Choice>
              <mc:Fallback>
                <p:oleObj name="Document" r:id="rId2" imgW="1924050" imgH="1295400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643182"/>
                        <a:ext cx="5143536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Самородний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бісмут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8002" name="Picture 2" descr="http://chemistry-chemists.com/N1_2012/U5/ChemistryAndChemists_1_2012-U5-0_files/Bismut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133" y="1214422"/>
            <a:ext cx="6036511" cy="482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3034"/>
            <a:ext cx="8229600" cy="775316"/>
          </a:xfrm>
        </p:spPr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Мінерали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190721"/>
            <a:ext cx="8712968" cy="58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Sb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–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антимоніт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Bi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–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бісмутин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Bi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-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бісміт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Содержимое 4" descr="Минералы сурьмы и висмута&#10; Антимонит&#10; Висмутин&#10; Бисмит&#10; "/>
          <p:cNvPicPr>
            <a:picLocks/>
          </p:cNvPicPr>
          <p:nvPr/>
        </p:nvPicPr>
        <p:blipFill>
          <a:blip r:embed="rId2" cstate="print"/>
          <a:srcRect l="72807" t="23451" r="4386" b="43978"/>
          <a:stretch>
            <a:fillRect/>
          </a:stretch>
        </p:blipFill>
        <p:spPr bwMode="auto">
          <a:xfrm>
            <a:off x="770397" y="1227363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Минералы сурьмы и висмута&#10; Антимонит&#10; Висмутин&#10; Бисмит&#10; "/>
          <p:cNvPicPr>
            <a:picLocks/>
          </p:cNvPicPr>
          <p:nvPr/>
        </p:nvPicPr>
        <p:blipFill>
          <a:blip r:embed="rId2" cstate="print"/>
          <a:srcRect l="39097" t="49160" r="36017" b="26733"/>
          <a:stretch>
            <a:fillRect/>
          </a:stretch>
        </p:blipFill>
        <p:spPr bwMode="auto">
          <a:xfrm>
            <a:off x="3635896" y="1298801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Минералы сурьмы и висмута&#10; Антимонит&#10; Висмутин&#10; Бисмит&#10; "/>
          <p:cNvPicPr>
            <a:picLocks/>
          </p:cNvPicPr>
          <p:nvPr/>
        </p:nvPicPr>
        <p:blipFill>
          <a:blip r:embed="rId2" cstate="print"/>
          <a:srcRect l="68349" t="60016" r="6153" b="13213"/>
          <a:stretch>
            <a:fillRect/>
          </a:stretch>
        </p:blipFill>
        <p:spPr bwMode="auto">
          <a:xfrm>
            <a:off x="6516216" y="1298801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9F0E22A0-019D-4779-8575-21F8DA8E2835}"/>
              </a:ext>
            </a:extLst>
          </p:cNvPr>
          <p:cNvSpPr txBox="1">
            <a:spLocks/>
          </p:cNvSpPr>
          <p:nvPr/>
        </p:nvSpPr>
        <p:spPr>
          <a:xfrm>
            <a:off x="565212" y="4099256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Отримання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зводиться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схеми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: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Сульфід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               Оксид                              Е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B69B78D-3A86-845D-78B6-AEF85D6C3805}"/>
              </a:ext>
            </a:extLst>
          </p:cNvPr>
          <p:cNvCxnSpPr/>
          <p:nvPr/>
        </p:nvCxnSpPr>
        <p:spPr>
          <a:xfrm>
            <a:off x="2720810" y="5590160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595B00-C73B-964F-AE7F-BEB6AF08B5A3}"/>
              </a:ext>
            </a:extLst>
          </p:cNvPr>
          <p:cNvSpPr txBox="1"/>
          <p:nvPr/>
        </p:nvSpPr>
        <p:spPr>
          <a:xfrm>
            <a:off x="2429073" y="503332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випалення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84CFF8E-90E8-0C49-7432-9938C8471E2C}"/>
              </a:ext>
            </a:extLst>
          </p:cNvPr>
          <p:cNvCxnSpPr/>
          <p:nvPr/>
        </p:nvCxnSpPr>
        <p:spPr>
          <a:xfrm>
            <a:off x="5580112" y="5608892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17FFEF-C8CB-EEDC-4A66-238CF435E0F5}"/>
              </a:ext>
            </a:extLst>
          </p:cNvPr>
          <p:cNvSpPr txBox="1"/>
          <p:nvPr/>
        </p:nvSpPr>
        <p:spPr>
          <a:xfrm>
            <a:off x="5632901" y="5052053"/>
            <a:ext cx="208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відновлення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Посилення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металевих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ознак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простих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речовин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5143536"/>
          </a:xfrm>
        </p:spPr>
        <p:txBody>
          <a:bodyPr>
            <a:normAutofit/>
          </a:bodyPr>
          <a:lstStyle/>
          <a:p>
            <a:r>
              <a:rPr lang="ru-RU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+ 5НNО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sz="3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Н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AsО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+ 5NО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+ Н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r>
              <a:rPr lang="ru-RU" sz="34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2Sb + 10НNО</a:t>
            </a:r>
            <a:r>
              <a:rPr lang="ru-RU" sz="3400" spc="-6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sz="3400" spc="-6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sz="3400" spc="-6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sz="34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= Sb</a:t>
            </a:r>
            <a:r>
              <a:rPr lang="ru-RU" sz="3400" spc="-6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4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z="3400" spc="-6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sz="34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·</a:t>
            </a:r>
            <a:r>
              <a:rPr lang="en-US" sz="3400" i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ru-RU" sz="34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z="3400" spc="-6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4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 + 10NО</a:t>
            </a:r>
            <a:r>
              <a:rPr lang="ru-RU" sz="3400" spc="-6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sz="3400" spc="-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+ 6НNО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sz="3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розв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(NО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+ 3NО + 3Н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r>
              <a:rPr lang="ru-RU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+ 6НNО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3(</a:t>
            </a:r>
            <a:r>
              <a:rPr lang="ru-RU" sz="3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sz="3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ru-RU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пасивація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2As + 3Н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SО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4(</a:t>
            </a:r>
            <a:r>
              <a:rPr lang="ru-RU" spc="-8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2Н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AsО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або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НAsО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)+ 3SО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2Sb + 6Н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Sb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конц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(SО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054617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2Sb + 12HCl + 3H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[SbCl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g + 2As = Mg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+ 2Sb =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Са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Mg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Mg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Zn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+ 12НС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6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Zn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+ 2А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+ 3Н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Проба Марша,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визначення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pc="-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підпалюють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підносять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холодної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пластинки, 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</a:t>
            </a:r>
            <a:r>
              <a:rPr lang="en-US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</a:t>
            </a:r>
            <a:r>
              <a:rPr lang="ru-RU" spc="-8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частково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розкладається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утворює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блискучу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пляму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spc="-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Точність</a:t>
            </a:r>
            <a:r>
              <a:rPr lang="ru-RU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0, 001 мг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Арсин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AsH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Будова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Валентні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кути 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близькі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90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9026" name="Picture 2" descr="As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57364"/>
            <a:ext cx="2071702" cy="16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термічно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нестійкі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2ЕН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2Э + 3Н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2ЕН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→ Э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2AsH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+ 12AgNO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+3H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→ 12Ag + As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+ 12HNO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найсильніша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отрута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більш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отруйні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V).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Симптоми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металевий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смак,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біль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шлунку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параліч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смерть.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Протиотрута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– молоко.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</a:p>
          <a:p>
            <a:pPr marL="0" indent="0"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Вищі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характер. Характер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Е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русі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по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групі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вниз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змінюється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переважно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кислотного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до основного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Оксиди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Е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  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Sb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Bi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Слабко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амфотерний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          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Амфотерний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Основний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Переважають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кислотні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   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)</a:t>
            </a: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Аналогічно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змінюються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відповідних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гідроксидів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амфотерний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переважають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кислотні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властивості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2H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+ 6KOH = 2K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+ 2KOH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изб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+ 3H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= K[As(OH)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	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+ 8HCl = 2H[AsCl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] + 3H</a:t>
            </a:r>
            <a:r>
              <a:rPr lang="en-US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ru-RU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Отримання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</a:p>
          <a:p>
            <a:pPr algn="ctr">
              <a:buNone/>
            </a:pP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AsCl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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HCl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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Арсенітна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Слабка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триосновна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кислота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= 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).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NaOH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→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Метаформа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арсенітної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HAsO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виділена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проте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відомі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похідні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  <a:sym typeface="Symbol"/>
              </a:rPr>
              <a:t>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метаарсеніти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NaAsO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6393</Words>
  <Application>Microsoft Office PowerPoint</Application>
  <PresentationFormat>Экран (4:3)</PresentationFormat>
  <Paragraphs>797</Paragraphs>
  <Slides>117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117</vt:i4>
      </vt:variant>
    </vt:vector>
  </HeadingPairs>
  <TitlesOfParts>
    <vt:vector size="125" baseType="lpstr">
      <vt:lpstr>Arial</vt:lpstr>
      <vt:lpstr>Arial Narrow</vt:lpstr>
      <vt:lpstr>Arial Unicode MS</vt:lpstr>
      <vt:lpstr>Calibri</vt:lpstr>
      <vt:lpstr>Times New Roman</vt:lpstr>
      <vt:lpstr>Тема Office</vt:lpstr>
      <vt:lpstr>Document</vt:lpstr>
      <vt:lpstr>Equation</vt:lpstr>
      <vt:lpstr>V А група</vt:lpstr>
      <vt:lpstr>Електронні формули атомів</vt:lpstr>
      <vt:lpstr>Загальна характеристика елементів</vt:lpstr>
      <vt:lpstr>Презентация PowerPoint</vt:lpstr>
      <vt:lpstr>Нітроген</vt:lpstr>
      <vt:lpstr>Хімічні властивості нітрогену</vt:lpstr>
      <vt:lpstr>Одержання нітрогену у лабораторії</vt:lpstr>
      <vt:lpstr>Водневі сполуки нітрогену</vt:lpstr>
      <vt:lpstr>Фізичні властивості NH3</vt:lpstr>
      <vt:lpstr>Отримання у промисловості</vt:lpstr>
      <vt:lpstr>Хімічні властивості амоніаку</vt:lpstr>
      <vt:lpstr>Хімічні властивості амоніаку</vt:lpstr>
      <vt:lpstr>Хімічні властивості амоніаку</vt:lpstr>
      <vt:lpstr>Солі амонію</vt:lpstr>
      <vt:lpstr>Аміди, іміди та нітриди</vt:lpstr>
      <vt:lpstr>Гідразин N2H4</vt:lpstr>
      <vt:lpstr>Презентация PowerPoint</vt:lpstr>
      <vt:lpstr>N2H4</vt:lpstr>
      <vt:lpstr>Гідроксиламін  NH2OH</vt:lpstr>
      <vt:lpstr>Презентация PowerPoint</vt:lpstr>
      <vt:lpstr>Азотистоводнева кислота HN3</vt:lpstr>
      <vt:lpstr>Презентация PowerPoint</vt:lpstr>
      <vt:lpstr>Оксиди нітрогену</vt:lpstr>
      <vt:lpstr>Оксид нітрогену (I) N2O</vt:lpstr>
      <vt:lpstr>Хімічні властивості</vt:lpstr>
      <vt:lpstr>Отримання</vt:lpstr>
      <vt:lpstr>Оксид нітрогену (II) NO</vt:lpstr>
      <vt:lpstr>Хімічні властивості NО</vt:lpstr>
      <vt:lpstr>Отримання NO</vt:lpstr>
      <vt:lpstr>Оксид нітрогену (III) N2О3</vt:lpstr>
      <vt:lpstr>Оксид нітрогену (IV) NО2</vt:lpstr>
      <vt:lpstr>Диспропорціонування :</vt:lpstr>
      <vt:lpstr>Отримання NО2</vt:lpstr>
      <vt:lpstr>Оксид нітрогену (V) N2О5</vt:lpstr>
      <vt:lpstr>Азотиста кислота НNО2</vt:lpstr>
      <vt:lpstr>HNO2</vt:lpstr>
      <vt:lpstr>Отримання</vt:lpstr>
      <vt:lpstr>Нітрити</vt:lpstr>
      <vt:lpstr>Окисно-відновна двоїстість</vt:lpstr>
      <vt:lpstr>Азотна кислота HNO3</vt:lpstr>
      <vt:lpstr>Отримання у промисловості</vt:lpstr>
      <vt:lpstr>Властивості HNO3 </vt:lpstr>
      <vt:lpstr>HNO3 </vt:lpstr>
      <vt:lpstr>HNO3</vt:lpstr>
      <vt:lpstr>HNO3 </vt:lpstr>
      <vt:lpstr>Царська горілка</vt:lpstr>
      <vt:lpstr>HNO3</vt:lpstr>
      <vt:lpstr>Схема розкладання нітратів</vt:lpstr>
      <vt:lpstr>Розкладання нітратів (toC)</vt:lpstr>
      <vt:lpstr>Нітрати - окисники</vt:lpstr>
      <vt:lpstr>Мінеральні азотні добрива</vt:lpstr>
      <vt:lpstr>Білий фосфор</vt:lpstr>
      <vt:lpstr>Червоний фосфор</vt:lpstr>
      <vt:lpstr>Чорний фосфор</vt:lpstr>
      <vt:lpstr>Властивості</vt:lpstr>
      <vt:lpstr>Презентация PowerPoint</vt:lpstr>
      <vt:lpstr>Одержання фосфору</vt:lpstr>
      <vt:lpstr>Фосфін РН3</vt:lpstr>
      <vt:lpstr>РН3</vt:lpstr>
      <vt:lpstr>Презентация PowerPoint</vt:lpstr>
      <vt:lpstr>PГ3</vt:lpstr>
      <vt:lpstr>Презентация PowerPoint</vt:lpstr>
      <vt:lpstr>Презентация PowerPoint</vt:lpstr>
      <vt:lpstr>Пентагалогеніди фосфору</vt:lpstr>
      <vt:lpstr>Презентация PowerPoint</vt:lpstr>
      <vt:lpstr>Сульфіди фосфору P4Sx</vt:lpstr>
      <vt:lpstr>Оксид фосфору (III)</vt:lpstr>
      <vt:lpstr>Оксид фосфору (III)</vt:lpstr>
      <vt:lpstr>Оксид фосфору (V) </vt:lpstr>
      <vt:lpstr>Оксид фосфору (V) </vt:lpstr>
      <vt:lpstr>Циклотетрафосфорна кислота </vt:lpstr>
      <vt:lpstr>Тетрафосфорна кислота </vt:lpstr>
      <vt:lpstr>Кислоти фосфору</vt:lpstr>
      <vt:lpstr>Кислоти фосфору</vt:lpstr>
      <vt:lpstr>Ортофосфорна кислота Н3РО4 </vt:lpstr>
      <vt:lpstr>Хімічні властивості Н3РО4</vt:lpstr>
      <vt:lpstr>Отримання у промисловості</vt:lpstr>
      <vt:lpstr>Презентация PowerPoint</vt:lpstr>
      <vt:lpstr>Фосфати</vt:lpstr>
      <vt:lpstr>Фосфориста кислота Н3РО3</vt:lpstr>
      <vt:lpstr>Презентация PowerPoint</vt:lpstr>
      <vt:lpstr>Фосфор (+3)</vt:lpstr>
      <vt:lpstr>Фосфорнуватиста кислота Н3РО2</vt:lpstr>
      <vt:lpstr>Презентация PowerPoint</vt:lpstr>
      <vt:lpstr>Дифосфорна кислота</vt:lpstr>
      <vt:lpstr>H5P3O10 – трифосфорна кислота </vt:lpstr>
      <vt:lpstr>Мінеральні фосфорні добрива</vt:lpstr>
      <vt:lpstr>       Арсен, стибій, бисмут</vt:lpstr>
      <vt:lpstr>Презентация PowerPoint</vt:lpstr>
      <vt:lpstr>Самородний бісмут</vt:lpstr>
      <vt:lpstr>Мінерали</vt:lpstr>
      <vt:lpstr>Посилення металевих ознак у простих речовин</vt:lpstr>
      <vt:lpstr>Презентация PowerPoint</vt:lpstr>
      <vt:lpstr>Арсин AsH3</vt:lpstr>
      <vt:lpstr>Презентация PowerPoint</vt:lpstr>
      <vt:lpstr>Оксиди</vt:lpstr>
      <vt:lpstr>Оксиди Е2O3</vt:lpstr>
      <vt:lpstr>Оксид арсену (III) As2O3</vt:lpstr>
      <vt:lpstr>Арсенітна кислота H3AsO3 </vt:lpstr>
      <vt:lpstr>As (+3)</vt:lpstr>
      <vt:lpstr>Оксид стибію (III) </vt:lpstr>
      <vt:lpstr>Гідроксид стибію (III) Sb2O3nH2O </vt:lpstr>
      <vt:lpstr>Оксид бісмуту Bi2O3 </vt:lpstr>
      <vt:lpstr>Гідроксид бісмуту (III) Bi(OH)3</vt:lpstr>
      <vt:lpstr>Оксиди Е2O5</vt:lpstr>
      <vt:lpstr>Оксид арсену (V) As2O5 </vt:lpstr>
      <vt:lpstr>Арсенатна кислота H3AsO4 </vt:lpstr>
      <vt:lpstr>Оксид стибію (V) Sb2O5 </vt:lpstr>
      <vt:lpstr>Антимонатна кислота Sb2O5nH2O</vt:lpstr>
      <vt:lpstr>Оксид бісмуту (V) Bi2O5 </vt:lpstr>
      <vt:lpstr>Bi (+5)</vt:lpstr>
      <vt:lpstr>Презентация PowerPoint</vt:lpstr>
      <vt:lpstr>Сульфіди</vt:lpstr>
      <vt:lpstr>Використання</vt:lpstr>
      <vt:lpstr>Використання</vt:lpstr>
      <vt:lpstr>Використання</vt:lpstr>
      <vt:lpstr>Використання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А группа</dc:title>
  <dc:creator>Irina</dc:creator>
  <cp:lastModifiedBy>Алла Миколаївна Корогодська</cp:lastModifiedBy>
  <cp:revision>192</cp:revision>
  <dcterms:created xsi:type="dcterms:W3CDTF">2016-03-06T18:43:21Z</dcterms:created>
  <dcterms:modified xsi:type="dcterms:W3CDTF">2025-03-16T11:00:20Z</dcterms:modified>
</cp:coreProperties>
</file>