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256" r:id="rId3"/>
    <p:sldId id="394" r:id="rId4"/>
    <p:sldId id="257" r:id="rId5"/>
    <p:sldId id="258" r:id="rId6"/>
    <p:sldId id="259" r:id="rId7"/>
    <p:sldId id="267" r:id="rId8"/>
    <p:sldId id="287" r:id="rId9"/>
    <p:sldId id="264" r:id="rId10"/>
    <p:sldId id="289" r:id="rId11"/>
    <p:sldId id="265" r:id="rId12"/>
    <p:sldId id="273" r:id="rId13"/>
    <p:sldId id="269" r:id="rId14"/>
    <p:sldId id="274" r:id="rId15"/>
    <p:sldId id="275" r:id="rId16"/>
    <p:sldId id="276" r:id="rId17"/>
    <p:sldId id="277" r:id="rId18"/>
    <p:sldId id="396" r:id="rId19"/>
    <p:sldId id="397" r:id="rId20"/>
    <p:sldId id="279" r:id="rId21"/>
    <p:sldId id="297" r:id="rId22"/>
    <p:sldId id="298" r:id="rId23"/>
    <p:sldId id="300" r:id="rId24"/>
    <p:sldId id="299" r:id="rId25"/>
    <p:sldId id="282" r:id="rId26"/>
    <p:sldId id="301" r:id="rId27"/>
    <p:sldId id="284" r:id="rId28"/>
    <p:sldId id="285" r:id="rId29"/>
    <p:sldId id="304" r:id="rId30"/>
    <p:sldId id="306" r:id="rId31"/>
    <p:sldId id="307" r:id="rId32"/>
    <p:sldId id="308" r:id="rId33"/>
    <p:sldId id="411" r:id="rId34"/>
    <p:sldId id="303" r:id="rId35"/>
    <p:sldId id="311" r:id="rId36"/>
    <p:sldId id="312" r:id="rId37"/>
    <p:sldId id="313" r:id="rId38"/>
    <p:sldId id="315" r:id="rId39"/>
    <p:sldId id="316" r:id="rId40"/>
    <p:sldId id="321" r:id="rId41"/>
    <p:sldId id="328" r:id="rId42"/>
    <p:sldId id="322" r:id="rId43"/>
    <p:sldId id="323" r:id="rId44"/>
    <p:sldId id="325" r:id="rId45"/>
    <p:sldId id="319" r:id="rId46"/>
    <p:sldId id="324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8" r:id="rId56"/>
    <p:sldId id="339" r:id="rId57"/>
    <p:sldId id="340" r:id="rId58"/>
    <p:sldId id="342" r:id="rId59"/>
    <p:sldId id="343" r:id="rId60"/>
    <p:sldId id="346" r:id="rId61"/>
    <p:sldId id="348" r:id="rId62"/>
    <p:sldId id="350" r:id="rId63"/>
    <p:sldId id="400" r:id="rId64"/>
    <p:sldId id="352" r:id="rId65"/>
    <p:sldId id="353" r:id="rId66"/>
    <p:sldId id="355" r:id="rId67"/>
    <p:sldId id="356" r:id="rId68"/>
    <p:sldId id="357" r:id="rId69"/>
    <p:sldId id="358" r:id="rId70"/>
    <p:sldId id="359" r:id="rId71"/>
    <p:sldId id="360" r:id="rId72"/>
    <p:sldId id="362" r:id="rId73"/>
    <p:sldId id="363" r:id="rId74"/>
    <p:sldId id="364" r:id="rId75"/>
    <p:sldId id="365" r:id="rId76"/>
    <p:sldId id="366" r:id="rId77"/>
    <p:sldId id="368" r:id="rId78"/>
    <p:sldId id="369" r:id="rId79"/>
    <p:sldId id="367" r:id="rId80"/>
    <p:sldId id="371" r:id="rId81"/>
    <p:sldId id="372" r:id="rId82"/>
    <p:sldId id="374" r:id="rId83"/>
    <p:sldId id="399" r:id="rId84"/>
    <p:sldId id="376" r:id="rId85"/>
    <p:sldId id="379" r:id="rId86"/>
    <p:sldId id="381" r:id="rId87"/>
    <p:sldId id="377" r:id="rId88"/>
    <p:sldId id="382" r:id="rId89"/>
    <p:sldId id="383" r:id="rId90"/>
    <p:sldId id="384" r:id="rId91"/>
    <p:sldId id="385" r:id="rId92"/>
    <p:sldId id="386" r:id="rId93"/>
    <p:sldId id="387" r:id="rId94"/>
    <p:sldId id="388" r:id="rId95"/>
    <p:sldId id="389" r:id="rId96"/>
    <p:sldId id="391" r:id="rId97"/>
    <p:sldId id="392" r:id="rId98"/>
    <p:sldId id="393" r:id="rId9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94652" autoAdjust="0"/>
  </p:normalViewPr>
  <p:slideViewPr>
    <p:cSldViewPr>
      <p:cViewPr varScale="1">
        <p:scale>
          <a:sx n="108" d="100"/>
          <a:sy n="108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387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B3DA-A11C-4CD0-93F9-831DA2EE41A4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5D64-BCF6-4CB0-8560-56B98A57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5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91D78F-68FB-DB03-2462-ABB86EE5E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342924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 </a:t>
            </a:r>
            <a:r>
              <a:rPr lang="uk-UA" dirty="0">
                <a:solidFill>
                  <a:srgbClr val="C00000"/>
                </a:solidFill>
              </a:rPr>
              <a:t>(Оксиґен)</a:t>
            </a:r>
            <a:r>
              <a:rPr lang="en-US" dirty="0">
                <a:solidFill>
                  <a:srgbClr val="C00000"/>
                </a:solidFill>
              </a:rPr>
              <a:t>, S</a:t>
            </a:r>
            <a:r>
              <a:rPr lang="uk-UA" dirty="0">
                <a:solidFill>
                  <a:srgbClr val="C00000"/>
                </a:solidFill>
              </a:rPr>
              <a:t> (</a:t>
            </a:r>
            <a:r>
              <a:rPr lang="uk-UA" dirty="0" err="1">
                <a:solidFill>
                  <a:srgbClr val="C00000"/>
                </a:solidFill>
              </a:rPr>
              <a:t>Сульфур</a:t>
            </a:r>
            <a:r>
              <a:rPr lang="uk-UA" dirty="0">
                <a:solidFill>
                  <a:srgbClr val="C00000"/>
                </a:solidFill>
              </a:rPr>
              <a:t>)</a:t>
            </a:r>
            <a:r>
              <a:rPr lang="en-US" dirty="0">
                <a:solidFill>
                  <a:srgbClr val="C00000"/>
                </a:solidFill>
              </a:rPr>
              <a:t>, </a:t>
            </a:r>
            <a:endParaRPr lang="uk-UA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Se</a:t>
            </a:r>
            <a:r>
              <a:rPr lang="uk-UA" dirty="0">
                <a:solidFill>
                  <a:srgbClr val="C00000"/>
                </a:solidFill>
              </a:rPr>
              <a:t> (Селен)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Te</a:t>
            </a:r>
            <a:r>
              <a:rPr lang="uk-UA" dirty="0">
                <a:solidFill>
                  <a:srgbClr val="C00000"/>
                </a:solidFill>
              </a:rPr>
              <a:t> (Телур)</a:t>
            </a:r>
            <a:r>
              <a:rPr lang="en-US" dirty="0">
                <a:solidFill>
                  <a:srgbClr val="C00000"/>
                </a:solidFill>
              </a:rPr>
              <a:t>, Po</a:t>
            </a:r>
            <a:r>
              <a:rPr lang="uk-UA" dirty="0">
                <a:solidFill>
                  <a:srgbClr val="C00000"/>
                </a:solidFill>
              </a:rPr>
              <a:t> (Полоній)</a:t>
            </a:r>
            <a:endParaRPr lang="x-none" dirty="0">
              <a:solidFill>
                <a:srgbClr val="C0000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98B68FF-BD4E-928B-B12E-92A74463E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40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</a:rPr>
              <a:t>VI </a:t>
            </a:r>
            <a:r>
              <a:rPr lang="ru-RU" sz="3200" b="1" dirty="0">
                <a:solidFill>
                  <a:srgbClr val="FF0000"/>
                </a:solidFill>
              </a:rPr>
              <a:t>A</a:t>
            </a:r>
            <a:r>
              <a:rPr lang="ru-RU" sz="3200" b="1" cap="all" dirty="0">
                <a:solidFill>
                  <a:srgbClr val="FF0000"/>
                </a:solidFill>
              </a:rPr>
              <a:t> </a:t>
            </a:r>
            <a:r>
              <a:rPr lang="ru-RU" sz="3200" b="1" cap="all" dirty="0" err="1">
                <a:solidFill>
                  <a:srgbClr val="FF0000"/>
                </a:solidFill>
              </a:rPr>
              <a:t>груп</a:t>
            </a:r>
            <a:r>
              <a:rPr lang="en-US" sz="3200" b="1" cap="all" dirty="0">
                <a:solidFill>
                  <a:srgbClr val="FF0000"/>
                </a:solidFill>
              </a:rPr>
              <a:t>A</a:t>
            </a:r>
            <a:r>
              <a:rPr lang="uk-UA" sz="3200" b="1" cap="all" dirty="0">
                <a:solidFill>
                  <a:srgbClr val="FF0000"/>
                </a:solidFill>
              </a:rPr>
              <a:t>: </a:t>
            </a:r>
            <a:r>
              <a:rPr lang="uk-UA" sz="3200" b="1" cap="all" dirty="0" err="1">
                <a:solidFill>
                  <a:srgbClr val="FF0000"/>
                </a:solidFill>
              </a:rPr>
              <a:t>Халькогени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9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Окислення</a:t>
            </a:r>
            <a:r>
              <a:rPr lang="ru-RU" sz="33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3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водневих</a:t>
            </a:r>
            <a:r>
              <a:rPr lang="ru-RU" sz="33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3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</a:t>
            </a:r>
            <a:r>
              <a:rPr lang="ru-RU" sz="33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3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sz="33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sz="33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неметалів</a:t>
            </a:r>
            <a:endParaRPr lang="ru-RU" sz="3300" b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Li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 + О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sz="4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LiO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         </a:t>
            </a:r>
          </a:p>
          <a:p>
            <a:pPr marL="0" indent="0" algn="ctr">
              <a:buNone/>
            </a:pP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   4</a:t>
            </a:r>
            <a:r>
              <a:rPr lang="en-US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+ 3О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 </a:t>
            </a:r>
          </a:p>
          <a:p>
            <a:pPr marL="0" indent="0" algn="ctr">
              <a:buNone/>
            </a:pP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2Н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+ 3О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+ 2Н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   </a:t>
            </a:r>
          </a:p>
          <a:p>
            <a:pPr marL="0" indent="0" algn="ctr">
              <a:buNone/>
            </a:pP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СН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+ 2О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СО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+ 2Н</a:t>
            </a:r>
            <a:r>
              <a:rPr lang="ru-RU" sz="4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  <a:p>
            <a:pPr>
              <a:buNone/>
            </a:pPr>
            <a:r>
              <a:rPr lang="ru-RU" sz="33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Окислення</a:t>
            </a:r>
            <a:r>
              <a:rPr lang="ru-RU" sz="33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3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сульфідів</a:t>
            </a:r>
            <a:endParaRPr lang="ru-RU" sz="3300" b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51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2CuS + 3O</a:t>
            </a:r>
            <a:r>
              <a:rPr lang="en-US" sz="51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51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2CuO + 2SO</a:t>
            </a:r>
            <a:r>
              <a:rPr lang="en-US" sz="51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51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None/>
            </a:pPr>
            <a:r>
              <a:rPr lang="ru-RU" sz="51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51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4FeS</a:t>
            </a:r>
            <a:r>
              <a:rPr lang="en-US" sz="51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51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+ 11O</a:t>
            </a:r>
            <a:r>
              <a:rPr lang="en-US" sz="51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51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2Fe</a:t>
            </a:r>
            <a:r>
              <a:rPr lang="en-US" sz="51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51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51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51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+ 8SO</a:t>
            </a:r>
            <a:r>
              <a:rPr lang="en-US" sz="51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51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06090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Озон – </a:t>
            </a:r>
            <a:r>
              <a:rPr lang="ru-RU" sz="3600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найсильніший</a:t>
            </a:r>
            <a:r>
              <a:rPr lang="ru-RU" sz="36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окисник</a:t>
            </a:r>
            <a:endParaRPr lang="ru-RU" sz="36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5"/>
            <a:ext cx="8472518" cy="352839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Окисна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здатність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обумовлена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нестійкістю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молекул,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утворенням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атомарного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кисню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який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активніший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молекулу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кисню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</a:t>
            </a:r>
            <a:r>
              <a:rPr lang="ru-RU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pt-BR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sz="3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⇄</a:t>
            </a:r>
            <a:r>
              <a:rPr lang="pt-BR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O</a:t>
            </a:r>
            <a:r>
              <a:rPr lang="pt-BR" sz="36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pt-BR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O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</a:t>
            </a:r>
            <a:r>
              <a:rPr lang="ru-RU" sz="3600" i="1" dirty="0"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Н</a:t>
            </a:r>
            <a:r>
              <a:rPr lang="ru-RU" sz="3600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0 </a:t>
            </a:r>
            <a:r>
              <a:rPr lang="pt-BR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</a:t>
            </a:r>
            <a:r>
              <a:rPr lang="pt-BR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142 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кДж.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Озон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окиснює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майже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всі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метали,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неметали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знебарвлює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барвники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вбиває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мікроби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При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високих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концентраціях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отрута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07707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Будова озону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88509" y="4358109"/>
            <a:ext cx="2232248" cy="2232248"/>
            <a:chOff x="432" y="1150"/>
            <a:chExt cx="1872" cy="2210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392" y="2304"/>
              <a:ext cx="672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>
                <a:latin typeface="Arial Narrow" pitchFamily="34" charset="0"/>
              </a:endParaRP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432" y="1150"/>
              <a:ext cx="1872" cy="2210"/>
              <a:chOff x="432" y="1150"/>
              <a:chExt cx="1872" cy="2210"/>
            </a:xfrm>
          </p:grpSpPr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432" y="1150"/>
                <a:ext cx="1872" cy="2210"/>
                <a:chOff x="432" y="1150"/>
                <a:chExt cx="1872" cy="2210"/>
              </a:xfrm>
            </p:grpSpPr>
            <p:grpSp>
              <p:nvGrpSpPr>
                <p:cNvPr id="11" name="Group 26"/>
                <p:cNvGrpSpPr>
                  <a:grpSpLocks/>
                </p:cNvGrpSpPr>
                <p:nvPr/>
              </p:nvGrpSpPr>
              <p:grpSpPr bwMode="auto">
                <a:xfrm>
                  <a:off x="432" y="2160"/>
                  <a:ext cx="1872" cy="1200"/>
                  <a:chOff x="432" y="2160"/>
                  <a:chExt cx="1872" cy="1200"/>
                </a:xfrm>
              </p:grpSpPr>
              <p:sp>
                <p:nvSpPr>
                  <p:cNvPr id="18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2304"/>
                    <a:ext cx="672" cy="768"/>
                  </a:xfrm>
                  <a:prstGeom prst="line">
                    <a:avLst/>
                  </a:prstGeom>
                  <a:noFill/>
                  <a:ln w="381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2" y="2304"/>
                    <a:ext cx="672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304"/>
                    <a:ext cx="672" cy="7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072"/>
                    <a:ext cx="288" cy="28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FFFF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2160"/>
                    <a:ext cx="288" cy="28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FFFF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Arial Narrow" pitchFamily="34" charset="0"/>
                    </a:endParaRPr>
                  </a:p>
                </p:txBody>
              </p:sp>
              <p:sp>
                <p:nvSpPr>
                  <p:cNvPr id="2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072"/>
                    <a:ext cx="288" cy="28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CFFFF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>
                  <a:off x="1199" y="1150"/>
                  <a:ext cx="384" cy="1044"/>
                  <a:chOff x="1199" y="1150"/>
                  <a:chExt cx="384" cy="1044"/>
                </a:xfrm>
              </p:grpSpPr>
              <p:grpSp>
                <p:nvGrpSpPr>
                  <p:cNvPr id="13" name="Group 17"/>
                  <p:cNvGrpSpPr>
                    <a:grpSpLocks/>
                  </p:cNvGrpSpPr>
                  <p:nvPr/>
                </p:nvGrpSpPr>
                <p:grpSpPr bwMode="auto">
                  <a:xfrm rot="5339572">
                    <a:off x="869" y="1480"/>
                    <a:ext cx="1044" cy="384"/>
                    <a:chOff x="1056" y="1920"/>
                    <a:chExt cx="1296" cy="480"/>
                  </a:xfrm>
                </p:grpSpPr>
                <p:sp>
                  <p:nvSpPr>
                    <p:cNvPr id="16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054" y="1928"/>
                      <a:ext cx="1297" cy="240"/>
                    </a:xfrm>
                    <a:custGeom>
                      <a:avLst/>
                      <a:gdLst>
                        <a:gd name="T0" fmla="*/ 0 w 1296"/>
                        <a:gd name="T1" fmla="*/ 240 h 240"/>
                        <a:gd name="T2" fmla="*/ 336 w 1296"/>
                        <a:gd name="T3" fmla="*/ 0 h 240"/>
                        <a:gd name="T4" fmla="*/ 1296 w 1296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296"/>
                        <a:gd name="T10" fmla="*/ 0 h 240"/>
                        <a:gd name="T11" fmla="*/ 1296 w 129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96" h="240">
                          <a:moveTo>
                            <a:pt x="0" y="240"/>
                          </a:moveTo>
                          <a:cubicBezTo>
                            <a:pt x="60" y="120"/>
                            <a:pt x="120" y="0"/>
                            <a:pt x="336" y="0"/>
                          </a:cubicBezTo>
                          <a:cubicBezTo>
                            <a:pt x="552" y="0"/>
                            <a:pt x="1136" y="200"/>
                            <a:pt x="1296" y="24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FFFFFF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pPr>
                        <a:defRPr/>
                      </a:pPr>
                      <a:endParaRPr lang="ru-RU">
                        <a:latin typeface="Arial Narrow" pitchFamily="34" charset="0"/>
                      </a:endParaRPr>
                    </a:p>
                  </p:txBody>
                </p:sp>
                <p:sp>
                  <p:nvSpPr>
                    <p:cNvPr id="17" name="Freeform 19"/>
                    <p:cNvSpPr>
                      <a:spLocks/>
                    </p:cNvSpPr>
                    <p:nvPr/>
                  </p:nvSpPr>
                  <p:spPr bwMode="auto">
                    <a:xfrm flipV="1">
                      <a:off x="1054" y="2159"/>
                      <a:ext cx="1298" cy="239"/>
                    </a:xfrm>
                    <a:custGeom>
                      <a:avLst/>
                      <a:gdLst>
                        <a:gd name="T0" fmla="*/ 0 w 1296"/>
                        <a:gd name="T1" fmla="*/ 240 h 240"/>
                        <a:gd name="T2" fmla="*/ 336 w 1296"/>
                        <a:gd name="T3" fmla="*/ 0 h 240"/>
                        <a:gd name="T4" fmla="*/ 1296 w 1296"/>
                        <a:gd name="T5" fmla="*/ 240 h 240"/>
                        <a:gd name="T6" fmla="*/ 0 60000 65536"/>
                        <a:gd name="T7" fmla="*/ 0 60000 65536"/>
                        <a:gd name="T8" fmla="*/ 0 60000 65536"/>
                        <a:gd name="T9" fmla="*/ 0 w 1296"/>
                        <a:gd name="T10" fmla="*/ 0 h 240"/>
                        <a:gd name="T11" fmla="*/ 1296 w 1296"/>
                        <a:gd name="T12" fmla="*/ 240 h 2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296" h="240">
                          <a:moveTo>
                            <a:pt x="0" y="240"/>
                          </a:moveTo>
                          <a:cubicBezTo>
                            <a:pt x="60" y="120"/>
                            <a:pt x="120" y="0"/>
                            <a:pt x="336" y="0"/>
                          </a:cubicBezTo>
                          <a:cubicBezTo>
                            <a:pt x="552" y="0"/>
                            <a:pt x="1136" y="200"/>
                            <a:pt x="1296" y="24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chemeClr val="bg2"/>
                        </a:gs>
                        <a:gs pos="50000">
                          <a:srgbClr val="FFFFFF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pPr>
                        <a:defRPr/>
                      </a:pPr>
                      <a:endParaRPr lang="ru-RU">
                        <a:latin typeface="Arial Narrow" pitchFamily="34" charset="0"/>
                      </a:endParaRPr>
                    </a:p>
                  </p:txBody>
                </p:sp>
              </p:grpSp>
              <p:sp>
                <p:nvSpPr>
                  <p:cNvPr id="1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1344"/>
                    <a:ext cx="0" cy="38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triangle" w="med" len="med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Arial Narrow" pitchFamily="34" charset="0"/>
                    </a:endParaRPr>
                  </a:p>
                </p:txBody>
              </p:sp>
              <p:sp>
                <p:nvSpPr>
                  <p:cNvPr id="15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1344"/>
                    <a:ext cx="0" cy="38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triangle" w="med" len="med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ru-RU">
                      <a:latin typeface="Arial Narrow" pitchFamily="34" charset="0"/>
                    </a:endParaRPr>
                  </a:p>
                </p:txBody>
              </p:sp>
            </p:grpSp>
          </p:grpSp>
          <p:sp>
            <p:nvSpPr>
              <p:cNvPr id="9" name="Text Box 28"/>
              <p:cNvSpPr txBox="1">
                <a:spLocks noChangeArrowheads="1"/>
              </p:cNvSpPr>
              <p:nvPr/>
            </p:nvSpPr>
            <p:spPr bwMode="auto">
              <a:xfrm>
                <a:off x="576" y="2449"/>
                <a:ext cx="480" cy="36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latin typeface="Arial Narrow" pitchFamily="34" charset="0"/>
                    <a:sym typeface="Symbol" pitchFamily="18" charset="2"/>
                  </a:rPr>
                  <a:t>,</a:t>
                </a:r>
                <a:endParaRPr lang="ru-RU">
                  <a:latin typeface="Arial Narrow" pitchFamily="34" charset="0"/>
                </a:endParaRPr>
              </a:p>
            </p:txBody>
          </p:sp>
          <p:sp>
            <p:nvSpPr>
              <p:cNvPr id="10" name="Text Box 29"/>
              <p:cNvSpPr txBox="1">
                <a:spLocks noChangeArrowheads="1"/>
              </p:cNvSpPr>
              <p:nvPr/>
            </p:nvSpPr>
            <p:spPr bwMode="auto">
              <a:xfrm>
                <a:off x="1823" y="2449"/>
                <a:ext cx="481" cy="36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latin typeface="Arial Narrow" pitchFamily="34" charset="0"/>
                    <a:sym typeface="Symbol" pitchFamily="18" charset="2"/>
                  </a:rPr>
                  <a:t>,</a:t>
                </a:r>
                <a:endParaRPr lang="ru-RU">
                  <a:latin typeface="Arial Narrow" pitchFamily="34" charset="0"/>
                </a:endParaRPr>
              </a:p>
            </p:txBody>
          </p:sp>
        </p:grp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131840" y="4648268"/>
            <a:ext cx="576064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>
                <a:latin typeface="Arial Narrow" pitchFamily="34" charset="0"/>
                <a:cs typeface="Times New Roman" pitchFamily="18" charset="0"/>
              </a:rPr>
              <a:t>sp</a:t>
            </a:r>
            <a:r>
              <a:rPr lang="ru-RU" sz="2800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800" baseline="30000" dirty="0">
                <a:latin typeface="Arial Narrow" pitchFamily="34" charset="0"/>
                <a:cs typeface="Times New Roman" pitchFamily="18" charset="0"/>
              </a:rPr>
              <a:t>2 </a:t>
            </a:r>
            <a:r>
              <a:rPr lang="ru-RU" sz="2800" dirty="0">
                <a:latin typeface="Arial Narrow" pitchFamily="34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Arial Narrow" pitchFamily="34" charset="0"/>
                <a:cs typeface="Times New Roman" pitchFamily="18" charset="0"/>
              </a:rPr>
              <a:t>гібридизація</a:t>
            </a:r>
            <a:r>
              <a:rPr lang="ru-RU" sz="28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Arial Narrow" pitchFamily="34" charset="0"/>
                <a:cs typeface="Times New Roman" pitchFamily="18" charset="0"/>
              </a:rPr>
              <a:t>валентний</a:t>
            </a:r>
            <a:r>
              <a:rPr lang="ru-RU" sz="2800" dirty="0">
                <a:latin typeface="Arial Narrow" pitchFamily="34" charset="0"/>
                <a:cs typeface="Times New Roman" pitchFamily="18" charset="0"/>
              </a:rPr>
              <a:t> кут 118˚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5452018"/>
            <a:ext cx="569553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err="1">
                <a:solidFill>
                  <a:srgbClr val="FF0066"/>
                </a:solidFill>
                <a:latin typeface="Arial Narrow" pitchFamily="34" charset="0"/>
              </a:rPr>
              <a:t>Виявлення</a:t>
            </a:r>
            <a:r>
              <a:rPr lang="ru-RU" sz="3200" dirty="0">
                <a:solidFill>
                  <a:srgbClr val="FF0066"/>
                </a:solidFill>
                <a:latin typeface="Arial Narrow" pitchFamily="34" charset="0"/>
              </a:rPr>
              <a:t> озону </a:t>
            </a:r>
            <a:r>
              <a:rPr lang="ru-RU" sz="3200" dirty="0">
                <a:latin typeface="Arial Narrow" pitchFamily="34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latin typeface="Arial Narrow" pitchFamily="34" charset="0"/>
                <a:cs typeface="Times New Roman" pitchFamily="18" charset="0"/>
              </a:rPr>
              <a:t>2KI + O</a:t>
            </a:r>
            <a:r>
              <a:rPr lang="en-US" sz="3200" baseline="-30000" dirty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sz="3200" dirty="0">
                <a:latin typeface="Arial Narrow" pitchFamily="34" charset="0"/>
                <a:cs typeface="Times New Roman" pitchFamily="18" charset="0"/>
              </a:rPr>
              <a:t> + H</a:t>
            </a:r>
            <a:r>
              <a:rPr lang="en-US" sz="3200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3200" dirty="0">
                <a:latin typeface="Arial Narrow" pitchFamily="34" charset="0"/>
                <a:cs typeface="Times New Roman" pitchFamily="18" charset="0"/>
              </a:rPr>
              <a:t>O = I</a:t>
            </a:r>
            <a:r>
              <a:rPr lang="en-US" sz="3200" baseline="-30000" dirty="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3200" dirty="0">
                <a:latin typeface="Arial Narrow" pitchFamily="34" charset="0"/>
                <a:cs typeface="Times New Roman" pitchFamily="18" charset="0"/>
              </a:rPr>
              <a:t> + 2KOH + O</a:t>
            </a:r>
            <a:r>
              <a:rPr lang="en-US" sz="3200" baseline="-30000" dirty="0">
                <a:latin typeface="Arial Narrow" pitchFamily="34" charset="0"/>
                <a:cs typeface="Times New Roman" pitchFamily="18" charset="0"/>
              </a:rPr>
              <a:t>2</a:t>
            </a:r>
            <a:endParaRPr lang="ru-RU" sz="3200" baseline="-30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Химичні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</a:t>
            </a:r>
            <a:r>
              <a:rPr lang="ru-RU" sz="3200" b="1" baseline="-250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32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Окисник</a:t>
            </a:r>
            <a:endParaRPr lang="ru-RU" sz="4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2Ag + O</a:t>
            </a:r>
            <a:r>
              <a:rPr lang="en-US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Ag</a:t>
            </a:r>
            <a:r>
              <a:rPr lang="en-US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+ O</a:t>
            </a:r>
            <a:r>
              <a:rPr lang="en-US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4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44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PbS</a:t>
            </a:r>
            <a:r>
              <a:rPr lang="en-US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+ 2O</a:t>
            </a:r>
            <a:r>
              <a:rPr lang="en-US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 </a:t>
            </a:r>
            <a:r>
              <a:rPr lang="en-US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PbSO</a:t>
            </a:r>
            <a:r>
              <a:rPr lang="en-US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O</a:t>
            </a:r>
            <a:r>
              <a:rPr lang="en-US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4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pt-BR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2KOH + </a:t>
            </a:r>
            <a:r>
              <a:rPr lang="pt-BR" sz="4400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pt-BR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pt-BR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 </a:t>
            </a:r>
            <a:r>
              <a:rPr lang="pt-BR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O</a:t>
            </a:r>
            <a:r>
              <a:rPr lang="pt-BR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+ 2KO</a:t>
            </a:r>
            <a:r>
              <a:rPr lang="pt-BR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pt-BR" sz="44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44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4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dirty="0">
                <a:latin typeface="Arial Narrow" pitchFamily="34" charset="0"/>
              </a:rPr>
              <a:t>						</a:t>
            </a:r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Застосування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озону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760640"/>
          </a:xfrm>
        </p:spPr>
        <p:txBody>
          <a:bodyPr>
            <a:noAutofit/>
          </a:bodyPr>
          <a:lstStyle/>
          <a:p>
            <a:pPr algn="just"/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Під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час </a:t>
            </a:r>
            <a:r>
              <a:rPr lang="ru-RU" sz="28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обробки</a:t>
            </a:r>
            <a:r>
              <a:rPr lang="ru-RU" sz="28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питної</a:t>
            </a:r>
            <a:r>
              <a:rPr lang="ru-RU" sz="28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води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Знищує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мікроорганізми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усуває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неприємний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смак і запах у води,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містить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пахучі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речовини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сірководень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сірчисті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сполуки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тощо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). </a:t>
            </a:r>
          </a:p>
          <a:p>
            <a:pPr algn="just"/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ru-RU" sz="28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знезараження</a:t>
            </a:r>
            <a:r>
              <a:rPr lang="ru-RU" sz="28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стічних</a:t>
            </a:r>
            <a:r>
              <a:rPr lang="ru-RU" sz="28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містять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ціаніди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феноли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ru-RU" sz="28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знищення</a:t>
            </a:r>
            <a:r>
              <a:rPr lang="ru-RU" sz="28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запаху 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жирів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олій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Як </a:t>
            </a:r>
            <a:r>
              <a:rPr lang="ru-RU" sz="28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дезодоратор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системах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кондиціювання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повітря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Малий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вміст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озону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надає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повітрю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приємного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освіжаючого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запаху,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підвищення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вмісту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озону в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повітрі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викликає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подразнення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дихальних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шляхів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стає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небезпечним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життя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Озон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послаблює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роботу </a:t>
            </a:r>
            <a:r>
              <a:rPr lang="ru-RU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легень</a:t>
            </a:r>
            <a:r>
              <a:rPr lang="ru-RU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endParaRPr lang="ru-RU" sz="28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 Narrow" pitchFamily="34" charset="0"/>
              </a:rPr>
              <a:t>Вода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838" y="980728"/>
            <a:ext cx="8780657" cy="4525963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Молекула води </a:t>
            </a:r>
            <a:r>
              <a:rPr lang="ru-RU" sz="3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має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кутову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будову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атомом </a:t>
            </a:r>
            <a:r>
              <a:rPr lang="ru-RU" sz="3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кисню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3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вершині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Кут Н-О-Н = 104,5°. </a:t>
            </a:r>
          </a:p>
          <a:p>
            <a:pPr algn="just"/>
            <a:r>
              <a:rPr lang="ru-RU" sz="3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Орбіталі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атома </a:t>
            </a:r>
            <a:r>
              <a:rPr lang="ru-RU" sz="3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кисню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знаходяться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3600" i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sp</a:t>
            </a:r>
            <a:r>
              <a:rPr lang="ru-RU" sz="3600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-гібридному </a:t>
            </a:r>
            <a:r>
              <a:rPr lang="ru-RU" sz="36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стані</a:t>
            </a:r>
            <a:r>
              <a:rPr lang="ru-RU" sz="36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3934"/>
            <a:ext cx="51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210362" y="1509326"/>
            <a:ext cx="723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2720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5506823"/>
              </p:ext>
            </p:extLst>
          </p:nvPr>
        </p:nvGraphicFramePr>
        <p:xfrm>
          <a:off x="611560" y="3573016"/>
          <a:ext cx="3519487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6097250" imgH="12668250" progId="">
                  <p:embed/>
                </p:oleObj>
              </mc:Choice>
              <mc:Fallback>
                <p:oleObj name="Document" r:id="rId2" imgW="16097250" imgH="1266825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573016"/>
                        <a:ext cx="3519487" cy="277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 descr="с 12+"/>
          <p:cNvPicPr>
            <a:picLocks noChangeAspect="1" noChangeArrowheads="1"/>
          </p:cNvPicPr>
          <p:nvPr/>
        </p:nvPicPr>
        <p:blipFill>
          <a:blip r:embed="rId4" cstate="print"/>
          <a:srcRect l="-2226" r="-2226"/>
          <a:stretch>
            <a:fillRect/>
          </a:stretch>
        </p:blipFill>
        <p:spPr bwMode="auto">
          <a:xfrm>
            <a:off x="5076056" y="3429000"/>
            <a:ext cx="306534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Arial Narrow" pitchFamily="34" charset="0"/>
              </a:rPr>
              <a:t>Фізичні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 err="1">
                <a:latin typeface="Arial Narrow" pitchFamily="34" charset="0"/>
              </a:rPr>
              <a:t>властивості</a:t>
            </a:r>
            <a:r>
              <a:rPr lang="ru-RU" b="1" dirty="0">
                <a:latin typeface="Arial Narrow" pitchFamily="34" charset="0"/>
              </a:rPr>
              <a:t> води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рідина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без смаку та запаху. У тонкому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шарі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вона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безбарвна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При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товщині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більше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2 м вода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набуває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блакитнуватого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відтінку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Температура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плавлення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‒ 0°С, температура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кипіння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‒ +100°С,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значно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вище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ніж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H</a:t>
            </a:r>
            <a:r>
              <a:rPr lang="ru-RU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S, H</a:t>
            </a:r>
            <a:r>
              <a:rPr lang="ru-RU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H</a:t>
            </a:r>
            <a:r>
              <a:rPr lang="ru-RU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Te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Аномально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високі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температури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плавлення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кипіння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води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пояснюються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існуванням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водневих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зв'язків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між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молекулами</a:t>
            </a:r>
            <a:r>
              <a:rPr lang="ru-RU" sz="2000" dirty="0">
                <a:latin typeface="Arial Narrow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Аномалія</a:t>
            </a:r>
            <a:r>
              <a:rPr lang="ru-RU" sz="36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густини</a:t>
            </a:r>
            <a:r>
              <a:rPr lang="ru-RU" sz="36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водневих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зв'язків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алмазоподібній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структурі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льоду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утворюються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порожнечі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Тому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крига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має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меншу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щільність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ніж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рідка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вода.</a:t>
            </a:r>
          </a:p>
          <a:p>
            <a:pPr algn="just"/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Плавлення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льоду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супроводжується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частковим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руйнуванням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водневих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зв'язків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заповненням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порожнеч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молекулами води.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Густина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рідкої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води при </a:t>
            </a:r>
            <a:r>
              <a:rPr lang="ru-RU" i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1,013 · 10</a:t>
            </a:r>
            <a:r>
              <a:rPr lang="ru-RU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має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максимальне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значення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1 г/см</a:t>
            </a:r>
            <a:r>
              <a:rPr lang="ru-RU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+4°С</a:t>
            </a: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Самоіонізація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latin typeface="Arial Narrow" pitchFamily="34" charset="0"/>
              </a:rPr>
              <a:t>Н</a:t>
            </a:r>
            <a:r>
              <a:rPr lang="ru-RU" sz="4400" baseline="-25000" dirty="0">
                <a:latin typeface="Arial Narrow" pitchFamily="34" charset="0"/>
              </a:rPr>
              <a:t>2</a:t>
            </a:r>
            <a:r>
              <a:rPr lang="ru-RU" sz="4400" dirty="0">
                <a:latin typeface="Arial Narrow" pitchFamily="34" charset="0"/>
              </a:rPr>
              <a:t>О ⇄ Н</a:t>
            </a:r>
            <a:r>
              <a:rPr lang="ru-RU" sz="4400" baseline="30000" dirty="0">
                <a:latin typeface="Arial Narrow" pitchFamily="34" charset="0"/>
              </a:rPr>
              <a:t>+</a:t>
            </a:r>
            <a:r>
              <a:rPr lang="ru-RU" sz="4400" dirty="0">
                <a:latin typeface="Arial Narrow" pitchFamily="34" charset="0"/>
              </a:rPr>
              <a:t> + ОН</a:t>
            </a:r>
            <a:r>
              <a:rPr lang="ru-RU" sz="4400" baseline="30000" dirty="0">
                <a:latin typeface="Arial Narrow" pitchFamily="34" charset="0"/>
              </a:rPr>
              <a:t>–</a:t>
            </a:r>
            <a:r>
              <a:rPr lang="ru-RU" sz="4400" dirty="0">
                <a:latin typeface="Arial Narrow" pitchFamily="34" charset="0"/>
              </a:rPr>
              <a:t> </a:t>
            </a:r>
          </a:p>
          <a:p>
            <a:pPr algn="ctr">
              <a:buNone/>
            </a:pPr>
            <a:r>
              <a:rPr lang="ru-RU" sz="4400" dirty="0" err="1">
                <a:latin typeface="Arial Narrow" pitchFamily="34" charset="0"/>
              </a:rPr>
              <a:t>або</a:t>
            </a:r>
            <a:r>
              <a:rPr lang="ru-RU" sz="4400" dirty="0">
                <a:latin typeface="Arial Narrow" pitchFamily="34" charset="0"/>
              </a:rPr>
              <a:t> 2Н</a:t>
            </a:r>
            <a:r>
              <a:rPr lang="ru-RU" sz="4400" baseline="-25000" dirty="0">
                <a:latin typeface="Arial Narrow" pitchFamily="34" charset="0"/>
              </a:rPr>
              <a:t>2</a:t>
            </a:r>
            <a:r>
              <a:rPr lang="ru-RU" sz="4400" dirty="0">
                <a:latin typeface="Arial Narrow" pitchFamily="34" charset="0"/>
              </a:rPr>
              <a:t>О ⇄ Н</a:t>
            </a:r>
            <a:r>
              <a:rPr lang="ru-RU" sz="4400" baseline="-25000" dirty="0">
                <a:latin typeface="Arial Narrow" pitchFamily="34" charset="0"/>
              </a:rPr>
              <a:t>3</a:t>
            </a:r>
            <a:r>
              <a:rPr lang="ru-RU" sz="4400" dirty="0">
                <a:latin typeface="Arial Narrow" pitchFamily="34" charset="0"/>
              </a:rPr>
              <a:t>О</a:t>
            </a:r>
            <a:r>
              <a:rPr lang="ru-RU" sz="4400" baseline="30000" dirty="0">
                <a:latin typeface="Arial Narrow" pitchFamily="34" charset="0"/>
              </a:rPr>
              <a:t>+</a:t>
            </a:r>
            <a:r>
              <a:rPr lang="ru-RU" sz="4400" dirty="0">
                <a:latin typeface="Arial Narrow" pitchFamily="34" charset="0"/>
              </a:rPr>
              <a:t> + ОН</a:t>
            </a:r>
            <a:r>
              <a:rPr lang="ru-RU" sz="4400" baseline="30000" dirty="0">
                <a:latin typeface="Arial Narrow" pitchFamily="34" charset="0"/>
              </a:rPr>
              <a:t>–</a:t>
            </a:r>
          </a:p>
          <a:p>
            <a:pPr algn="just"/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чистій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стандартної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температури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концентрації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іонів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водню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гідроксонія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і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гідроксид-іонів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рівні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С(Н</a:t>
            </a:r>
            <a:r>
              <a:rPr lang="ru-RU" sz="4000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= С(ОН</a:t>
            </a:r>
            <a:r>
              <a:rPr lang="ru-RU" sz="4000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4000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ru-RU" sz="40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ru-RU" sz="4000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sz="4000" b="1" baseline="30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ru-RU" sz="40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моль/л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algn="just">
              <a:buNone/>
            </a:pP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рН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чистої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води при 25°С = </a:t>
            </a: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Хімічні</a:t>
            </a:r>
            <a: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лужними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лужноземельними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металами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latin typeface="Arial Narrow" pitchFamily="34" charset="0"/>
              </a:rPr>
              <a:t>Ca + 2H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O = Ca(OH)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+ H</a:t>
            </a:r>
            <a:r>
              <a:rPr lang="en-US" baseline="-25000" dirty="0">
                <a:latin typeface="Arial Narrow" pitchFamily="34" charset="0"/>
              </a:rPr>
              <a:t>2</a:t>
            </a:r>
          </a:p>
          <a:p>
            <a:pPr algn="ctr">
              <a:buNone/>
            </a:pPr>
            <a:r>
              <a:rPr lang="en-US" dirty="0">
                <a:latin typeface="Arial Narrow" pitchFamily="34" charset="0"/>
              </a:rPr>
              <a:t>Mg + 2H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O (</a:t>
            </a:r>
            <a:r>
              <a:rPr lang="en-US" i="1" dirty="0">
                <a:latin typeface="Arial Narrow" pitchFamily="34" charset="0"/>
              </a:rPr>
              <a:t>t</a:t>
            </a:r>
            <a:r>
              <a:rPr lang="en-US" dirty="0">
                <a:latin typeface="Arial Narrow" pitchFamily="34" charset="0"/>
              </a:rPr>
              <a:t>) = Mg(OH)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+ H</a:t>
            </a:r>
            <a:r>
              <a:rPr lang="en-US" baseline="-25000" dirty="0">
                <a:latin typeface="Arial Narrow" pitchFamily="34" charset="0"/>
              </a:rPr>
              <a:t>2</a:t>
            </a:r>
            <a:endParaRPr lang="ru-RU" baseline="-25000" dirty="0">
              <a:latin typeface="Arial Narrow" pitchFamily="34" charset="0"/>
            </a:endParaRPr>
          </a:p>
          <a:p>
            <a:pPr algn="ctr">
              <a:buNone/>
            </a:pPr>
            <a:r>
              <a:rPr lang="en-US" dirty="0">
                <a:latin typeface="Arial Narrow" pitchFamily="34" charset="0"/>
              </a:rPr>
              <a:t>3Fe + 4H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O (</a:t>
            </a:r>
            <a:r>
              <a:rPr lang="en-US" i="1" dirty="0">
                <a:latin typeface="Arial Narrow" pitchFamily="34" charset="0"/>
              </a:rPr>
              <a:t>t</a:t>
            </a:r>
            <a:r>
              <a:rPr lang="en-US" dirty="0">
                <a:latin typeface="Arial Narrow" pitchFamily="34" charset="0"/>
              </a:rPr>
              <a:t>) = Fe</a:t>
            </a:r>
            <a:r>
              <a:rPr lang="en-US" baseline="-25000" dirty="0">
                <a:latin typeface="Arial Narrow" pitchFamily="34" charset="0"/>
              </a:rPr>
              <a:t>3</a:t>
            </a:r>
            <a:r>
              <a:rPr lang="en-US" dirty="0">
                <a:latin typeface="Arial Narrow" pitchFamily="34" charset="0"/>
              </a:rPr>
              <a:t>O</a:t>
            </a:r>
            <a:r>
              <a:rPr lang="en-US" baseline="-25000" dirty="0">
                <a:latin typeface="Arial Narrow" pitchFamily="34" charset="0"/>
              </a:rPr>
              <a:t>4</a:t>
            </a:r>
            <a:r>
              <a:rPr lang="en-US" dirty="0">
                <a:latin typeface="Arial Narrow" pitchFamily="34" charset="0"/>
              </a:rPr>
              <a:t> + 4H</a:t>
            </a:r>
            <a:r>
              <a:rPr lang="en-US" baseline="-25000" dirty="0">
                <a:latin typeface="Arial Narrow" pitchFamily="34" charset="0"/>
              </a:rPr>
              <a:t>2</a:t>
            </a:r>
          </a:p>
          <a:p>
            <a:pPr marL="0" indent="0" algn="just">
              <a:buNone/>
            </a:pP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амфотерними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елементами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присутності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лугів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  <a:endParaRPr lang="ru-RU" baseline="-25000" dirty="0">
              <a:latin typeface="Arial Narrow" pitchFamily="34" charset="0"/>
            </a:endParaRPr>
          </a:p>
          <a:p>
            <a:pPr algn="ctr">
              <a:buNone/>
            </a:pPr>
            <a:r>
              <a:rPr lang="en-US" dirty="0">
                <a:latin typeface="Arial Narrow" pitchFamily="34" charset="0"/>
              </a:rPr>
              <a:t>2Al + 6H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O + 6NaOH = 2Na</a:t>
            </a:r>
            <a:r>
              <a:rPr lang="en-US" baseline="-25000" dirty="0">
                <a:latin typeface="Arial Narrow" pitchFamily="34" charset="0"/>
              </a:rPr>
              <a:t>3</a:t>
            </a:r>
            <a:r>
              <a:rPr lang="en-US" dirty="0">
                <a:latin typeface="Arial Narrow" pitchFamily="34" charset="0"/>
              </a:rPr>
              <a:t>[Al(OH)</a:t>
            </a:r>
            <a:r>
              <a:rPr lang="en-US" baseline="-25000" dirty="0">
                <a:latin typeface="Arial Narrow" pitchFamily="34" charset="0"/>
              </a:rPr>
              <a:t>6</a:t>
            </a:r>
            <a:r>
              <a:rPr lang="en-US" dirty="0">
                <a:latin typeface="Arial Narrow" pitchFamily="34" charset="0"/>
              </a:rPr>
              <a:t>] + 3H</a:t>
            </a:r>
            <a:r>
              <a:rPr lang="en-US" baseline="-25000" dirty="0">
                <a:latin typeface="Arial Narrow" pitchFamily="34" charset="0"/>
              </a:rPr>
              <a:t>2</a:t>
            </a:r>
            <a:endParaRPr lang="ru-RU" baseline="-25000" dirty="0">
              <a:latin typeface="Arial Narrow" pitchFamily="34" charset="0"/>
            </a:endParaRPr>
          </a:p>
          <a:p>
            <a:pPr algn="ctr">
              <a:buNone/>
            </a:pPr>
            <a:endParaRPr lang="en-US" baseline="-25000" dirty="0">
              <a:latin typeface="Arial Narrow" pitchFamily="34" charset="0"/>
            </a:endParaRPr>
          </a:p>
          <a:p>
            <a:pPr algn="ctr">
              <a:buNone/>
            </a:pPr>
            <a:endParaRPr lang="ru-RU" baseline="-25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66247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sz="2800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деякими</a:t>
            </a:r>
            <a:r>
              <a:rPr lang="ru-RU" sz="28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неметалами</a:t>
            </a:r>
            <a:r>
              <a:rPr lang="ru-RU" sz="28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Cl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= </a:t>
            </a:r>
            <a:r>
              <a:rPr lang="en-US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HClO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28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HCl</a:t>
            </a:r>
            <a:endParaRPr lang="en-US" sz="28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2F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= 4HF  +O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ctr">
              <a:buNone/>
            </a:pP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 + H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sz="2800" dirty="0">
                <a:latin typeface="Arial Narrow" pitchFamily="34" charset="0"/>
              </a:rPr>
              <a:t>(</a:t>
            </a:r>
            <a:r>
              <a:rPr lang="en-US" sz="2800" i="1" dirty="0">
                <a:latin typeface="Arial Narrow" pitchFamily="34" charset="0"/>
              </a:rPr>
              <a:t>t</a:t>
            </a:r>
            <a:r>
              <a:rPr lang="en-US" sz="2800" dirty="0">
                <a:latin typeface="Arial Narrow" pitchFamily="34" charset="0"/>
              </a:rPr>
              <a:t>) 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CO + H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ru-RU" sz="28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sz="2800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кремнієм</a:t>
            </a:r>
            <a:r>
              <a:rPr lang="ru-RU" sz="28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800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присутності</a:t>
            </a:r>
            <a:r>
              <a:rPr lang="ru-RU" sz="28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лугів</a:t>
            </a:r>
            <a:r>
              <a:rPr lang="ru-RU" sz="28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Si + H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+ 2NaOH = Na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SiO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sz="28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uk-UA" sz="2800" baseline="-250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en-US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800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Зі складними речовинами :</a:t>
            </a:r>
          </a:p>
          <a:p>
            <a:pPr marL="0" indent="0" algn="ctr">
              <a:buNone/>
            </a:pPr>
            <a:r>
              <a:rPr lang="en-US" sz="2800" dirty="0" err="1">
                <a:latin typeface="Arial Narrow" pitchFamily="34" charset="0"/>
              </a:rPr>
              <a:t>CaO</a:t>
            </a:r>
            <a:r>
              <a:rPr lang="en-US" sz="2800" dirty="0">
                <a:latin typeface="Arial Narrow" pitchFamily="34" charset="0"/>
              </a:rPr>
              <a:t> + H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O = Ca(OH)</a:t>
            </a:r>
            <a:r>
              <a:rPr lang="en-US" sz="2800" baseline="-25000" dirty="0">
                <a:latin typeface="Arial Narrow" pitchFamily="34" charset="0"/>
              </a:rPr>
              <a:t>2</a:t>
            </a:r>
          </a:p>
          <a:p>
            <a:pPr marL="0" indent="0" algn="ctr">
              <a:buNone/>
            </a:pPr>
            <a:r>
              <a:rPr lang="en-US" sz="2800" dirty="0">
                <a:latin typeface="Arial Narrow" pitchFamily="34" charset="0"/>
              </a:rPr>
              <a:t>P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O</a:t>
            </a:r>
            <a:r>
              <a:rPr lang="en-US" sz="2800" baseline="-25000" dirty="0">
                <a:latin typeface="Arial Narrow" pitchFamily="34" charset="0"/>
              </a:rPr>
              <a:t>5</a:t>
            </a:r>
            <a:r>
              <a:rPr lang="en-US" sz="2800" dirty="0">
                <a:latin typeface="Arial Narrow" pitchFamily="34" charset="0"/>
              </a:rPr>
              <a:t> + 3H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O = 2H</a:t>
            </a:r>
            <a:r>
              <a:rPr lang="en-US" sz="2800" baseline="-25000" dirty="0">
                <a:latin typeface="Arial Narrow" pitchFamily="34" charset="0"/>
              </a:rPr>
              <a:t>3</a:t>
            </a:r>
            <a:r>
              <a:rPr lang="en-US" sz="2800" dirty="0">
                <a:latin typeface="Arial Narrow" pitchFamily="34" charset="0"/>
              </a:rPr>
              <a:t>PO</a:t>
            </a:r>
            <a:r>
              <a:rPr lang="en-US" sz="2800" baseline="-25000" dirty="0">
                <a:latin typeface="Arial Narrow" pitchFamily="34" charset="0"/>
              </a:rPr>
              <a:t>4</a:t>
            </a:r>
          </a:p>
          <a:p>
            <a:pPr marL="0" indent="0" algn="ctr">
              <a:buNone/>
            </a:pPr>
            <a:r>
              <a:rPr lang="en-US" sz="2800" dirty="0">
                <a:latin typeface="Arial Narrow" pitchFamily="34" charset="0"/>
              </a:rPr>
              <a:t>KH + H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O = KOH + H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800" dirty="0">
                <a:latin typeface="Arial Narrow" pitchFamily="34" charset="0"/>
              </a:rPr>
              <a:t>Ca</a:t>
            </a:r>
            <a:r>
              <a:rPr lang="en-US" sz="2800" baseline="-25000" dirty="0">
                <a:latin typeface="Arial Narrow" pitchFamily="34" charset="0"/>
              </a:rPr>
              <a:t>3</a:t>
            </a:r>
            <a:r>
              <a:rPr lang="en-US" sz="2800" dirty="0">
                <a:latin typeface="Arial Narrow" pitchFamily="34" charset="0"/>
              </a:rPr>
              <a:t>P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 + 6H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O = 3Ca(OH)</a:t>
            </a:r>
            <a:r>
              <a:rPr lang="en-US" sz="2800" baseline="-25000" dirty="0">
                <a:latin typeface="Arial Narrow" pitchFamily="34" charset="0"/>
              </a:rPr>
              <a:t>2 </a:t>
            </a:r>
            <a:r>
              <a:rPr lang="en-US" sz="2800" dirty="0">
                <a:latin typeface="Arial Narrow" pitchFamily="34" charset="0"/>
              </a:rPr>
              <a:t>+ 2PH</a:t>
            </a:r>
            <a:r>
              <a:rPr lang="en-US" sz="2800" baseline="-25000" dirty="0">
                <a:latin typeface="Arial Narrow" pitchFamily="34" charset="0"/>
              </a:rPr>
              <a:t>3</a:t>
            </a:r>
          </a:p>
          <a:p>
            <a:pPr marL="0" indent="0" algn="ctr">
              <a:buNone/>
            </a:pPr>
            <a:r>
              <a:rPr lang="en-US" sz="2800" dirty="0">
                <a:latin typeface="Arial Narrow" pitchFamily="34" charset="0"/>
              </a:rPr>
              <a:t>Ca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Si + 4H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O = 2Ca(OH)</a:t>
            </a:r>
            <a:r>
              <a:rPr lang="en-US" sz="2800" baseline="-25000" dirty="0">
                <a:latin typeface="Arial Narrow" pitchFamily="34" charset="0"/>
              </a:rPr>
              <a:t>2 </a:t>
            </a:r>
            <a:r>
              <a:rPr lang="en-US" sz="2800" dirty="0">
                <a:latin typeface="Arial Narrow" pitchFamily="34" charset="0"/>
              </a:rPr>
              <a:t>+ SiH</a:t>
            </a:r>
            <a:r>
              <a:rPr lang="en-US" sz="2800" baseline="-25000" dirty="0">
                <a:latin typeface="Arial Narrow" pitchFamily="34" charset="0"/>
              </a:rPr>
              <a:t>4</a:t>
            </a:r>
            <a:endParaRPr lang="en-US" sz="2800" dirty="0">
              <a:latin typeface="Arial Narrow" pitchFamily="34" charset="0"/>
            </a:endParaRPr>
          </a:p>
          <a:p>
            <a:pPr algn="ctr">
              <a:buNone/>
            </a:pPr>
            <a:r>
              <a:rPr lang="en-US" sz="2800" dirty="0">
                <a:latin typeface="Arial Narrow" pitchFamily="34" charset="0"/>
              </a:rPr>
              <a:t>Na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CO</a:t>
            </a:r>
            <a:r>
              <a:rPr lang="en-US" sz="2800" baseline="-25000" dirty="0">
                <a:latin typeface="Arial Narrow" pitchFamily="34" charset="0"/>
              </a:rPr>
              <a:t>3</a:t>
            </a:r>
            <a:r>
              <a:rPr lang="en-US" sz="2800" dirty="0">
                <a:latin typeface="Arial Narrow" pitchFamily="34" charset="0"/>
              </a:rPr>
              <a:t> + H</a:t>
            </a:r>
            <a:r>
              <a:rPr lang="en-US" sz="2800" baseline="-25000" dirty="0">
                <a:latin typeface="Arial Narrow" pitchFamily="34" charset="0"/>
              </a:rPr>
              <a:t>2</a:t>
            </a:r>
            <a:r>
              <a:rPr lang="en-US" sz="2800" dirty="0">
                <a:latin typeface="Arial Narrow" pitchFamily="34" charset="0"/>
              </a:rPr>
              <a:t>O </a:t>
            </a:r>
            <a:r>
              <a:rPr lang="en-US" sz="28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⇄</a:t>
            </a:r>
            <a:r>
              <a:rPr lang="en-US" sz="2800" dirty="0">
                <a:latin typeface="Arial Narrow" pitchFamily="34" charset="0"/>
              </a:rPr>
              <a:t> NaHCO</a:t>
            </a:r>
            <a:r>
              <a:rPr lang="en-US" sz="2800" baseline="-25000" dirty="0">
                <a:latin typeface="Arial Narrow" pitchFamily="34" charset="0"/>
              </a:rPr>
              <a:t>3</a:t>
            </a:r>
            <a:r>
              <a:rPr lang="en-US" sz="2800" dirty="0">
                <a:latin typeface="Arial Narrow" pitchFamily="34" charset="0"/>
              </a:rPr>
              <a:t> + </a:t>
            </a:r>
            <a:r>
              <a:rPr lang="en-US" sz="2800" dirty="0" err="1">
                <a:latin typeface="Arial Narrow" pitchFamily="34" charset="0"/>
              </a:rPr>
              <a:t>NaOH</a:t>
            </a:r>
            <a:endParaRPr lang="en-US" sz="2800" dirty="0">
              <a:latin typeface="Arial Narrow" pitchFamily="34" charset="0"/>
            </a:endParaRPr>
          </a:p>
          <a:p>
            <a:pPr algn="just">
              <a:buNone/>
            </a:pPr>
            <a:endParaRPr lang="uk-UA" sz="28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endParaRPr lang="ru-RU" sz="28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/>
          </a:bodyPr>
          <a:lstStyle/>
          <a:p>
            <a:pPr marL="0" lvl="0" indent="323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електронні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формули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халькогенів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kumimoji="0" lang="en-US" sz="2800" b="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3238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O: 1s</a:t>
            </a:r>
            <a:r>
              <a:rPr kumimoji="0" lang="ru-RU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2s</a:t>
            </a:r>
            <a:r>
              <a:rPr kumimoji="0" lang="ru-RU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2р</a:t>
            </a:r>
            <a:r>
              <a:rPr kumimoji="0" lang="ru-RU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16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S: 1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2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sz="28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sz="2800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34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Se: 1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sz="2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ru-RU" sz="28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sz="2800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  <a:endParaRPr kumimoji="0" lang="en-US" sz="2800" b="0" i="0" u="none" strike="noStrike" cap="none" normalizeH="0" baseline="-3000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Te: 1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ru-RU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kumimoji="0" 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0" lang="en-US" sz="2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kumimoji="0" lang="en-US" sz="2800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kumimoji="0" lang="ru-RU" sz="28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</a:t>
            </a:r>
            <a:r>
              <a:rPr kumimoji="0" lang="en-US" sz="2800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Скорочена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електронна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конфігурація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ru-RU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np</a:t>
            </a:r>
            <a:r>
              <a:rPr lang="ru-RU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en-US" sz="2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098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48773"/>
              </p:ext>
            </p:extLst>
          </p:nvPr>
        </p:nvGraphicFramePr>
        <p:xfrm>
          <a:off x="200849" y="4077072"/>
          <a:ext cx="8917399" cy="122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619500" imgH="609600" progId="">
                  <p:embed/>
                </p:oleObj>
              </mc:Choice>
              <mc:Fallback>
                <p:oleObj name="Document" r:id="rId2" imgW="3619500" imgH="609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49" y="4077072"/>
                        <a:ext cx="8917399" cy="1220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Пероксид </a:t>
            </a:r>
            <a:r>
              <a:rPr lang="ru-RU" sz="3600" b="1" dirty="0" err="1">
                <a:solidFill>
                  <a:srgbClr val="FF0000"/>
                </a:solidFill>
                <a:latin typeface="Arial Narrow" pitchFamily="34" charset="0"/>
              </a:rPr>
              <a:t>гідрогену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 Н</a:t>
            </a:r>
            <a:r>
              <a:rPr lang="ru-RU" sz="3600" b="1" baseline="-25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О</a:t>
            </a:r>
            <a:r>
              <a:rPr lang="ru-RU" sz="3600" b="1" baseline="-25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ru-RU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0" indent="0" algn="just">
              <a:spcBef>
                <a:spcPts val="0"/>
              </a:spcBef>
              <a:buNone/>
            </a:pP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Молекула H</a:t>
            </a:r>
            <a:r>
              <a:rPr lang="ru-RU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пласка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має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будову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H−O−O−H з </a:t>
            </a:r>
            <a:r>
              <a:rPr lang="el-GR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σ-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зв'язком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O−O на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ребрі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el-GR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σ-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зв'язками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H–O на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площинах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двогранного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кута.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Ступінь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окислення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оксигену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дорівнює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−I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валентність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атома O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дорівнює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Групу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–O–O– </a:t>
            </a:r>
            <a:r>
              <a:rPr lang="ru-RU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називають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пероксогрупою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460360" y="2420889"/>
            <a:ext cx="1591360" cy="2952327"/>
            <a:chOff x="1611" y="10423"/>
            <a:chExt cx="3297" cy="4004"/>
          </a:xfrm>
        </p:grpSpPr>
        <p:sp>
          <p:nvSpPr>
            <p:cNvPr id="45059" name="Text Box 3"/>
            <p:cNvSpPr txBox="1">
              <a:spLocks noChangeArrowheads="1"/>
            </p:cNvSpPr>
            <p:nvPr/>
          </p:nvSpPr>
          <p:spPr bwMode="auto">
            <a:xfrm>
              <a:off x="1611" y="13677"/>
              <a:ext cx="3297" cy="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</a:p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ru-RU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Будова </a:t>
              </a:r>
              <a:r>
                <a:rPr lang="ru-RU" sz="2800" dirty="0"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H</a:t>
              </a:r>
              <a:r>
                <a:rPr lang="ru-RU" sz="2800" baseline="-25000" dirty="0"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ru-RU" sz="2800" dirty="0"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  <a:r>
                <a:rPr lang="ru-RU" sz="2800" baseline="-25000" dirty="0">
                  <a:latin typeface="Arial Narrow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kumimoji="0" lang="ru-RU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br>
                <a:rPr kumimoji="0" lang="ru-RU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</a:br>
              <a:endParaRPr kumimoji="0" lang="ru-RU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45060" name="Рисунок 10" descr="молекула пероксида водород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1" y="10423"/>
              <a:ext cx="3255" cy="3255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3071802" y="1785926"/>
            <a:ext cx="535785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pic>
        <p:nvPicPr>
          <p:cNvPr id="8" name="Picture 7" descr="D:\backup\MAMA\2008-09лекции\pictures\элементы\Н2О2-мол-ла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61"/>
          <a:stretch>
            <a:fillRect/>
          </a:stretch>
        </p:blipFill>
        <p:spPr bwMode="auto">
          <a:xfrm>
            <a:off x="0" y="476672"/>
            <a:ext cx="3043330" cy="197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Пероксид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гідрогену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0060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Пероксид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гідрогену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‒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необмежено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змішується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світлі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каталізаторів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(MnO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легко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вибухом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пероксид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гідрогену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значно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стійкіший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і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слабкою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кислотою :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⇄ Н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НО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дис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1,4·10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–12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⇄ Н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ОН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дис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1,8 · 10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–16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59228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Іонізація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другим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ступенем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водному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середовищі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практично не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перебігає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Як кислота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реагує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лугами :   </a:t>
            </a: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2NaOH +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Na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Окисно-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відновні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реакції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3933056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 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Подвійні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 </a:t>
            </a:r>
          </a:p>
          <a:p>
            <a:pPr>
              <a:buFont typeface="Arial" pitchFamily="34" charset="0"/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-2  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 typeface="Arial" pitchFamily="34" charset="0"/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Font typeface="Arial" pitchFamily="34" charset="0"/>
              <a:buNone/>
            </a:pPr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 rot="10800000">
            <a:off x="2029465" y="4872336"/>
            <a:ext cx="1285884" cy="15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Прямая со стрелкой 6"/>
          <p:cNvCxnSpPr/>
          <p:nvPr/>
        </p:nvCxnSpPr>
        <p:spPr>
          <a:xfrm>
            <a:off x="4716016" y="4870748"/>
            <a:ext cx="150019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86589" y="448667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 Narrow" pitchFamily="34" charset="0"/>
              </a:rPr>
              <a:t>окисник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4866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 Narrow" pitchFamily="34" charset="0"/>
              </a:rPr>
              <a:t>відновник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Приклади</a:t>
            </a:r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ОВР з Н</a:t>
            </a:r>
            <a:r>
              <a:rPr lang="ru-RU" sz="3600" b="1" baseline="-25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="1" baseline="-25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як </a:t>
            </a:r>
            <a:r>
              <a:rPr lang="ru-RU" sz="3600" b="1" i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окисника</a:t>
            </a:r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KI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+2Н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KI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KOH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+ 2Н</a:t>
            </a:r>
            <a:r>
              <a:rPr 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+ 2ē = 2Н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О;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˚  = 1,776 В</a:t>
            </a:r>
          </a:p>
          <a:p>
            <a:pPr algn="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(у кислому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середовищі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); </a:t>
            </a: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+ 2ē = 2ОН</a:t>
            </a:r>
            <a:r>
              <a:rPr 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 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˚ = 0,88 В </a:t>
            </a:r>
          </a:p>
          <a:p>
            <a:pPr algn="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(у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лужному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середовищі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Приклад ОВР з Н</a:t>
            </a:r>
            <a:r>
              <a:rPr lang="ru-RU" b="1" baseline="-25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baseline="-25000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FF0000"/>
                </a:solidFill>
              </a:rPr>
              <a:t> як </a:t>
            </a:r>
            <a:r>
              <a:rPr lang="ru-RU" b="1" i="1" dirty="0" err="1">
                <a:solidFill>
                  <a:srgbClr val="FF0000"/>
                </a:solidFill>
              </a:rPr>
              <a:t>відновника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2KMnO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+ 5Н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+ 3H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2MnSO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+ K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+ 5O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+ 8Н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 algn="ctr"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2ē = О</a:t>
            </a:r>
            <a:r>
              <a:rPr lang="ru-RU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+ 2Н</a:t>
            </a:r>
            <a:r>
              <a:rPr lang="ru-RU" sz="4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000" i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0,695 В</a:t>
            </a:r>
          </a:p>
          <a:p>
            <a:pPr algn="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кислому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</a:t>
            </a:r>
            <a:r>
              <a:rPr lang="ru-RU" sz="3600" b="1" baseline="-25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="1" baseline="-25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промисловості</a:t>
            </a:r>
            <a:endParaRPr lang="ru-RU" sz="3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Електроліз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50%-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вого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розчину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наступним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гідролізом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пероксодисульфатної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be-BY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⊕: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– 2ē =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sz="36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=2,01 В;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+ 2Н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= 2H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Утворений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вилучають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розчину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відгонкою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вакуумі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716040"/>
              </p:ext>
            </p:extLst>
          </p:nvPr>
        </p:nvGraphicFramePr>
        <p:xfrm>
          <a:off x="2555776" y="3063069"/>
          <a:ext cx="428628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52334" imgH="228501" progId="Equation.3">
                  <p:embed/>
                </p:oleObj>
              </mc:Choice>
              <mc:Fallback>
                <p:oleObj name="Формула" r:id="rId2" imgW="152334" imgH="22850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063069"/>
                        <a:ext cx="428628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02660"/>
              </p:ext>
            </p:extLst>
          </p:nvPr>
        </p:nvGraphicFramePr>
        <p:xfrm>
          <a:off x="5148064" y="2971190"/>
          <a:ext cx="500066" cy="78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52334" imgH="241195" progId="Equation.3">
                  <p:embed/>
                </p:oleObj>
              </mc:Choice>
              <mc:Fallback>
                <p:oleObj name="Формула" r:id="rId4" imgW="152334" imgH="24119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971190"/>
                        <a:ext cx="500066" cy="7813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7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лабораторії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одержують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дією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20%-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ної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сульфатної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вологий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пероксид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барію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</a:t>
            </a:r>
          </a:p>
          <a:p>
            <a:pPr algn="ctr">
              <a:buNone/>
            </a:pP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ВаО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ВаО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ВаSO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 +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Застосування</a:t>
            </a:r>
            <a:r>
              <a:rPr lang="ru-RU" sz="36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пероксиду </a:t>
            </a:r>
            <a:r>
              <a:rPr lang="ru-RU" sz="3600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гідрогену</a:t>
            </a:r>
            <a:endParaRPr lang="ru-RU" sz="3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4221088"/>
            <a:ext cx="8229600" cy="247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знебарвлюючий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відбілюючий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засіб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медицині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дезінфекційний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засіб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Пероксид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гідрогену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застосовується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кровоспинний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засіб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порізах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Похідні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</a:t>
            </a:r>
            <a:r>
              <a:rPr lang="ru-RU" sz="3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3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перокосполуки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структурі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існує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пероксидний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ланцюжок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(−О–О−).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Пероксокислоти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заміщенні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атома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молекулі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радикали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наприклад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43934"/>
            <a:ext cx="511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357158" y="4214818"/>
          <a:ext cx="8561513" cy="17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91250" imgH="1295400" progId="">
                  <p:embed/>
                </p:oleObj>
              </mc:Choice>
              <mc:Fallback>
                <p:oleObj name="Document" r:id="rId2" imgW="6191250" imgH="1295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214818"/>
                        <a:ext cx="8561513" cy="17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196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Сульфур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4617"/>
          </a:xfrm>
        </p:spPr>
        <p:txBody>
          <a:bodyPr/>
          <a:lstStyle/>
          <a:p>
            <a:pPr algn="just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стандартних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умовах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проста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сірка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є порошком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кристалами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жовтого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кольору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54274" name="Picture 2" descr="http://tsamax.su/cache/multithumb_thumbs/b_0_650_00___images_company_se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143248"/>
            <a:ext cx="3121236" cy="2867018"/>
          </a:xfrm>
          <a:prstGeom prst="rect">
            <a:avLst/>
          </a:prstGeom>
          <a:noFill/>
        </p:spPr>
      </p:pic>
      <p:pic>
        <p:nvPicPr>
          <p:cNvPr id="54276" name="Picture 4" descr="http://terminaldossor.asia/images/sulphu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28575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Катенація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Здатність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зв'язуватися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один з одним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кільця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ланцюги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пояснюється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енергіями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5718"/>
              </p:ext>
            </p:extLst>
          </p:nvPr>
        </p:nvGraphicFramePr>
        <p:xfrm>
          <a:off x="0" y="3286125"/>
          <a:ext cx="9144000" cy="271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4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Зв'язок</a:t>
                      </a:r>
                      <a:r>
                        <a:rPr lang="ru-R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lang="ru-R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=</a:t>
                      </a:r>
                      <a:r>
                        <a:rPr lang="en-US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endParaRPr lang="ru-RU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Енергія</a:t>
                      </a:r>
                      <a:r>
                        <a:rPr lang="ru-R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i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lang="ru-R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кДж/моль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Зв'язок</a:t>
                      </a:r>
                      <a:br>
                        <a:rPr lang="en-US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ru-R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lang="ru-R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–</a:t>
                      </a:r>
                      <a:r>
                        <a:rPr lang="en-US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lang="ru-R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–</a:t>
                      </a:r>
                      <a:r>
                        <a:rPr lang="en-US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endParaRPr lang="ru-RU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Енергія</a:t>
                      </a:r>
                      <a:r>
                        <a:rPr lang="ru-R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i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lang="ru-R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кДж/моль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Кисень</a:t>
                      </a:r>
                      <a:endParaRPr lang="ru-R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О=О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493,6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О–О–О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146 · 2 =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Сірка</a:t>
                      </a:r>
                      <a:endParaRPr lang="ru-R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S=S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S–S–S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265 · 2 =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завершення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зовнішнього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р-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підрівня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атомам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вистачає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по два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електрони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ступені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-1, +1,+2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323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ступені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-2,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+2,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+4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+6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428596" y="3714752"/>
          <a:ext cx="3571900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819275" imgH="628650" progId="">
                  <p:embed/>
                </p:oleObj>
              </mc:Choice>
              <mc:Fallback>
                <p:oleObj name="Document" r:id="rId2" imgW="1819275" imgH="62865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714752"/>
                        <a:ext cx="3571900" cy="163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4429124" y="4143380"/>
          <a:ext cx="4133231" cy="128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866900" imgH="581025" progId="">
                  <p:embed/>
                </p:oleObj>
              </mc:Choice>
              <mc:Fallback>
                <p:oleObj name="Document" r:id="rId4" imgW="1866900" imgH="58102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4143380"/>
                        <a:ext cx="4133231" cy="1285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73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Алотропні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модифікації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сірки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69202"/>
            <a:ext cx="8229600" cy="5126055"/>
          </a:xfrm>
        </p:spPr>
        <p:txBody>
          <a:bodyPr/>
          <a:lstStyle/>
          <a:p>
            <a:pPr algn="just"/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ромбічна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моноклінна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пластична.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Гомоланцюги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зигзагоподібну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форму,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оскільки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беруть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участь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електрони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перпендикулярних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р-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орбіталей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кімнатній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температурі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стійкою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ромбічна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Молекула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форму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корони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-3155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44503"/>
              </p:ext>
            </p:extLst>
          </p:nvPr>
        </p:nvGraphicFramePr>
        <p:xfrm>
          <a:off x="2751766" y="4293096"/>
          <a:ext cx="3640468" cy="1500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428875" imgH="990600" progId="">
                  <p:embed/>
                </p:oleObj>
              </mc:Choice>
              <mc:Fallback>
                <p:oleObj name="Document" r:id="rId2" imgW="2428875" imgH="990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766" y="4293096"/>
                        <a:ext cx="3640468" cy="1500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Поведінка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плавленні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кристалів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119ºС)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розриваються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слабкі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міжмолекулярні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звільняються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циклічні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молекули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набувають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цьому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легшу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рухливість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В'язкість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розплаву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умовах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менша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в'язкість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води. При 159,4ºС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всі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змінюються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стрибкоподібно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теплоємність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щільність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колір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електропровідність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поверхневий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натяг та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). Особливо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різко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змінюється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в'язкість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розплаву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яка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 195ºС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зростає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10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тисяч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разів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розплав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перестає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виливатися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пробірки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46805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пов'язано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процесом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полімеризації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результаті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якої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гомоланцюги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цикл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n-US" sz="39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→ </a:t>
            </a:r>
            <a:r>
              <a:rPr lang="ru-RU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ланцюг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n-US" sz="39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</a:t>
            </a:r>
            <a:endParaRPr lang="ru-RU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ru-RU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ланцюг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n-US" sz="39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+ 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цикл</a:t>
            </a:r>
            <a:r>
              <a:rPr lang="ru-RU" sz="3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n-US" sz="39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→ </a:t>
            </a:r>
            <a:r>
              <a:rPr lang="ru-RU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ланцюг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n-US" sz="39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16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і т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ru-RU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результаті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полімеризації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ланцюги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завдовжки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понад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200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тисяч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подальшому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в'язкість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розплаву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знижується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деполімеризації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Ланцюги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поступово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скорочуються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 ~1000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400ºС і до ~100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600ºС.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437112"/>
            <a:ext cx="8229600" cy="21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Вище 445ºС тиск насиченої пари над рідкою сіркою перевищує 10</a:t>
            </a:r>
            <a:r>
              <a:rPr lang="ru-RU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Па (1 атм). У газоподібному стані присутні всі молекули S</a:t>
            </a:r>
            <a:r>
              <a:rPr lang="ru-RU" i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(2 ≤ </a:t>
            </a:r>
            <a:r>
              <a: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≥ 10), включаючи молекули з непарним числом атомів.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110000"/>
              <a:buBlip>
                <a:blip r:embed="rId2"/>
              </a:buBlip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0000"/>
              <a:buBlip>
                <a:blip r:embed="rId2"/>
              </a:buBlip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0000"/>
              <a:buBlip>
                <a:blip r:embed="rId2"/>
              </a:buBlip>
            </a:pP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Гіпс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CaSO</a:t>
            </a:r>
            <a:r>
              <a:rPr lang="ru-RU" sz="280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4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· 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H</a:t>
            </a:r>
            <a:r>
              <a:rPr lang="ru-RU" sz="280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O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SzPct val="110000"/>
              <a:buBlip>
                <a:blip r:embed="rId2"/>
              </a:buBlip>
            </a:pP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Мірабіліт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Na</a:t>
            </a:r>
            <a:r>
              <a:rPr lang="ru-RU" sz="280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SO</a:t>
            </a:r>
            <a:r>
              <a:rPr lang="ru-RU" sz="280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4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· 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H</a:t>
            </a:r>
            <a:r>
              <a:rPr lang="ru-RU" sz="280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O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…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7544" y="4143277"/>
            <a:ext cx="2133600" cy="2411414"/>
            <a:chOff x="1392" y="2880"/>
            <a:chExt cx="1344" cy="1519"/>
          </a:xfrm>
        </p:grpSpPr>
        <p:pic>
          <p:nvPicPr>
            <p:cNvPr id="5" name="Picture 6" descr="D:\backup\MAMA\album\prilojenia\mineral\pyrite0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2880"/>
              <a:ext cx="1344" cy="11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619" y="4108"/>
              <a:ext cx="816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Пирит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95536" y="0"/>
            <a:ext cx="8064896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Пирит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FeS</a:t>
            </a:r>
            <a:r>
              <a:rPr lang="ru-RU" sz="280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Халькопирит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CuFeS</a:t>
            </a:r>
            <a:r>
              <a:rPr lang="en-US" sz="2800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2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Сфалерит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(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цинкова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обманка)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ZnS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</a:pP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Галеніт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(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свинцевий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блиск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PbS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…</a:t>
            </a: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843808" y="4149083"/>
            <a:ext cx="1981200" cy="2333626"/>
            <a:chOff x="2832" y="2793"/>
            <a:chExt cx="1248" cy="1470"/>
          </a:xfrm>
        </p:grpSpPr>
        <p:pic>
          <p:nvPicPr>
            <p:cNvPr id="9" name="Picture 5" descr="D:\backup\MAMA\album\prilojenia\mineral\galenit3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2793"/>
              <a:ext cx="1248" cy="1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968" y="3972"/>
              <a:ext cx="1104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Галеніт</a:t>
              </a: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5508104" y="4221089"/>
            <a:ext cx="2057400" cy="2200275"/>
            <a:chOff x="4272" y="2793"/>
            <a:chExt cx="1296" cy="1386"/>
          </a:xfrm>
        </p:grpSpPr>
        <p:pic>
          <p:nvPicPr>
            <p:cNvPr id="12" name="Picture 9" descr="D:\backup\MAMA\album\prilojenia\mineral\chalkopyrite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72" y="2793"/>
              <a:ext cx="1232" cy="11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272" y="3888"/>
              <a:ext cx="1296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Халькопирит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868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Отримання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сірки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промисловості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самородної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шляхом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відокремлення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порожньої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породи.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досягається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виплавленням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допомогою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гарячої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води (при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підвищеному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тиску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так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плавиться при 119° С)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газів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містять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та 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O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2S + 2H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SO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+ 3S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Хімічні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сульфуру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2K + S = 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Cu + S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CuS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Hg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HgS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кімнатна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температура)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неметалами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 + 2S = CS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2P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+ 5S = P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de-DE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+ 3F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SF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Хімічні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сульфуру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гідрогеном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 = H</a:t>
            </a:r>
            <a:r>
              <a:rPr lang="ru-RU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оксигеномом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O</a:t>
            </a:r>
            <a:r>
              <a:rPr lang="ru-RU" sz="4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SO</a:t>
            </a:r>
            <a:r>
              <a:rPr lang="ru-RU" sz="4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складними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речовинами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+ 2HNO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2NO + H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+ 2H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sz="39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3SO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K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</a:t>
            </a:r>
            <a:r>
              <a:rPr lang="ru-RU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Cr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3S + 6KOH = K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+ 2K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+ 3H</a:t>
            </a:r>
            <a:r>
              <a:rPr lang="en-US" sz="39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33" y="319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Гідрогенсульфур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53" y="764704"/>
            <a:ext cx="8640960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газ,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із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сильним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характерним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запахом, погано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добре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спирті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Дуже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отруйний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0" indent="0" algn="just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розчиненні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слабку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двоосновну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сірководневу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кислоту,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дисоціація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перебігає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оборотно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ступінчасто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3156992"/>
            <a:ext cx="8229600" cy="370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ступінь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⇄ H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HS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‒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6 ∙ 10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‒8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II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ступ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HS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‒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⇄ H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2‒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II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1 ∙ 10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‒14</a:t>
            </a:r>
            <a:endParaRPr lang="ru-RU" sz="28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+ 2KOH = K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+ 2H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KOH = KHS + 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CuSO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 + 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промисловості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прямим синтезом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 =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лабораторії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FeCl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4Ca + 5H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4CaSO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+ 4H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Сульфіди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3"/>
            <a:ext cx="864096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Одержання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- з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розчинів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солей за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реакцією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іонного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обміну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algn="ctr"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(NO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(NH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=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PbS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 + 2NH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2564904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MgS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SiS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Основні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А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мфотерний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Кислотні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None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Na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H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NaHS + NaOH 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рН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&gt; 7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None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+ 6H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Al(OH)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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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None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SiS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+ 3H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SiO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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+2H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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рН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&lt; 7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Різні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характером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сульфіди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між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собою :</a:t>
            </a:r>
          </a:p>
          <a:p>
            <a:pPr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CS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CS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endParaRPr lang="en-US" sz="28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тіокарбонат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натрію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As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AsS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4859" y="191683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Класифікація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сульфідів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характеристики р-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елементів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 A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групи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354190"/>
              </p:ext>
            </p:extLst>
          </p:nvPr>
        </p:nvGraphicFramePr>
        <p:xfrm>
          <a:off x="214282" y="1071546"/>
          <a:ext cx="8786874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dirty="0">
                          <a:solidFill>
                            <a:schemeClr val="bg2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Характеристика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  <a:endParaRPr lang="ru-RU" sz="2400" dirty="0">
                        <a:solidFill>
                          <a:schemeClr val="bg2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endParaRPr lang="ru-RU" sz="2400" dirty="0">
                        <a:solidFill>
                          <a:schemeClr val="bg2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Se</a:t>
                      </a:r>
                      <a:endParaRPr lang="ru-RU" sz="2400" dirty="0">
                        <a:solidFill>
                          <a:schemeClr val="bg2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Te</a:t>
                      </a:r>
                      <a:endParaRPr lang="ru-RU" sz="2400" dirty="0">
                        <a:solidFill>
                          <a:schemeClr val="bg2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Ковалентний</a:t>
                      </a: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радіус</a:t>
                      </a: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атома, нм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0,073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0,</a:t>
                      </a:r>
                      <a:r>
                        <a:rPr lang="en-US" sz="240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ru-RU" sz="240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0,116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0,135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Збільшення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Іонний</a:t>
                      </a: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радіус</a:t>
                      </a: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Е</a:t>
                      </a:r>
                      <a:r>
                        <a:rPr lang="ru-RU" sz="2400" baseline="300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2‑</a:t>
                      </a: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нм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0,140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0,184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0,198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0,221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Збільшення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pc="-3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Енергія</a:t>
                      </a:r>
                      <a:r>
                        <a:rPr lang="ru-RU" sz="2400" spc="-3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spc="-3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іонізації</a:t>
                      </a:r>
                      <a:r>
                        <a:rPr lang="ru-RU" sz="2400" spc="-3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400" i="1" spc="-3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</a:t>
                      </a:r>
                      <a:r>
                        <a:rPr lang="ru-RU" sz="2400" spc="-30" baseline="-250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ru-RU" sz="2400" spc="-3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кДж/моль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1313,94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999,59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940,96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869,20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100"/>
                        </a:spcAft>
                      </a:pP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Зменшення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Спорідненість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до </a:t>
                      </a:r>
                      <a:r>
                        <a:rPr lang="ru-RU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i="1" kern="1200" baseline="300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–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b="1" i="1" kern="1200" baseline="-250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2400" kern="1200" baseline="300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_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кДж/моль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140,975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b="1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200,410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194,968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190,153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χ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(за шкалою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Полінга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3,44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2,58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2,55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2,1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</a:t>
                      </a:r>
                      <a:r>
                        <a:rPr lang="ru-RU" sz="2400" kern="1200" baseline="-250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пл</a:t>
                      </a:r>
                      <a:r>
                        <a:rPr lang="en-US" sz="2400" kern="1200" baseline="-250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прост.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реч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., °С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–218,79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449,51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</a:t>
                      </a:r>
                      <a:r>
                        <a:rPr lang="ru-RU" sz="2400" kern="1200" baseline="-250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кип.  </a:t>
                      </a:r>
                      <a:r>
                        <a:rPr lang="ru-RU" sz="2400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рост.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реч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., °С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–182,95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444,6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Агрегатний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стан</a:t>
                      </a:r>
                      <a:endParaRPr lang="ru-RU" sz="24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b="1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газ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r>
                        <a:rPr lang="ru-RU" sz="2400" b="1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тверді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="1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речовини</a:t>
                      </a:r>
                      <a:endParaRPr lang="ru-RU" sz="2400" b="1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1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24578" name="AutoShape 2"/>
          <p:cNvCxnSpPr>
            <a:cxnSpLocks noChangeShapeType="1"/>
          </p:cNvCxnSpPr>
          <p:nvPr/>
        </p:nvCxnSpPr>
        <p:spPr bwMode="auto">
          <a:xfrm>
            <a:off x="5572132" y="2857496"/>
            <a:ext cx="1333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5500694" y="3643314"/>
            <a:ext cx="1333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2"/>
          <p:cNvCxnSpPr>
            <a:cxnSpLocks noChangeShapeType="1"/>
          </p:cNvCxnSpPr>
          <p:nvPr/>
        </p:nvCxnSpPr>
        <p:spPr bwMode="auto">
          <a:xfrm>
            <a:off x="5429256" y="2071678"/>
            <a:ext cx="13335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Сульфіди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(II),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срібла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свинцю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(II)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чорні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PbS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Свинцевий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блиск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Ag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                     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6258" name="Picture 2" descr="Осаждение сульфида свин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2857500" cy="2638426"/>
          </a:xfrm>
          <a:prstGeom prst="rect">
            <a:avLst/>
          </a:prstGeom>
          <a:noFill/>
        </p:spPr>
      </p:pic>
      <p:pic>
        <p:nvPicPr>
          <p:cNvPr id="96260" name="Picture 4" descr="Галенит (свинцовый блеск) - сульфид свинца(II) P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1" y="2714620"/>
            <a:ext cx="2286016" cy="2635178"/>
          </a:xfrm>
          <a:prstGeom prst="rect">
            <a:avLst/>
          </a:prstGeom>
          <a:noFill/>
        </p:spPr>
      </p:pic>
      <p:pic>
        <p:nvPicPr>
          <p:cNvPr id="96262" name="Picture 6" descr="Sulfid stříbrn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571876"/>
            <a:ext cx="2880565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FeS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пирит)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9810" name="Picture 2" descr="http://www.bsu.by/Cache/Page/504893.jpg"/>
          <p:cNvPicPr>
            <a:picLocks noChangeAspect="1" noChangeArrowheads="1"/>
          </p:cNvPicPr>
          <p:nvPr/>
        </p:nvPicPr>
        <p:blipFill rotWithShape="1">
          <a:blip r:embed="rId2" cstate="print"/>
          <a:srcRect l="10546" t="9835" r="12944" b="8549"/>
          <a:stretch/>
        </p:blipFill>
        <p:spPr bwMode="auto">
          <a:xfrm>
            <a:off x="1043608" y="1633490"/>
            <a:ext cx="3018407" cy="2157275"/>
          </a:xfrm>
          <a:prstGeom prst="rect">
            <a:avLst/>
          </a:prstGeom>
          <a:noFill/>
        </p:spPr>
      </p:pic>
      <p:pic>
        <p:nvPicPr>
          <p:cNvPr id="5" name="Picture 8" descr="Pyrite foolsg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0681"/>
            <a:ext cx="3171053" cy="2428892"/>
          </a:xfrm>
          <a:prstGeom prst="rect">
            <a:avLst/>
          </a:prstGeom>
          <a:noFill/>
        </p:spPr>
      </p:pic>
      <p:pic>
        <p:nvPicPr>
          <p:cNvPr id="119812" name="Picture 4" descr="http://geo.web.ru/druza/m-pyr_7_D08525_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05064"/>
            <a:ext cx="270914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Сфалерит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цинкова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обманка) 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ZnS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Колір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зовнішній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вигляд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мінералу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можуть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значно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відрізнятися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13666" name="Picture 2" descr="Сфалерит (цинковая обманка) - сульфид ц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3499748" cy="2628096"/>
          </a:xfrm>
          <a:prstGeom prst="rect">
            <a:avLst/>
          </a:prstGeom>
          <a:noFill/>
        </p:spPr>
      </p:pic>
      <p:pic>
        <p:nvPicPr>
          <p:cNvPr id="113668" name="Picture 4" descr="Сфалерит (цинковая обманка) - сульфид ц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3291752" cy="3357586"/>
          </a:xfrm>
          <a:prstGeom prst="rect">
            <a:avLst/>
          </a:prstGeom>
          <a:noFill/>
        </p:spPr>
      </p:pic>
      <p:pic>
        <p:nvPicPr>
          <p:cNvPr id="113670" name="Picture 6" descr="Сфалерит (цинковая обманка) - сульфид ци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637330"/>
            <a:ext cx="2246859" cy="207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690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HgS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кіноварь</a:t>
            </a:r>
            <a:br>
              <a:rPr lang="ru-RU" dirty="0"/>
            </a:br>
            <a:endParaRPr lang="ru-RU" dirty="0"/>
          </a:p>
        </p:txBody>
      </p:sp>
      <p:pic>
        <p:nvPicPr>
          <p:cNvPr id="114690" name="Picture 2" descr="Киноварь - иногда прозрач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2803401" cy="2500330"/>
          </a:xfrm>
          <a:prstGeom prst="rect">
            <a:avLst/>
          </a:prstGeom>
          <a:noFill/>
        </p:spPr>
      </p:pic>
      <p:pic>
        <p:nvPicPr>
          <p:cNvPr id="114692" name="Picture 4" descr="http://x-inf.info/wp-content/uploads/2012/08/cinnab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76872"/>
            <a:ext cx="2714644" cy="245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Якісні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реакції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41" y="1500150"/>
            <a:ext cx="8929718" cy="5357850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Осадження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характерно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забарвлених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дуже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малою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розчинністю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якісні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реакції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доказу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присутності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слідів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сірководню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повітрі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застосовують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просочений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ацетату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свинцю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папір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який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наявності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чорніє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через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сульфіду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свинцю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Рb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(СН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СОО)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РbS↓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+ 2СН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СООН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Класифікація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сульфідів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ru-RU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розчинністю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лужних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S). 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Нерозчинні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але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хлоридній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розведеній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ZnS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MnS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algn="ctr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FeS + 2HCl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Symbol"/>
              </a:rPr>
              <a:t>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FeCl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H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34290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Нерозчинні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кислотах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PbS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CuS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HgS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и др.),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реагують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кислотами-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окислювачами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CuS + 8HNO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CuSO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+ 8NO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+ 4H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Окислення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сульфідів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Br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=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HBr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+ 3O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надл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2SO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I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2HI + 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+ 2HNO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S↓ + 2NO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2ZnS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нест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2ZnO + 2S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MnS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+ 8HNO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=MnSO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+ 8NO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↑+ 4H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Сульфани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полісульфіди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гідрогену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Загальна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формула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сульфанів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uk-UA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1‒8):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и т. д.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Одержання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сульфанів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HCl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20833" name="Object 1"/>
          <p:cNvGraphicFramePr>
            <a:graphicFrameLocks noChangeAspect="1"/>
          </p:cNvGraphicFramePr>
          <p:nvPr/>
        </p:nvGraphicFramePr>
        <p:xfrm>
          <a:off x="1256345" y="2571744"/>
          <a:ext cx="6173175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533775" imgH="609600" progId="">
                  <p:embed/>
                </p:oleObj>
              </mc:Choice>
              <mc:Fallback>
                <p:oleObj name="Document" r:id="rId2" imgW="3533775" imgH="609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345" y="2571744"/>
                        <a:ext cx="6173175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Сульфани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жовті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в'язкі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різким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запахом,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лугів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лужних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полісульфідів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виявляють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сильніших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Відповідні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полісульфіди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використовуються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пестициди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Оксид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IV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SO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Центральний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атом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sp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-гібридизації</a:t>
            </a:r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983982" y="2857496"/>
          <a:ext cx="2320864" cy="342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57275" imgH="1562100" progId="">
                  <p:embed/>
                </p:oleObj>
              </mc:Choice>
              <mc:Fallback>
                <p:oleObj name="Document" r:id="rId2" imgW="1057275" imgH="1562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982" y="2857496"/>
                        <a:ext cx="2320864" cy="3429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4500562" y="3214686"/>
          <a:ext cx="2357454" cy="197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95325" imgH="581025" progId="">
                  <p:embed/>
                </p:oleObj>
              </mc:Choice>
              <mc:Fallback>
                <p:oleObj name="Document" r:id="rId4" imgW="695325" imgH="58102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214686"/>
                        <a:ext cx="2357454" cy="1972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3357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Кисеньвмісні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сполуки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сульфуру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Arial Narrow" pitchFamily="34" charset="0"/>
              </a:rPr>
              <a:t>Алотропія</a:t>
            </a:r>
            <a:r>
              <a:rPr lang="ru-RU" sz="4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Arial Narrow" pitchFamily="34" charset="0"/>
              </a:rPr>
              <a:t>кисню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66056"/>
              </p:ext>
            </p:extLst>
          </p:nvPr>
        </p:nvGraphicFramePr>
        <p:xfrm>
          <a:off x="0" y="928671"/>
          <a:ext cx="9144032" cy="596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30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Речовина</a:t>
                      </a:r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Кисень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О</a:t>
                      </a:r>
                      <a:r>
                        <a:rPr lang="ru-RU" sz="2800" baseline="-250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Озон О</a:t>
                      </a:r>
                      <a:r>
                        <a:rPr lang="ru-RU" sz="2800" baseline="-250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78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Колір</a:t>
                      </a:r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Безбарвний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у </a:t>
                      </a: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рідкому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стані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блакитний</a:t>
                      </a:r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Безбарвний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у </a:t>
                      </a: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рідкому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стані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синій</a:t>
                      </a:r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41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Запах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Без запаху</a:t>
                      </a:r>
                    </a:p>
                    <a:p>
                      <a:pPr algn="ctr"/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Характерный </a:t>
                      </a:r>
                      <a:r>
                        <a:rPr lang="ru-RU" sz="28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різкий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запах</a:t>
                      </a:r>
                    </a:p>
                    <a:p>
                      <a:pPr algn="ctr"/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42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</a:t>
                      </a:r>
                      <a:r>
                        <a:rPr lang="ru-RU" sz="2800" baseline="-25000" dirty="0" err="1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пл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–218,79</a:t>
                      </a:r>
                    </a:p>
                    <a:p>
                      <a:pPr algn="ctr"/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–251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</a:t>
                      </a:r>
                      <a:r>
                        <a:rPr lang="ru-RU" sz="2800" baseline="-250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кип</a:t>
                      </a: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°С</a:t>
                      </a:r>
                    </a:p>
                    <a:p>
                      <a:pPr algn="ctr"/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–182,95</a:t>
                      </a:r>
                    </a:p>
                    <a:p>
                      <a:pPr algn="ctr"/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–112</a:t>
                      </a:r>
                    </a:p>
                    <a:p>
                      <a:pPr algn="ctr"/>
                      <a:endParaRPr lang="ru-RU" sz="2800" dirty="0"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Фізичні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звичайних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умов оксид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IV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сірчистий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газ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газ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різким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задушливим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запахом, температура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плавлення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дорівнює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‒75°С, температура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кипіння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дорівнює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‒10°С. </a:t>
            </a: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добре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при 20°С в 1 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ємі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води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40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об'ємів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сірчистого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газу.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SO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промисловості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+ 11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лабораторії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BaSO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BaSO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 + 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↑+H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Cu = 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 + CuSO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Хімічні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= 3S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C = S + 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Br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=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+ 2HBr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+ 2HNO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⇄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+ 2KOH = 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CaO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CaSO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 прямому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сонячному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світлі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SO</a:t>
            </a:r>
            <a:r>
              <a:rPr lang="ru-RU" spc="-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з'єднується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хлором,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утворюючи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Cl</a:t>
            </a:r>
            <a:r>
              <a:rPr lang="ru-RU" spc="-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pc="-1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діоксид-дихлорид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сульфурилхлорид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різким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запахом,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хлорангідридом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легко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гідролізується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=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Сірчиста</a:t>
            </a:r>
            <a: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сульфатна</a:t>
            </a:r>
            <a: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IV</a:t>
            </a:r>
            <a:r>
              <a:rPr lang="uk-UA" b="1" dirty="0">
                <a:solidFill>
                  <a:srgbClr val="FF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)) </a:t>
            </a:r>
            <a: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кислота </a:t>
            </a: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="1" baseline="-250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Сірчистою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кислотою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називають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При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розчиненні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встановлюються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рівноваги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⇄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⇄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HSO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,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2 ∙ 10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HSO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⇄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,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6 ∙ 10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–8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92324"/>
              </p:ext>
            </p:extLst>
          </p:nvPr>
        </p:nvGraphicFramePr>
        <p:xfrm>
          <a:off x="4860032" y="2924944"/>
          <a:ext cx="285752" cy="55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14201" imgH="241091" progId="Equation.3">
                  <p:embed/>
                </p:oleObj>
              </mc:Choice>
              <mc:Fallback>
                <p:oleObj name="Формула" r:id="rId2" imgW="114201" imgH="241091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924944"/>
                        <a:ext cx="285752" cy="555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200661"/>
              </p:ext>
            </p:extLst>
          </p:nvPr>
        </p:nvGraphicFramePr>
        <p:xfrm>
          <a:off x="4684457" y="3455991"/>
          <a:ext cx="379361" cy="56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77569" imgH="253670" progId="Equation.3">
                  <p:embed/>
                </p:oleObj>
              </mc:Choice>
              <mc:Fallback>
                <p:oleObj name="Формула" r:id="rId4" imgW="177569" imgH="25367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457" y="3455991"/>
                        <a:ext cx="379361" cy="564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7835"/>
              </p:ext>
            </p:extLst>
          </p:nvPr>
        </p:nvGraphicFramePr>
        <p:xfrm>
          <a:off x="2843808" y="3429000"/>
          <a:ext cx="293673" cy="575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4201" imgH="241091" progId="Equation.3">
                  <p:embed/>
                </p:oleObj>
              </mc:Choice>
              <mc:Fallback>
                <p:oleObj name="Формула" r:id="rId6" imgW="114201" imgH="241091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429000"/>
                        <a:ext cx="293673" cy="5751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36900"/>
              </p:ext>
            </p:extLst>
          </p:nvPr>
        </p:nvGraphicFramePr>
        <p:xfrm>
          <a:off x="5148064" y="2996952"/>
          <a:ext cx="736704" cy="56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393359" imgH="304536" progId="Equation.3">
                  <p:embed/>
                </p:oleObj>
              </mc:Choice>
              <mc:Fallback>
                <p:oleObj name="Формула" r:id="rId8" imgW="393359" imgH="304536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996952"/>
                        <a:ext cx="736704" cy="5612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9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29158"/>
              </p:ext>
            </p:extLst>
          </p:nvPr>
        </p:nvGraphicFramePr>
        <p:xfrm>
          <a:off x="5076056" y="3501008"/>
          <a:ext cx="884044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418918" imgH="304668" progId="Equation.3">
                  <p:embed/>
                </p:oleObj>
              </mc:Choice>
              <mc:Fallback>
                <p:oleObj name="Формула" r:id="rId10" imgW="418918" imgH="304668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501008"/>
                        <a:ext cx="884044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219961" y="4005064"/>
            <a:ext cx="870407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двоосновна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слабка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момент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Font typeface="Arial" pitchFamily="34" charset="0"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+ 2HCl = 2NaCl + SO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 + H</a:t>
            </a:r>
            <a:r>
              <a:rPr lang="en-US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записі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рівнянь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участю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сірчистої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формулу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представляють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вигляді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середні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гідросульфіти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KOH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KOH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нест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диспропорціонують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)=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Окисно-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відновна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двоїстість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сульфітів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+2М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+ 4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S + 2H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i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0,45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</a:t>
            </a: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+ 2ОН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2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pt-BR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‑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O,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= –0,93 В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14394"/>
              </p:ext>
            </p:extLst>
          </p:nvPr>
        </p:nvGraphicFramePr>
        <p:xfrm>
          <a:off x="1547664" y="4731415"/>
          <a:ext cx="357190" cy="52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52334" imgH="241195" progId="Equation.3">
                  <p:embed/>
                </p:oleObj>
              </mc:Choice>
              <mc:Fallback>
                <p:oleObj name="Формула" r:id="rId2" imgW="152334" imgH="241195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731415"/>
                        <a:ext cx="357190" cy="526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92088"/>
          </a:xfrm>
        </p:spPr>
        <p:txBody>
          <a:bodyPr>
            <a:normAutofit fontScale="90000"/>
          </a:bodyPr>
          <a:lstStyle/>
          <a:p>
            <a:pPr lvl="0"/>
            <a:b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</a:br>
            <a:r>
              <a:rPr lang="ru-RU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Сульфіти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 легко </a:t>
            </a:r>
            <a:r>
              <a:rPr lang="ru-RU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приєднують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сірку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9"/>
            <a:ext cx="8686800" cy="720080"/>
          </a:xfrm>
        </p:spPr>
        <p:txBody>
          <a:bodyPr/>
          <a:lstStyle/>
          <a:p>
            <a:pPr>
              <a:buNone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pt-B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pt-B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тіосульфат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калію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162293"/>
              </p:ext>
            </p:extLst>
          </p:nvPr>
        </p:nvGraphicFramePr>
        <p:xfrm>
          <a:off x="395536" y="1700808"/>
          <a:ext cx="8380419" cy="150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314825" imgH="771525" progId="">
                  <p:embed/>
                </p:oleObj>
              </mc:Choice>
              <mc:Fallback>
                <p:oleObj name="Document" r:id="rId2" imgW="4314825" imgH="7715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00808"/>
                        <a:ext cx="8380419" cy="150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4293096"/>
            <a:ext cx="8229600" cy="1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 сульфіти піддаються гідролізу : </a:t>
            </a:r>
          </a:p>
          <a:p>
            <a:pPr algn="ctr">
              <a:buFont typeface="Arial" pitchFamily="34" charset="0"/>
              <a:buNone/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2–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HOH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⇄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HSO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OH</a:t>
            </a:r>
            <a:r>
              <a:rPr lang="ru-RU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HOH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⇄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HSO</a:t>
            </a:r>
            <a:r>
              <a:rPr lang="pt-BR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OH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60304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Гідроліз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Оксид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сульфуру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стандартних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умов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твердне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&lt; 16ºС, при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&gt; 42ºС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перетворюється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газову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фазу. Молекула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sp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гібридизацію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орбіталей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форму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плаского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трикутника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кут 120º:</a:t>
            </a: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887204"/>
              </p:ext>
            </p:extLst>
          </p:nvPr>
        </p:nvGraphicFramePr>
        <p:xfrm>
          <a:off x="3347864" y="4084731"/>
          <a:ext cx="2109797" cy="20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47750" imgH="1028700" progId="">
                  <p:embed/>
                </p:oleObj>
              </mc:Choice>
              <mc:Fallback>
                <p:oleObj name="Document" r:id="rId2" imgW="1047750" imgH="1028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084731"/>
                        <a:ext cx="2109797" cy="2056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352839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вигляді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молекул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існує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тільки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газовій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фазі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рідкому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полімеризується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циклічний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тример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кристалічному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зигзагоподібні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полімерні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ланцюги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орбіталі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полімерних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перебувають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sp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гібридизації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спрямовані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 вершин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тетраедра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4653136"/>
            <a:ext cx="8229600" cy="1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Молекули SО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схильні до реакцій приєднання : </a:t>
            </a:r>
          </a:p>
          <a:p>
            <a:pPr algn="ctr">
              <a:buFont typeface="Arial" pitchFamily="34" charset="0"/>
              <a:buNone/>
            </a:pPr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sz="36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НС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Н[SО</a:t>
            </a:r>
            <a:r>
              <a:rPr lang="ru-RU" sz="36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] </a:t>
            </a: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Н[SО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]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(сильна хлорсульфонова кислота)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648" y="16033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lang="ru-RU" sz="3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кисню</a:t>
            </a:r>
            <a:r>
              <a:rPr lang="ru-RU" sz="3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промисловості</a:t>
            </a:r>
            <a:endParaRPr lang="ru-RU" sz="3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032" y="1556792"/>
            <a:ext cx="8229600" cy="4983179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1) </a:t>
            </a:r>
            <a:r>
              <a:rPr lang="ru-RU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фракційна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перегонка </a:t>
            </a:r>
            <a:r>
              <a:rPr lang="ru-RU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рідкого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повітря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sz="28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кип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pl-PL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28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= ‒182,95</a:t>
            </a:r>
            <a:r>
              <a:rPr lang="en-US" sz="2800" baseline="30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sz="28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кип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sz="28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= ‒195,79</a:t>
            </a:r>
            <a:r>
              <a:rPr lang="en-US" sz="2800" baseline="30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pPr algn="just"/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2) </a:t>
            </a:r>
            <a:r>
              <a:rPr lang="ru-RU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електроліз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водних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розчинів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лугів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який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зводиться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електролізу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280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Луг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необхідний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підвищення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електропровідності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розчину</a:t>
            </a:r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algn="ctr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катод </a:t>
            </a:r>
            <a:r>
              <a:rPr lang="be-BY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⊝: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ru-RU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OH</a:t>
            </a:r>
            <a:r>
              <a:rPr lang="ru-RU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анод </a:t>
            </a:r>
            <a:r>
              <a:rPr lang="be-BY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⊕: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4OН</a:t>
            </a:r>
            <a:r>
              <a:rPr lang="ru-RU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4</a:t>
            </a:r>
            <a:r>
              <a:rPr lang="en-US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ru-RU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O</a:t>
            </a:r>
            <a:r>
              <a:rPr lang="ru-RU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ru-RU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</a:p>
          <a:p>
            <a:pPr algn="ctr">
              <a:buNone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2H</a:t>
            </a:r>
            <a:r>
              <a:rPr lang="ru-RU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                 2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BCDF681-D17C-7EED-FC05-D6F9B0C18696}"/>
              </a:ext>
            </a:extLst>
          </p:cNvPr>
          <p:cNvCxnSpPr/>
          <p:nvPr/>
        </p:nvCxnSpPr>
        <p:spPr>
          <a:xfrm>
            <a:off x="3419872" y="5373216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606D0E-8C4D-4CD7-BE3A-C17BB4A10CBD}"/>
              </a:ext>
            </a:extLst>
          </p:cNvPr>
          <p:cNvSpPr txBox="1"/>
          <p:nvPr/>
        </p:nvSpPr>
        <p:spPr>
          <a:xfrm>
            <a:off x="3631513" y="4989913"/>
            <a:ext cx="123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електроліз</a:t>
            </a:r>
            <a:endParaRPr lang="x-none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2808312"/>
          </a:xfrm>
        </p:spPr>
        <p:txBody>
          <a:bodyPr/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типовий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оксид,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бурхливо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реагує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водою.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повітрі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димить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взаємодіючи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парами води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дрібних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крапельок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 </a:t>
            </a: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→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3395719"/>
            <a:ext cx="8568952" cy="341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Виявляючи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реагує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основними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оксидами, з лугами :</a:t>
            </a:r>
          </a:p>
          <a:p>
            <a:pPr algn="ctr">
              <a:buFont typeface="Arial" pitchFamily="34" charset="0"/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CaO = CaSO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Ba(OH)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BaSO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 +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NaOH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розв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NaHSO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+ 2NaOH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Na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8268" y="980729"/>
            <a:ext cx="8746220" cy="36004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термічно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нестійкий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при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&gt; 700ºС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Ступінь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найвища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тому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найсильнішим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окисником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+ 5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4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 +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61781"/>
              </p:ext>
            </p:extLst>
          </p:nvPr>
        </p:nvGraphicFramePr>
        <p:xfrm>
          <a:off x="3851920" y="1700808"/>
          <a:ext cx="642942" cy="35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06224" imgH="228501" progId="Equation.3">
                  <p:embed/>
                </p:oleObj>
              </mc:Choice>
              <mc:Fallback>
                <p:oleObj name="Формула" r:id="rId2" imgW="406224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700808"/>
                        <a:ext cx="642942" cy="358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485817" y="4437112"/>
            <a:ext cx="8229600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промисловості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присутності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каталізатора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ru-RU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2SO</a:t>
            </a:r>
            <a:r>
              <a:rPr lang="ru-RU" baseline="-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81368710-EA5F-5446-F737-6C7EDF81A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76450"/>
              </p:ext>
            </p:extLst>
          </p:nvPr>
        </p:nvGraphicFramePr>
        <p:xfrm>
          <a:off x="4788024" y="6021288"/>
          <a:ext cx="642942" cy="35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06224" imgH="228501" progId="Equation.3">
                  <p:embed/>
                </p:oleObj>
              </mc:Choice>
              <mc:Fallback>
                <p:oleObj name="Формула" r:id="rId2" imgW="406224" imgH="228501" progId="Equation.3">
                  <p:embed/>
                  <p:pic>
                    <p:nvPicPr>
                      <p:cNvPr id="1372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6021288"/>
                        <a:ext cx="642942" cy="358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Сульфатна 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кислота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9"/>
            <a:ext cx="8784976" cy="2016223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олійна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рідина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дуже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гігроскопічна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необмежено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змішується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водою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Процес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сильно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екзотермічний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при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вище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296ºС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починає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розкладатися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SO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Н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504" y="2857345"/>
            <a:ext cx="8928992" cy="3990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процес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стадійний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І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стадія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- синтез SO</a:t>
            </a:r>
            <a:r>
              <a:rPr lang="ru-RU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Font typeface="Arial" pitchFamily="34" charset="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+ 11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+ 8SO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Процес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гетерогенний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подрібнення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залізного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колчедану (п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риту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- метод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киплячого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шару»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800°С;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відведення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зайвого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тепла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збільшення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концентрації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повітрі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ІІ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стадія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окислення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="1" u="sng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Після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очищення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осушення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теплообміну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сірчистий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газ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надходить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контактний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апарат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де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сірчаний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ангідрид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(450°С – 500°С; у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контактному </a:t>
            </a:r>
            <a:r>
              <a:rPr lang="ru-RU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методі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каталізатор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V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2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б) 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нітрозному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u="sng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окислюють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оксидом азоту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IV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algn="ctr">
              <a:buNone/>
            </a:pPr>
            <a:r>
              <a:rPr lang="en-US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u="sng" baseline="-25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NO</a:t>
            </a:r>
            <a:r>
              <a:rPr lang="en-US" u="sng" baseline="-25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u="sng" baseline="-25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278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32232"/>
              </p:ext>
            </p:extLst>
          </p:nvPr>
        </p:nvGraphicFramePr>
        <p:xfrm>
          <a:off x="4499992" y="2852936"/>
          <a:ext cx="9286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6750" imgH="304800" progId="">
                  <p:embed/>
                </p:oleObj>
              </mc:Choice>
              <mc:Fallback>
                <p:oleObj name="Document" r:id="rId2" imgW="666750" imgH="304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852936"/>
                        <a:ext cx="928688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38437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ІІІ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стадія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поглинання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концентрованою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сульфатною кислотою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поглинальній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вежі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олеум,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1‒3)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використовувати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можна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через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туману.</a:t>
            </a: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1866" y="3717032"/>
            <a:ext cx="8229600" cy="2764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IV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стадія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= 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+ 1)H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Правило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розведення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концентрованої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(олеуму): при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безперервному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перемішуванні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вливають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воду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Розведена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неокисна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952328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FeSO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CuO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CuSO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Ca(OH)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CaSO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CaCO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CaSO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+ CO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78904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Концентрована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4453" y="524129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sz="36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ru-RU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402252" y="4553434"/>
            <a:ext cx="3500462" cy="2115926"/>
            <a:chOff x="3870" y="7735"/>
            <a:chExt cx="4395" cy="1866"/>
          </a:xfrm>
        </p:grpSpPr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3870" y="8727"/>
              <a:ext cx="34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>
              <a:off x="4380" y="7993"/>
              <a:ext cx="15" cy="1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 bwMode="auto">
            <a:xfrm>
              <a:off x="4395" y="7993"/>
              <a:ext cx="27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4380" y="9462"/>
              <a:ext cx="28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11"/>
            <p:cNvCxnSpPr>
              <a:cxnSpLocks noChangeShapeType="1"/>
            </p:cNvCxnSpPr>
            <p:nvPr/>
          </p:nvCxnSpPr>
          <p:spPr bwMode="auto">
            <a:xfrm>
              <a:off x="8250" y="7993"/>
              <a:ext cx="15" cy="14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5215" y="7735"/>
              <a:ext cx="1077" cy="1866"/>
              <a:chOff x="5215" y="7613"/>
              <a:chExt cx="1077" cy="1866"/>
            </a:xfrm>
          </p:grpSpPr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5250" y="7613"/>
                <a:ext cx="1042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Arial" pitchFamily="34" charset="0"/>
                  </a:rPr>
                  <a:t>+2</a:t>
                </a: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Arial" pitchFamily="34" charset="0"/>
                  </a:rPr>
                  <a:t>e</a:t>
                </a:r>
                <a:r>
                  <a:rPr kumimoji="0" lang="ru-RU" sz="24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Arial" pitchFamily="34" charset="0"/>
                  </a:rPr>
                  <a:t>‑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5250" y="8318"/>
                <a:ext cx="1042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Arial" pitchFamily="34" charset="0"/>
                  </a:rPr>
                  <a:t>+6</a:t>
                </a:r>
                <a:r>
                  <a:rPr kumimoji="0" 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Arial" pitchFamily="34" charset="0"/>
                  </a:rPr>
                  <a:t>e</a:t>
                </a:r>
                <a:r>
                  <a:rPr kumimoji="0" lang="ru-RU" sz="28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Arial" pitchFamily="34" charset="0"/>
                  </a:rPr>
                  <a:t>–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5215" y="8999"/>
                <a:ext cx="1042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Arial" pitchFamily="34" charset="0"/>
                  </a:rPr>
                  <a:t>+8</a:t>
                </a:r>
                <a:r>
                  <a:rPr kumimoji="0" lang="en-US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Arial" pitchFamily="34" charset="0"/>
                  </a:rPr>
                  <a:t>e</a:t>
                </a:r>
                <a:r>
                  <a:rPr kumimoji="0" lang="ru-RU" sz="2800" b="0" i="0" u="none" strike="noStrike" cap="none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cs typeface="Arial" pitchFamily="34" charset="0"/>
                  </a:rPr>
                  <a:t>–</a:t>
                </a:r>
                <a:endParaRPr kumimoji="0" lang="ru-RU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7148372" y="4553434"/>
            <a:ext cx="1214519" cy="2115926"/>
            <a:chOff x="7214" y="7613"/>
            <a:chExt cx="1036" cy="1880"/>
          </a:xfrm>
        </p:grpSpPr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7275" y="7613"/>
              <a:ext cx="90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SO</a:t>
              </a:r>
              <a:r>
                <a:rPr kumimoji="0" lang="ru-RU" sz="28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2</a:t>
              </a:r>
              <a:endPara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7350" y="8318"/>
              <a:ext cx="90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S</a:t>
              </a:r>
              <a:endPara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7214" y="9013"/>
              <a:ext cx="90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H</a:t>
              </a:r>
              <a:r>
                <a:rPr kumimoji="0" lang="ru-RU" sz="28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2</a:t>
              </a: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S</a:t>
              </a:r>
              <a:endPara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+ 2Ag = 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↑+Ag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↓+2H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+4Mg=H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S↑+4MgSO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↓+ 4H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+C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графіт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2SO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↑+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↑+2H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= 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 + S↓ +2H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KCl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KHSO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Солі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сульфатної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кислоти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704" y="1417638"/>
            <a:ext cx="8229600" cy="484030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Більшість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солей добре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Малорозчинними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лужноземельних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срібла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свинцю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багато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кристалізуються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вигляді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кристалогідратів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</a:t>
            </a: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CuS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5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мідний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купорос </a:t>
            </a: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7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залізний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купорос</a:t>
            </a: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10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глауберова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сіль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MgS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7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гірка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английська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сіль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CaS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гіпс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Подвійні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галуни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наприклад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хромовокалієві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галуни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Сr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12Н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алюмокалієві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галуни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12Н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Найменшу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сульфат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барію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вигляді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білого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осаду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якісну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реакцію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 сульфат-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algn="ctr"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Ва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SO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BaCl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BaSO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 + 2HCl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710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739998"/>
              </p:ext>
            </p:extLst>
          </p:nvPr>
        </p:nvGraphicFramePr>
        <p:xfrm>
          <a:off x="4397143" y="3645024"/>
          <a:ext cx="370401" cy="50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65028" imgH="228501" progId="Equation.3">
                  <p:embed/>
                </p:oleObj>
              </mc:Choice>
              <mc:Fallback>
                <p:oleObj name="Формула" r:id="rId2" imgW="165028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143" y="3645024"/>
                        <a:ext cx="370401" cy="500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Розкладання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сульфатів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77702"/>
            <a:ext cx="8229600" cy="53578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лужних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плавляться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без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середньої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активності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відповідні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оксиди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ZnSО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ZnО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заліза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(II)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механізмом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внутрішньомолекулярного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окислення-відновлення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4FeSО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2Fе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+ 4SО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 + 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</a:t>
            </a:r>
          </a:p>
          <a:p>
            <a:pPr marL="0" indent="0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найважчих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 + 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740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289388"/>
              </p:ext>
            </p:extLst>
          </p:nvPr>
        </p:nvGraphicFramePr>
        <p:xfrm>
          <a:off x="3735401" y="2924944"/>
          <a:ext cx="625041" cy="35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06224" imgH="228501" progId="Equation.3">
                  <p:embed/>
                </p:oleObj>
              </mc:Choice>
              <mc:Fallback>
                <p:oleObj name="Формула" r:id="rId2" imgW="406224" imgH="22850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401" y="2924944"/>
                        <a:ext cx="625041" cy="357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964806"/>
              </p:ext>
            </p:extLst>
          </p:nvPr>
        </p:nvGraphicFramePr>
        <p:xfrm>
          <a:off x="3110360" y="4489794"/>
          <a:ext cx="625041" cy="35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06224" imgH="228501" progId="Equation.3">
                  <p:embed/>
                </p:oleObj>
              </mc:Choice>
              <mc:Fallback>
                <p:oleObj name="Формула" r:id="rId2" imgW="406224" imgH="228501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360" y="4489794"/>
                        <a:ext cx="625041" cy="357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102046"/>
              </p:ext>
            </p:extLst>
          </p:nvPr>
        </p:nvGraphicFramePr>
        <p:xfrm>
          <a:off x="3491880" y="6054644"/>
          <a:ext cx="625041" cy="35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06224" imgH="228501" progId="Equation.3">
                  <p:embed/>
                </p:oleObj>
              </mc:Choice>
              <mc:Fallback>
                <p:oleObj name="Формула" r:id="rId2" imgW="406224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6054644"/>
                        <a:ext cx="625041" cy="3571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кисню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лабораторії</a:t>
            </a:r>
            <a:endParaRPr lang="ru-RU" sz="32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прожарювання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кисеньвмісних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речовин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40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легко </a:t>
            </a:r>
            <a:r>
              <a:rPr lang="ru-RU" sz="40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розкладаються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(H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KClO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400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HgO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KNO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KMnO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):</a:t>
            </a:r>
            <a:endParaRPr lang="ru-RU" sz="4000" baseline="-250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2HgO = 2Hg + O</a:t>
            </a:r>
            <a:r>
              <a:rPr lang="en-US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4000" b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2KMnO</a:t>
            </a:r>
            <a:r>
              <a:rPr lang="en-US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K</a:t>
            </a:r>
            <a:r>
              <a:rPr lang="en-US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MnO</a:t>
            </a:r>
            <a:r>
              <a:rPr lang="en-US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MnO</a:t>
            </a:r>
            <a:r>
              <a:rPr lang="en-US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O</a:t>
            </a:r>
            <a:r>
              <a:rPr lang="en-US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4000" b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+ 3О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40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KN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KN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О</a:t>
            </a:r>
            <a:r>
              <a:rPr lang="ru-RU" sz="4000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40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Оксокислоти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сульфуру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(VI)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Можна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розглядати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як результат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заміщення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гідроксидної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групи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молекулі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ізоелектронні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частинки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заміщенні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кінцевого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атома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атом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тіосульфатна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75105" name="Object 1"/>
          <p:cNvGraphicFramePr>
            <a:graphicFrameLocks noChangeAspect="1"/>
          </p:cNvGraphicFramePr>
          <p:nvPr/>
        </p:nvGraphicFramePr>
        <p:xfrm>
          <a:off x="1214414" y="5000636"/>
          <a:ext cx="7264116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295775" imgH="762000" progId="">
                  <p:embed/>
                </p:oleObj>
              </mc:Choice>
              <mc:Fallback>
                <p:oleObj name="Document" r:id="rId2" imgW="4295775" imgH="762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5000636"/>
                        <a:ext cx="7264116" cy="1285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30" y="260649"/>
            <a:ext cx="8779757" cy="30963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лабораторії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тіосульфати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одержують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кип'ятінні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порошком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</a:p>
          <a:p>
            <a:pPr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Тіосульфати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нестійкі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</a:t>
            </a:r>
          </a:p>
          <a:p>
            <a:pPr algn="ctr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+ 2HCl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2NaCl + SO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 + S↓+H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761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82932"/>
              </p:ext>
            </p:extLst>
          </p:nvPr>
        </p:nvGraphicFramePr>
        <p:xfrm>
          <a:off x="4644008" y="1340768"/>
          <a:ext cx="785818" cy="43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06224" imgH="228501" progId="Equation.3">
                  <p:embed/>
                </p:oleObj>
              </mc:Choice>
              <mc:Fallback>
                <p:oleObj name="Формула" r:id="rId2" imgW="406224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340768"/>
                        <a:ext cx="785818" cy="438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3284984"/>
            <a:ext cx="8643998" cy="3366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Наявність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тіосульфатах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-2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надає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відновні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Тіосульфат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натрію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використовується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хлору : </a:t>
            </a:r>
          </a:p>
          <a:p>
            <a:pPr>
              <a:buFont typeface="Arial" pitchFamily="34" charset="0"/>
              <a:buNone/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pt-BR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С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2(</a:t>
            </a:r>
            <a:r>
              <a:rPr lang="ru-RU" sz="35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нест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= Na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 + 2НС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>
              <a:buFont typeface="Arial" pitchFamily="34" charset="0"/>
              <a:buNone/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pt-BR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+ 4С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2(</a:t>
            </a:r>
            <a:r>
              <a:rPr lang="ru-RU" sz="35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надл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+ 5Н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= Na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+ 8НС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∙5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тривіальна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назва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гіпосульфіт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малорозчинних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солей,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наприклад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броміду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срібла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2Na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AgBr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=NaBr+Na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[Ag(S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]</a:t>
            </a:r>
          </a:p>
          <a:p>
            <a:pPr marL="0" indent="0" algn="just">
              <a:buNone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pt-B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pt-B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pt-BR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використовується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медицині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протитоксичний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засіб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отруєннях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сполуками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ртуті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свинцю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синильною кислотою та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солями, при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цьому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утворюються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погано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нетоксичні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сульфіти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менш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отруйні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тіоціанати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йодидом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тетратіонат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натрію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+ 2Na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2NaI + Na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endParaRPr lang="ru-RU" sz="3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тетратіонат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натрію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77153" name="Object 1"/>
          <p:cNvGraphicFramePr>
            <a:graphicFrameLocks noChangeAspect="1"/>
          </p:cNvGraphicFramePr>
          <p:nvPr/>
        </p:nvGraphicFramePr>
        <p:xfrm>
          <a:off x="1019586" y="3937231"/>
          <a:ext cx="7267190" cy="228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019550" imgH="1257300" progId="">
                  <p:embed/>
                </p:oleObj>
              </mc:Choice>
              <mc:Fallback>
                <p:oleObj name="Document" r:id="rId2" imgW="4019550" imgH="1257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586" y="3937231"/>
                        <a:ext cx="7267190" cy="2283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Політіонові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Склад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S–S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‒2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), де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До складу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політіонових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входять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зигзагоподібні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ланцюги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Назва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солей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визначається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числом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гексатіонат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пентатіонат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тетратіонат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дітіонат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Політіонові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існують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тільки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повільно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зберіганні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‒ 2)S</a:t>
            </a:r>
          </a:p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політіонових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лужних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добре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У сухому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досить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стійкі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вони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↓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802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544947"/>
              </p:ext>
            </p:extLst>
          </p:nvPr>
        </p:nvGraphicFramePr>
        <p:xfrm>
          <a:off x="3275856" y="4293096"/>
          <a:ext cx="767916" cy="42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406224" imgH="228501" progId="Equation.3">
                  <p:embed/>
                </p:oleObj>
              </mc:Choice>
              <mc:Fallback>
                <p:oleObj name="Формула" r:id="rId2" imgW="406224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293096"/>
                        <a:ext cx="767916" cy="428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Полісульфатні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1 ÷ 3)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існують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вільному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вигляді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Важкі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маслянисті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назва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олеуми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/>
        </p:nvGraphicFramePr>
        <p:xfrm>
          <a:off x="1785918" y="4286256"/>
          <a:ext cx="5214974" cy="19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381250" imgH="904875" progId="">
                  <p:embed/>
                </p:oleObj>
              </mc:Choice>
              <mc:Fallback>
                <p:oleObj name="Document" r:id="rId2" imgW="2381250" imgH="9048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4286256"/>
                        <a:ext cx="5214974" cy="1992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3105835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ru-RU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ru-RU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ru-RU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–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дисульфатна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(Н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SО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· SО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ru-RU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ru-RU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ru-RU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10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–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трисульфатна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(Н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SО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· 2SО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Пероксосульфатні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характеризуються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наявністю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структурі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пероксидної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групи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(–О–О–)</a:t>
            </a:r>
          </a:p>
          <a:p>
            <a:pPr marL="0" indent="0" algn="just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пероксомоносульфатна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мононадсульфатна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кислота, кислота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Каро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пероксодисульфатна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двунадсульфатна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83297" name="Object 1"/>
          <p:cNvGraphicFramePr>
            <a:graphicFrameLocks noChangeAspect="1"/>
          </p:cNvGraphicFramePr>
          <p:nvPr/>
        </p:nvGraphicFramePr>
        <p:xfrm>
          <a:off x="593601" y="4643446"/>
          <a:ext cx="8104589" cy="135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924300" imgH="657225" progId="">
                  <p:embed/>
                </p:oleObj>
              </mc:Choice>
              <mc:Fallback>
                <p:oleObj name="Document" r:id="rId2" imgW="3924300" imgH="6572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01" y="4643446"/>
                        <a:ext cx="8104589" cy="1357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плавляться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температури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47°С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та 65°С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Водень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пов'язаний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пероксогрупою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на метал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заміщується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кислота є одноосновною. Для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відомі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наприклад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КНSО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пероксомоносульфат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кароат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калію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293096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Гідроліз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пероксодисульфатної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кислоти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4869160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Перебігає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 </a:t>
            </a:r>
          </a:p>
          <a:p>
            <a:pPr algn="ctr"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⇄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5(NH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+ 2MnSO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5(NH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+ 2HMnO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+ 7H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3(NH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3(NH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+ 6H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Стандартний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електродний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потенціал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системи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   </a:t>
            </a:r>
          </a:p>
          <a:p>
            <a:pPr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+ 2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</a:t>
            </a:r>
            <a:r>
              <a:rPr lang="ru-RU" i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= 2,01 В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BaO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 = </a:t>
            </a:r>
            <a:r>
              <a:rPr lang="ru-RU" sz="4400" dirty="0">
                <a:latin typeface="Arial Narrow" pitchFamily="34" charset="0"/>
              </a:rPr>
              <a:t>2</a:t>
            </a:r>
            <a:r>
              <a:rPr lang="en-US" sz="4400" dirty="0" err="1">
                <a:latin typeface="Arial Narrow" pitchFamily="34" charset="0"/>
              </a:rPr>
              <a:t>BaO</a:t>
            </a:r>
            <a:r>
              <a:rPr lang="en-US" sz="4400" dirty="0">
                <a:latin typeface="Arial Narrow" pitchFamily="34" charset="0"/>
              </a:rPr>
              <a:t> </a:t>
            </a:r>
            <a:r>
              <a:rPr lang="ru-RU" sz="4400" dirty="0">
                <a:latin typeface="Arial Narrow" pitchFamily="34" charset="0"/>
              </a:rPr>
              <a:t>+ О</a:t>
            </a:r>
            <a:r>
              <a:rPr lang="ru-RU" sz="4400" baseline="-25000" dirty="0">
                <a:latin typeface="Arial Narrow" pitchFamily="34" charset="0"/>
              </a:rPr>
              <a:t>2</a:t>
            </a:r>
            <a:endParaRPr lang="ru-RU" sz="4400" dirty="0">
              <a:latin typeface="Arial Narrow" pitchFamily="34" charset="0"/>
            </a:endParaRPr>
          </a:p>
          <a:p>
            <a:pPr algn="ctr">
              <a:buNone/>
            </a:pPr>
            <a:r>
              <a:rPr lang="en-US" sz="4400" dirty="0">
                <a:latin typeface="Arial Narrow" pitchFamily="34" charset="0"/>
              </a:rPr>
              <a:t>2H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O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 = 2H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O + O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endParaRPr lang="ru-RU" sz="4400" dirty="0">
              <a:latin typeface="Arial Narrow" pitchFamily="34" charset="0"/>
            </a:endParaRPr>
          </a:p>
          <a:p>
            <a:pPr algn="ctr">
              <a:buNone/>
            </a:pPr>
            <a:r>
              <a:rPr lang="en-US" sz="4400" dirty="0">
                <a:latin typeface="Arial Narrow" pitchFamily="34" charset="0"/>
              </a:rPr>
              <a:t>2Na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O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 + 2C</a:t>
            </a:r>
            <a:r>
              <a:rPr lang="ru-RU" sz="4400" dirty="0">
                <a:latin typeface="Arial Narrow" pitchFamily="34" charset="0"/>
              </a:rPr>
              <a:t>О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 = 2Na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CO</a:t>
            </a:r>
            <a:r>
              <a:rPr lang="en-US" sz="4400" baseline="-25000" dirty="0">
                <a:latin typeface="Arial Narrow" pitchFamily="34" charset="0"/>
              </a:rPr>
              <a:t>3</a:t>
            </a:r>
            <a:r>
              <a:rPr lang="en-US" sz="4400" dirty="0">
                <a:latin typeface="Arial Narrow" pitchFamily="34" charset="0"/>
              </a:rPr>
              <a:t> + O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endParaRPr lang="ru-RU" sz="4400" dirty="0">
              <a:latin typeface="Arial Narrow" pitchFamily="34" charset="0"/>
            </a:endParaRPr>
          </a:p>
          <a:p>
            <a:pPr algn="ctr">
              <a:buNone/>
            </a:pPr>
            <a:r>
              <a:rPr lang="ru-RU" sz="4400" dirty="0">
                <a:latin typeface="Arial Narrow" pitchFamily="34" charset="0"/>
              </a:rPr>
              <a:t>4</a:t>
            </a:r>
            <a:r>
              <a:rPr lang="en-US" sz="4400" dirty="0">
                <a:latin typeface="Arial Narrow" pitchFamily="34" charset="0"/>
              </a:rPr>
              <a:t>KO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 + 2C</a:t>
            </a:r>
            <a:r>
              <a:rPr lang="ru-RU" sz="4400" dirty="0">
                <a:latin typeface="Arial Narrow" pitchFamily="34" charset="0"/>
              </a:rPr>
              <a:t>О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 = 2K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r>
              <a:rPr lang="en-US" sz="4400" dirty="0">
                <a:latin typeface="Arial Narrow" pitchFamily="34" charset="0"/>
              </a:rPr>
              <a:t>CO</a:t>
            </a:r>
            <a:r>
              <a:rPr lang="en-US" sz="4400" baseline="-25000" dirty="0">
                <a:latin typeface="Arial Narrow" pitchFamily="34" charset="0"/>
              </a:rPr>
              <a:t>3</a:t>
            </a:r>
            <a:r>
              <a:rPr lang="en-US" sz="4400" dirty="0">
                <a:latin typeface="Arial Narrow" pitchFamily="34" charset="0"/>
              </a:rPr>
              <a:t> + </a:t>
            </a:r>
            <a:r>
              <a:rPr lang="ru-RU" sz="4400" dirty="0">
                <a:latin typeface="Arial Narrow" pitchFamily="34" charset="0"/>
              </a:rPr>
              <a:t>3</a:t>
            </a:r>
            <a:r>
              <a:rPr lang="en-US" sz="4400" dirty="0">
                <a:latin typeface="Arial Narrow" pitchFamily="34" charset="0"/>
              </a:rPr>
              <a:t>O</a:t>
            </a:r>
            <a:r>
              <a:rPr lang="en-US" sz="4400" baseline="-25000" dirty="0">
                <a:latin typeface="Arial Narrow" pitchFamily="34" charset="0"/>
              </a:rPr>
              <a:t>2</a:t>
            </a:r>
            <a:endParaRPr lang="ru-RU" sz="4400" dirty="0">
              <a:latin typeface="Arial Narrow" pitchFamily="34" charset="0"/>
            </a:endParaRPr>
          </a:p>
          <a:p>
            <a:endParaRPr lang="ru-RU" sz="4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50100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Отримання</a:t>
            </a:r>
            <a:r>
              <a:rPr lang="ru-RU" sz="40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озону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4165104"/>
            <a:ext cx="8229600" cy="24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4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Озон одержують з кисню під дією електричного розряду :</a:t>
            </a:r>
          </a:p>
          <a:p>
            <a:pPr>
              <a:buFont typeface="Arial" pitchFamily="34" charset="0"/>
              <a:buNone/>
            </a:pPr>
            <a:r>
              <a:rPr lang="en-US" sz="44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sz="44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44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4400" baseline="-250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                                     </a:t>
            </a:r>
            <a:r>
              <a:rPr lang="ru-RU" sz="44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2</a:t>
            </a:r>
            <a:r>
              <a:rPr lang="en-US" sz="44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4400" baseline="-250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44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661248"/>
            <a:ext cx="2874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лектрич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ний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розряд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599859" y="6237312"/>
            <a:ext cx="278608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635578" y="6121325"/>
            <a:ext cx="271464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Отримання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одержують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електролізом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холодної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концентрованої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2Н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sz="35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     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можна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пероксодісульфати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algn="ctr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4(</a:t>
            </a:r>
            <a:r>
              <a:rPr lang="ru-RU" sz="35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H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K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100%-го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H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2H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2BAF257-BDE3-6CD3-C448-9C52089A9EC5}"/>
              </a:ext>
            </a:extLst>
          </p:cNvPr>
          <p:cNvCxnSpPr/>
          <p:nvPr/>
        </p:nvCxnSpPr>
        <p:spPr>
          <a:xfrm>
            <a:off x="3635896" y="2420888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9543FF-77EB-6380-1E19-FCEB4C9D5868}"/>
              </a:ext>
            </a:extLst>
          </p:cNvPr>
          <p:cNvSpPr txBox="1"/>
          <p:nvPr/>
        </p:nvSpPr>
        <p:spPr>
          <a:xfrm>
            <a:off x="3851920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електроліз</a:t>
            </a:r>
            <a:endParaRPr lang="x-none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Фтор- (F(OH)SO</a:t>
            </a:r>
            <a:r>
              <a:rPr lang="ru-RU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хлорсульфонова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Cl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(OH)SO</a:t>
            </a:r>
            <a:r>
              <a:rPr lang="ru-RU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заміщенні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гідроксидної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групи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сірчаної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ізоелектронні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групи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(F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Cl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відповідно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фтор-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хлорсульфонова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0" indent="0"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Практично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синтезують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галогеноводневих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  HF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HCl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рідким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SO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HF +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HSO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Елементи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підгрупи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селену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ряду O – S –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Te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 – 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Po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радіус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атомів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збільшується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енергія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іонізації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зменшується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неметалеві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елементів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зменшуються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а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їх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металеві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зростають</a:t>
            </a:r>
            <a:r>
              <a:rPr lang="ru-RU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algn="just">
              <a:buNone/>
            </a:pPr>
            <a:r>
              <a:rPr lang="en-US" b="1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    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                                  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Te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Sele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21088"/>
            <a:ext cx="4000528" cy="1872588"/>
          </a:xfrm>
          <a:prstGeom prst="rect">
            <a:avLst/>
          </a:prstGeom>
          <a:noFill/>
        </p:spPr>
      </p:pic>
      <p:pic>
        <p:nvPicPr>
          <p:cNvPr id="5" name="Picture 12" descr="http://geo.web.ru/druza/m-Te_25_0280_CoSM_M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41929"/>
            <a:ext cx="2286016" cy="186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3024336"/>
          </a:xfrm>
        </p:spPr>
        <p:txBody>
          <a:bodyPr/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реакціях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азотною кислотою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селен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поводяться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неметали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полоній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як метал : </a:t>
            </a: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 + 2HNO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+  2NO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+  2HNO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 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+ 2NO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Po + 8HNO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Po(NO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+ 4NO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9311" y="3212976"/>
            <a:ext cx="8229600" cy="348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дуже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подібні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сульфуру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Горять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повітрі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диоксидів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 </a:t>
            </a:r>
          </a:p>
          <a:p>
            <a:pPr algn="ctr">
              <a:buFont typeface="Arial" pitchFamily="34" charset="0"/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SeО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ТeО</a:t>
            </a:r>
            <a:r>
              <a:rPr lang="ru-RU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тверді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речовини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відміну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36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 typeface="Arial" pitchFamily="34" charset="0"/>
              <a:buNone/>
            </a:pP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воднем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543956" cy="5286412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Частково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лише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селен,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телур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безпосередньо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воднем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з'єднується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algn="ctr">
              <a:buNone/>
            </a:pP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Н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та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 прямою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Вони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можуть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бути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розведених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селеніди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телуриди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 </a:t>
            </a:r>
          </a:p>
          <a:p>
            <a:pPr algn="ctr">
              <a:buNone/>
            </a:pP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2Na +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Na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(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селенід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натрію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ctr">
              <a:buNone/>
            </a:pP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+ 2HCl = H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+ 2NaCl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та Н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та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менш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стійкі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S,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виявляють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сильніші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відновні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та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нормальних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умов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гази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неприємним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запахом.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Селеноводень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більш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отруйний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телуроводень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менш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отруйний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сірководень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та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приблизно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така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сама, як і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виявляють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563531"/>
              </p:ext>
            </p:extLst>
          </p:nvPr>
        </p:nvGraphicFramePr>
        <p:xfrm>
          <a:off x="115223" y="188640"/>
          <a:ext cx="9001159" cy="656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108">
                <a:tc>
                  <a:txBody>
                    <a:bodyPr/>
                    <a:lstStyle/>
                    <a:p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</a:t>
                      </a:r>
                      <a:r>
                        <a:rPr lang="ru-RU" sz="24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</a:t>
                      </a:r>
                      <a:r>
                        <a:rPr lang="ru-RU" sz="2400" baseline="-25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</a:t>
                      </a:r>
                      <a:r>
                        <a:rPr lang="ru-RU" sz="2400" baseline="-25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H</a:t>
                      </a:r>
                      <a:r>
                        <a:rPr lang="ru-RU" sz="24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Te</a:t>
                      </a:r>
                    </a:p>
                  </a:txBody>
                  <a:tcPr marL="66675" marR="66675" marT="66675" marB="666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Довжина</a:t>
                      </a: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зв'язку</a:t>
                      </a: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Е‒Н, нм</a:t>
                      </a: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0,0957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0,1336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0,146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0,169</a:t>
                      </a:r>
                    </a:p>
                  </a:txBody>
                  <a:tcPr marL="66675" marR="66675" marT="66675" marB="666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lang="ru-RU" sz="24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Е‒Н</a:t>
                      </a: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кДж/моль</a:t>
                      </a: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463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347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276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238</a:t>
                      </a:r>
                    </a:p>
                  </a:txBody>
                  <a:tcPr marL="66675" marR="66675" marT="66675" marB="666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pc="-3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Кут </a:t>
                      </a:r>
                      <a:r>
                        <a:rPr lang="ru-RU" sz="2400" spc="-3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Н‒Е‒Н</a:t>
                      </a:r>
                      <a:r>
                        <a:rPr lang="ru-RU" sz="2400" spc="-3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ru-RU" sz="2400" spc="-3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104,5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92,1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91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90</a:t>
                      </a:r>
                    </a:p>
                  </a:txBody>
                  <a:tcPr marL="66675" marR="66675" marT="66675" marB="666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sym typeface="Symbol"/>
                        </a:rPr>
                        <a:t></a:t>
                      </a:r>
                      <a:r>
                        <a:rPr lang="en-US" sz="240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G</a:t>
                      </a:r>
                      <a:r>
                        <a:rPr lang="ru-RU" sz="2400" i="1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  <a:r>
                        <a:rPr lang="en-US" sz="2400" i="1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24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298</a:t>
                      </a: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кДж/моль</a:t>
                      </a: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‒237,24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‒33,8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19,7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85,07</a:t>
                      </a:r>
                    </a:p>
                  </a:txBody>
                  <a:tcPr marL="66675" marR="66675" marT="66675" marB="666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</a:t>
                      </a:r>
                      <a:r>
                        <a:rPr lang="ru-RU" sz="2400" baseline="-25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пл</a:t>
                      </a: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400" baseline="30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о</a:t>
                      </a: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</a:t>
                      </a: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0,0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‒85,6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‒65,7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‒51</a:t>
                      </a:r>
                    </a:p>
                  </a:txBody>
                  <a:tcPr marL="66675" marR="66675" marT="66675" marB="666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t</a:t>
                      </a:r>
                      <a:r>
                        <a:rPr lang="ru-RU" sz="2400" baseline="-25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кип, </a:t>
                      </a:r>
                      <a:r>
                        <a:rPr lang="ru-RU" sz="2400" baseline="30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</a:t>
                      </a: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</a:t>
                      </a: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100,0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‒60,3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‒41,4</a:t>
                      </a:r>
                    </a:p>
                  </a:txBody>
                  <a:tcPr marL="66675" marR="66675" marT="66675" marB="66675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‒2</a:t>
                      </a:r>
                    </a:p>
                  </a:txBody>
                  <a:tcPr marL="66675" marR="66675" marT="66675" marB="6667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2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lang="ru-RU" sz="2400" baseline="-2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дис</a:t>
                      </a:r>
                      <a:r>
                        <a:rPr lang="ru-RU" sz="2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4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br>
                        <a:rPr lang="ru-RU" sz="24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en-US" sz="240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lang="ru-RU" sz="2400" baseline="-25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дис</a:t>
                      </a:r>
                      <a:r>
                        <a:rPr lang="ru-RU" sz="24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</a:t>
                      </a:r>
                      <a:br>
                        <a:rPr lang="ru-RU" sz="24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endParaRPr lang="ru-RU" sz="2400" baseline="-25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1,8·10</a:t>
                      </a:r>
                      <a:r>
                        <a:rPr lang="ru-RU" sz="240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-16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‒</a:t>
                      </a: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8,91·10</a:t>
                      </a:r>
                      <a:r>
                        <a:rPr lang="ru-RU" sz="240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-8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1·10</a:t>
                      </a:r>
                      <a:r>
                        <a:rPr lang="ru-RU" sz="240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-14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1,29·10</a:t>
                      </a:r>
                      <a:r>
                        <a:rPr lang="ru-RU" sz="240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-4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1,00·10</a:t>
                      </a:r>
                      <a:r>
                        <a:rPr lang="ru-RU" sz="240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-11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2,5·10</a:t>
                      </a:r>
                      <a:r>
                        <a:rPr lang="ru-RU" sz="240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-3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6,76·10</a:t>
                      </a:r>
                      <a:r>
                        <a:rPr lang="ru-RU" sz="2400" baseline="30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-13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 водою та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розведеними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3"/>
            <a:ext cx="8712968" cy="2952328"/>
          </a:xfrm>
        </p:spPr>
        <p:txBody>
          <a:bodyPr/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Теллур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водою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навіть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звичайних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умов, 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полоній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соляною кислотою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 + 2Н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= ТеО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</a:t>
            </a:r>
          </a:p>
          <a:p>
            <a:pPr algn="ctr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+ 2НС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↑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7890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лугами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4365104"/>
            <a:ext cx="8229600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киплячих водних розчинах лугів селен і телур, подібно до сульфура, повільно розчиняються (диспропорціонують):</a:t>
            </a:r>
          </a:p>
          <a:p>
            <a:pPr algn="ctr">
              <a:buFont typeface="Arial" pitchFamily="34" charset="0"/>
              <a:buNone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3Se + 6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ОН = 2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 +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+ 3Н</a:t>
            </a:r>
            <a:r>
              <a:rPr lang="ru-RU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Кисневі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3578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згорянні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селену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телуру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повітрі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випалюванні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селенідів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телуридів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спалюванні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водневих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елементів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2СdSe + 3О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2СdО + 2SeО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endParaRPr lang="ru-RU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2Н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 + 3О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2Н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+ 2ТeО</a:t>
            </a:r>
            <a:r>
              <a:rPr lang="ru-RU" sz="35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кристалічні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речовини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виявляють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оксидів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Їм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відповідають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селениста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та теллуриста (H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водою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=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виділено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вільному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стані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непрямим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шляхом,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вільному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вигляді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отримана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існує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тільки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вигляді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полімеру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·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Хімічні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sz="32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кисню</a:t>
            </a:r>
            <a:endParaRPr lang="ru-RU" sz="32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2376264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звичайних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умов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кисень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відносно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неактивний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рахунок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подвійного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зв'язку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О=О). При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реагує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більшістю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простих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речовин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Виняток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благородні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гази,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галогени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благородні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метали (Ag, Au, </a:t>
            </a:r>
            <a:r>
              <a:rPr lang="ru-RU" sz="2800" spc="-50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Pt</a:t>
            </a:r>
            <a:r>
              <a:rPr lang="ru-RU" sz="2800" spc="-5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). 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2492896"/>
            <a:ext cx="8229600" cy="4226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металами</a:t>
            </a: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dirty="0">
              <a:latin typeface="Arial Narrow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4Al + 3O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2Al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3Fe + 2O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Fe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2Na  + O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Na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   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 + O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US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= KO</a:t>
            </a:r>
            <a:r>
              <a:rPr lang="en-US" baseline="-250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baseline="-250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None/>
            </a:pP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 </a:t>
            </a:r>
            <a:r>
              <a:rPr lang="ru-RU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неметалами</a:t>
            </a:r>
            <a:r>
              <a:rPr lang="ru-RU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Font typeface="Arial" pitchFamily="34" charset="0"/>
              <a:buNone/>
            </a:pPr>
            <a:r>
              <a:rPr lang="ru-RU" dirty="0">
                <a:latin typeface="Arial Narrow" pitchFamily="34" charset="0"/>
              </a:rPr>
              <a:t>S + O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 = SO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     </a:t>
            </a:r>
          </a:p>
          <a:p>
            <a:pPr algn="ctr">
              <a:buFont typeface="Arial" pitchFamily="34" charset="0"/>
              <a:buNone/>
            </a:pPr>
            <a:r>
              <a:rPr lang="ru-RU" dirty="0">
                <a:latin typeface="Arial Narrow" pitchFamily="34" charset="0"/>
              </a:rPr>
              <a:t> 4Р + 5О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 = 2Р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О</a:t>
            </a:r>
            <a:r>
              <a:rPr lang="ru-RU" baseline="-25000" dirty="0">
                <a:latin typeface="Arial Narrow" pitchFamily="34" charset="0"/>
              </a:rPr>
              <a:t>5</a:t>
            </a:r>
            <a:r>
              <a:rPr lang="ru-RU" dirty="0">
                <a:latin typeface="Arial Narrow" pitchFamily="34" charset="0"/>
              </a:rPr>
              <a:t>   </a:t>
            </a:r>
          </a:p>
          <a:p>
            <a:pPr algn="ctr">
              <a:buFont typeface="Arial" pitchFamily="34" charset="0"/>
              <a:buNone/>
            </a:pPr>
            <a:r>
              <a:rPr lang="ru-RU" dirty="0">
                <a:latin typeface="Arial Narrow" pitchFamily="34" charset="0"/>
              </a:rPr>
              <a:t>   С + О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 = СО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        </a:t>
            </a:r>
          </a:p>
          <a:p>
            <a:pPr algn="ctr">
              <a:buFont typeface="Arial" pitchFamily="34" charset="0"/>
              <a:buNone/>
            </a:pPr>
            <a:r>
              <a:rPr lang="ru-RU" dirty="0">
                <a:latin typeface="Arial Narrow" pitchFamily="34" charset="0"/>
              </a:rPr>
              <a:t>2Н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 + О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 = 2Н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О</a:t>
            </a: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SeО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ТeО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РоО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7216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відбувається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ослаблення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посилення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основних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можна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розчинити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лугу, як і 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ОН =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ТеО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лугами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лише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сплавленні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але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кислотами,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виявляючи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основні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РоО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ОН =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РоО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  <a:p>
            <a:pPr algn="ctr">
              <a:buNone/>
            </a:pP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РоО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ru-RU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(SО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+ 2Н</a:t>
            </a:r>
            <a:r>
              <a:rPr lang="ru-RU" sz="33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21497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слабшають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Сполуки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ru-RU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переважно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виявляють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відновні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Sе</a:t>
            </a:r>
            <a:r>
              <a:rPr lang="ru-RU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Те</a:t>
            </a:r>
            <a:r>
              <a:rPr lang="ru-RU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+4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виявляють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головним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чином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= 2H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=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К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одержують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взаємодії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селенату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натрію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надлишком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Nа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Nа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кристалічна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речовина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добре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утворенням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=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Селенова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теллурова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5500726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Безбарвні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кристалічні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речовини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добре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Вільна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телурова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зазвичай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виділяється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вигляді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кристалогідрату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· 2Н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ортотелурової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атоми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можуть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частково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повністю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заміщатися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атомами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металів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 за силою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близька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телурової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виявляє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слабкої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sz="4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14353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ряді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слабшають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менш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стійка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кислота, тому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4конц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сильніший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4конц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властивості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телурової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слабші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ніж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обвуглює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органічні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речовини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4конц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окиснює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концентровану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соляну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кислоту.</a:t>
            </a:r>
            <a:endParaRPr lang="ru-R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sz="3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окислює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НСl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із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виділенням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вільного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хлору :</a:t>
            </a:r>
          </a:p>
          <a:p>
            <a:pPr algn="ctr">
              <a:buNone/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+ 2НС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H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С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рахунок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виділення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атомарного хлору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суміш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соляної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золото та платину.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Золото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гарячій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сульфатній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кислоті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безводна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гаряча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селенова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>
              <a:buNone/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2Au + 6H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Au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(SeO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+ 3H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SeО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3Н</a:t>
            </a:r>
            <a:r>
              <a:rPr lang="ru-RU" sz="35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ортотелурова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розкладається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 </a:t>
            </a: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= 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+ 3Н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до 300ºС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pPr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2ТeО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n-U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нагріванні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&gt; 300ºС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– порошок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жовтого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кольору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розбавлених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кислот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лугів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розчиняється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лише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концентрованих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водних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розчинах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лугів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:  </a:t>
            </a:r>
          </a:p>
          <a:p>
            <a:pPr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+ 2NаОН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конц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= Nа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ТeО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+ Н</a:t>
            </a:r>
            <a:r>
              <a:rPr lang="ru-RU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Використання елементів та їх </a:t>
            </a:r>
            <a:r>
              <a:rPr lang="uk-UA" sz="36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сполук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3BF58-CEA5-7893-29D5-6C4F8B131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16" y="1556792"/>
            <a:ext cx="8244884" cy="43374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6013</Words>
  <Application>Microsoft Office PowerPoint</Application>
  <PresentationFormat>Экран (4:3)</PresentationFormat>
  <Paragraphs>704</Paragraphs>
  <Slides>98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98</vt:i4>
      </vt:variant>
    </vt:vector>
  </HeadingPairs>
  <TitlesOfParts>
    <vt:vector size="107" baseType="lpstr">
      <vt:lpstr>Arial</vt:lpstr>
      <vt:lpstr>Arial Narrow</vt:lpstr>
      <vt:lpstr>Arial Unicode MS</vt:lpstr>
      <vt:lpstr>Calibri</vt:lpstr>
      <vt:lpstr>Times New Roman</vt:lpstr>
      <vt:lpstr>Wingdings</vt:lpstr>
      <vt:lpstr>Тема Office</vt:lpstr>
      <vt:lpstr>Document</vt:lpstr>
      <vt:lpstr>Формула</vt:lpstr>
      <vt:lpstr>VI A групA: Халькогени</vt:lpstr>
      <vt:lpstr>Презентация PowerPoint</vt:lpstr>
      <vt:lpstr>Презентация PowerPoint</vt:lpstr>
      <vt:lpstr>Основні характеристики р-елементів VI A групи</vt:lpstr>
      <vt:lpstr>Алотропія кисню </vt:lpstr>
      <vt:lpstr>Отримання кисню у промисловості</vt:lpstr>
      <vt:lpstr>Отримання кисню у лабораторії</vt:lpstr>
      <vt:lpstr>Отримання озону</vt:lpstr>
      <vt:lpstr>Хімічні властивості кисню</vt:lpstr>
      <vt:lpstr>Презентация PowerPoint</vt:lpstr>
      <vt:lpstr>Озон – найсильніший окисник</vt:lpstr>
      <vt:lpstr>Химичні властивості О3</vt:lpstr>
      <vt:lpstr>Застосування озону</vt:lpstr>
      <vt:lpstr>Вода</vt:lpstr>
      <vt:lpstr>Фізичні властивості води</vt:lpstr>
      <vt:lpstr>Аномалія густини води</vt:lpstr>
      <vt:lpstr>Самоіонізація води</vt:lpstr>
      <vt:lpstr>Хімічні властивості води</vt:lpstr>
      <vt:lpstr>Презентация PowerPoint</vt:lpstr>
      <vt:lpstr>Пероксид гідрогену Н2О2</vt:lpstr>
      <vt:lpstr>Пероксид гідрогену H2O2</vt:lpstr>
      <vt:lpstr>Окисно-відновні реакції</vt:lpstr>
      <vt:lpstr>Приклади ОВР з Н2О2  як окисника</vt:lpstr>
      <vt:lpstr>Приклад ОВР з Н2О2 як відновника</vt:lpstr>
      <vt:lpstr>Отримання Н2О2 у промисловості</vt:lpstr>
      <vt:lpstr>Застосування пероксиду гідрогену</vt:lpstr>
      <vt:lpstr>Похідні Н2О2 – перокосполуки</vt:lpstr>
      <vt:lpstr>Сульфур</vt:lpstr>
      <vt:lpstr>Катенація</vt:lpstr>
      <vt:lpstr>Алотропні модифікації сірки</vt:lpstr>
      <vt:lpstr>Поведінка при нагріванні</vt:lpstr>
      <vt:lpstr>Презентация PowerPoint</vt:lpstr>
      <vt:lpstr>Презентация PowerPoint</vt:lpstr>
      <vt:lpstr>Отримання сірки у промисловості</vt:lpstr>
      <vt:lpstr>Хімічні властивості сульфуру</vt:lpstr>
      <vt:lpstr>Хімічні властивості сульфуру</vt:lpstr>
      <vt:lpstr>Гідрогенсульфур H2S</vt:lpstr>
      <vt:lpstr>Отримання H2S</vt:lpstr>
      <vt:lpstr>Сульфіди</vt:lpstr>
      <vt:lpstr>Сульфіди міді (II), срібла та свинцю (II) – чорні </vt:lpstr>
      <vt:lpstr> FeS2 (пирит) </vt:lpstr>
      <vt:lpstr>Сфалерит (цинкова обманка) – ZnS  Колір та зовнішній вигляд мінералу можуть значно відрізнятися</vt:lpstr>
      <vt:lpstr> HgS кіноварь </vt:lpstr>
      <vt:lpstr>Якісні реакції</vt:lpstr>
      <vt:lpstr>Класифікація сульфідів за розчинністю</vt:lpstr>
      <vt:lpstr>Окислення H2S та сульфідів</vt:lpstr>
      <vt:lpstr>Сульфани (полісульфіди гідрогену)</vt:lpstr>
      <vt:lpstr>Сульфани</vt:lpstr>
      <vt:lpstr>Презентация PowerPoint</vt:lpstr>
      <vt:lpstr>Фізичні властивості</vt:lpstr>
      <vt:lpstr>Отримання SO2</vt:lpstr>
      <vt:lpstr>Хімічні властивості SO2</vt:lpstr>
      <vt:lpstr>Презентация PowerPoint</vt:lpstr>
      <vt:lpstr>Сірчиста (сульфатна (IV)) кислота H2SO3 </vt:lpstr>
      <vt:lpstr>H2SO3</vt:lpstr>
      <vt:lpstr>Окисно-відновна двоїстість сульфітів</vt:lpstr>
      <vt:lpstr> Сульфіти легко приєднують сірку</vt:lpstr>
      <vt:lpstr>Оксид сульфуру (VI) SO3</vt:lpstr>
      <vt:lpstr>SO3</vt:lpstr>
      <vt:lpstr>SO3</vt:lpstr>
      <vt:lpstr>SO3</vt:lpstr>
      <vt:lpstr>Сульфатна (VI) кислота H2SO4 </vt:lpstr>
      <vt:lpstr>Презентация PowerPoint</vt:lpstr>
      <vt:lpstr>Презентация PowerPoint</vt:lpstr>
      <vt:lpstr>Розведена H2SO4 - неокисна </vt:lpstr>
      <vt:lpstr>H2SO4(конц) </vt:lpstr>
      <vt:lpstr>Солі сульфатної кислоти</vt:lpstr>
      <vt:lpstr>Презентация PowerPoint</vt:lpstr>
      <vt:lpstr>Розкладання сульфатів</vt:lpstr>
      <vt:lpstr>Оксокислоти сульфуру (VI) </vt:lpstr>
      <vt:lpstr>Презентация PowerPoint</vt:lpstr>
      <vt:lpstr>Презентация PowerPoint</vt:lpstr>
      <vt:lpstr>Презентация PowerPoint</vt:lpstr>
      <vt:lpstr>Політіонові кислоти </vt:lpstr>
      <vt:lpstr>Презентация PowerPoint</vt:lpstr>
      <vt:lpstr>Полісульфатні кислоти</vt:lpstr>
      <vt:lpstr>Пероксосульфатні кислоти </vt:lpstr>
      <vt:lpstr>Гідроліз пероксодисульфатної кислоти </vt:lpstr>
      <vt:lpstr>Окисні властивості</vt:lpstr>
      <vt:lpstr>Отримання</vt:lpstr>
      <vt:lpstr>Фтор- (F(OH)SO2) та хлорсульфонова (Cl(OH)SO2) кислоти</vt:lpstr>
      <vt:lpstr>Елементи підгрупи селену</vt:lpstr>
      <vt:lpstr>Презентация PowerPoint</vt:lpstr>
      <vt:lpstr>З воднем</vt:lpstr>
      <vt:lpstr>Н2Se та Н2Тe </vt:lpstr>
      <vt:lpstr>Презентация PowerPoint</vt:lpstr>
      <vt:lpstr>C водою та розведеними кислотами</vt:lpstr>
      <vt:lpstr>Кисневі сполуки</vt:lpstr>
      <vt:lpstr>Презентация PowerPoint</vt:lpstr>
      <vt:lpstr>SО2 – SeО2 – ТeО2 – РоО2 </vt:lpstr>
      <vt:lpstr>H2SО3– H2SeО3 – H2ТeО3 </vt:lpstr>
      <vt:lpstr>SeО3</vt:lpstr>
      <vt:lpstr>Селенова та теллурова кислоти </vt:lpstr>
      <vt:lpstr>H2SО4 – H2SeО4 – H2ТeО4 (H6ТeО6) </vt:lpstr>
      <vt:lpstr>H2SeО4</vt:lpstr>
      <vt:lpstr>H6ТeО6</vt:lpstr>
      <vt:lpstr>ТeО3 </vt:lpstr>
      <vt:lpstr>Використання елементів та їх сполук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р-элементы VI A группы</dc:title>
  <dc:creator>Irina</dc:creator>
  <cp:lastModifiedBy>Алла Миколаївна Корогодська</cp:lastModifiedBy>
  <cp:revision>215</cp:revision>
  <dcterms:created xsi:type="dcterms:W3CDTF">2016-01-30T17:56:32Z</dcterms:created>
  <dcterms:modified xsi:type="dcterms:W3CDTF">2025-03-24T08:28:54Z</dcterms:modified>
</cp:coreProperties>
</file>