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5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4" r:id="rId18"/>
    <p:sldId id="275" r:id="rId19"/>
    <p:sldId id="276" r:id="rId20"/>
    <p:sldId id="277" r:id="rId21"/>
    <p:sldId id="279" r:id="rId22"/>
    <p:sldId id="280" r:id="rId23"/>
    <p:sldId id="281" r:id="rId24"/>
    <p:sldId id="283" r:id="rId25"/>
    <p:sldId id="284" r:id="rId26"/>
    <p:sldId id="285" r:id="rId27"/>
    <p:sldId id="288" r:id="rId28"/>
    <p:sldId id="328" r:id="rId29"/>
    <p:sldId id="330" r:id="rId30"/>
    <p:sldId id="291" r:id="rId31"/>
    <p:sldId id="292" r:id="rId32"/>
    <p:sldId id="294" r:id="rId33"/>
    <p:sldId id="296" r:id="rId34"/>
    <p:sldId id="298" r:id="rId35"/>
    <p:sldId id="299" r:id="rId36"/>
    <p:sldId id="300" r:id="rId37"/>
    <p:sldId id="302" r:id="rId38"/>
    <p:sldId id="303" r:id="rId39"/>
    <p:sldId id="304" r:id="rId40"/>
    <p:sldId id="301" r:id="rId41"/>
    <p:sldId id="305" r:id="rId42"/>
    <p:sldId id="307" r:id="rId43"/>
    <p:sldId id="308" r:id="rId44"/>
    <p:sldId id="309" r:id="rId45"/>
    <p:sldId id="311" r:id="rId46"/>
    <p:sldId id="332" r:id="rId47"/>
    <p:sldId id="312" r:id="rId48"/>
    <p:sldId id="331" r:id="rId49"/>
    <p:sldId id="313" r:id="rId50"/>
    <p:sldId id="314" r:id="rId51"/>
    <p:sldId id="316" r:id="rId52"/>
    <p:sldId id="318" r:id="rId53"/>
    <p:sldId id="323" r:id="rId54"/>
    <p:sldId id="324" r:id="rId55"/>
    <p:sldId id="333" r:id="rId5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78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432FFF-3896-4244-BB18-F1458770E248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E6241-8FD6-4311-9A11-B1595157F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106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E6241-8FD6-4311-9A11-B1595157FF37}" type="slidenum">
              <a:rPr lang="ru-RU" smtClean="0"/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CE0F-2BC1-432E-BF35-ED4A803A4CD5}" type="datetimeFigureOut">
              <a:rPr lang="ru-RU" smtClean="0"/>
              <a:pPr/>
              <a:t>13.03.2025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AC5C-CFC7-4664-AD25-166EA5656E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3306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CE0F-2BC1-432E-BF35-ED4A803A4CD5}" type="datetimeFigureOut">
              <a:rPr lang="ru-RU" smtClean="0"/>
              <a:pPr/>
              <a:t>13.03.2025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AC5C-CFC7-4664-AD25-166EA5656E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74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CE0F-2BC1-432E-BF35-ED4A803A4CD5}" type="datetimeFigureOut">
              <a:rPr lang="ru-RU" smtClean="0"/>
              <a:pPr/>
              <a:t>13.03.2025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AC5C-CFC7-4664-AD25-166EA5656E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587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C7187B4-CFED-40B9-A223-C53D8C65B00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3986897"/>
      </p:ext>
    </p:extLst>
  </p:cSld>
  <p:clrMapOvr>
    <a:masterClrMapping/>
  </p:clrMapOvr>
  <p:transition spd="slow">
    <p:cover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CE0F-2BC1-432E-BF35-ED4A803A4CD5}" type="datetimeFigureOut">
              <a:rPr lang="ru-RU" smtClean="0"/>
              <a:pPr/>
              <a:t>13.03.2025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AC5C-CFC7-4664-AD25-166EA5656E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945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CE0F-2BC1-432E-BF35-ED4A803A4CD5}" type="datetimeFigureOut">
              <a:rPr lang="ru-RU" smtClean="0"/>
              <a:pPr/>
              <a:t>13.03.2025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AC5C-CFC7-4664-AD25-166EA5656E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261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CE0F-2BC1-432E-BF35-ED4A803A4CD5}" type="datetimeFigureOut">
              <a:rPr lang="ru-RU" smtClean="0"/>
              <a:pPr/>
              <a:t>13.03.2025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AC5C-CFC7-4664-AD25-166EA5656E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249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CE0F-2BC1-432E-BF35-ED4A803A4CD5}" type="datetimeFigureOut">
              <a:rPr lang="ru-RU" smtClean="0"/>
              <a:pPr/>
              <a:t>13.03.2025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AC5C-CFC7-4664-AD25-166EA5656E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48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CE0F-2BC1-432E-BF35-ED4A803A4CD5}" type="datetimeFigureOut">
              <a:rPr lang="ru-RU" smtClean="0"/>
              <a:pPr/>
              <a:t>13.03.2025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AC5C-CFC7-4664-AD25-166EA5656E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167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CE0F-2BC1-432E-BF35-ED4A803A4CD5}" type="datetimeFigureOut">
              <a:rPr lang="ru-RU" smtClean="0"/>
              <a:pPr/>
              <a:t>13.03.2025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AC5C-CFC7-4664-AD25-166EA5656E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101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F8DCE0F-2BC1-432E-BF35-ED4A803A4CD5}" type="datetimeFigureOut">
              <a:rPr lang="ru-RU" smtClean="0"/>
              <a:pPr/>
              <a:t>13.03.2025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16AC5C-CFC7-4664-AD25-166EA5656E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04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CE0F-2BC1-432E-BF35-ED4A803A4CD5}" type="datetimeFigureOut">
              <a:rPr lang="ru-RU" smtClean="0"/>
              <a:pPr/>
              <a:t>13.03.2025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AC5C-CFC7-4664-AD25-166EA5656E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998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F8DCE0F-2BC1-432E-BF35-ED4A803A4CD5}" type="datetimeFigureOut">
              <a:rPr lang="ru-RU" smtClean="0"/>
              <a:pPr/>
              <a:t>13.03.2025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516AC5C-CFC7-4664-AD25-166EA5656E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3889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Relationship Id="rId4" Type="http://schemas.openxmlformats.org/officeDocument/2006/relationships/oleObject" Target="../embeddings/oleObject1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ru.wikipedia.org/wiki/%D0%A1%D0%BB%D0%B0%D0%B1%D1%8B%D0%B5_%D1%8D%D0%BB%D0%B5%D0%BA%D1%82%D1%80%D0%BE%D0%BB%D0%B8%D1%82%D1%8B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7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Relationship Id="rId4" Type="http://schemas.openxmlformats.org/officeDocument/2006/relationships/oleObject" Target="../embeddings/oleObject21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3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2.xml"/><Relationship Id="rId4" Type="http://schemas.openxmlformats.org/officeDocument/2006/relationships/oleObject" Target="../embeddings/oleObject28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5.jpeg"/><Relationship Id="rId4" Type="http://schemas.openxmlformats.org/officeDocument/2006/relationships/image" Target="../media/image24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4" Type="http://schemas.openxmlformats.org/officeDocument/2006/relationships/oleObject" Target="../embeddings/oleObject4.bin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31.bin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р</a:t>
            </a:r>
            <a:r>
              <a:rPr lang="uk-UA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-елементи: В,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Аl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Ga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In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Tl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/>
                <a:cs typeface="Arial Unicode MS" pitchFamily="34" charset="-128"/>
              </a:rPr>
              <a:t>У незбудженому стані конфігурація зовнішнього рівня …</a:t>
            </a:r>
            <a:r>
              <a:rPr lang="uk-UA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/>
                <a:cs typeface="Arial Unicode MS" pitchFamily="34" charset="-128"/>
              </a:rPr>
              <a:t>ns</a:t>
            </a:r>
            <a:r>
              <a:rPr lang="uk-UA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/>
                <a:cs typeface="Arial Unicode MS" pitchFamily="34" charset="-128"/>
              </a:rPr>
              <a:t>2</a:t>
            </a:r>
            <a:r>
              <a:rPr lang="uk-UA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/>
                <a:cs typeface="Arial Unicode MS" pitchFamily="34" charset="-128"/>
              </a:rPr>
              <a:t>n</a:t>
            </a:r>
            <a:r>
              <a:rPr lang="uk-UA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/>
              </a:rPr>
              <a:t>p</a:t>
            </a:r>
            <a:r>
              <a:rPr lang="uk-UA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/>
              </a:rPr>
              <a:t>1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/>
              </a:rPr>
              <a:t>, </a:t>
            </a:r>
          </a:p>
          <a:p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/>
                <a:cs typeface="Arial Unicode MS" pitchFamily="34" charset="-128"/>
              </a:rPr>
              <a:t>У збудженому стані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/>
              </a:rPr>
              <a:t>…</a:t>
            </a:r>
            <a:r>
              <a:rPr lang="uk-UA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/>
              </a:rPr>
              <a:t>ns</a:t>
            </a:r>
            <a:r>
              <a:rPr lang="uk-UA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/>
              </a:rPr>
              <a:t>1</a:t>
            </a:r>
            <a:r>
              <a:rPr lang="uk-UA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/>
              </a:rPr>
              <a:t>np</a:t>
            </a:r>
            <a:r>
              <a:rPr lang="uk-UA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/>
              </a:rPr>
              <a:t>2</a:t>
            </a:r>
            <a:endParaRPr lang="uk-U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4143380"/>
            <a:ext cx="20002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5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: 2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</a:t>
            </a:r>
            <a:r>
              <a:rPr lang="ru-RU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</a:t>
            </a:r>
            <a:r>
              <a:rPr lang="ru-RU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289" name="Object 1"/>
          <p:cNvGraphicFramePr>
            <a:graphicFrameLocks noChangeAspect="1"/>
          </p:cNvGraphicFramePr>
          <p:nvPr/>
        </p:nvGraphicFramePr>
        <p:xfrm>
          <a:off x="3714744" y="3571876"/>
          <a:ext cx="1928826" cy="2350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8675" imgH="1009650" progId="">
                  <p:embed/>
                </p:oleObj>
              </mc:Choice>
              <mc:Fallback>
                <p:oleObj name="Document" r:id="rId2" imgW="828675" imgH="100965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44" y="3571876"/>
                        <a:ext cx="1928826" cy="2350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071538" y="5214950"/>
            <a:ext cx="2000264" cy="7588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5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B</a:t>
            </a: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: 2</a:t>
            </a:r>
            <a:r>
              <a:rPr kumimoji="0" lang="en-US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s</a:t>
            </a:r>
            <a:r>
              <a:rPr kumimoji="0" lang="ru-RU" sz="32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1</a:t>
            </a: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2</a:t>
            </a:r>
            <a:r>
              <a:rPr kumimoji="0" lang="en-US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p</a:t>
            </a:r>
            <a:r>
              <a:rPr kumimoji="0" lang="ru-RU" sz="32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2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Галогеніди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 бора 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2213695"/>
              </p:ext>
            </p:extLst>
          </p:nvPr>
        </p:nvGraphicFramePr>
        <p:xfrm>
          <a:off x="395536" y="1700808"/>
          <a:ext cx="8229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uk-UA" sz="28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kern="1200" noProof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+mn-ea"/>
                          <a:cs typeface="+mn-cs"/>
                        </a:rPr>
                        <a:t>BF</a:t>
                      </a:r>
                      <a:r>
                        <a:rPr lang="uk-UA" sz="2800" b="1" kern="1200" baseline="-25000" noProof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+mn-ea"/>
                          <a:cs typeface="+mn-cs"/>
                        </a:rPr>
                        <a:t>3</a:t>
                      </a:r>
                      <a:endParaRPr lang="uk-UA" sz="28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kern="1200" noProof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+mn-ea"/>
                          <a:cs typeface="+mn-cs"/>
                        </a:rPr>
                        <a:t>BCl</a:t>
                      </a:r>
                      <a:r>
                        <a:rPr lang="uk-UA" sz="2800" b="1" kern="1200" baseline="-25000" noProof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+mn-ea"/>
                          <a:cs typeface="+mn-cs"/>
                        </a:rPr>
                        <a:t>3</a:t>
                      </a:r>
                      <a:endParaRPr lang="uk-UA" sz="28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kern="1200" noProof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+mn-ea"/>
                          <a:cs typeface="+mn-cs"/>
                        </a:rPr>
                        <a:t>BBr</a:t>
                      </a:r>
                      <a:r>
                        <a:rPr lang="uk-UA" sz="2800" b="1" kern="1200" baseline="-25000" noProof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+mn-ea"/>
                          <a:cs typeface="+mn-cs"/>
                        </a:rPr>
                        <a:t>3</a:t>
                      </a:r>
                      <a:endParaRPr lang="uk-UA" sz="28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1" kern="1200" noProof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+mn-ea"/>
                          <a:cs typeface="+mn-cs"/>
                        </a:rPr>
                        <a:t>BI</a:t>
                      </a:r>
                      <a:r>
                        <a:rPr lang="uk-UA" sz="2800" b="1" kern="1200" baseline="-25000" noProof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+mn-ea"/>
                          <a:cs typeface="+mn-cs"/>
                        </a:rPr>
                        <a:t>3</a:t>
                      </a:r>
                      <a:endParaRPr lang="uk-UA" sz="28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  <a:p>
                      <a:pPr algn="ctr"/>
                      <a:endParaRPr lang="uk-UA" sz="28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uk-UA" sz="28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noProof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Times New Roman"/>
                        </a:rPr>
                        <a:t>газ</a:t>
                      </a:r>
                      <a:endParaRPr lang="uk-UA" sz="28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noProof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Times New Roman"/>
                        </a:rPr>
                        <a:t>газ</a:t>
                      </a:r>
                      <a:endParaRPr lang="uk-UA" sz="28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noProof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Times New Roman"/>
                        </a:rPr>
                        <a:t>рідина</a:t>
                      </a:r>
                      <a:endParaRPr lang="uk-UA" sz="28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noProof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Times New Roman"/>
                        </a:rPr>
                        <a:t>твердий </a:t>
                      </a:r>
                      <a:endParaRPr lang="uk-UA" sz="28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2800" i="1" kern="1200" noProof="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+mn-ea"/>
                          <a:cs typeface="+mn-cs"/>
                        </a:rPr>
                        <a:t>E</a:t>
                      </a:r>
                      <a:r>
                        <a:rPr lang="uk-UA" sz="2800" kern="1200" baseline="-25000" noProof="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+mn-ea"/>
                          <a:cs typeface="+mn-cs"/>
                        </a:rPr>
                        <a:t>зв’язку</a:t>
                      </a:r>
                      <a:r>
                        <a:rPr lang="uk-UA" sz="2800" kern="1200" noProof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uk-UA" sz="2800" kern="1200" noProof="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+mn-ea"/>
                          <a:cs typeface="+mn-cs"/>
                        </a:rPr>
                        <a:t>кДж</a:t>
                      </a:r>
                      <a:r>
                        <a:rPr lang="uk-UA" sz="2800" kern="1200" noProof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endParaRPr lang="uk-UA" sz="28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noProof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Times New Roman"/>
                        </a:rPr>
                        <a:t>644                                </a:t>
                      </a:r>
                      <a:endParaRPr lang="uk-UA" sz="28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noProof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Times New Roman"/>
                        </a:rPr>
                        <a:t>443                              </a:t>
                      </a:r>
                      <a:endParaRPr lang="uk-UA" sz="28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noProof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Times New Roman"/>
                        </a:rPr>
                        <a:t>376</a:t>
                      </a:r>
                      <a:endParaRPr lang="uk-UA" sz="28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noProof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Times New Roman"/>
                        </a:rPr>
                        <a:t>284</a:t>
                      </a:r>
                      <a:endParaRPr lang="uk-UA" sz="28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uk-UA" sz="28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uk-UA" sz="2800" kern="1200" noProof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+mn-ea"/>
                          <a:cs typeface="+mn-cs"/>
                        </a:rPr>
                        <a:t>Стійкість падає</a:t>
                      </a:r>
                      <a:endParaRPr lang="uk-UA" sz="28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5500694" y="4286256"/>
            <a:ext cx="321471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57158" y="5328178"/>
            <a:ext cx="86439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BI</a:t>
            </a:r>
            <a:r>
              <a:rPr kumimoji="0" lang="uk-UA" sz="24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3 </a:t>
            </a:r>
            <a:r>
              <a:rPr lang="uk-UA" sz="2400" dirty="0">
                <a:latin typeface="Arial Narrow" pitchFamily="34" charset="0"/>
                <a:ea typeface="Arial Unicode MS" pitchFamily="34" charset="-128"/>
                <a:cs typeface="Arial" pitchFamily="34" charset="0"/>
              </a:rPr>
              <a:t>під впливом світла розкладається вже за нормальних умов.</a:t>
            </a:r>
            <a:endParaRPr kumimoji="0" lang="uk-U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ВF</a:t>
            </a:r>
            <a:r>
              <a:rPr lang="uk-UA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3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Тип гібридизації </a:t>
            </a:r>
            <a:r>
              <a:rPr lang="uk-UA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sp</a:t>
            </a:r>
            <a:r>
              <a:rPr lang="uk-UA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:</a:t>
            </a: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3842792"/>
              </p:ext>
            </p:extLst>
          </p:nvPr>
        </p:nvGraphicFramePr>
        <p:xfrm>
          <a:off x="1214414" y="3357562"/>
          <a:ext cx="6231592" cy="2000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3086100" imgH="990600" progId="">
                  <p:embed/>
                </p:oleObj>
              </mc:Choice>
              <mc:Fallback>
                <p:oleObj name="Document" r:id="rId2" imgW="3086100" imgH="99060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3357562"/>
                        <a:ext cx="6231592" cy="20002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Кислоти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Льюіса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472518" cy="4281339"/>
          </a:xfrm>
        </p:spPr>
        <p:txBody>
          <a:bodyPr>
            <a:normAutofit/>
          </a:bodyPr>
          <a:lstStyle/>
          <a:p>
            <a:pPr algn="just"/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молекули BГ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можуть бути акцепторами електронної пари та брати участь в утворенні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зв'язків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за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донорно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-акцепторним механізмом :</a:t>
            </a:r>
          </a:p>
          <a:p>
            <a:pPr algn="just"/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BF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F</a:t>
            </a:r>
            <a:r>
              <a:rPr lang="uk-UA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–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 = BF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uk-UA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–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(валентність бора = 4);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pPr algn="just"/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BF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NH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= BF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ˑ NH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</a:p>
          <a:p>
            <a:pPr algn="r"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(BF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– кислота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Льюіса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).</a:t>
            </a:r>
          </a:p>
          <a:p>
            <a:pPr indent="0" algn="just"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Іон BF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uk-UA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–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 має тетраедричну структуру (</a:t>
            </a:r>
            <a:r>
              <a:rPr lang="uk-UA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sp</a:t>
            </a:r>
            <a:r>
              <a:rPr lang="uk-UA" sz="2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-гібридизація).</a:t>
            </a:r>
          </a:p>
          <a:p>
            <a:endParaRPr lang="uk-UA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Галогеніди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 бора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5757" y="1845734"/>
            <a:ext cx="7801004" cy="40233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являють собою безбарвні речовини, що димять у вологому повітрі, кислотний характер :</a:t>
            </a:r>
          </a:p>
          <a:p>
            <a:pPr algn="ctr">
              <a:buNone/>
            </a:pP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BCl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3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 + 3H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O = H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3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BO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3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 + 3HCl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BF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 + 3H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O = H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BO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 + 3HF;</a:t>
            </a:r>
          </a:p>
          <a:p>
            <a:pPr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BF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 + HF = H[BF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4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] (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тетрафтороборна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 кислота);</a:t>
            </a:r>
          </a:p>
          <a:p>
            <a:pPr>
              <a:buNone/>
            </a:pP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4BF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3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+ 3H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O = 3H[BF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4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] + H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3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BO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3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  <a:p>
            <a:endParaRPr lang="uk-U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357158" y="3929066"/>
            <a:ext cx="45719" cy="928694"/>
          </a:xfrm>
          <a:prstGeom prst="lef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28596" y="4929198"/>
            <a:ext cx="5429288" cy="15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Тетрафтороборна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 кислота, </a:t>
            </a:r>
            <a:r>
              <a:rPr lang="uk-UA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тетрафтороборати</a:t>
            </a:r>
            <a:endParaRPr lang="uk-U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H[BF</a:t>
            </a:r>
            <a:r>
              <a:rPr lang="uk-UA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] стійка тільки в розчині, її кислотні властивості виражені сильніше, ніж у HF. Більшість із солей HBF</a:t>
            </a:r>
            <a:r>
              <a:rPr lang="uk-UA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(</a:t>
            </a:r>
            <a:r>
              <a:rPr lang="uk-UA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тетрафтороборатів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 безбарвні і добре розчиняються у воді.</a:t>
            </a:r>
          </a:p>
          <a:p>
            <a:pPr algn="just"/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Кислотні </a:t>
            </a:r>
            <a:r>
              <a:rPr lang="uk-UA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галогеніди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бору реагують із основними </a:t>
            </a:r>
            <a:r>
              <a:rPr lang="uk-UA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галогенідами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:</a:t>
            </a:r>
          </a:p>
          <a:p>
            <a:pPr algn="ctr">
              <a:buNone/>
            </a:pPr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ВF</a:t>
            </a:r>
            <a:r>
              <a:rPr lang="uk-UA" sz="32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</a:t>
            </a:r>
            <a:r>
              <a:rPr lang="uk-UA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NaF</a:t>
            </a:r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= </a:t>
            </a:r>
            <a:r>
              <a:rPr lang="uk-UA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Na</a:t>
            </a:r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[BF</a:t>
            </a:r>
            <a:r>
              <a:rPr lang="uk-UA" sz="32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]</a:t>
            </a:r>
          </a:p>
          <a:p>
            <a:endParaRPr lang="uk-UA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545" y="116632"/>
            <a:ext cx="8229600" cy="1143000"/>
          </a:xfrm>
        </p:spPr>
        <p:txBody>
          <a:bodyPr/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Нітрид бора BN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728" y="1124744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Сполуки бору з азотом є аналогами вуглецю. Нітрид бору існує у двох модифікаціях : «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білий графіт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» та «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боразон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» або «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ельбор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», за твердістю рівний алмазу.</a:t>
            </a:r>
          </a:p>
        </p:txBody>
      </p:sp>
      <p:pic>
        <p:nvPicPr>
          <p:cNvPr id="24578" name="Picture 2" descr="https://encrypted-tbn1.gstatic.com/images?q=tbn:ANd9GcTFgGOgWCRjudS1NBNgNg872wWUmDjQ9sIGbGNDRlYc2efRM3ZyO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1841" y="2732886"/>
            <a:ext cx="1904997" cy="1428748"/>
          </a:xfrm>
          <a:prstGeom prst="rect">
            <a:avLst/>
          </a:prstGeom>
          <a:noFill/>
        </p:spPr>
      </p:pic>
      <p:pic>
        <p:nvPicPr>
          <p:cNvPr id="24580" name="Picture 4" descr="https://upload.wikimedia.org/wikipedia/commons/thumb/f/fa/Boron-nitride-%28hexagonal%29-side-3D-balls.png/120px-Boron-nitride-%28hexagonal%29-side-3D-ball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1779" y="2447122"/>
            <a:ext cx="3487144" cy="1714512"/>
          </a:xfrm>
          <a:prstGeom prst="rect">
            <a:avLst/>
          </a:prstGeom>
          <a:noFill/>
        </p:spPr>
      </p:pic>
      <p:pic>
        <p:nvPicPr>
          <p:cNvPr id="24582" name="Picture 6" descr="https://upload.wikimedia.org/wikipedia/commons/thumb/c/c9/Boron-nitride-%28sphalerite%29-3D-balls.png/120px-Boron-nitride-%28sphalerite%29-3D-ball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89640" y="2593911"/>
            <a:ext cx="2500330" cy="2104444"/>
          </a:xfrm>
          <a:prstGeom prst="rect">
            <a:avLst/>
          </a:prstGeom>
          <a:noFill/>
        </p:spPr>
      </p:pic>
      <p:sp>
        <p:nvSpPr>
          <p:cNvPr id="7" name="Содержимое 2"/>
          <p:cNvSpPr txBox="1">
            <a:spLocks/>
          </p:cNvSpPr>
          <p:nvPr/>
        </p:nvSpPr>
        <p:spPr>
          <a:xfrm>
            <a:off x="265758" y="4698355"/>
            <a:ext cx="8401080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uk-UA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Білий графіт</a:t>
            </a:r>
            <a:r>
              <a:rPr lang="uk-UA" sz="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 — білий, схожий на тальк порошок, має графітоподібну кристалічну структуру, </a:t>
            </a:r>
            <a:br>
              <a:rPr lang="uk-UA" sz="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</a:br>
            <a:r>
              <a:rPr lang="uk-UA" sz="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t плавлення </a:t>
            </a:r>
            <a:r>
              <a:rPr lang="uk-UA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3000 °C</a:t>
            </a:r>
            <a:r>
              <a:rPr lang="uk-UA" sz="28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,  напівпровідник, застосовується як тверде високотемпературне мастило.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>
            <a:noAutofit/>
          </a:bodyPr>
          <a:lstStyle/>
          <a:p>
            <a:r>
              <a:rPr lang="uk-UA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Борани</a:t>
            </a:r>
            <a:r>
              <a:rPr lang="uk-U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  (бороводні , гідриди бора)</a:t>
            </a:r>
            <a:endParaRPr lang="uk-U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259632"/>
            <a:ext cx="8229600" cy="42470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Загальна формула </a:t>
            </a:r>
            <a:r>
              <a:rPr lang="uk-UA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B</a:t>
            </a:r>
            <a:r>
              <a:rPr lang="uk-UA" sz="2800" b="1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n</a:t>
            </a:r>
            <a:r>
              <a:rPr lang="uk-UA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H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</a:t>
            </a:r>
            <a:r>
              <a:rPr lang="uk-UA" sz="28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n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+4)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або </a:t>
            </a:r>
            <a:r>
              <a:rPr lang="uk-UA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B</a:t>
            </a:r>
            <a:r>
              <a:rPr lang="uk-UA" sz="2800" b="1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n</a:t>
            </a:r>
            <a:r>
              <a:rPr lang="uk-UA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H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</a:t>
            </a:r>
            <a:r>
              <a:rPr lang="uk-UA" sz="28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n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+6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 </a:t>
            </a:r>
            <a:r>
              <a:rPr lang="uk-UA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n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= 2‒10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</a:t>
            </a:r>
          </a:p>
          <a:p>
            <a:pPr marL="0" indent="0" algn="just">
              <a:buNone/>
            </a:pP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Моноборан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ВН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нестійкий (Δ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G°</a:t>
            </a:r>
            <a:r>
              <a:rPr lang="uk-UA" sz="2800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f,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298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= 109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кДж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/моль). В молекулі ВН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атоми бору координаційно ненасичені. Молекула ВН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легко приєднує частки – донори електронних пар (Н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В · NH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), або утворює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димер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(В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Н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6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).</a:t>
            </a:r>
          </a:p>
          <a:p>
            <a:pPr marL="0" indent="0" algn="just"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Найпростішою стійкою водневою сполукою бору є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диборан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В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Н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6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uk-UA" sz="2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uk-U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64696" y="4478387"/>
            <a:ext cx="8715436" cy="22629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6MgВ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+ 12НCl = В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Н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10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+ 6MgCl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Н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  <a:sym typeface="Symbol"/>
              </a:rPr>
              <a:t>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+ 8В</a:t>
            </a:r>
          </a:p>
          <a:p>
            <a:pPr marL="0" algn="just"/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За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фізичними властивостями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борани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схожі на вуглеводні. Зі збільшенням молекулярної маси збільшуються температури їх плавлення та кипіння.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Будова </a:t>
            </a:r>
            <a:r>
              <a:rPr lang="uk-UA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боранів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. </a:t>
            </a:r>
            <a:r>
              <a:rPr lang="uk-UA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Електронодефіцитний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або «банановий зв'язок».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44824"/>
            <a:ext cx="8715436" cy="428133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«Банановий зв'язок» утворюється в результаті перекриття двох </a:t>
            </a:r>
            <a:r>
              <a:rPr lang="uk-UA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sp</a:t>
            </a:r>
            <a:r>
              <a:rPr lang="uk-UA" sz="2400" i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-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гібридних орбіталей атомів бору та однієї s-орбіталі атома водню. Кожен містковий атом водню утворює з двома атомами бору загальний </a:t>
            </a: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двоелектронний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трицентровий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зв'язок</a:t>
            </a:r>
            <a:r>
              <a:rPr lang="uk-UA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В – Н – В. Атоми бору та крайніх воднів розташовані в одній площині, а водневі містки – перпендикулярно до неї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: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699120"/>
            <a:ext cx="6066053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Хімічні властивості </a:t>
            </a:r>
            <a:r>
              <a:rPr lang="uk-UA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боранів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За звичайних умов нестійкі, одержувана при розкладанні кислотами сплавів бору з магнієм газова суміш на повітрі самозаймається :</a:t>
            </a:r>
          </a:p>
          <a:p>
            <a:pPr algn="ctr">
              <a:buNone/>
            </a:pP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2В</a:t>
            </a:r>
            <a:r>
              <a:rPr lang="uk-UA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Н</a:t>
            </a:r>
            <a:r>
              <a:rPr lang="uk-UA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10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+ 11О</a:t>
            </a:r>
            <a:r>
              <a:rPr lang="uk-UA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= 4В</a:t>
            </a:r>
            <a:r>
              <a:rPr lang="uk-UA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</a:t>
            </a:r>
            <a:r>
              <a:rPr lang="uk-UA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+ 10Н</a:t>
            </a:r>
            <a:r>
              <a:rPr lang="uk-UA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</a:t>
            </a:r>
          </a:p>
          <a:p>
            <a:pPr algn="just"/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Горіння </a:t>
            </a:r>
            <a:r>
              <a:rPr lang="uk-UA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боранів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супроводжується виділенням величезної кількості тепла (використовуються як реактивне паливо).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472518" cy="5786478"/>
          </a:xfrm>
        </p:spPr>
        <p:txBody>
          <a:bodyPr>
            <a:normAutofit/>
          </a:bodyPr>
          <a:lstStyle/>
          <a:p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Борани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розкладаються водою :</a:t>
            </a:r>
          </a:p>
          <a:p>
            <a:pPr algn="ctr"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В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Н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6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+ 6Н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 = 2Н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ВО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+ 6Н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  <a:sym typeface="Symbol"/>
              </a:rPr>
              <a:t>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pPr algn="just"/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тетрагідридоборати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М[BH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] (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боргідриді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або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боронати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 - похідні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диборану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, аналогічні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фтороборатам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. Водень в аніоні [BH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]</a:t>
            </a:r>
            <a:r>
              <a:rPr lang="uk-UA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  <a:sym typeface="Symbol"/>
              </a:rPr>
              <a:t>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від'ємний. </a:t>
            </a:r>
          </a:p>
          <a:p>
            <a:pPr algn="just"/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NaBH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стійкий за звичайних умов і добре розчинний у воді. </a:t>
            </a:r>
          </a:p>
          <a:p>
            <a:pPr algn="just"/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Взаємодія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диборану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з порошком гідриду літію в киплячому ефірі веде до утворення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тетрагідридоборату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літію. :</a:t>
            </a:r>
          </a:p>
          <a:p>
            <a:pPr algn="ctr"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2LiH + В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Н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6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= 2Li[ВН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]</a:t>
            </a:r>
          </a:p>
          <a:p>
            <a:endParaRPr lang="uk-UA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br>
              <a:rPr lang="en-US" sz="4000" b="1" dirty="0">
                <a:latin typeface="Arial Narrow" pitchFamily="34" charset="0"/>
                <a:ea typeface="Arial Unicode MS"/>
                <a:cs typeface="Arial Unicode MS" pitchFamily="34" charset="-128"/>
              </a:rPr>
            </a:br>
            <a:r>
              <a:rPr lang="ru-RU" sz="4000" b="1" dirty="0">
                <a:latin typeface="Arial Narrow" pitchFamily="34" charset="0"/>
                <a:ea typeface="Arial Unicode MS"/>
                <a:cs typeface="Arial Unicode MS" pitchFamily="34" charset="-128"/>
              </a:rPr>
              <a:t>Характеристики </a:t>
            </a:r>
            <a:r>
              <a:rPr lang="ru-RU" sz="4000" b="1" i="1" dirty="0">
                <a:latin typeface="Arial Narrow" pitchFamily="34" charset="0"/>
                <a:ea typeface="Arial Unicode MS"/>
                <a:cs typeface="Arial Unicode MS" pitchFamily="34" charset="-128"/>
              </a:rPr>
              <a:t>р</a:t>
            </a:r>
            <a:r>
              <a:rPr lang="ru-RU" sz="4000" b="1" i="1" baseline="30000" dirty="0">
                <a:latin typeface="Arial Narrow" pitchFamily="34" charset="0"/>
                <a:ea typeface="Arial Unicode MS"/>
                <a:cs typeface="Arial Unicode MS" pitchFamily="34" charset="-128"/>
              </a:rPr>
              <a:t>1</a:t>
            </a:r>
            <a:r>
              <a:rPr lang="ru-RU" sz="4000" b="1" dirty="0">
                <a:latin typeface="Arial Narrow" pitchFamily="34" charset="0"/>
                <a:ea typeface="Arial Unicode MS"/>
                <a:cs typeface="Arial Unicode MS" pitchFamily="34" charset="-128"/>
              </a:rPr>
              <a:t>-элементів </a:t>
            </a:r>
            <a:br>
              <a:rPr lang="ru-RU" b="1" dirty="0">
                <a:latin typeface="Arial Narrow" pitchFamily="34" charset="0"/>
                <a:ea typeface="Arial Unicode MS"/>
              </a:rPr>
            </a:br>
            <a:endParaRPr lang="ru-RU" dirty="0">
              <a:latin typeface="Arial Narrow" pitchFamily="34" charset="0"/>
              <a:ea typeface="Arial Unicode MS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2124429"/>
              </p:ext>
            </p:extLst>
          </p:nvPr>
        </p:nvGraphicFramePr>
        <p:xfrm>
          <a:off x="428597" y="762151"/>
          <a:ext cx="8258203" cy="5333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6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69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0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86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82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9754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uk-UA" sz="18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" pitchFamily="34" charset="0"/>
                        </a:rPr>
                        <a:t>Характеристика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uk-UA" sz="24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uk-UA" sz="2400" noProof="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Al</a:t>
                      </a:r>
                      <a:endParaRPr lang="uk-UA" sz="24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uk-UA" sz="2400" noProof="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Ga</a:t>
                      </a:r>
                      <a:endParaRPr lang="uk-UA" sz="24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uk-UA" sz="2400" noProof="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In</a:t>
                      </a:r>
                      <a:endParaRPr lang="uk-UA" sz="24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uk-UA" sz="2400" noProof="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Tl</a:t>
                      </a:r>
                      <a:endParaRPr lang="uk-UA" sz="24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1416"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uk-UA" sz="1800" spc="-3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" pitchFamily="34" charset="0"/>
                        </a:rPr>
                        <a:t>Ковалентний радіус атома, нм</a:t>
                      </a:r>
                      <a:endParaRPr lang="uk-UA" sz="18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uk-UA" sz="24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0,082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uk-UA" sz="24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0,118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uk-UA" sz="24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0,126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uk-UA" sz="24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0,144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uk-UA" sz="24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0,148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9986">
                <a:tc>
                  <a:txBody>
                    <a:bodyPr/>
                    <a:lstStyle/>
                    <a:p>
                      <a:pPr algn="l"/>
                      <a:r>
                        <a:rPr lang="uk-UA" sz="1800" kern="1200" noProof="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" pitchFamily="34" charset="0"/>
                        </a:rPr>
                        <a:t>Металічний радіус атома, нм</a:t>
                      </a:r>
                      <a:endParaRPr lang="uk-UA" sz="18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uk-UA" sz="24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0,091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uk-UA" sz="24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0,143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uk-UA" sz="24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0,139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uk-UA" sz="24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0,166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uk-UA" sz="24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0,171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14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800" spc="-3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" pitchFamily="34" charset="0"/>
                        </a:rPr>
                        <a:t>Енергія іонізації </a:t>
                      </a:r>
                      <a:r>
                        <a:rPr lang="uk-UA" sz="1800" i="1" spc="-3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" pitchFamily="34" charset="0"/>
                        </a:rPr>
                        <a:t>I</a:t>
                      </a:r>
                      <a:r>
                        <a:rPr lang="uk-UA" sz="1800" spc="-30" baseline="-250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" pitchFamily="34" charset="0"/>
                        </a:rPr>
                        <a:t>1</a:t>
                      </a:r>
                      <a:r>
                        <a:rPr lang="uk-UA" sz="1800" spc="-3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" pitchFamily="34" charset="0"/>
                        </a:rPr>
                        <a:t>, </a:t>
                      </a:r>
                      <a:r>
                        <a:rPr lang="uk-UA" sz="1800" spc="-30" noProof="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" pitchFamily="34" charset="0"/>
                        </a:rPr>
                        <a:t>кДж</a:t>
                      </a:r>
                      <a:r>
                        <a:rPr lang="uk-UA" sz="1800" spc="-3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" pitchFamily="34" charset="0"/>
                        </a:rPr>
                        <a:t>/моль</a:t>
                      </a:r>
                      <a:endParaRPr lang="uk-UA" sz="18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uk-UA" sz="2400" spc="-20" noProof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800,64</a:t>
                      </a:r>
                      <a:endParaRPr lang="uk-UA" sz="24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uk-UA" sz="24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577,54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uk-UA" sz="24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578,84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uk-UA" sz="24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558,30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uk-UA" sz="24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589,35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1416"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uk-UA" sz="18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" pitchFamily="34" charset="0"/>
                        </a:rPr>
                        <a:t>Спорідненість до електрона</a:t>
                      </a:r>
                      <a:r>
                        <a:rPr lang="uk-UA" sz="1800" i="1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" pitchFamily="34" charset="0"/>
                        </a:rPr>
                        <a:t> </a:t>
                      </a:r>
                      <a:r>
                        <a:rPr lang="uk-UA" sz="1800" i="1" noProof="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" pitchFamily="34" charset="0"/>
                        </a:rPr>
                        <a:t>Е</a:t>
                      </a:r>
                      <a:r>
                        <a:rPr lang="uk-UA" sz="1800" i="1" baseline="-25000" noProof="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" pitchFamily="34" charset="0"/>
                        </a:rPr>
                        <a:t>е</a:t>
                      </a:r>
                      <a:r>
                        <a:rPr lang="uk-UA" sz="1800" spc="-20" baseline="300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" pitchFamily="34" charset="0"/>
                        </a:rPr>
                        <a:t>_</a:t>
                      </a:r>
                      <a:r>
                        <a:rPr lang="uk-UA" sz="18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" pitchFamily="34" charset="0"/>
                        </a:rPr>
                        <a:t>, </a:t>
                      </a:r>
                      <a:r>
                        <a:rPr lang="uk-UA" sz="1800" noProof="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" pitchFamily="34" charset="0"/>
                        </a:rPr>
                        <a:t>кДж</a:t>
                      </a:r>
                      <a:r>
                        <a:rPr lang="uk-UA" sz="18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" pitchFamily="34" charset="0"/>
                        </a:rPr>
                        <a:t>/моль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uk-UA" sz="24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26,987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uk-UA" sz="24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41,759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uk-UA" sz="24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41,5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uk-UA" sz="24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uk-UA" sz="24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19,3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7124"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uk-UA" sz="18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" pitchFamily="34" charset="0"/>
                          <a:sym typeface="Symbol"/>
                        </a:rPr>
                        <a:t></a:t>
                      </a:r>
                      <a:r>
                        <a:rPr lang="uk-UA" sz="18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" pitchFamily="34" charset="0"/>
                        </a:rPr>
                        <a:t> (за шкалою </a:t>
                      </a:r>
                      <a:r>
                        <a:rPr lang="uk-UA" sz="1800" noProof="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" pitchFamily="34" charset="0"/>
                        </a:rPr>
                        <a:t>Полінга</a:t>
                      </a:r>
                      <a:r>
                        <a:rPr lang="uk-UA" sz="18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" pitchFamily="34" charset="0"/>
                        </a:rPr>
                        <a:t>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uk-UA" sz="24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2,04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uk-UA" sz="24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1,61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uk-UA" sz="24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1,81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uk-UA" sz="24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1,78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uk-UA" sz="24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1,8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1416"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uk-UA" sz="18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" pitchFamily="34" charset="0"/>
                        </a:rPr>
                        <a:t>Температура плавлення, °С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uk-UA" sz="24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2075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uk-UA" sz="24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660,32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uk-UA" sz="24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29,771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uk-UA" sz="24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156,6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uk-UA" sz="24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304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1416"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uk-UA" sz="18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" pitchFamily="34" charset="0"/>
                        </a:rPr>
                        <a:t>Температура кипіння, °С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uk-UA" sz="24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4000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uk-UA" sz="24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2519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uk-UA" sz="24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2204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uk-UA" sz="24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2072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uk-UA" sz="24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1473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9754"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uk-UA" sz="2400" i="1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" pitchFamily="34" charset="0"/>
                        </a:rPr>
                        <a:t>Е</a:t>
                      </a:r>
                      <a:r>
                        <a:rPr lang="uk-UA" sz="2400" i="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" pitchFamily="34" charset="0"/>
                        </a:rPr>
                        <a:t>º</a:t>
                      </a:r>
                      <a:r>
                        <a:rPr lang="uk-UA" sz="2400" i="0" baseline="-250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" pitchFamily="34" charset="0"/>
                        </a:rPr>
                        <a:t>298</a:t>
                      </a:r>
                      <a:r>
                        <a:rPr lang="uk-UA" sz="24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" pitchFamily="34" charset="0"/>
                        </a:rPr>
                        <a:t> , 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–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–1,662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–0,549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–0,338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0,741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Тетрагідридоборати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59631"/>
            <a:ext cx="8229600" cy="382555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Тетрагідридоборати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лужних металів мають характер типових солей. При розчиненні у воді взаємодіють із нею :</a:t>
            </a:r>
          </a:p>
          <a:p>
            <a:pPr algn="ctr">
              <a:spcAft>
                <a:spcPts val="600"/>
              </a:spcAft>
              <a:buNone/>
            </a:pP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MеBH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+ 4H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 = 4H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</a:t>
            </a:r>
            <a:r>
              <a:rPr lang="uk-UA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MеOH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H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BO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endParaRPr lang="uk-U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pPr marL="0" indent="0" algn="just"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Швидкість гідролізу зменшується в ряду</a:t>
            </a:r>
          </a:p>
          <a:p>
            <a:pPr marL="0" indent="0" algn="just">
              <a:buNone/>
            </a:pP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Li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&gt;&gt;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Na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&gt; K,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боргідриди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Na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та K розкладаються холодною водою дуже повільно. У кислому середовищі розкладання їх відбувається дуже швидко:</a:t>
            </a:r>
          </a:p>
          <a:p>
            <a:pPr algn="ctr">
              <a:buNone/>
            </a:pP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2MеBH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+ 2HСl = 2MеСl + H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B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H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6</a:t>
            </a:r>
            <a:endParaRPr lang="uk-U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5085184"/>
            <a:ext cx="8229600" cy="1468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ru-RU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За допомогою NaBH</a:t>
            </a:r>
            <a:r>
              <a:rPr lang="ru-RU" sz="28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ru-RU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отримують леткі гідриди Ge, Sn, As и Sb з їх хлоридів. </a:t>
            </a:r>
          </a:p>
          <a:p>
            <a:pPr marL="0" indent="0" algn="just">
              <a:buFont typeface="Arial" pitchFamily="34" charset="0"/>
              <a:buNone/>
            </a:pPr>
            <a:r>
              <a:rPr lang="ru-RU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З LiBH</a:t>
            </a:r>
            <a:r>
              <a:rPr lang="ru-RU" sz="28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ru-RU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можна отримати велику кількість водню.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Отримання </a:t>
            </a:r>
            <a:r>
              <a:rPr lang="uk-UA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боранів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відновлення </a:t>
            </a:r>
            <a:r>
              <a:rPr lang="uk-UA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сполук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бору воднем : </a:t>
            </a:r>
          </a:p>
          <a:p>
            <a:pPr algn="ctr">
              <a:buNone/>
            </a:pP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2BCl</a:t>
            </a:r>
            <a:r>
              <a:rPr lang="uk-UA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+ 6H</a:t>
            </a:r>
            <a:r>
              <a:rPr lang="uk-UA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               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                  В</a:t>
            </a:r>
            <a:r>
              <a:rPr lang="uk-UA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Н</a:t>
            </a:r>
            <a:r>
              <a:rPr lang="uk-UA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6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+ 6HCl</a:t>
            </a:r>
          </a:p>
          <a:p>
            <a:pPr algn="just"/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Відновлення </a:t>
            </a:r>
            <a:r>
              <a:rPr lang="uk-UA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галогенідів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бору гідридами : </a:t>
            </a:r>
          </a:p>
          <a:p>
            <a:pPr algn="ctr">
              <a:buNone/>
            </a:pP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2BF</a:t>
            </a:r>
            <a:r>
              <a:rPr lang="uk-UA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+ 6LiH                             В</a:t>
            </a:r>
            <a:r>
              <a:rPr lang="uk-UA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Н</a:t>
            </a:r>
            <a:r>
              <a:rPr lang="uk-UA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6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+ 6LiF</a:t>
            </a:r>
          </a:p>
          <a:p>
            <a:endParaRPr lang="uk-U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graphicFrame>
        <p:nvGraphicFramePr>
          <p:cNvPr id="5120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3277340"/>
              </p:ext>
            </p:extLst>
          </p:nvPr>
        </p:nvGraphicFramePr>
        <p:xfrm>
          <a:off x="3347864" y="2412306"/>
          <a:ext cx="2341133" cy="584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66680" imgH="266400" progId="Equation.DSMT4">
                  <p:embed/>
                </p:oleObj>
              </mc:Choice>
              <mc:Fallback>
                <p:oleObj name="Equation" r:id="rId3" imgW="1066680" imgH="2664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2412306"/>
                        <a:ext cx="2341133" cy="5846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6530354"/>
              </p:ext>
            </p:extLst>
          </p:nvPr>
        </p:nvGraphicFramePr>
        <p:xfrm>
          <a:off x="3446463" y="3624759"/>
          <a:ext cx="2173287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90360" imgH="304560" progId="Equation.DSMT4">
                  <p:embed/>
                </p:oleObj>
              </mc:Choice>
              <mc:Fallback>
                <p:oleObj name="Equation" r:id="rId5" imgW="990360" imgH="3045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6463" y="3624759"/>
                        <a:ext cx="2173287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47365"/>
            <a:ext cx="8229600" cy="725470"/>
          </a:xfrm>
        </p:spPr>
        <p:txBody>
          <a:bodyPr>
            <a:normAutofit/>
          </a:bodyPr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Оксид бора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B</a:t>
            </a:r>
            <a:r>
              <a:rPr lang="uk-UA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uk-UA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pPr algn="just"/>
            <a:r>
              <a:rPr lang="uk-UA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Склоподібний</a:t>
            </a:r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оксид бору має шарувату структуру</a:t>
            </a:r>
            <a:r>
              <a:rPr lang="uk-UA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</a:t>
            </a:r>
            <a:r>
              <a:rPr lang="uk-UA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sp</a:t>
            </a:r>
            <a:r>
              <a:rPr lang="uk-UA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-гібридизація орбіталей атомів бору), у шарах атоми бору розташовані всередині рівносторонніх трикутників ВО</a:t>
            </a:r>
            <a:r>
              <a:rPr lang="uk-UA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3.</a:t>
            </a:r>
          </a:p>
          <a:p>
            <a:pPr algn="just"/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отримують при нагріванні бору на повітрі при 700°C або зневодненням H</a:t>
            </a:r>
            <a:r>
              <a:rPr lang="uk-UA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BO</a:t>
            </a:r>
            <a:r>
              <a:rPr lang="uk-UA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:</a:t>
            </a:r>
          </a:p>
          <a:p>
            <a:pPr algn="ctr">
              <a:buNone/>
            </a:pP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4В + 3О</a:t>
            </a:r>
            <a:r>
              <a:rPr lang="uk-UA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         2В</a:t>
            </a:r>
            <a:r>
              <a:rPr lang="uk-UA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</a:t>
            </a:r>
            <a:r>
              <a:rPr lang="uk-UA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endParaRPr lang="uk-U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pPr algn="ctr">
              <a:buNone/>
            </a:pP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2H</a:t>
            </a:r>
            <a:r>
              <a:rPr lang="uk-UA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BO</a:t>
            </a:r>
            <a:r>
              <a:rPr lang="uk-UA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          В</a:t>
            </a:r>
            <a:r>
              <a:rPr lang="uk-UA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</a:t>
            </a:r>
            <a:r>
              <a:rPr lang="uk-UA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+ 3Н</a:t>
            </a:r>
            <a:r>
              <a:rPr lang="uk-UA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</a:t>
            </a:r>
          </a:p>
          <a:p>
            <a:endParaRPr lang="uk-UA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017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608311"/>
              </p:ext>
            </p:extLst>
          </p:nvPr>
        </p:nvGraphicFramePr>
        <p:xfrm>
          <a:off x="4427986" y="4564511"/>
          <a:ext cx="576064" cy="465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0120" imgH="266400" progId="Equation.DSMT4">
                  <p:embed/>
                </p:oleObj>
              </mc:Choice>
              <mc:Fallback>
                <p:oleObj name="Equation" r:id="rId2" imgW="330120" imgH="2664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6" y="4564511"/>
                        <a:ext cx="576064" cy="4652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9958575"/>
              </p:ext>
            </p:extLst>
          </p:nvPr>
        </p:nvGraphicFramePr>
        <p:xfrm>
          <a:off x="3995936" y="5257766"/>
          <a:ext cx="576064" cy="465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0120" imgH="266400" progId="Equation.DSMT4">
                  <p:embed/>
                </p:oleObj>
              </mc:Choice>
              <mc:Fallback>
                <p:oleObj name="Equation" r:id="rId4" imgW="330120" imgH="266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5257766"/>
                        <a:ext cx="576064" cy="4652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6632"/>
            <a:ext cx="8229600" cy="4983179"/>
          </a:xfrm>
        </p:spPr>
        <p:txBody>
          <a:bodyPr>
            <a:normAutofit/>
          </a:bodyPr>
          <a:lstStyle/>
          <a:p>
            <a:pPr algn="just"/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Кристалічний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В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існує у двох модифікаціях, його отримують обережним відщепленням води від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метаборної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кислоти НВО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.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Борний ангідрид гігроскопічний, бурхливо розчиняється у воді.</a:t>
            </a:r>
          </a:p>
          <a:p>
            <a:pPr algn="just"/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У розплавленому стані B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добре розчиняє оксиди багатьох елементів, утворюючи солі :</a:t>
            </a:r>
          </a:p>
          <a:p>
            <a:pPr algn="ctr"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В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CaO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       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Ca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(BO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.</a:t>
            </a:r>
          </a:p>
          <a:p>
            <a:endParaRPr lang="uk-UA" sz="2800" baseline="-25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uk-UA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915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541073"/>
              </p:ext>
            </p:extLst>
          </p:nvPr>
        </p:nvGraphicFramePr>
        <p:xfrm>
          <a:off x="4499992" y="2652213"/>
          <a:ext cx="576064" cy="465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0120" imgH="266400" progId="Equation.DSMT4">
                  <p:embed/>
                </p:oleObj>
              </mc:Choice>
              <mc:Fallback>
                <p:oleObj name="Equation" r:id="rId2" imgW="330120" imgH="2664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2652213"/>
                        <a:ext cx="576064" cy="4652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539552" y="3501008"/>
            <a:ext cx="8229600" cy="28637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B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є кислотним оксидом :</a:t>
            </a:r>
          </a:p>
          <a:p>
            <a:pPr algn="ctr">
              <a:buFont typeface="Arial" pitchFamily="34" charset="0"/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В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+ 2NaOH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          2NaBO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Н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О.</a:t>
            </a:r>
          </a:p>
          <a:p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B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виявляє дуже слабкі ознаки </a:t>
            </a:r>
            <a:r>
              <a:rPr lang="uk-UA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амфотерності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:</a:t>
            </a:r>
          </a:p>
          <a:p>
            <a:pPr algn="ctr">
              <a:buFont typeface="Arial" pitchFamily="34" charset="0"/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2В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+ 2P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5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           4ВPО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pPr algn="ctr">
              <a:buFont typeface="Arial" pitchFamily="34" charset="0"/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В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+ 6HF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          2BF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+ 3Н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</a:t>
            </a:r>
          </a:p>
          <a:p>
            <a:endParaRPr lang="uk-UA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8962755"/>
              </p:ext>
            </p:extLst>
          </p:nvPr>
        </p:nvGraphicFramePr>
        <p:xfrm>
          <a:off x="4386858" y="4021470"/>
          <a:ext cx="5349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34960" imgH="431640" progId="Equation.DSMT4">
                  <p:embed/>
                </p:oleObj>
              </mc:Choice>
              <mc:Fallback>
                <p:oleObj name="Equation" r:id="rId4" imgW="5349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86858" y="4021470"/>
                        <a:ext cx="534987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356050"/>
              </p:ext>
            </p:extLst>
          </p:nvPr>
        </p:nvGraphicFramePr>
        <p:xfrm>
          <a:off x="4867101" y="5002788"/>
          <a:ext cx="5349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34960" imgH="431640" progId="Equation.DSMT4">
                  <p:embed/>
                </p:oleObj>
              </mc:Choice>
              <mc:Fallback>
                <p:oleObj name="Equation" r:id="rId4" imgW="5349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67101" y="5002788"/>
                        <a:ext cx="534987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1159157"/>
              </p:ext>
            </p:extLst>
          </p:nvPr>
        </p:nvGraphicFramePr>
        <p:xfrm>
          <a:off x="4302949" y="5520308"/>
          <a:ext cx="5349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34960" imgH="431640" progId="Equation.DSMT4">
                  <p:embed/>
                </p:oleObj>
              </mc:Choice>
              <mc:Fallback>
                <p:oleObj name="Equation" r:id="rId4" imgW="5349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02949" y="5520308"/>
                        <a:ext cx="534987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uk-UA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Ортоборна</a:t>
            </a:r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кислота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H</a:t>
            </a:r>
            <a:r>
              <a:rPr lang="uk-UA" sz="32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BO</a:t>
            </a:r>
            <a:r>
              <a:rPr lang="uk-UA" sz="32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endParaRPr lang="uk-U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uk-UA" sz="3200" u="sng" dirty="0">
              <a:latin typeface="Arial" pitchFamily="34" charset="0"/>
              <a:ea typeface="Arial Unicode MS" pitchFamily="34" charset="-128"/>
              <a:cs typeface="Arial" pitchFamily="34" charset="0"/>
              <a:hlinkClick r:id="rId2" tooltip="Слабые электролиты"/>
            </a:endParaRPr>
          </a:p>
          <a:p>
            <a:pPr algn="just"/>
            <a:endParaRPr lang="uk-UA" sz="3200" u="sng" dirty="0">
              <a:latin typeface="Arial" pitchFamily="34" charset="0"/>
              <a:ea typeface="Arial Unicode MS" pitchFamily="34" charset="-128"/>
              <a:cs typeface="Arial" pitchFamily="34" charset="0"/>
              <a:hlinkClick r:id="rId2" tooltip="Слабые электролиты"/>
            </a:endParaRPr>
          </a:p>
          <a:p>
            <a:pPr algn="just"/>
            <a:r>
              <a:rPr lang="uk-UA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Слабка кислота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. Безбарвна кристалічна речовина у вигляді лусочок без запаху, має шарувату </a:t>
            </a:r>
            <a:r>
              <a:rPr lang="uk-UA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ґратку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(</a:t>
            </a:r>
            <a:r>
              <a:rPr lang="uk-UA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sp</a:t>
            </a:r>
            <a:r>
              <a:rPr lang="uk-UA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-гібридизація орбіталей атома бору), в якій молекули H</a:t>
            </a:r>
            <a:r>
              <a:rPr lang="uk-UA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BO</a:t>
            </a:r>
            <a:r>
              <a:rPr lang="uk-UA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поєднані </a:t>
            </a:r>
            <a:r>
              <a:rPr lang="uk-UA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водневими зв'язками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у плоскі шари, з'єднані між собою міжмолекулярними зв'язками.</a:t>
            </a:r>
            <a:endParaRPr lang="uk-UA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8914" name="Picture 2" descr="File:Boric-acid-2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025342"/>
            <a:ext cx="1722443" cy="19120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02468"/>
            <a:ext cx="8229600" cy="1143000"/>
          </a:xfrm>
        </p:spPr>
        <p:txBody>
          <a:bodyPr/>
          <a:lstStyle/>
          <a:p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Метаборна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 кислота (HBO</a:t>
            </a:r>
            <a:r>
              <a:rPr lang="uk-UA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2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)</a:t>
            </a:r>
            <a:r>
              <a:rPr lang="uk-UA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n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1008112"/>
          </a:xfrm>
        </p:spPr>
        <p:txBody>
          <a:bodyPr>
            <a:normAutofit/>
          </a:bodyPr>
          <a:lstStyle/>
          <a:p>
            <a:pPr algn="just"/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є полімерною сполукою, безбарвні кристали, які в розчині легко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гідратуються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з утворенням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ортоборної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кислоти.</a:t>
            </a:r>
          </a:p>
          <a:p>
            <a:endParaRPr lang="uk-U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1971327"/>
            <a:ext cx="8568952" cy="5286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При нагріванні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ортоборна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кислота втрачає воду і спочатку переходить у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метаборну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кислоту, потім у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тетраборну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H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B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7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. При подальшому нагріванні зневоднюється до В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:</a:t>
            </a:r>
          </a:p>
          <a:p>
            <a:pPr algn="ctr">
              <a:spcAft>
                <a:spcPts val="600"/>
              </a:spcAft>
              <a:buFont typeface="Arial" pitchFamily="34" charset="0"/>
              <a:buNone/>
            </a:pP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H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BO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⇄ HBO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H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</a:p>
          <a:p>
            <a:pPr algn="ctr">
              <a:spcAft>
                <a:spcPts val="600"/>
              </a:spcAft>
              <a:buFont typeface="Arial" pitchFamily="34" charset="0"/>
              <a:buNone/>
            </a:pP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4НВО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⇄ Н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В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7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Н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</a:t>
            </a:r>
          </a:p>
          <a:p>
            <a:pPr algn="ctr">
              <a:spcAft>
                <a:spcPts val="600"/>
              </a:spcAft>
              <a:buFont typeface="Arial" pitchFamily="34" charset="0"/>
              <a:buNone/>
            </a:pP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Н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В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7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⇄ 2В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Н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</a:t>
            </a:r>
          </a:p>
          <a:p>
            <a:pPr marL="0" indent="0" algn="just">
              <a:buFont typeface="Arial" pitchFamily="34" charset="0"/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У водному розчині всі кислоти бору перетворюються на H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BO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:             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HBO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H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 = H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BO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</a:p>
          <a:p>
            <a:pPr algn="ctr">
              <a:buFont typeface="Arial" pitchFamily="34" charset="0"/>
              <a:buNone/>
            </a:pP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H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B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7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+ 5H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 = 4H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BO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endParaRPr lang="uk-U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endParaRPr lang="uk-UA" sz="2800" dirty="0">
              <a:latin typeface="Arial" pitchFamily="34" charset="0"/>
              <a:cs typeface="Arial" pitchFamily="34" charset="0"/>
            </a:endParaRPr>
          </a:p>
          <a:p>
            <a:endParaRPr lang="uk-UA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88640"/>
            <a:ext cx="8229600" cy="29089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Ортоборна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кислота у водному розчині не відщеплює Н</a:t>
            </a:r>
            <a:r>
              <a:rPr lang="uk-UA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+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, а викликає зміщення рівноваги дисоціації води, приєднуючи з допомогою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донорно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-акцепторного взаємодії OH</a:t>
            </a:r>
            <a:r>
              <a:rPr lang="uk-UA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‒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, виступає у ролі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одноосновної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кислоти :</a:t>
            </a:r>
          </a:p>
          <a:p>
            <a:pPr algn="ctr">
              <a:buNone/>
            </a:pP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B(OH)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H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 ⇄ B(OH)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uk-UA" sz="2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–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uk-UA" sz="2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+ H</a:t>
            </a:r>
            <a:r>
              <a:rPr lang="uk-UA" sz="2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+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;</a:t>
            </a:r>
          </a:p>
          <a:p>
            <a:pPr algn="ctr">
              <a:buNone/>
            </a:pPr>
            <a:r>
              <a:rPr lang="uk-UA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К</a:t>
            </a:r>
            <a:r>
              <a:rPr lang="uk-UA" sz="28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дис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= 5,8 · 10</a:t>
            </a:r>
            <a:r>
              <a:rPr lang="uk-UA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-10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endParaRPr lang="uk-U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8040" y="3356992"/>
            <a:ext cx="8229600" cy="2908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Стабільними є солі мета- та тетраборної кислот. Так, при дії на розчин ортоборної кислоти гідроксидом натрію утворюється не ортоборат, а тетраборат натрію (при нестачі NaOH) або метаборат (у надлишку NaOH):</a:t>
            </a:r>
          </a:p>
          <a:p>
            <a:pPr algn="ctr">
              <a:buFont typeface="Arial" pitchFamily="34" charset="0"/>
              <a:buNone/>
            </a:pPr>
            <a:r>
              <a:rPr 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2NaOH</a:t>
            </a:r>
            <a:r>
              <a:rPr lang="en-US" sz="28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</a:t>
            </a:r>
            <a:r>
              <a:rPr lang="ru-RU" sz="28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нест</a:t>
            </a:r>
            <a:r>
              <a:rPr lang="en-US" sz="28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</a:t>
            </a:r>
            <a:r>
              <a:rPr 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+ 4H</a:t>
            </a:r>
            <a:r>
              <a:rPr lang="en-US" sz="28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BO</a:t>
            </a:r>
            <a:r>
              <a:rPr lang="en-US" sz="28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= Na</a:t>
            </a:r>
            <a:r>
              <a:rPr lang="en-US" sz="28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B</a:t>
            </a:r>
            <a:r>
              <a:rPr lang="en-US" sz="28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en-US" sz="28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7</a:t>
            </a:r>
            <a:r>
              <a:rPr 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+ 7H</a:t>
            </a:r>
            <a:r>
              <a:rPr lang="en-US" sz="28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O;</a:t>
            </a:r>
            <a:endParaRPr lang="ru-RU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pPr algn="ctr">
              <a:buFont typeface="Arial" pitchFamily="34" charset="0"/>
              <a:buNone/>
            </a:pPr>
            <a:r>
              <a:rPr 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NaOH</a:t>
            </a:r>
            <a:r>
              <a:rPr lang="en-US" sz="28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</a:t>
            </a:r>
            <a:r>
              <a:rPr lang="ru-RU" sz="28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надл</a:t>
            </a:r>
            <a:r>
              <a:rPr lang="en-US" sz="28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</a:t>
            </a:r>
            <a:r>
              <a:rPr 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H</a:t>
            </a:r>
            <a:r>
              <a:rPr lang="en-US" sz="28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BO</a:t>
            </a:r>
            <a:r>
              <a:rPr lang="en-US" sz="28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= NaBO</a:t>
            </a:r>
            <a:r>
              <a:rPr lang="en-US" sz="28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+ 2H</a:t>
            </a:r>
            <a:r>
              <a:rPr lang="en-US" sz="28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O.</a:t>
            </a:r>
            <a:endParaRPr lang="ru-RU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2980928"/>
          </a:xfrm>
        </p:spPr>
        <p:txBody>
          <a:bodyPr>
            <a:normAutofit/>
          </a:bodyPr>
          <a:lstStyle/>
          <a:p>
            <a:pPr algn="just"/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Кислотний гідроліз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тетраборату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натрію призводить до утворення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ортоборної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кислоти :</a:t>
            </a:r>
          </a:p>
          <a:p>
            <a:pPr algn="ctr">
              <a:buNone/>
            </a:pP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Na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B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7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+ 2HCl + 5H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 = 2NaCl + 4H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BO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endParaRPr lang="uk-U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pPr algn="just"/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Тетраборат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натрію в надлишку лугу перетворюється на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метаборат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натрію :</a:t>
            </a:r>
          </a:p>
          <a:p>
            <a:pPr algn="ctr">
              <a:buNone/>
            </a:pP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Na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B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7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+ 2NaOH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</a:t>
            </a:r>
            <a:r>
              <a:rPr lang="uk-UA" sz="2800" b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надл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= 4NaBO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H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</a:p>
          <a:p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3140968"/>
            <a:ext cx="8229600" cy="374441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При нагріванні борна кислота розчиняє оксиди металів, утворюючи солі. </a:t>
            </a:r>
          </a:p>
          <a:p>
            <a:pPr marL="0" indent="0" algn="just">
              <a:buFont typeface="Arial" pitchFamily="34" charset="0"/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Зі спиртами в присутності H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SO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4конц.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утворює ефіри:</a:t>
            </a:r>
          </a:p>
          <a:p>
            <a:pPr algn="ctr">
              <a:buFont typeface="Arial" pitchFamily="34" charset="0"/>
              <a:buNone/>
            </a:pP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H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BO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+ 3CH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OH = 3H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 + B(OCH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</a:p>
          <a:p>
            <a:pPr marL="0" indent="0" algn="just">
              <a:buFont typeface="Arial" pitchFamily="34" charset="0"/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Утворення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борнометилового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ефіру В(ОСН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є якісною реакцією на Н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ВО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та солі борних кислот, при підпалюванні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борнометиловий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ефір горить яскраво-зеленим полум'ям</a:t>
            </a:r>
            <a:r>
              <a:rPr lang="uk-UA" sz="28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.</a:t>
            </a:r>
          </a:p>
          <a:p>
            <a:pPr algn="ctr">
              <a:buFont typeface="Arial" pitchFamily="34" charset="0"/>
              <a:buNone/>
            </a:pPr>
            <a:endParaRPr lang="uk-UA" sz="2800" dirty="0">
              <a:latin typeface="Arial" pitchFamily="34" charset="0"/>
              <a:cs typeface="Arial" pitchFamily="34" charset="0"/>
            </a:endParaRPr>
          </a:p>
          <a:p>
            <a:endParaRPr lang="uk-UA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33992"/>
            <a:ext cx="8229600" cy="998984"/>
          </a:xfrm>
        </p:spPr>
        <p:txBody>
          <a:bodyPr/>
          <a:lstStyle/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Застосування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9"/>
            <a:ext cx="8229600" cy="2520280"/>
          </a:xfrm>
        </p:spPr>
        <p:txBody>
          <a:bodyPr>
            <a:normAutofit/>
          </a:bodyPr>
          <a:lstStyle/>
          <a:p>
            <a:pPr algn="just"/>
            <a:r>
              <a:rPr lang="uk-UA" sz="28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     –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поглинач нейтронів. При аваріях на атомних станціях скидають борну кислоту з ізотопом      </a:t>
            </a:r>
          </a:p>
          <a:p>
            <a:pPr algn="just"/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H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BO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– додають до жароміцного скла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пірекс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.</a:t>
            </a:r>
          </a:p>
          <a:p>
            <a:pPr algn="just"/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Борати: у складі пральних порошків, миючих засобів (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пероксидні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сполуки).</a:t>
            </a:r>
          </a:p>
          <a:p>
            <a:pPr algn="just"/>
            <a:endParaRPr lang="uk-UA" sz="28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3314569"/>
              </p:ext>
            </p:extLst>
          </p:nvPr>
        </p:nvGraphicFramePr>
        <p:xfrm>
          <a:off x="446856" y="836712"/>
          <a:ext cx="648072" cy="511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1200" imgH="190440" progId="Equation.DSMT4">
                  <p:embed/>
                </p:oleObj>
              </mc:Choice>
              <mc:Fallback>
                <p:oleObj name="Equation" r:id="rId2" imgW="241200" imgH="1904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856" y="836712"/>
                        <a:ext cx="648072" cy="5116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2162398"/>
              </p:ext>
            </p:extLst>
          </p:nvPr>
        </p:nvGraphicFramePr>
        <p:xfrm>
          <a:off x="5364088" y="1365928"/>
          <a:ext cx="749300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9360" imgH="203040" progId="Equation.DSMT4">
                  <p:embed/>
                </p:oleObj>
              </mc:Choice>
              <mc:Fallback>
                <p:oleObj name="Equation" r:id="rId4" imgW="27936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1365928"/>
                        <a:ext cx="749300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Содержимое 2"/>
          <p:cNvSpPr txBox="1">
            <a:spLocks/>
          </p:cNvSpPr>
          <p:nvPr/>
        </p:nvSpPr>
        <p:spPr>
          <a:xfrm>
            <a:off x="467544" y="3400400"/>
            <a:ext cx="8229600" cy="33409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Бура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Na</a:t>
            </a:r>
            <a:r>
              <a:rPr lang="ru-RU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B</a:t>
            </a:r>
            <a:r>
              <a:rPr lang="ru-RU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ru-RU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7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  <a:sym typeface="Symbol"/>
              </a:rPr>
              <a:t>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10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H</a:t>
            </a:r>
            <a:r>
              <a:rPr lang="ru-RU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застосовується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при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паянні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металів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. Бура у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розплавленому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стані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розчиняє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оксиди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металів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:</a:t>
            </a:r>
          </a:p>
          <a:p>
            <a:pPr algn="just">
              <a:buFont typeface="Arial" pitchFamily="34" charset="0"/>
              <a:buNone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  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Na</a:t>
            </a:r>
            <a:r>
              <a:rPr lang="en-US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B</a:t>
            </a:r>
            <a:r>
              <a:rPr lang="en-US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en-US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7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CuO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Arial Unicode MS" pitchFamily="34" charset="-128"/>
                <a:cs typeface="Calibri Light" panose="020F0302020204030204" pitchFamily="34" charset="0"/>
              </a:rPr>
              <a:t>→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2NaBO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Cu(BO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</a:p>
          <a:p>
            <a:pPr algn="just">
              <a:buFont typeface="Arial" pitchFamily="34" charset="0"/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Na</a:t>
            </a:r>
            <a:r>
              <a:rPr lang="ru-RU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·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2B</a:t>
            </a:r>
            <a:r>
              <a:rPr lang="ru-RU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ru-RU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</a:t>
            </a:r>
          </a:p>
          <a:p>
            <a:pPr marL="0" indent="342900" algn="just">
              <a:spcBef>
                <a:spcPts val="600"/>
              </a:spcBef>
              <a:buFont typeface="Arial" pitchFamily="34" charset="0"/>
              <a:buNone/>
            </a:pP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Розплав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бури,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розчиняючи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оксиди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металів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,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утворює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так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звані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перли бури,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застосовані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при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отриманні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полив.</a:t>
            </a:r>
            <a:endParaRPr lang="ru-RU" sz="28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122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Перли бури</a:t>
            </a:r>
          </a:p>
        </p:txBody>
      </p:sp>
      <p:pic>
        <p:nvPicPr>
          <p:cNvPr id="83970" name="Picture 2" descr="Бораны | ChemToday — химический порта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605580"/>
            <a:ext cx="3240360" cy="1824044"/>
          </a:xfrm>
          <a:prstGeom prst="rect">
            <a:avLst/>
          </a:prstGeom>
          <a:noFill/>
        </p:spPr>
      </p:pic>
      <p:pic>
        <p:nvPicPr>
          <p:cNvPr id="83972" name="Picture 4" descr="Borax bead tests: uranium / Перлы буры: уран — ЭкзаменТ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06912" y="1622383"/>
            <a:ext cx="3183000" cy="1790438"/>
          </a:xfrm>
          <a:prstGeom prst="rect">
            <a:avLst/>
          </a:prstGeom>
          <a:noFill/>
        </p:spPr>
      </p:pic>
      <p:sp>
        <p:nvSpPr>
          <p:cNvPr id="83974" name="AutoShape 6" descr="Перлы буры. Borax bead tests - Химия и Химики № 1 201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3976" name="AutoShape 8" descr="Перлы буры. Borax bead tests - Химия и Химики № 1 201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3978" name="AutoShape 10" descr="Перлы буры. Borax bead tests - Химия и Химики № 1 201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3980" name="Picture 12" descr="Borax bead tests: manganese (KMnO4) / Перлы буры: марганец (KMnO4) - YouTub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6260" y="3914071"/>
            <a:ext cx="3200356" cy="1800200"/>
          </a:xfrm>
          <a:prstGeom prst="rect">
            <a:avLst/>
          </a:prstGeom>
          <a:noFill/>
        </p:spPr>
      </p:pic>
      <p:sp>
        <p:nvSpPr>
          <p:cNvPr id="83982" name="AutoShape 14" descr="Перлы буры (без использования платиновой проволочки). Borax bead tests  (without using platinum wire) - Химия и Химики № 3 201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907704" y="350100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З кобальтом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23728" y="580526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З нікелем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156176" y="350100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З міддю</a:t>
            </a:r>
            <a:endParaRPr lang="ru-RU" dirty="0"/>
          </a:p>
        </p:txBody>
      </p:sp>
      <p:pic>
        <p:nvPicPr>
          <p:cNvPr id="100354" name="Picture 2" descr="Перлы буры: хром (восстановительное пламя). Borax bead tests: chromium (reducing flame)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238" y="3905748"/>
            <a:ext cx="3105674" cy="1749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372200" y="580526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З хромом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Природні сполуки бору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342900" algn="just"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Кисневі сполуки: борна кислота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H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BO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та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бура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Na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B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7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· 10H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Бор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– кристалічна речовина, чорного кольору, тугоплавка. </a:t>
            </a:r>
            <a:endParaRPr lang="uk-U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Кристалічний бор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– напівпровідник; електропровідність зростає із підвищенням температури.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Аморфна модифікація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бору більш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реакційноздатна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.</a:t>
            </a:r>
          </a:p>
          <a:p>
            <a:pPr>
              <a:buNone/>
            </a:pPr>
            <a:endParaRPr lang="uk-UA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Алюміній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валентність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IV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(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Na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[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(OH)</a:t>
            </a:r>
            <a:r>
              <a:rPr lang="ru-RU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]) та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VI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(Na</a:t>
            </a:r>
            <a:r>
              <a:rPr lang="ru-RU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[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(OH)</a:t>
            </a:r>
            <a:r>
              <a:rPr lang="ru-RU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6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])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324393"/>
            <a:ext cx="23574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baseline="-25000" dirty="0">
                <a:latin typeface="Arial" pitchFamily="34" charset="0"/>
                <a:cs typeface="Arial" pitchFamily="34" charset="0"/>
              </a:rPr>
              <a:t>13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Al</a:t>
            </a:r>
            <a:r>
              <a:rPr lang="ru-RU" sz="3200" b="1" baseline="30000" dirty="0">
                <a:latin typeface="Arial Narrow" pitchFamily="34" charset="0"/>
                <a:cs typeface="Arial" pitchFamily="34" charset="0"/>
              </a:rPr>
              <a:t>*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s</a:t>
            </a:r>
            <a:r>
              <a:rPr lang="ru-RU" sz="2400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p</a:t>
            </a:r>
            <a:r>
              <a:rPr lang="ru-RU" sz="2400" baseline="30000" dirty="0"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1997" name="Object 13"/>
          <p:cNvGraphicFramePr>
            <a:graphicFrameLocks noChangeAspect="1"/>
          </p:cNvGraphicFramePr>
          <p:nvPr/>
        </p:nvGraphicFramePr>
        <p:xfrm>
          <a:off x="3131840" y="1844824"/>
          <a:ext cx="4507926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emSketch" r:id="rId2" imgW="1841040" imgH="500040" progId="ACD.ChemSketch.20">
                  <p:embed/>
                </p:oleObj>
              </mc:Choice>
              <mc:Fallback>
                <p:oleObj name="ChemSketch" r:id="rId2" imgW="1841040" imgH="500040" progId="ACD.ChemSketch.20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1844824"/>
                        <a:ext cx="4507926" cy="12241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4938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Знаходження у природі, фізичні властивості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68477"/>
            <a:ext cx="8229600" cy="4525963"/>
          </a:xfrm>
        </p:spPr>
        <p:txBody>
          <a:bodyPr>
            <a:normAutofit/>
          </a:bodyPr>
          <a:lstStyle/>
          <a:p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</a:t>
            </a:r>
            <a:r>
              <a:rPr lang="be-BY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be-BY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  <a:sym typeface="Symbol"/>
              </a:rPr>
              <a:t>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pt-BR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n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H</a:t>
            </a:r>
            <a:r>
              <a:rPr lang="be-BY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be-BY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– боксит, </a:t>
            </a:r>
          </a:p>
          <a:p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</a:t>
            </a:r>
            <a:r>
              <a:rPr lang="be-BY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be-BY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be-BY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– корунд, </a:t>
            </a:r>
          </a:p>
          <a:p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</a:t>
            </a:r>
            <a:r>
              <a:rPr lang="be-BY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be-BY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  <a:sym typeface="Symbol"/>
              </a:rPr>
              <a:t>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be-BY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SiO</a:t>
            </a:r>
            <a:r>
              <a:rPr lang="be-BY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  <a:sym typeface="Symbol"/>
              </a:rPr>
              <a:t>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be-BY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H</a:t>
            </a:r>
            <a:r>
              <a:rPr lang="be-BY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 </a:t>
            </a:r>
            <a:r>
              <a:rPr lang="be-BY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– каолініт, </a:t>
            </a:r>
          </a:p>
          <a:p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Na</a:t>
            </a:r>
            <a:r>
              <a:rPr lang="be-BY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AlF</a:t>
            </a:r>
            <a:r>
              <a:rPr lang="be-BY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6</a:t>
            </a:r>
            <a:r>
              <a:rPr lang="be-BY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– кр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і</a:t>
            </a:r>
            <a:r>
              <a:rPr lang="be-BY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оліт, 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Na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K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</a:t>
            </a:r>
            <a:r>
              <a:rPr lang="ru-RU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  <a:sym typeface="Symbol"/>
              </a:rPr>
              <a:t>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Al</a:t>
            </a:r>
            <a:r>
              <a:rPr lang="ru-RU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ru-RU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  <a:sym typeface="Symbol"/>
              </a:rPr>
              <a:t>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SiO</a:t>
            </a:r>
            <a:r>
              <a:rPr lang="ru-RU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–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нефелін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.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79512" y="4581128"/>
            <a:ext cx="8229600" cy="17567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Сріблясто-білий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пластичний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метал, з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високою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тепло- та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електропровідністю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,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дуже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легкий (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щільність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2,7 г/см</a:t>
            </a:r>
            <a:r>
              <a:rPr lang="ru-RU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), але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механічно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міцний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, плавиться за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температури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660°С. </a:t>
            </a: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008113"/>
          </a:xfrm>
        </p:spPr>
        <p:txBody>
          <a:bodyPr/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Отримання </a:t>
            </a:r>
            <a:r>
              <a:rPr lang="uk-UA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Al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2592288"/>
          </a:xfrm>
        </p:spPr>
        <p:txBody>
          <a:bodyPr>
            <a:normAutofit/>
          </a:bodyPr>
          <a:lstStyle/>
          <a:p>
            <a:pPr algn="just"/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Електролізом розплаву Al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у присутності кріоліту Na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[AlF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6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], введення якого суттєво знижує температуру плавлення. Температура плавлення чистого Аl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дорівнює 2072°С. Використання кріоліту дозволяє проводити електроліз при порівняно низькій температурі 1000°С. 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7544" y="3501008"/>
            <a:ext cx="8229600" cy="3139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Розчинений у кріоліті оксид алюмінію дисоціює :</a:t>
            </a:r>
          </a:p>
          <a:p>
            <a:pPr algn="ctr">
              <a:buFont typeface="Arial" pitchFamily="34" charset="0"/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  <a:sym typeface="Symbol"/>
              </a:rPr>
              <a:t>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AlO</a:t>
            </a:r>
            <a:r>
              <a:rPr lang="uk-UA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+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AlO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–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</a:p>
          <a:p>
            <a:pPr algn="just"/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На електродах протікають такі процеси :</a:t>
            </a:r>
          </a:p>
          <a:p>
            <a:pPr algn="just">
              <a:buFont typeface="Arial" pitchFamily="34" charset="0"/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катод ⊝: 2AlO</a:t>
            </a:r>
            <a:r>
              <a:rPr lang="uk-UA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+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+ 3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e</a:t>
            </a:r>
            <a:r>
              <a:rPr lang="uk-UA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–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=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AlO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–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;</a:t>
            </a:r>
          </a:p>
          <a:p>
            <a:pPr algn="just">
              <a:buFont typeface="Arial" pitchFamily="34" charset="0"/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анод ⊕: 2AlO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–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 – 4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e</a:t>
            </a:r>
            <a:r>
              <a:rPr lang="uk-UA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–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= O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+ 2AlO</a:t>
            </a:r>
            <a:r>
              <a:rPr lang="uk-UA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+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;</a:t>
            </a:r>
          </a:p>
          <a:p>
            <a:pPr algn="ctr">
              <a:buFont typeface="Arial" pitchFamily="34" charset="0"/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                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2Al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      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                       4Al + 3O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endParaRPr lang="uk-U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3281883"/>
              </p:ext>
            </p:extLst>
          </p:nvPr>
        </p:nvGraphicFramePr>
        <p:xfrm>
          <a:off x="3995936" y="5949280"/>
          <a:ext cx="21399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39840" imgH="600120" progId="Equation.DSMT4">
                  <p:embed/>
                </p:oleObj>
              </mc:Choice>
              <mc:Fallback>
                <p:oleObj name="Equation" r:id="rId2" imgW="2139840" imgH="60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95936" y="5949280"/>
                        <a:ext cx="2139950" cy="600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2088232"/>
          </a:xfrm>
        </p:spPr>
        <p:txBody>
          <a:bodyPr>
            <a:normAutofit/>
          </a:bodyPr>
          <a:lstStyle/>
          <a:p>
            <a:pPr algn="just"/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Кріоліту Na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AlF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6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у природі міститься недостатня кількість, тому його готують штучно шляхом спільного розчинення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(OH)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та соди в плавиковій кислоті HF:</a:t>
            </a:r>
          </a:p>
          <a:p>
            <a:pPr algn="ctr">
              <a:buNone/>
            </a:pP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3Na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CO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+2Al(OH)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+12HF = 2Na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AlF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6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+3CO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+9H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5229" y="2198000"/>
            <a:ext cx="8229600" cy="46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42900" algn="just">
              <a:spcBef>
                <a:spcPts val="600"/>
              </a:spcBef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Для виділення чистого Аl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боксит спочатку обпалюють, при цьому видаляється вода, що міститься в ньому, потім його сплавляють з содою : </a:t>
            </a:r>
          </a:p>
          <a:p>
            <a:pPr marL="0" indent="342900" algn="ctr">
              <a:spcBef>
                <a:spcPts val="600"/>
              </a:spcBef>
              <a:buFont typeface="Arial" pitchFamily="34" charset="0"/>
              <a:buNone/>
            </a:pP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Аl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Na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CO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= 2NaAlO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СO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</a:p>
          <a:p>
            <a:pPr marL="0" indent="342900" algn="just">
              <a:spcBef>
                <a:spcPts val="600"/>
              </a:spcBef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сплав алюмінату натрію розчиняють у воді, при цьому домішки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Fe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(ОН)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та інші випадають в осад, який відокремлюють. Потім через розчин алюмінату натрію пропускають СO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і отримують чистий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Аl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(ОН)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, при прожарюванні якого утворюється Аl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: </a:t>
            </a:r>
          </a:p>
          <a:p>
            <a:pPr marL="0" indent="342900" algn="ctr">
              <a:spcBef>
                <a:spcPts val="600"/>
              </a:spcBef>
              <a:buFont typeface="Arial" pitchFamily="34" charset="0"/>
              <a:buNone/>
            </a:pP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2NaAlO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СO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+ 3Н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 = 2Аl(ОН)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Na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CO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endParaRPr lang="uk-U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pPr algn="ctr">
              <a:buFont typeface="Arial" pitchFamily="34" charset="0"/>
              <a:buNone/>
            </a:pPr>
            <a:endParaRPr lang="uk-UA" sz="2800" dirty="0">
              <a:latin typeface="Arial" pitchFamily="34" charset="0"/>
              <a:cs typeface="Arial" pitchFamily="34" charset="0"/>
            </a:endParaRPr>
          </a:p>
          <a:p>
            <a:endParaRPr lang="uk-UA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Хімічні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властивості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2Al + 3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С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l</a:t>
            </a:r>
            <a:r>
              <a:rPr lang="pt-BR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  <a:sym typeface="Symbol"/>
              </a:rPr>
              <a:t>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2AlCl</a:t>
            </a:r>
            <a:r>
              <a:rPr lang="pt-BR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(хлорид)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2Al + 3S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           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</a:t>
            </a:r>
            <a:r>
              <a:rPr lang="be-BY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S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(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сульфід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2Al + N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        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2AlN (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нітрид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 + P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        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AlP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(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фосфід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4Al + 3C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            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C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(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карбід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</a:t>
            </a:r>
          </a:p>
          <a:p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+ 6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H</a:t>
            </a:r>
            <a:r>
              <a:rPr lang="ru-RU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= 2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OH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</a:t>
            </a:r>
            <a:r>
              <a:rPr lang="ru-RU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+ 3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H</a:t>
            </a:r>
            <a:r>
              <a:rPr lang="ru-RU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↑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2Al + 6HCl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=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2AlCl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+ 3H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↑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2Al + 3CuSO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= Al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(SO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+ 3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С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u 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758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2463114"/>
              </p:ext>
            </p:extLst>
          </p:nvPr>
        </p:nvGraphicFramePr>
        <p:xfrm>
          <a:off x="2337872" y="2312106"/>
          <a:ext cx="576064" cy="465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0120" imgH="266400" progId="Equation.DSMT4">
                  <p:embed/>
                </p:oleObj>
              </mc:Choice>
              <mc:Fallback>
                <p:oleObj name="Equation" r:id="rId2" imgW="330120" imgH="2664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7872" y="2312106"/>
                        <a:ext cx="576064" cy="4652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0095414"/>
              </p:ext>
            </p:extLst>
          </p:nvPr>
        </p:nvGraphicFramePr>
        <p:xfrm>
          <a:off x="2123728" y="2836319"/>
          <a:ext cx="576064" cy="465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0120" imgH="266400" progId="Equation.DSMT4">
                  <p:embed/>
                </p:oleObj>
              </mc:Choice>
              <mc:Fallback>
                <p:oleObj name="Equation" r:id="rId2" imgW="330120" imgH="266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836319"/>
                        <a:ext cx="576064" cy="4652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9104222"/>
              </p:ext>
            </p:extLst>
          </p:nvPr>
        </p:nvGraphicFramePr>
        <p:xfrm>
          <a:off x="1877408" y="3502213"/>
          <a:ext cx="576064" cy="465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0120" imgH="266400" progId="Equation.DSMT4">
                  <p:embed/>
                </p:oleObj>
              </mc:Choice>
              <mc:Fallback>
                <p:oleObj name="Equation" r:id="rId4" imgW="330120" imgH="266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7408" y="3502213"/>
                        <a:ext cx="576064" cy="4652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3967240"/>
              </p:ext>
            </p:extLst>
          </p:nvPr>
        </p:nvGraphicFramePr>
        <p:xfrm>
          <a:off x="2411760" y="3995559"/>
          <a:ext cx="576064" cy="465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0120" imgH="266400" progId="Equation.DSMT4">
                  <p:embed/>
                </p:oleObj>
              </mc:Choice>
              <mc:Fallback>
                <p:oleObj name="Equation" r:id="rId4" imgW="330120" imgH="266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3995559"/>
                        <a:ext cx="576064" cy="4652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8929718" cy="57150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 + 6HNO</a:t>
            </a:r>
            <a:r>
              <a:rPr lang="pt-BR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3(</a:t>
            </a:r>
            <a:r>
              <a:rPr lang="be-BY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конц)</a:t>
            </a:r>
            <a:r>
              <a:rPr lang="be-BY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             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</a:t>
            </a:r>
            <a:r>
              <a:rPr lang="be-BY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NO</a:t>
            </a:r>
            <a:r>
              <a:rPr lang="pt-BR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</a:t>
            </a:r>
            <a:r>
              <a:rPr lang="pt-BR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+ 3NO</a:t>
            </a:r>
            <a:r>
              <a:rPr lang="pt-BR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↑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+ 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3H</a:t>
            </a:r>
            <a:r>
              <a:rPr lang="pt-BR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pPr algn="ctr">
              <a:buNone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 </a:t>
            </a:r>
            <a:r>
              <a:rPr lang="be-BY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+ 4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HNO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3(p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озв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= Al</a:t>
            </a:r>
            <a:r>
              <a:rPr lang="be-BY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NO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NO↑ + 2H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pPr algn="ctr">
              <a:buNone/>
            </a:pP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8Al+30HNO</a:t>
            </a:r>
            <a:r>
              <a:rPr lang="pt-BR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3(</a:t>
            </a:r>
            <a:r>
              <a:rPr lang="uk-UA" sz="28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дуж</a:t>
            </a:r>
            <a:r>
              <a:rPr lang="be-BY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.розв)</a:t>
            </a:r>
            <a:r>
              <a:rPr lang="be-BY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=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8Al</a:t>
            </a:r>
            <a:r>
              <a:rPr lang="be-BY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NO</a:t>
            </a:r>
            <a:r>
              <a:rPr lang="pt-BR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</a:t>
            </a:r>
            <a:r>
              <a:rPr lang="pt-BR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+ 3NH</a:t>
            </a:r>
            <a:r>
              <a:rPr lang="pt-BR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NO</a:t>
            </a:r>
            <a:r>
              <a:rPr lang="pt-BR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+9H</a:t>
            </a:r>
            <a:r>
              <a:rPr lang="pt-BR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pPr algn="ctr">
              <a:buNone/>
            </a:pPr>
            <a:r>
              <a:rPr lang="de-D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2Al + 6H</a:t>
            </a:r>
            <a:r>
              <a:rPr lang="de-DE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de-D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SO</a:t>
            </a:r>
            <a:r>
              <a:rPr lang="de-DE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4(</a:t>
            </a:r>
            <a:r>
              <a:rPr lang="be-BY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конц)</a:t>
            </a:r>
            <a:r>
              <a:rPr lang="be-BY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     </a:t>
            </a:r>
            <a:r>
              <a:rPr lang="de-D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</a:t>
            </a:r>
            <a:r>
              <a:rPr lang="be-BY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de-D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(SO</a:t>
            </a:r>
            <a:r>
              <a:rPr lang="de-DE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de-D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</a:t>
            </a:r>
            <a:r>
              <a:rPr lang="de-DE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de-D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de-D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3SO</a:t>
            </a:r>
            <a:r>
              <a:rPr lang="de-DE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de-D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↑ + 6H</a:t>
            </a:r>
            <a:r>
              <a:rPr lang="de-DE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de-D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</a:p>
          <a:p>
            <a:pPr algn="ctr"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pPr algn="ctr">
              <a:buNone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2Al + 2NaOH + 2H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          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2NaAlO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+ 3H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↑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pPr algn="ctr">
              <a:buNone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2Al + 6NaOH + 6H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 = 2Na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[Al(OH)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6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] + 3H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</a:p>
          <a:p>
            <a:pPr algn="ctr">
              <a:buNone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2Al + Cr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      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+ 2Cr,             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= –498,8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кДж</a:t>
            </a:r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32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3672256"/>
              </p:ext>
            </p:extLst>
          </p:nvPr>
        </p:nvGraphicFramePr>
        <p:xfrm>
          <a:off x="5292080" y="4876967"/>
          <a:ext cx="1000132" cy="568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2" imgW="418918" imgH="241195" progId="Equation.3">
                  <p:embed/>
                </p:oleObj>
              </mc:Choice>
              <mc:Fallback>
                <p:oleObj name="Формула" r:id="rId2" imgW="418918" imgH="241195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4876967"/>
                        <a:ext cx="1000132" cy="5682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5679831"/>
              </p:ext>
            </p:extLst>
          </p:nvPr>
        </p:nvGraphicFramePr>
        <p:xfrm>
          <a:off x="3491880" y="692696"/>
          <a:ext cx="597148" cy="48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0120" imgH="266400" progId="Equation.DSMT4">
                  <p:embed/>
                </p:oleObj>
              </mc:Choice>
              <mc:Fallback>
                <p:oleObj name="Equation" r:id="rId4" imgW="330120" imgH="2664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692696"/>
                        <a:ext cx="597148" cy="48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1406619"/>
              </p:ext>
            </p:extLst>
          </p:nvPr>
        </p:nvGraphicFramePr>
        <p:xfrm>
          <a:off x="4464859" y="3473596"/>
          <a:ext cx="597148" cy="48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0120" imgH="266400" progId="Equation.DSMT4">
                  <p:embed/>
                </p:oleObj>
              </mc:Choice>
              <mc:Fallback>
                <p:oleObj name="Equation" r:id="rId4" imgW="330120" imgH="2664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4859" y="3473596"/>
                        <a:ext cx="597148" cy="48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3544173"/>
              </p:ext>
            </p:extLst>
          </p:nvPr>
        </p:nvGraphicFramePr>
        <p:xfrm>
          <a:off x="2771800" y="4678783"/>
          <a:ext cx="597148" cy="48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30120" imgH="266400" progId="Equation.DSMT4">
                  <p:embed/>
                </p:oleObj>
              </mc:Choice>
              <mc:Fallback>
                <p:oleObj name="Equation" r:id="rId6" imgW="330120" imgH="2664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4678783"/>
                        <a:ext cx="597148" cy="48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661994"/>
              </p:ext>
            </p:extLst>
          </p:nvPr>
        </p:nvGraphicFramePr>
        <p:xfrm>
          <a:off x="3491880" y="2420888"/>
          <a:ext cx="597148" cy="48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30120" imgH="266400" progId="Equation.DSMT4">
                  <p:embed/>
                </p:oleObj>
              </mc:Choice>
              <mc:Fallback>
                <p:oleObj name="Equation" r:id="rId6" imgW="330120" imgH="2664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2420888"/>
                        <a:ext cx="597148" cy="48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Карбіди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 та нітриди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</a:t>
            </a:r>
            <a:r>
              <a:rPr lang="uk-UA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C</a:t>
            </a:r>
            <a:r>
              <a:rPr lang="uk-UA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– </a:t>
            </a: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метанід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, Al</a:t>
            </a:r>
            <a:r>
              <a:rPr lang="uk-UA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(C</a:t>
            </a:r>
            <a:r>
              <a:rPr lang="uk-UA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</a:t>
            </a:r>
            <a:r>
              <a:rPr lang="uk-UA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– </a:t>
            </a: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ацетиленід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. </a:t>
            </a: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Ацетиленід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можна отримати за реакцією :</a:t>
            </a:r>
          </a:p>
          <a:p>
            <a:pPr algn="ctr">
              <a:buNone/>
            </a:pP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2Al + 3C</a:t>
            </a:r>
            <a:r>
              <a:rPr lang="uk-UA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H</a:t>
            </a:r>
            <a:r>
              <a:rPr lang="uk-UA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= Al</a:t>
            </a:r>
            <a:r>
              <a:rPr lang="uk-UA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(C</a:t>
            </a:r>
            <a:r>
              <a:rPr lang="uk-UA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</a:t>
            </a:r>
            <a:r>
              <a:rPr lang="uk-UA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+ 3H</a:t>
            </a:r>
            <a:r>
              <a:rPr lang="uk-UA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</a:p>
          <a:p>
            <a:pPr algn="just"/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Карбіди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та нітриди – </a:t>
            </a: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солеподібні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речовини, що розкладаються водою :</a:t>
            </a:r>
          </a:p>
          <a:p>
            <a:pPr algn="ctr">
              <a:buNone/>
            </a:pP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</a:t>
            </a:r>
            <a:r>
              <a:rPr lang="uk-UA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C</a:t>
            </a:r>
            <a:r>
              <a:rPr lang="uk-UA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+ 12H</a:t>
            </a:r>
            <a:r>
              <a:rPr lang="uk-UA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 = 4Al(OH)</a:t>
            </a:r>
            <a:r>
              <a:rPr lang="uk-UA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+ 3CH</a:t>
            </a:r>
            <a:r>
              <a:rPr lang="uk-UA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;</a:t>
            </a:r>
          </a:p>
          <a:p>
            <a:pPr algn="ctr">
              <a:buNone/>
            </a:pP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</a:t>
            </a:r>
            <a:r>
              <a:rPr lang="uk-UA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(C</a:t>
            </a:r>
            <a:r>
              <a:rPr lang="uk-UA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</a:t>
            </a:r>
            <a:r>
              <a:rPr lang="uk-UA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+ 6H</a:t>
            </a:r>
            <a:r>
              <a:rPr lang="uk-UA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 = 2Al(OH)</a:t>
            </a:r>
            <a:r>
              <a:rPr lang="uk-UA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+ 3C</a:t>
            </a:r>
            <a:r>
              <a:rPr lang="uk-UA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H</a:t>
            </a:r>
            <a:r>
              <a:rPr lang="uk-UA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;</a:t>
            </a:r>
          </a:p>
          <a:p>
            <a:pPr algn="ctr">
              <a:buNone/>
            </a:pP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AlN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+ 3H</a:t>
            </a:r>
            <a:r>
              <a:rPr lang="uk-UA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 = </a:t>
            </a: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(OH)</a:t>
            </a:r>
            <a:r>
              <a:rPr lang="uk-UA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NH</a:t>
            </a:r>
            <a:r>
              <a:rPr lang="uk-UA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endParaRPr lang="uk-U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Нітрид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може бути отриманий при пропусканні через алюміній аміаку :</a:t>
            </a:r>
          </a:p>
          <a:p>
            <a:pPr algn="ctr">
              <a:buNone/>
            </a:pPr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2Al + 2NH</a:t>
            </a:r>
            <a:r>
              <a:rPr lang="uk-UA" sz="32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        2AlN + 3H</a:t>
            </a:r>
            <a:r>
              <a:rPr lang="uk-UA" sz="32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</a:p>
          <a:p>
            <a:pPr algn="just"/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Гідрид алюмінію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AlH</a:t>
            </a:r>
            <a:r>
              <a:rPr lang="uk-UA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отримують непрямим шляхом. </a:t>
            </a:r>
          </a:p>
          <a:p>
            <a:pPr algn="just"/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AlH</a:t>
            </a:r>
            <a:r>
              <a:rPr lang="uk-UA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– безбарвна або біла тверда речовина, що має полімерну структуру: </a:t>
            </a:r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(AlH</a:t>
            </a:r>
            <a:r>
              <a:rPr lang="uk-UA" sz="32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</a:t>
            </a:r>
            <a:r>
              <a:rPr lang="uk-UA" sz="32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n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. </a:t>
            </a:r>
          </a:p>
        </p:txBody>
      </p:sp>
      <p:graphicFrame>
        <p:nvGraphicFramePr>
          <p:cNvPr id="8089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514658"/>
              </p:ext>
            </p:extLst>
          </p:nvPr>
        </p:nvGraphicFramePr>
        <p:xfrm>
          <a:off x="4334003" y="2780928"/>
          <a:ext cx="521711" cy="421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0120" imgH="266400" progId="Equation.DSMT4">
                  <p:embed/>
                </p:oleObj>
              </mc:Choice>
              <mc:Fallback>
                <p:oleObj name="Equation" r:id="rId2" imgW="330120" imgH="2664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4003" y="2780928"/>
                        <a:ext cx="521711" cy="4213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070694"/>
          </a:xfrm>
        </p:spPr>
        <p:txBody>
          <a:bodyPr/>
          <a:lstStyle/>
          <a:p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AlH</a:t>
            </a:r>
            <a:r>
              <a:rPr lang="ru-RU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3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Розкладається водою, при нагріванні вище 100°C</a:t>
            </a:r>
          </a:p>
          <a:p>
            <a:pPr marL="514350" indent="-514350" algn="ctr"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2AlH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+ 3H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 =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(OH)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+ 3H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↑</a:t>
            </a:r>
          </a:p>
          <a:p>
            <a:pPr marL="514350" indent="-514350" algn="ctr"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2AlH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     2Al + 3H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↑</a:t>
            </a:r>
          </a:p>
          <a:p>
            <a:pPr marL="0" indent="0" algn="just"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AlH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взаємодіє з основними гідридами в ефірному розчині з утворенням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гідридоалюмінатів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:</a:t>
            </a:r>
          </a:p>
          <a:p>
            <a:pPr algn="ctr"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AlH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+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LiH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=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Li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[AlH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]</a:t>
            </a:r>
          </a:p>
          <a:p>
            <a:pPr marL="0" algn="just"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Повільно вступає в реакцію з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дибораном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, утворюючи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борогідрид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алюмінію :</a:t>
            </a:r>
          </a:p>
          <a:p>
            <a:pPr algn="ctr"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2AlH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+ 3B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H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6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= 2Al(BH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endParaRPr lang="uk-UA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987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8210156"/>
              </p:ext>
            </p:extLst>
          </p:nvPr>
        </p:nvGraphicFramePr>
        <p:xfrm>
          <a:off x="3971176" y="2348880"/>
          <a:ext cx="576064" cy="465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0120" imgH="266400" progId="Equation.DSMT4">
                  <p:embed/>
                </p:oleObj>
              </mc:Choice>
              <mc:Fallback>
                <p:oleObj name="Equation" r:id="rId2" imgW="330120" imgH="2664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1176" y="2348880"/>
                        <a:ext cx="576064" cy="4652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436" y="155962"/>
            <a:ext cx="7543800" cy="1450757"/>
          </a:xfrm>
        </p:spPr>
        <p:txBody>
          <a:bodyPr/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Al</a:t>
            </a:r>
            <a:r>
              <a:rPr lang="ru-RU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2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O</a:t>
            </a:r>
            <a:r>
              <a:rPr lang="ru-RU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3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929222"/>
          </a:xfrm>
        </p:spPr>
        <p:txBody>
          <a:bodyPr>
            <a:normAutofit/>
          </a:bodyPr>
          <a:lstStyle/>
          <a:p>
            <a:pPr marL="0" indent="0" algn="just"/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Al</a:t>
            </a:r>
            <a:r>
              <a:rPr lang="uk-UA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uk-UA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– тверда тугоплавка речовина; існує у кількох кристалічних модифікаціях. Найбільш відомий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  <a:sym typeface="Symbol"/>
              </a:rPr>
              <a:t>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-Al</a:t>
            </a:r>
            <a:r>
              <a:rPr lang="uk-UA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uk-UA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(</a:t>
            </a:r>
            <a:r>
              <a:rPr lang="uk-UA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корунд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): біла, тугоплавка, хімічно інертна речовина. Хімічна стійкість, термічна стійкість Al</a:t>
            </a:r>
            <a:r>
              <a:rPr lang="uk-UA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uk-UA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пояснюються міцністю </a:t>
            </a:r>
            <a:r>
              <a:rPr lang="uk-UA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зв'язків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uk-UA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–O.</a:t>
            </a:r>
          </a:p>
          <a:p>
            <a:pPr algn="just"/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Кристалізований з розплаву Al</a:t>
            </a:r>
            <a:r>
              <a:rPr lang="uk-UA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uk-UA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має назву </a:t>
            </a:r>
            <a:r>
              <a:rPr lang="uk-UA" sz="32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алунд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, він використовується при виготовленні тиглів та вогнетривких матеріалів.</a:t>
            </a:r>
          </a:p>
          <a:p>
            <a:endParaRPr lang="uk-UA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Отримання бору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Нагріванням борну кислоту переводять у борний ангідрид, В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відновлюють :</a:t>
            </a:r>
          </a:p>
          <a:p>
            <a:pPr algn="ctr"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В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+ 3Mg             3MgO + 2B </a:t>
            </a:r>
          </a:p>
          <a:p>
            <a:pPr algn="r"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			(з домішкою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боридів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магнію);</a:t>
            </a:r>
          </a:p>
          <a:p>
            <a:pPr algn="ctr"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B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+ 3C           3CO + 2B </a:t>
            </a:r>
          </a:p>
          <a:p>
            <a:pPr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				(з домішкою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карбідів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бору)</a:t>
            </a:r>
          </a:p>
          <a:p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Відновлення з хлориду бору :</a:t>
            </a:r>
          </a:p>
          <a:p>
            <a:pPr algn="ctr"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2BCl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+ 3Zn                3ZnCl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+ 2B</a:t>
            </a:r>
          </a:p>
          <a:p>
            <a:endParaRPr lang="uk-UA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174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5204677"/>
              </p:ext>
            </p:extLst>
          </p:nvPr>
        </p:nvGraphicFramePr>
        <p:xfrm>
          <a:off x="4355976" y="2661838"/>
          <a:ext cx="682362" cy="55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0120" imgH="266400" progId="Equation.DSMT4">
                  <p:embed/>
                </p:oleObj>
              </mc:Choice>
              <mc:Fallback>
                <p:oleObj name="Equation" r:id="rId2" imgW="330120" imgH="2664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2661838"/>
                        <a:ext cx="682362" cy="551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0704950"/>
              </p:ext>
            </p:extLst>
          </p:nvPr>
        </p:nvGraphicFramePr>
        <p:xfrm>
          <a:off x="4211960" y="3741958"/>
          <a:ext cx="682362" cy="55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0120" imgH="266400" progId="Equation.DSMT4">
                  <p:embed/>
                </p:oleObj>
              </mc:Choice>
              <mc:Fallback>
                <p:oleObj name="Equation" r:id="rId2" imgW="330120" imgH="266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3741958"/>
                        <a:ext cx="682362" cy="551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0879382"/>
              </p:ext>
            </p:extLst>
          </p:nvPr>
        </p:nvGraphicFramePr>
        <p:xfrm>
          <a:off x="4139952" y="5398142"/>
          <a:ext cx="682362" cy="55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0120" imgH="266400" progId="Equation.DSMT4">
                  <p:embed/>
                </p:oleObj>
              </mc:Choice>
              <mc:Fallback>
                <p:oleObj name="Equation" r:id="rId2" imgW="330120" imgH="266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5398142"/>
                        <a:ext cx="682362" cy="551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Al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(OH)</a:t>
            </a:r>
            <a:r>
              <a:rPr lang="ru-RU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3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algn="just">
              <a:spcBef>
                <a:spcPts val="600"/>
              </a:spcBef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тверда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речовина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білого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кольору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,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нерозчинна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у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воді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. Формула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(ОН)</a:t>
            </a:r>
            <a:r>
              <a:rPr lang="ru-RU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є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умовною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,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точніше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</a:t>
            </a:r>
            <a:r>
              <a:rPr lang="ru-RU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</a:t>
            </a:r>
            <a:r>
              <a:rPr lang="ru-RU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3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  <a:sym typeface="Symbol"/>
              </a:rPr>
              <a:t>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n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Н</a:t>
            </a:r>
            <a:r>
              <a:rPr lang="ru-RU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pPr algn="ctr">
              <a:buNone/>
            </a:pP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Хімічні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властивості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</a:t>
            </a:r>
            <a:r>
              <a:rPr lang="ru-RU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ru-RU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+ H</a:t>
            </a:r>
            <a:r>
              <a:rPr lang="ru-RU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 ≠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pPr algn="just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</a:t>
            </a:r>
            <a:r>
              <a:rPr lang="ru-RU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ru-RU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+ 6HCl = 2AlCl</a:t>
            </a:r>
            <a:r>
              <a:rPr lang="ru-RU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+ 3H</a:t>
            </a:r>
            <a:r>
              <a:rPr lang="ru-RU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pPr algn="just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+ 6NaOH + 3H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 = 2Na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[Al(OH)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6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] </a:t>
            </a:r>
          </a:p>
          <a:p>
            <a:pPr algn="just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+ 2NaOH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       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2NaAlO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H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O;</a:t>
            </a:r>
          </a:p>
          <a:p>
            <a:pPr algn="just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Al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Na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CO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      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2NaAlO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CO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78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567682"/>
              </p:ext>
            </p:extLst>
          </p:nvPr>
        </p:nvGraphicFramePr>
        <p:xfrm>
          <a:off x="3059832" y="4877338"/>
          <a:ext cx="597148" cy="48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0120" imgH="266400" progId="Equation.DSMT4">
                  <p:embed/>
                </p:oleObj>
              </mc:Choice>
              <mc:Fallback>
                <p:oleObj name="Equation" r:id="rId2" imgW="330120" imgH="2664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4877338"/>
                        <a:ext cx="597148" cy="48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1317812"/>
              </p:ext>
            </p:extLst>
          </p:nvPr>
        </p:nvGraphicFramePr>
        <p:xfrm>
          <a:off x="3131840" y="5487123"/>
          <a:ext cx="597148" cy="48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0120" imgH="266400" progId="Equation.DSMT4">
                  <p:embed/>
                </p:oleObj>
              </mc:Choice>
              <mc:Fallback>
                <p:oleObj name="Equation" r:id="rId4" imgW="330120" imgH="266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5487123"/>
                        <a:ext cx="597148" cy="48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959" y="1181224"/>
            <a:ext cx="7543801" cy="4023360"/>
          </a:xfrm>
        </p:spPr>
        <p:txBody>
          <a:bodyPr>
            <a:no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Са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       С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a(AlO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+ 3SO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=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Al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(SO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Al(OH)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+ 3HCl = AlCl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+ 3H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Al(OH)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NaOH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= Na[Al(OH)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]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Al(OH)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+ 3NaOH = Na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[Al(OH)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6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]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Al(OH)</a:t>
            </a:r>
            <a:r>
              <a:rPr lang="pt-BR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NaOH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     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NaAlO</a:t>
            </a:r>
            <a:r>
              <a:rPr lang="pt-BR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+ 2H</a:t>
            </a:r>
            <a:r>
              <a:rPr lang="pt-BR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</a:p>
          <a:p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2Al(OH)</a:t>
            </a:r>
            <a:r>
              <a:rPr lang="pt-BR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С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aO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      С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a(AlO</a:t>
            </a:r>
            <a:r>
              <a:rPr lang="pt-BR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</a:t>
            </a:r>
            <a:r>
              <a:rPr lang="pt-BR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+ 3H</a:t>
            </a:r>
            <a:r>
              <a:rPr lang="pt-BR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2Al(OH)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+ 3SO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= Al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(SO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+ 3H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2Al(OH)</a:t>
            </a:r>
            <a:r>
              <a:rPr lang="ru-RU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       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</a:t>
            </a:r>
            <a:r>
              <a:rPr lang="ru-RU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ru-RU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+ 3H</a:t>
            </a:r>
            <a:r>
              <a:rPr lang="ru-RU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</a:p>
        </p:txBody>
      </p:sp>
      <p:graphicFrame>
        <p:nvGraphicFramePr>
          <p:cNvPr id="7680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4991506"/>
              </p:ext>
            </p:extLst>
          </p:nvPr>
        </p:nvGraphicFramePr>
        <p:xfrm>
          <a:off x="2699792" y="1131992"/>
          <a:ext cx="504056" cy="407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0120" imgH="266400" progId="Equation.DSMT4">
                  <p:embed/>
                </p:oleObj>
              </mc:Choice>
              <mc:Fallback>
                <p:oleObj name="Equation" r:id="rId2" imgW="330120" imgH="2664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1131992"/>
                        <a:ext cx="504056" cy="407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9302949"/>
              </p:ext>
            </p:extLst>
          </p:nvPr>
        </p:nvGraphicFramePr>
        <p:xfrm>
          <a:off x="3201576" y="3932746"/>
          <a:ext cx="504056" cy="407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0120" imgH="266400" progId="Equation.DSMT4">
                  <p:embed/>
                </p:oleObj>
              </mc:Choice>
              <mc:Fallback>
                <p:oleObj name="Equation" r:id="rId2" imgW="330120" imgH="266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1576" y="3932746"/>
                        <a:ext cx="504056" cy="407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467269"/>
              </p:ext>
            </p:extLst>
          </p:nvPr>
        </p:nvGraphicFramePr>
        <p:xfrm>
          <a:off x="3059832" y="4509120"/>
          <a:ext cx="504056" cy="407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0120" imgH="266400" progId="Equation.DSMT4">
                  <p:embed/>
                </p:oleObj>
              </mc:Choice>
              <mc:Fallback>
                <p:oleObj name="Equation" r:id="rId2" imgW="330120" imgH="266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4509120"/>
                        <a:ext cx="504056" cy="407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549643"/>
              </p:ext>
            </p:extLst>
          </p:nvPr>
        </p:nvGraphicFramePr>
        <p:xfrm>
          <a:off x="2202240" y="5676776"/>
          <a:ext cx="504056" cy="407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0120" imgH="266400" progId="Equation.DSMT4">
                  <p:embed/>
                </p:oleObj>
              </mc:Choice>
              <mc:Fallback>
                <p:oleObj name="Equation" r:id="rId2" imgW="330120" imgH="266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2240" y="5676776"/>
                        <a:ext cx="504056" cy="407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Отримання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Al</a:t>
            </a:r>
            <a:r>
              <a:rPr lang="ru-RU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2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O</a:t>
            </a:r>
            <a:r>
              <a:rPr lang="ru-RU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3</a:t>
            </a:r>
            <a:r>
              <a:rPr lang="en-US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,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 Al(OH)</a:t>
            </a:r>
            <a:r>
              <a:rPr lang="en-US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3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435280" cy="4209331"/>
          </a:xfrm>
        </p:spPr>
        <p:txBody>
          <a:bodyPr>
            <a:normAutofit/>
          </a:bodyPr>
          <a:lstStyle/>
          <a:p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4Al + 3O</a:t>
            </a:r>
            <a:r>
              <a:rPr lang="ru-RU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→ 2Al</a:t>
            </a:r>
            <a:r>
              <a:rPr lang="ru-RU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ru-RU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,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  <a:sym typeface="Symbol"/>
              </a:rPr>
              <a:t></a:t>
            </a:r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Н°</a:t>
            </a:r>
            <a:r>
              <a:rPr lang="en-US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298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= –3350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кДж;</a:t>
            </a:r>
          </a:p>
          <a:p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2Al(OH)</a:t>
            </a:r>
            <a:r>
              <a:rPr lang="ru-RU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(t) =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Al</a:t>
            </a:r>
            <a:r>
              <a:rPr lang="ru-RU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ru-RU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+ 3H</a:t>
            </a:r>
            <a:r>
              <a:rPr lang="ru-RU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AlCl</a:t>
            </a:r>
            <a:r>
              <a:rPr lang="en-US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+ 3NaOH</a:t>
            </a:r>
            <a:r>
              <a:rPr lang="en-US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</a:t>
            </a:r>
            <a:r>
              <a:rPr lang="ru-RU" sz="32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нед</a:t>
            </a:r>
            <a:r>
              <a:rPr lang="en-US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= Al(OH)</a:t>
            </a:r>
            <a:r>
              <a:rPr lang="en-US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↓ + 3NaCl;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</a:t>
            </a:r>
            <a:r>
              <a:rPr lang="en-US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(SO</a:t>
            </a:r>
            <a:r>
              <a:rPr lang="en-US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</a:t>
            </a:r>
            <a:r>
              <a:rPr lang="en-US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+ 6NH</a:t>
            </a:r>
            <a:r>
              <a:rPr lang="en-US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OH = 2Al(OH)</a:t>
            </a:r>
            <a:r>
              <a:rPr lang="en-US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↓+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 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3(NH</a:t>
            </a:r>
            <a:r>
              <a:rPr lang="en-US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</a:t>
            </a:r>
            <a:r>
              <a:rPr lang="en-US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SO</a:t>
            </a:r>
            <a:r>
              <a:rPr lang="en-US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;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Na[Al(OH)</a:t>
            </a:r>
            <a:r>
              <a:rPr lang="en-US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] + CO</a:t>
            </a:r>
            <a:r>
              <a:rPr lang="en-US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= Al(OH)</a:t>
            </a:r>
            <a:r>
              <a:rPr lang="en-US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↓ + Na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Н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CO</a:t>
            </a:r>
            <a:r>
              <a:rPr lang="en-US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;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</a:t>
            </a:r>
            <a:r>
              <a:rPr lang="en-US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S</a:t>
            </a:r>
            <a:r>
              <a:rPr lang="en-US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+ 6H</a:t>
            </a:r>
            <a:r>
              <a:rPr lang="en-US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 = 2Al(OH)</a:t>
            </a:r>
            <a:r>
              <a:rPr lang="en-US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↓ + 3H</a:t>
            </a:r>
            <a:r>
              <a:rPr lang="en-US" sz="3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S.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94534"/>
            <a:ext cx="8229600" cy="5268931"/>
          </a:xfrm>
        </p:spPr>
        <p:txBody>
          <a:bodyPr>
            <a:noAutofit/>
          </a:bodyPr>
          <a:lstStyle/>
          <a:p>
            <a:pPr algn="just"/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Алюмінати під дією води практично повністю розкладаються : </a:t>
            </a:r>
          </a:p>
          <a:p>
            <a:pPr algn="ctr"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NaAlO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+ 2H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 =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(OH)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NaOH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.</a:t>
            </a:r>
          </a:p>
          <a:p>
            <a:pPr algn="just"/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Алюмінати також розкладаються кислотами. Склад продукту залежить від кількісного співвідношення між сіллю та кислотою : </a:t>
            </a:r>
          </a:p>
          <a:p>
            <a:pPr algn="ctr">
              <a:buNone/>
            </a:pP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Na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[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(OH)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] +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HCl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</a:t>
            </a:r>
            <a:r>
              <a:rPr lang="uk-UA" sz="28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нест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=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(OH)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↓ +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NaСl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H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</a:p>
          <a:p>
            <a:pPr algn="ctr"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NaAlO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HCl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</a:t>
            </a:r>
            <a:r>
              <a:rPr lang="uk-UA" sz="28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нест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+ H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 =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(OH)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↓ +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NaСl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pPr algn="ctr">
              <a:buNone/>
            </a:pP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Na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[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(OH)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] + 4HCl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</a:t>
            </a:r>
            <a:r>
              <a:rPr lang="uk-UA" sz="28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надл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= AlCl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NaСl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+ 4H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</a:p>
          <a:p>
            <a:pPr algn="ctr"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Na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[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(OH)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6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] + 6HCl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</a:t>
            </a:r>
            <a:r>
              <a:rPr lang="uk-UA" sz="28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надл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= AlCl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+ 3NaСl + 6H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</a:p>
          <a:p>
            <a:pPr algn="ctr"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NaAlO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+ 4HCl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</a:t>
            </a:r>
            <a:r>
              <a:rPr lang="uk-UA" sz="28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надл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= AlCl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NaСl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+ 2H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</a:p>
          <a:p>
            <a:endParaRPr lang="uk-UA" sz="28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2736304"/>
          </a:xfrm>
        </p:spPr>
        <p:txBody>
          <a:bodyPr>
            <a:normAutofit/>
          </a:bodyPr>
          <a:lstStyle/>
          <a:p>
            <a:pPr algn="just"/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Солі Al</a:t>
            </a:r>
            <a:r>
              <a:rPr lang="uk-UA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3+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виділяються з розчинів у вигляді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кристалогідратів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: AlCl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  <a:sym typeface="Symbol"/>
              </a:rPr>
              <a:t>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6H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O,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(NO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  <a:sym typeface="Symbol"/>
              </a:rPr>
              <a:t>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9H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O. </a:t>
            </a:r>
          </a:p>
          <a:p>
            <a:pPr algn="just"/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Сульфати алюмінію з сульфатами лужних металів утворюють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подвійні солі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– галуни (</a:t>
            </a:r>
            <a:r>
              <a:rPr lang="uk-UA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KAl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(SO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  <a:sym typeface="Symbol"/>
              </a:rPr>
              <a:t>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12Н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– алюмокалієві галуни)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3501008"/>
            <a:ext cx="8229600" cy="2260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Усі солі Al</a:t>
            </a:r>
            <a:r>
              <a:rPr lang="uk-UA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3+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розчинні, крім AlPO</a:t>
            </a:r>
            <a:r>
              <a:rPr lang="uk-UA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, AlF</a:t>
            </a:r>
            <a:r>
              <a:rPr lang="uk-UA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. У водних розчинах солі Al</a:t>
            </a:r>
            <a:r>
              <a:rPr lang="uk-UA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+3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піддаються гідролізу :</a:t>
            </a:r>
          </a:p>
          <a:p>
            <a:pPr algn="ctr">
              <a:buFont typeface="Arial" pitchFamily="34" charset="0"/>
              <a:buNone/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</a:t>
            </a:r>
            <a:r>
              <a:rPr lang="uk-UA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(SO</a:t>
            </a:r>
            <a:r>
              <a:rPr lang="uk-UA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</a:t>
            </a:r>
            <a:r>
              <a:rPr lang="uk-UA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+ 2H</a:t>
            </a:r>
            <a:r>
              <a:rPr lang="uk-UA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 ⇄ 2AlOHSO</a:t>
            </a:r>
            <a:r>
              <a:rPr lang="uk-UA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H</a:t>
            </a:r>
            <a:r>
              <a:rPr lang="uk-UA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SO</a:t>
            </a:r>
            <a:r>
              <a:rPr lang="uk-UA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;</a:t>
            </a:r>
          </a:p>
          <a:p>
            <a:pPr algn="ctr">
              <a:buFont typeface="Arial" pitchFamily="34" charset="0"/>
              <a:buNone/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</a:t>
            </a:r>
            <a:r>
              <a:rPr lang="uk-UA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3+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H</a:t>
            </a:r>
            <a:r>
              <a:rPr lang="uk-UA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 ⇄ AlOH</a:t>
            </a:r>
            <a:r>
              <a:rPr lang="uk-UA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2+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H</a:t>
            </a:r>
            <a:r>
              <a:rPr lang="uk-UA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+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Солі алюмінію, утворені слабкими кислотами (сульфіди, сульфіти, карбонати, ціаніди), не можуть бути виділені з водних розчинів, оскільки повністю гідролізуються :</a:t>
            </a:r>
          </a:p>
          <a:p>
            <a:pPr algn="ctr">
              <a:buNone/>
            </a:pPr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</a:t>
            </a:r>
            <a:r>
              <a:rPr lang="uk-UA" sz="32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(SO</a:t>
            </a:r>
            <a:r>
              <a:rPr lang="uk-UA" sz="32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</a:t>
            </a:r>
            <a:r>
              <a:rPr lang="uk-UA" sz="32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+ 3Na</a:t>
            </a:r>
            <a:r>
              <a:rPr lang="uk-UA" sz="32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S + 6H</a:t>
            </a:r>
            <a:r>
              <a:rPr lang="uk-UA" sz="32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 = 2Al(OH)</a:t>
            </a:r>
            <a:r>
              <a:rPr lang="uk-UA" sz="32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↓ +</a:t>
            </a:r>
            <a:b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</a:br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+ 3H</a:t>
            </a:r>
            <a:r>
              <a:rPr lang="uk-UA" sz="32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S↑ + 3Na</a:t>
            </a:r>
            <a:r>
              <a:rPr lang="uk-UA" sz="32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SO</a:t>
            </a:r>
            <a:r>
              <a:rPr lang="uk-UA" sz="32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endParaRPr lang="uk-U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endParaRPr lang="uk-UA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Застосування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Алюміній використовують для одержання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терміту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. Теплоти, що виділяється при згорянні терміту, достатньо для зварювання залізничних рейок :</a:t>
            </a:r>
          </a:p>
          <a:p>
            <a:pPr algn="ctr"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3Fe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+ 8Al (t)= 4Al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+ 9Fe</a:t>
            </a:r>
          </a:p>
          <a:p>
            <a:pPr algn="just"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Алюміній застосовують у металургії (алюмотермія)</a:t>
            </a:r>
          </a:p>
          <a:p>
            <a:pPr algn="just"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Корунд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–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абразивний матеріал</a:t>
            </a:r>
          </a:p>
          <a:p>
            <a:pPr algn="just"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Галуни – для очищення води, виробництво паперу</a:t>
            </a:r>
          </a:p>
          <a:p>
            <a:pPr algn="just">
              <a:buNone/>
            </a:pP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Галогеніди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Al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- каталізатори</a:t>
            </a:r>
          </a:p>
        </p:txBody>
      </p:sp>
    </p:spTree>
    <p:extLst>
      <p:ext uri="{BB962C8B-B14F-4D97-AF65-F5344CB8AC3E}">
        <p14:creationId xmlns:p14="http://schemas.microsoft.com/office/powerpoint/2010/main" val="29358444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Галій, індій, талій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Радіуси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атомів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та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іонів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зростають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від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Ga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до Т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l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,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відповідно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до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цього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відновлювальні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властивості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збільшуються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,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збільшується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відмінність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енергій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зв'язку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s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- та </a:t>
            </a:r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р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-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електронів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зовнішнього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шару та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відповідно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зменшується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найбільш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характерний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ступінь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окислення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: для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Ga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та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In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він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дорівнює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+3, а для Т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l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– +1. 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77200" cy="990600"/>
          </a:xfrm>
        </p:spPr>
        <p:txBody>
          <a:bodyPr/>
          <a:lstStyle/>
          <a:p>
            <a:r>
              <a:rPr lang="ru-RU" altLang="ru-RU" sz="3600" b="1" dirty="0" err="1">
                <a:latin typeface="Arial Narrow" panose="020B0606020202030204" pitchFamily="34" charset="0"/>
              </a:rPr>
              <a:t>Фізичні</a:t>
            </a:r>
            <a:r>
              <a:rPr lang="ru-RU" altLang="ru-RU" sz="3600" b="1" dirty="0">
                <a:latin typeface="Arial Narrow" panose="020B0606020202030204" pitchFamily="34" charset="0"/>
              </a:rPr>
              <a:t> </a:t>
            </a:r>
            <a:r>
              <a:rPr lang="ru-RU" altLang="ru-RU" sz="3600" b="1" dirty="0" err="1">
                <a:latin typeface="Arial Narrow" panose="020B0606020202030204" pitchFamily="34" charset="0"/>
              </a:rPr>
              <a:t>властивості</a:t>
            </a:r>
            <a:r>
              <a:rPr lang="ru-RU" altLang="ru-RU" sz="3600" b="1" dirty="0">
                <a:latin typeface="Arial Narrow" panose="020B0606020202030204" pitchFamily="34" charset="0"/>
              </a:rPr>
              <a:t> </a:t>
            </a:r>
            <a:r>
              <a:rPr lang="ru-RU" altLang="ru-RU" sz="3600" b="1" dirty="0" err="1">
                <a:latin typeface="Arial Narrow" panose="020B0606020202030204" pitchFamily="34" charset="0"/>
              </a:rPr>
              <a:t>простих</a:t>
            </a:r>
            <a:r>
              <a:rPr lang="ru-RU" altLang="ru-RU" sz="3600" b="1" dirty="0">
                <a:latin typeface="Arial Narrow" panose="020B0606020202030204" pitchFamily="34" charset="0"/>
              </a:rPr>
              <a:t> </a:t>
            </a:r>
            <a:r>
              <a:rPr lang="ru-RU" altLang="ru-RU" sz="3600" b="1" dirty="0" err="1">
                <a:latin typeface="Arial Narrow" panose="020B0606020202030204" pitchFamily="34" charset="0"/>
              </a:rPr>
              <a:t>речовин</a:t>
            </a:r>
            <a:endParaRPr lang="ru-RU" altLang="ru-RU" sz="36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19512" name="Group 5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944288158"/>
              </p:ext>
            </p:extLst>
          </p:nvPr>
        </p:nvGraphicFramePr>
        <p:xfrm>
          <a:off x="609600" y="1295400"/>
          <a:ext cx="7772400" cy="312420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6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</a:t>
                      </a: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</a:t>
                      </a: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Tl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5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</a:t>
                      </a: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пл., </a:t>
                      </a: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</a:t>
                      </a: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</a:t>
                      </a: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156,</a:t>
                      </a: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303,6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</a:t>
                      </a: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кип., </a:t>
                      </a: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</a:t>
                      </a: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</a:t>
                      </a: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г/см</a:t>
                      </a:r>
                      <a:r>
                        <a:rPr kumimoji="0" lang="ru-RU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5,90 (т)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2330" name="Group 72"/>
          <p:cNvGrpSpPr>
            <a:grpSpLocks/>
          </p:cNvGrpSpPr>
          <p:nvPr/>
        </p:nvGrpSpPr>
        <p:grpSpPr bwMode="auto">
          <a:xfrm>
            <a:off x="6391275" y="4778374"/>
            <a:ext cx="1304925" cy="1323975"/>
            <a:chOff x="4800" y="3264"/>
            <a:chExt cx="822" cy="834"/>
          </a:xfrm>
        </p:grpSpPr>
        <p:pic>
          <p:nvPicPr>
            <p:cNvPr id="12338" name="Picture 61" descr="D:\backup\MAMA\2008-09лекции\pictures\р-элементы-2с\Tl2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08" t="10944" b="8990"/>
            <a:stretch>
              <a:fillRect/>
            </a:stretch>
          </p:blipFill>
          <p:spPr bwMode="auto">
            <a:xfrm>
              <a:off x="4800" y="3264"/>
              <a:ext cx="822" cy="5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339" name="Text Box 62"/>
            <p:cNvSpPr txBox="1">
              <a:spLocks noChangeArrowheads="1"/>
            </p:cNvSpPr>
            <p:nvPr/>
          </p:nvSpPr>
          <p:spPr bwMode="auto">
            <a:xfrm>
              <a:off x="4848" y="3840"/>
              <a:ext cx="672" cy="258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sz="2000" dirty="0" err="1">
                  <a:solidFill>
                    <a:srgbClr val="CC0000"/>
                  </a:solidFill>
                </a:rPr>
                <a:t>Талій</a:t>
              </a:r>
              <a:r>
                <a:rPr lang="ru-RU" altLang="ru-RU" sz="2000" dirty="0">
                  <a:solidFill>
                    <a:srgbClr val="CC0000"/>
                  </a:solidFill>
                </a:rPr>
                <a:t> </a:t>
              </a:r>
            </a:p>
          </p:txBody>
        </p:sp>
      </p:grpSp>
      <p:grpSp>
        <p:nvGrpSpPr>
          <p:cNvPr id="12331" name="Group 71"/>
          <p:cNvGrpSpPr>
            <a:grpSpLocks/>
          </p:cNvGrpSpPr>
          <p:nvPr/>
        </p:nvGrpSpPr>
        <p:grpSpPr bwMode="auto">
          <a:xfrm>
            <a:off x="3995936" y="4910336"/>
            <a:ext cx="1371600" cy="1379538"/>
            <a:chOff x="3888" y="3168"/>
            <a:chExt cx="864" cy="869"/>
          </a:xfrm>
        </p:grpSpPr>
        <p:pic>
          <p:nvPicPr>
            <p:cNvPr id="12336" name="Picture 63" descr="D:\backup\MAMA\2008-09лекции\pictures\р-элементы-2с\In5-слиточки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71" t="14850" r="8972" b="8990"/>
            <a:stretch>
              <a:fillRect/>
            </a:stretch>
          </p:blipFill>
          <p:spPr bwMode="auto">
            <a:xfrm>
              <a:off x="3888" y="3456"/>
              <a:ext cx="864" cy="5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337" name="Text Box 64"/>
            <p:cNvSpPr txBox="1">
              <a:spLocks noChangeArrowheads="1"/>
            </p:cNvSpPr>
            <p:nvPr/>
          </p:nvSpPr>
          <p:spPr bwMode="auto">
            <a:xfrm>
              <a:off x="3936" y="3168"/>
              <a:ext cx="672" cy="258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sz="2000" dirty="0" err="1">
                  <a:solidFill>
                    <a:srgbClr val="CC0000"/>
                  </a:solidFill>
                </a:rPr>
                <a:t>Індій</a:t>
              </a:r>
              <a:r>
                <a:rPr lang="ru-RU" altLang="ru-RU" sz="2000" dirty="0">
                  <a:solidFill>
                    <a:srgbClr val="CC0000"/>
                  </a:solidFill>
                </a:rPr>
                <a:t> </a:t>
              </a:r>
            </a:p>
          </p:txBody>
        </p:sp>
      </p:grpSp>
      <p:grpSp>
        <p:nvGrpSpPr>
          <p:cNvPr id="12332" name="Group 70"/>
          <p:cNvGrpSpPr>
            <a:grpSpLocks/>
          </p:cNvGrpSpPr>
          <p:nvPr/>
        </p:nvGrpSpPr>
        <p:grpSpPr bwMode="auto">
          <a:xfrm>
            <a:off x="827584" y="4643521"/>
            <a:ext cx="2209800" cy="1998663"/>
            <a:chOff x="2400" y="2928"/>
            <a:chExt cx="1392" cy="1259"/>
          </a:xfrm>
        </p:grpSpPr>
        <p:pic>
          <p:nvPicPr>
            <p:cNvPr id="12333" name="Picture 65" descr="C:\Documents and Settings\Admin\Мои документы\Мои рисунки\кристаллы\галлий3.bmp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0" y="2928"/>
              <a:ext cx="1104" cy="8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334" name="Picture 66" descr="C:\Documents and Settings\Admin\Мои документы\Мои рисунки\кристаллы\ga10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999" t="21582" r="14000" b="22168"/>
            <a:stretch>
              <a:fillRect/>
            </a:stretch>
          </p:blipFill>
          <p:spPr bwMode="auto">
            <a:xfrm>
              <a:off x="2400" y="3713"/>
              <a:ext cx="672" cy="47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335" name="Text Box 67"/>
            <p:cNvSpPr txBox="1">
              <a:spLocks noChangeArrowheads="1"/>
            </p:cNvSpPr>
            <p:nvPr/>
          </p:nvSpPr>
          <p:spPr bwMode="auto">
            <a:xfrm>
              <a:off x="3120" y="3840"/>
              <a:ext cx="672" cy="258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sz="2000" dirty="0" err="1">
                  <a:solidFill>
                    <a:srgbClr val="CC0000"/>
                  </a:solidFill>
                </a:rPr>
                <a:t>Галій</a:t>
              </a:r>
              <a:r>
                <a:rPr lang="ru-RU" altLang="ru-RU" sz="2000" dirty="0">
                  <a:solidFill>
                    <a:srgbClr val="CC0000"/>
                  </a:solidFill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3901459"/>
      </p:ext>
    </p:extLst>
  </p:cSld>
  <p:clrMapOvr>
    <a:masterClrMapping/>
  </p:clrMapOvr>
  <p:transition spd="slow">
    <p:cover dir="ru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Галій на повітрі покривається щільною оксидною плівкою Gа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і тому мало змінюється. У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Ga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, як і в алюмінію, наявні амфотерні властивості. Він реагує з розведеними кислотами і з лугами в присутності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окислювачів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(або при нагріванні):</a:t>
            </a:r>
          </a:p>
          <a:p>
            <a:pPr algn="ctr">
              <a:buNone/>
            </a:pP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2Ga + 6HCl = 2GaCl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+ 3H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endParaRPr lang="uk-U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pPr algn="ctr">
              <a:buNone/>
            </a:pP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2Ga + 6NaOH + 3H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= 2Na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[</a:t>
            </a:r>
            <a:r>
              <a:rPr lang="uk-UA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Ga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(OH)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6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]</a:t>
            </a:r>
          </a:p>
          <a:p>
            <a:pPr algn="ctr">
              <a:buNone/>
            </a:pP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2Ga + 6NaOH + 6H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            2Na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[</a:t>
            </a:r>
            <a:r>
              <a:rPr lang="uk-UA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Ga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(OH)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6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] + 3H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endParaRPr lang="uk-U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endParaRPr lang="uk-UA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932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5282964"/>
              </p:ext>
            </p:extLst>
          </p:nvPr>
        </p:nvGraphicFramePr>
        <p:xfrm>
          <a:off x="4402324" y="4221088"/>
          <a:ext cx="504056" cy="407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0120" imgH="266400" progId="Equation.DSMT4">
                  <p:embed/>
                </p:oleObj>
              </mc:Choice>
              <mc:Fallback>
                <p:oleObj name="Equation" r:id="rId2" imgW="330120" imgH="2664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2324" y="4221088"/>
                        <a:ext cx="504056" cy="407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Отримання бору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Дуже чистий бор можна отримати термічним розкладанням пари ВВr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на танталовому дроті, що нагрівається електричним струмом, у присутності водню :</a:t>
            </a:r>
          </a:p>
          <a:p>
            <a:pPr algn="ctr"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2BBr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+ 3H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            6HBr + 2B.</a:t>
            </a:r>
          </a:p>
          <a:p>
            <a:pPr algn="just"/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Розкладанням водневих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сполук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: </a:t>
            </a:r>
          </a:p>
          <a:p>
            <a:pPr algn="ctr"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B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H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6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           2B + 3H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</p:txBody>
      </p:sp>
      <p:graphicFrame>
        <p:nvGraphicFramePr>
          <p:cNvPr id="3072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800079"/>
              </p:ext>
            </p:extLst>
          </p:nvPr>
        </p:nvGraphicFramePr>
        <p:xfrm>
          <a:off x="4283968" y="3429000"/>
          <a:ext cx="597148" cy="48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0120" imgH="266400" progId="Equation.DSMT4">
                  <p:embed/>
                </p:oleObj>
              </mc:Choice>
              <mc:Fallback>
                <p:oleObj name="Equation" r:id="rId2" imgW="330120" imgH="2664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3429000"/>
                        <a:ext cx="597148" cy="48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822676"/>
              </p:ext>
            </p:extLst>
          </p:nvPr>
        </p:nvGraphicFramePr>
        <p:xfrm>
          <a:off x="3974852" y="4581128"/>
          <a:ext cx="597148" cy="48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0120" imgH="266400" progId="Equation.DSMT4">
                  <p:embed/>
                </p:oleObj>
              </mc:Choice>
              <mc:Fallback>
                <p:oleObj name="Equation" r:id="rId4" imgW="330120" imgH="266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4852" y="4581128"/>
                        <a:ext cx="597148" cy="48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964"/>
            <a:ext cx="8229600" cy="3913092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Ga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, </a:t>
            </a:r>
            <a:r>
              <a:rPr lang="uk-UA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In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і </a:t>
            </a:r>
            <a:r>
              <a:rPr lang="uk-UA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Тl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можуть реагувати з галогенами :</a:t>
            </a:r>
          </a:p>
          <a:p>
            <a:pPr algn="ctr">
              <a:buNone/>
            </a:pPr>
            <a:r>
              <a:rPr lang="uk-UA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2Ga + 3Cl</a:t>
            </a:r>
            <a:r>
              <a:rPr lang="uk-UA" sz="26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= 2GaCl</a:t>
            </a:r>
            <a:r>
              <a:rPr lang="uk-UA" sz="26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endParaRPr lang="uk-UA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pPr algn="ctr">
              <a:buNone/>
            </a:pPr>
            <a:r>
              <a:rPr lang="uk-UA" sz="2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Tl</a:t>
            </a:r>
            <a:r>
              <a:rPr lang="uk-UA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+ 3Cl</a:t>
            </a:r>
            <a:r>
              <a:rPr lang="uk-UA" sz="26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= TlCl</a:t>
            </a:r>
            <a:r>
              <a:rPr lang="uk-UA" sz="26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endParaRPr lang="uk-UA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pPr algn="ctr">
              <a:buNone/>
            </a:pPr>
            <a:r>
              <a:rPr lang="uk-UA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2Tl + Cl</a:t>
            </a:r>
            <a:r>
              <a:rPr lang="uk-UA" sz="26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= 2TlCl</a:t>
            </a:r>
          </a:p>
          <a:p>
            <a:pPr algn="just"/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молекули ЕГ</a:t>
            </a:r>
            <a:r>
              <a:rPr lang="uk-UA" sz="2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uk-UA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димеризовані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:</a:t>
            </a:r>
          </a:p>
          <a:p>
            <a:pPr algn="ctr">
              <a:buNone/>
            </a:pPr>
            <a:r>
              <a:rPr lang="uk-UA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2GaCl</a:t>
            </a:r>
            <a:r>
              <a:rPr lang="uk-UA" sz="26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⇄ Ga</a:t>
            </a:r>
            <a:r>
              <a:rPr lang="uk-UA" sz="26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Cl</a:t>
            </a:r>
            <a:r>
              <a:rPr lang="uk-UA" sz="26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6</a:t>
            </a:r>
            <a:endParaRPr lang="uk-UA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pPr algn="just"/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Відома сполука складу GaCl</a:t>
            </a:r>
            <a:r>
              <a:rPr lang="uk-UA" sz="2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, яка може бути отримана:</a:t>
            </a:r>
          </a:p>
          <a:p>
            <a:pPr algn="ctr">
              <a:buNone/>
            </a:pPr>
            <a:r>
              <a:rPr lang="uk-UA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2GaCl</a:t>
            </a:r>
            <a:r>
              <a:rPr lang="uk-UA" sz="26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</a:t>
            </a:r>
            <a:r>
              <a:rPr lang="uk-UA" sz="2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Ga</a:t>
            </a:r>
            <a:r>
              <a:rPr lang="uk-UA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= 3GaCl</a:t>
            </a:r>
            <a:r>
              <a:rPr lang="uk-UA" sz="26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 </a:t>
            </a:r>
            <a:r>
              <a:rPr lang="uk-UA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</a:t>
            </a:r>
            <a:r>
              <a:rPr lang="uk-UA" sz="2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Ga</a:t>
            </a:r>
            <a:r>
              <a:rPr lang="uk-UA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+</a:t>
            </a:r>
            <a:r>
              <a:rPr lang="uk-UA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та Ga</a:t>
            </a:r>
            <a:r>
              <a:rPr lang="uk-UA" sz="2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+3</a:t>
            </a:r>
            <a:r>
              <a:rPr lang="uk-UA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: </a:t>
            </a:r>
            <a:r>
              <a:rPr lang="uk-UA" sz="2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Ga</a:t>
            </a:r>
            <a:r>
              <a:rPr lang="uk-UA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[GaCl</a:t>
            </a:r>
            <a:r>
              <a:rPr lang="uk-UA" sz="26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uk-UA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])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95536" y="3789040"/>
            <a:ext cx="8229600" cy="2908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По відношенню до холодної води галій цілком стійкий. Концентрована сірчана та концентрована азотна кислоти пасивують алюміній, але взаємодіють з галієм, індієм, </a:t>
            </a:r>
            <a:r>
              <a:rPr lang="uk-UA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талієм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:</a:t>
            </a:r>
          </a:p>
          <a:p>
            <a:pPr algn="ctr">
              <a:buFont typeface="Arial" pitchFamily="34" charset="0"/>
              <a:buNone/>
            </a:pPr>
            <a:r>
              <a:rPr lang="uk-UA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2Ме + 6H</a:t>
            </a:r>
            <a:r>
              <a:rPr lang="uk-UA" sz="26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SO</a:t>
            </a:r>
            <a:r>
              <a:rPr lang="uk-UA" sz="26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4(</a:t>
            </a:r>
            <a:r>
              <a:rPr lang="uk-UA" sz="2600" b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конц</a:t>
            </a:r>
            <a:r>
              <a:rPr lang="uk-UA" sz="26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</a:t>
            </a:r>
            <a:r>
              <a:rPr lang="uk-UA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= Ме</a:t>
            </a:r>
            <a:r>
              <a:rPr lang="uk-UA" sz="26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(SO</a:t>
            </a:r>
            <a:r>
              <a:rPr lang="uk-UA" sz="26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uk-UA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</a:t>
            </a:r>
            <a:r>
              <a:rPr lang="uk-UA" sz="26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+ 3SO</a:t>
            </a:r>
            <a:r>
              <a:rPr lang="uk-UA" sz="26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+ 6H</a:t>
            </a:r>
            <a:r>
              <a:rPr lang="uk-UA" sz="26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O;</a:t>
            </a:r>
          </a:p>
          <a:p>
            <a:pPr algn="ctr">
              <a:buFont typeface="Arial" pitchFamily="34" charset="0"/>
              <a:buNone/>
            </a:pPr>
            <a:r>
              <a:rPr lang="uk-UA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2Tl + 2H</a:t>
            </a:r>
            <a:r>
              <a:rPr lang="uk-UA" sz="26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SO</a:t>
            </a:r>
            <a:r>
              <a:rPr lang="uk-UA" sz="26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4(</a:t>
            </a:r>
            <a:r>
              <a:rPr lang="uk-UA" sz="2600" b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конц</a:t>
            </a:r>
            <a:r>
              <a:rPr lang="uk-UA" sz="26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</a:t>
            </a:r>
            <a:r>
              <a:rPr lang="uk-UA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= Tl</a:t>
            </a:r>
            <a:r>
              <a:rPr lang="uk-UA" sz="26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SO</a:t>
            </a:r>
            <a:r>
              <a:rPr lang="uk-UA" sz="26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uk-UA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SO</a:t>
            </a:r>
            <a:r>
              <a:rPr lang="uk-UA" sz="26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+ 2H</a:t>
            </a:r>
            <a:r>
              <a:rPr lang="uk-UA" sz="26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6633"/>
            <a:ext cx="8229600" cy="3528392"/>
          </a:xfrm>
        </p:spPr>
        <p:txBody>
          <a:bodyPr>
            <a:normAutofit/>
          </a:bodyPr>
          <a:lstStyle/>
          <a:p>
            <a:pPr algn="just"/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Реакція галію з сульфатною кислотою має особливість: сірка, що виділяється, огортає поверхню галію щільною плівкою і перешкоджає його подальшому розчиненню :</a:t>
            </a:r>
          </a:p>
          <a:p>
            <a:pPr algn="ctr"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2Ga + 4H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SO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= Ga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(SO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S↓ + 4H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O.</a:t>
            </a:r>
          </a:p>
          <a:p>
            <a:pPr algn="just"/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Гідроксид галію амфотерний : </a:t>
            </a:r>
          </a:p>
          <a:p>
            <a:pPr algn="ctr">
              <a:buNone/>
            </a:pP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Ga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(OH)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NaOH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=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Na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[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Ga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(OH)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] (у розчині)</a:t>
            </a:r>
          </a:p>
          <a:p>
            <a:pPr algn="ctr">
              <a:buNone/>
            </a:pP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Gа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(ОН)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NaOH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         NaGaO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+ 2H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</a:p>
          <a:p>
            <a:endParaRPr lang="uk-UA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625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0089078"/>
              </p:ext>
            </p:extLst>
          </p:nvPr>
        </p:nvGraphicFramePr>
        <p:xfrm>
          <a:off x="4283968" y="3068960"/>
          <a:ext cx="576064" cy="465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0120" imgH="266400" progId="Equation.DSMT4">
                  <p:embed/>
                </p:oleObj>
              </mc:Choice>
              <mc:Fallback>
                <p:oleObj name="Equation" r:id="rId2" imgW="330120" imgH="2664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3068960"/>
                        <a:ext cx="576064" cy="4652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457200" y="3501008"/>
            <a:ext cx="8229600" cy="32689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uk-UA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З гідроксиду прожарюванням можна отримати оксид, який легко розчиняється у воді :</a:t>
            </a:r>
          </a:p>
          <a:p>
            <a:pPr algn="ctr">
              <a:buFont typeface="Arial" pitchFamily="34" charset="0"/>
              <a:buNone/>
            </a:pPr>
            <a:r>
              <a:rPr lang="uk-UA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2Gа(ОН)</a:t>
            </a:r>
            <a:r>
              <a:rPr lang="uk-UA" sz="28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         Gа</a:t>
            </a:r>
            <a:r>
              <a:rPr lang="uk-UA" sz="28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uk-UA" sz="28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+ 3Н</a:t>
            </a:r>
            <a:r>
              <a:rPr lang="uk-UA" sz="28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</a:t>
            </a:r>
          </a:p>
          <a:p>
            <a:pPr algn="ctr">
              <a:buFont typeface="Arial" pitchFamily="34" charset="0"/>
              <a:buNone/>
            </a:pPr>
            <a:r>
              <a:rPr lang="uk-UA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Gа</a:t>
            </a:r>
            <a:r>
              <a:rPr lang="uk-UA" sz="28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uk-UA" sz="28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+ 3Н</a:t>
            </a:r>
            <a:r>
              <a:rPr lang="uk-UA" sz="28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 = 2Gа(ОН)</a:t>
            </a:r>
            <a:r>
              <a:rPr lang="uk-UA" sz="28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</a:p>
          <a:p>
            <a:pPr algn="just"/>
            <a:r>
              <a:rPr lang="uk-UA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Прямим синтезом можуть бути отримані сульфід Ga</a:t>
            </a:r>
            <a:r>
              <a:rPr lang="uk-UA" sz="28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S</a:t>
            </a:r>
            <a:r>
              <a:rPr lang="uk-UA" sz="28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, а також напівпровідники фосфід GaP, арсенід GaAs, антимонід GaSb.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60649"/>
            <a:ext cx="8424936" cy="1512167"/>
          </a:xfrm>
        </p:spPr>
        <p:txBody>
          <a:bodyPr>
            <a:noAutofit/>
          </a:bodyPr>
          <a:lstStyle/>
          <a:p>
            <a:pPr algn="just"/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Солі галію добре розчиняються у воді, при осадженні з розчинів виділяються кристалогідрати: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Ga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(SO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· 18H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O, </a:t>
            </a:r>
            <a:b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</a:br>
            <a:r>
              <a:rPr lang="uk-UA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Gа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(NО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· 9Н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2204864"/>
            <a:ext cx="8229600" cy="3960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На повітрі 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індій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вкривається щільною і міцною оксидною плівкою, а 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талій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повільно окислюється, тому його зберігають під шаром кип'яченої дистильованої води або покривають лаком. Обидва метали м'які та крихкі з гарною електричною провідністю. Для 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індію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та 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талію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відомі два ряди </a:t>
            </a:r>
            <a:r>
              <a:rPr lang="uk-U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сполук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, які відповідають ступеням окислення +3 та +1.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3701008"/>
          </a:xfrm>
        </p:spPr>
        <p:txBody>
          <a:bodyPr>
            <a:normAutofit/>
          </a:bodyPr>
          <a:lstStyle/>
          <a:p>
            <a:pPr algn="just"/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Від Ga</a:t>
            </a:r>
            <a:r>
              <a:rPr lang="uk-UA" sz="2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uk-UA" sz="2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до Тl</a:t>
            </a:r>
            <a:r>
              <a:rPr lang="uk-UA" sz="2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uk-UA" sz="2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кислотні властивості оксидів слабшають, а основні посилюються. Тl</a:t>
            </a:r>
            <a:r>
              <a:rPr lang="uk-UA" sz="2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uk-UA" sz="2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не взаємодіє із лугами. Стійкість оксидів зверху донизу падає. Тl</a:t>
            </a:r>
            <a:r>
              <a:rPr lang="uk-UA" sz="2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uk-UA" sz="2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при невеликому нагріванні розкладається з утворенням Тl</a:t>
            </a:r>
            <a:r>
              <a:rPr lang="uk-UA" sz="2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 та O</a:t>
            </a:r>
            <a:r>
              <a:rPr lang="uk-UA" sz="2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. Тl</a:t>
            </a:r>
            <a:r>
              <a:rPr lang="uk-UA" sz="2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 розчиняється в H</a:t>
            </a:r>
            <a:r>
              <a:rPr lang="uk-UA" sz="2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O:</a:t>
            </a:r>
          </a:p>
          <a:p>
            <a:pPr algn="ctr">
              <a:buNone/>
            </a:pPr>
            <a:r>
              <a:rPr lang="uk-UA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Тl</a:t>
            </a:r>
            <a:r>
              <a:rPr lang="uk-UA" sz="26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 + H</a:t>
            </a:r>
            <a:r>
              <a:rPr lang="uk-UA" sz="26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 = 2TlOH</a:t>
            </a:r>
          </a:p>
          <a:p>
            <a:pPr marL="0" indent="0" algn="just">
              <a:buNone/>
            </a:pP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За розмірами іон </a:t>
            </a:r>
            <a:r>
              <a:rPr lang="uk-UA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Тl</a:t>
            </a:r>
            <a:r>
              <a:rPr lang="uk-UA" sz="2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+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близький до іона K</a:t>
            </a:r>
            <a:r>
              <a:rPr lang="uk-UA" sz="2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+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, звідси близькість властивостей їх </a:t>
            </a:r>
            <a:r>
              <a:rPr lang="uk-UA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сполук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. </a:t>
            </a:r>
          </a:p>
          <a:p>
            <a:endParaRPr lang="uk-UA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07504" y="3501008"/>
            <a:ext cx="8784976" cy="3845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Жовтий оксид In</a:t>
            </a:r>
            <a:r>
              <a:rPr lang="uk-UA" sz="2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uk-UA" sz="2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може бути отриманий взаємодією простих речовин, а коричневий Tl</a:t>
            </a:r>
            <a:r>
              <a:rPr lang="uk-UA" sz="2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uk-UA" sz="2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– при окисленні талію озоном: </a:t>
            </a:r>
          </a:p>
          <a:p>
            <a:pPr algn="ctr">
              <a:buFont typeface="Arial" pitchFamily="34" charset="0"/>
              <a:buNone/>
            </a:pP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2Tl + O</a:t>
            </a:r>
            <a:r>
              <a:rPr lang="uk-UA" sz="2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= Tl</a:t>
            </a:r>
            <a:r>
              <a:rPr lang="uk-UA" sz="2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uk-UA" sz="2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endParaRPr lang="uk-UA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pPr algn="just"/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У воді оксиди практично нерозчинні, але здатні розчинятися у кислотах : </a:t>
            </a:r>
          </a:p>
          <a:p>
            <a:pPr algn="ctr">
              <a:buFont typeface="Arial" pitchFamily="34" charset="0"/>
              <a:buNone/>
            </a:pP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In</a:t>
            </a:r>
            <a:r>
              <a:rPr lang="uk-UA" sz="2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uk-UA" sz="2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+ 6НСl= 2InСl</a:t>
            </a:r>
            <a:r>
              <a:rPr lang="uk-UA" sz="2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+ 3Н</a:t>
            </a:r>
            <a:r>
              <a:rPr lang="uk-UA" sz="2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О;</a:t>
            </a:r>
          </a:p>
          <a:p>
            <a:pPr algn="ctr">
              <a:buFont typeface="Arial" pitchFamily="34" charset="0"/>
              <a:buNone/>
            </a:pP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Тl</a:t>
            </a:r>
            <a:r>
              <a:rPr lang="uk-UA" sz="2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uk-UA" sz="2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+ 6НСl= 2ТlСl</a:t>
            </a:r>
            <a:r>
              <a:rPr lang="uk-UA" sz="2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+ 3Н</a:t>
            </a:r>
            <a:r>
              <a:rPr lang="uk-UA" sz="2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О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126055"/>
          </a:xfrm>
        </p:spPr>
        <p:txBody>
          <a:bodyPr>
            <a:normAutofit/>
          </a:bodyPr>
          <a:lstStyle/>
          <a:p>
            <a:pPr algn="just"/>
            <a:r>
              <a:rPr lang="uk-UA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Основні властивості гідроксидів послідовно змінюються </a:t>
            </a:r>
            <a:r>
              <a:rPr lang="uk-UA" sz="3600" dirty="0">
                <a:latin typeface="Arial" pitchFamily="34" charset="0"/>
                <a:cs typeface="Arial" pitchFamily="34" charset="0"/>
              </a:rPr>
              <a:t>: </a:t>
            </a:r>
          </a:p>
          <a:p>
            <a:endParaRPr lang="uk-UA" sz="36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uk-UA" sz="36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uk-UA" sz="3600" dirty="0">
              <a:latin typeface="Arial" pitchFamily="34" charset="0"/>
              <a:cs typeface="Arial" pitchFamily="34" charset="0"/>
            </a:endParaRPr>
          </a:p>
          <a:p>
            <a:endParaRPr lang="uk-UA" sz="3600" dirty="0">
              <a:latin typeface="Arial" pitchFamily="34" charset="0"/>
              <a:cs typeface="Arial" pitchFamily="34" charset="0"/>
            </a:endParaRPr>
          </a:p>
          <a:p>
            <a:endParaRPr lang="uk-UA" sz="3600" dirty="0">
              <a:latin typeface="Arial" pitchFamily="34" charset="0"/>
              <a:cs typeface="Arial" pitchFamily="34" charset="0"/>
            </a:endParaRPr>
          </a:p>
          <a:p>
            <a:endParaRPr lang="uk-UA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999749"/>
              </p:ext>
            </p:extLst>
          </p:nvPr>
        </p:nvGraphicFramePr>
        <p:xfrm>
          <a:off x="178562" y="2021330"/>
          <a:ext cx="8786876" cy="4071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7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5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4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67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629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Narrow" pitchFamily="34" charset="0"/>
                        </a:rPr>
                        <a:t>G</a:t>
                      </a:r>
                      <a:r>
                        <a:rPr lang="en-US" sz="2800" dirty="0">
                          <a:latin typeface="Arial Narrow" pitchFamily="34" charset="0"/>
                        </a:rPr>
                        <a:t>a</a:t>
                      </a:r>
                      <a:r>
                        <a:rPr lang="ru-RU" sz="2800" dirty="0">
                          <a:latin typeface="Arial Narrow" pitchFamily="34" charset="0"/>
                        </a:rPr>
                        <a:t>(ОН)</a:t>
                      </a:r>
                      <a:r>
                        <a:rPr lang="ru-RU" sz="2800" baseline="-25000" dirty="0">
                          <a:latin typeface="Arial Narrow" pitchFamily="34" charset="0"/>
                        </a:rPr>
                        <a:t>3</a:t>
                      </a:r>
                      <a:r>
                        <a:rPr lang="en-US" sz="2800" baseline="-25000" dirty="0">
                          <a:latin typeface="Arial Narrow" pitchFamily="34" charset="0"/>
                        </a:rPr>
                        <a:t> </a:t>
                      </a:r>
                      <a:endParaRPr lang="ru-R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>
                          <a:latin typeface="Arial Narrow" pitchFamily="34" charset="0"/>
                        </a:rPr>
                        <a:t>In</a:t>
                      </a:r>
                      <a:r>
                        <a:rPr lang="ru-RU" sz="2800" dirty="0">
                          <a:latin typeface="Arial Narrow" pitchFamily="34" charset="0"/>
                        </a:rPr>
                        <a:t>(ОН)</a:t>
                      </a:r>
                      <a:r>
                        <a:rPr lang="ru-RU" sz="2800" baseline="-25000" dirty="0">
                          <a:latin typeface="Arial Narrow" pitchFamily="34" charset="0"/>
                        </a:rPr>
                        <a:t>3</a:t>
                      </a:r>
                      <a:endParaRPr lang="ru-R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Narrow" pitchFamily="34" charset="0"/>
                        </a:rPr>
                        <a:t>Т</a:t>
                      </a:r>
                      <a:r>
                        <a:rPr lang="en-US" sz="2800" dirty="0">
                          <a:latin typeface="Arial Narrow" pitchFamily="34" charset="0"/>
                        </a:rPr>
                        <a:t>l</a:t>
                      </a:r>
                      <a:r>
                        <a:rPr lang="ru-RU" sz="2800" dirty="0">
                          <a:latin typeface="Arial Narrow" pitchFamily="34" charset="0"/>
                        </a:rPr>
                        <a:t>(ОН)</a:t>
                      </a:r>
                      <a:r>
                        <a:rPr lang="ru-RU" sz="2800" baseline="-25000" dirty="0">
                          <a:latin typeface="Arial Narrow" pitchFamily="34" charset="0"/>
                        </a:rPr>
                        <a:t>3</a:t>
                      </a:r>
                      <a:r>
                        <a:rPr lang="en-US" sz="2800" baseline="-25000" dirty="0">
                          <a:latin typeface="Arial Narrow" pitchFamily="34" charset="0"/>
                        </a:rPr>
                        <a:t> </a:t>
                      </a:r>
                      <a:endParaRPr lang="ru-RU" sz="2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>
                          <a:latin typeface="Arial Narrow" pitchFamily="34" charset="0"/>
                        </a:rPr>
                        <a:t>Т</a:t>
                      </a:r>
                      <a:r>
                        <a:rPr lang="en-US" sz="2800" dirty="0">
                          <a:latin typeface="Arial Narrow" pitchFamily="34" charset="0"/>
                        </a:rPr>
                        <a:t>l</a:t>
                      </a:r>
                      <a:r>
                        <a:rPr lang="ru-RU" sz="2800" dirty="0">
                          <a:latin typeface="Arial Narrow" pitchFamily="34" charset="0"/>
                        </a:rPr>
                        <a:t>OН</a:t>
                      </a:r>
                    </a:p>
                    <a:p>
                      <a:pPr algn="ctr"/>
                      <a:endParaRPr lang="ru-RU" sz="2800" dirty="0">
                        <a:latin typeface="Arial Narrow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56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noProof="0" dirty="0">
                          <a:latin typeface="Arial Narrow" pitchFamily="34" charset="0"/>
                        </a:rPr>
                        <a:t>амфотерний гідроксид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noProof="0" dirty="0">
                          <a:latin typeface="Arial Narrow" pitchFamily="34" charset="0"/>
                        </a:rPr>
                        <a:t>амфотерний гідроксид з більш вираженими основними властивостями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noProof="0" dirty="0">
                          <a:latin typeface="Arial Narrow" pitchFamily="34" charset="0"/>
                        </a:rPr>
                        <a:t>основа середньої сили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noProof="0" dirty="0">
                          <a:latin typeface="Arial Narrow" pitchFamily="34" charset="0"/>
                        </a:rPr>
                        <a:t>сильна основа (луг)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856" y="128202"/>
            <a:ext cx="8466312" cy="863068"/>
          </a:xfrm>
        </p:spPr>
        <p:txBody>
          <a:bodyPr/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Використання </a:t>
            </a:r>
            <a:r>
              <a:rPr lang="uk-UA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галiю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 </a:t>
            </a:r>
            <a:r>
              <a:rPr lang="uk-UA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iндiю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 </a:t>
            </a:r>
            <a:r>
              <a:rPr lang="uk-UA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талiю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Напiвпровiдниковi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матерiали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та вакуумна </a:t>
            </a: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технiка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 </a:t>
            </a:r>
          </a:p>
          <a:p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Iндiй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використовують у </a:t>
            </a: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виробництвi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дзеркал, а також у </a:t>
            </a: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ювелiрнiй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справi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(«зелене золото» – сплав 75% </a:t>
            </a: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Au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 20% </a:t>
            </a: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Ag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i 5% </a:t>
            </a: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In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).</a:t>
            </a:r>
          </a:p>
          <a:p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Численнi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сплави </a:t>
            </a: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iндiю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мають </a:t>
            </a: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низькi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температури плавлення, тому використовуються у </a:t>
            </a: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запобiжниках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i як припої. </a:t>
            </a:r>
          </a:p>
          <a:p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Розподiлення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iндiю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за галузями використання у XXI </a:t>
            </a: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сторiччi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 </a:t>
            </a: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Японiя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використовує 53% </a:t>
            </a: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свiтового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виробництва </a:t>
            </a: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iндiю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 США – 21%, інші країни − менше 1%. </a:t>
            </a:r>
          </a:p>
          <a:p>
            <a:endParaRPr lang="uk-U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1024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725144"/>
            <a:ext cx="5754687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8735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Хімічні властивості бору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9208" y="1916832"/>
            <a:ext cx="8229600" cy="42093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B +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F</a:t>
            </a:r>
            <a:r>
              <a:rPr lang="pt-BR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= 2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BF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pPr>
              <a:buNone/>
            </a:pP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4B + 3O</a:t>
            </a:r>
            <a:r>
              <a:rPr lang="pt-BR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      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2B</a:t>
            </a:r>
            <a:r>
              <a:rPr lang="pt-BR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pt-BR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pPr>
              <a:buNone/>
            </a:pP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2B + N</a:t>
            </a:r>
            <a:r>
              <a:rPr lang="pt-BR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        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2BN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pPr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B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+ 3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C 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         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B</a:t>
            </a:r>
            <a:r>
              <a:rPr lang="ru-RU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C</a:t>
            </a:r>
            <a:r>
              <a:rPr lang="ru-RU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</a:p>
          <a:p>
            <a:pPr>
              <a:buNone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B +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H</a:t>
            </a:r>
            <a:r>
              <a:rPr lang="pt-BR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SO</a:t>
            </a:r>
            <a:r>
              <a:rPr lang="pt-BR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</a:t>
            </a:r>
            <a:r>
              <a:rPr lang="ru-RU" sz="28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конц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= 2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H</a:t>
            </a:r>
            <a:r>
              <a:rPr lang="pt-BR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BO</a:t>
            </a:r>
            <a:r>
              <a:rPr lang="pt-BR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SO</a:t>
            </a:r>
            <a:r>
              <a:rPr lang="pt-BR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↑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pPr>
              <a:buNone/>
            </a:pP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B +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HNO</a:t>
            </a:r>
            <a:r>
              <a:rPr lang="pt-BR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</a:t>
            </a:r>
            <a:r>
              <a:rPr lang="ru-RU" sz="28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конц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= H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BO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+ 3NO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↑;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pPr>
              <a:buNone/>
            </a:pP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B + HNO</a:t>
            </a:r>
            <a:r>
              <a:rPr lang="pt-BR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</a:t>
            </a:r>
            <a:r>
              <a:rPr lang="ru-RU" sz="28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конц</a:t>
            </a:r>
            <a:r>
              <a:rPr lang="en-US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+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HF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= 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HBF</a:t>
            </a:r>
            <a:r>
              <a:rPr lang="pt-BR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NO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↑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+ 2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H</a:t>
            </a:r>
            <a:r>
              <a:rPr lang="pt-BR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</p:txBody>
      </p:sp>
      <p:graphicFrame>
        <p:nvGraphicFramePr>
          <p:cNvPr id="2969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931907"/>
              </p:ext>
            </p:extLst>
          </p:nvPr>
        </p:nvGraphicFramePr>
        <p:xfrm>
          <a:off x="1691680" y="2329493"/>
          <a:ext cx="648072" cy="523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0120" imgH="266400" progId="Equation.DSMT4">
                  <p:embed/>
                </p:oleObj>
              </mc:Choice>
              <mc:Fallback>
                <p:oleObj name="Equation" r:id="rId2" imgW="330120" imgH="2664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2329493"/>
                        <a:ext cx="648072" cy="5234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9693614"/>
              </p:ext>
            </p:extLst>
          </p:nvPr>
        </p:nvGraphicFramePr>
        <p:xfrm>
          <a:off x="1619672" y="2905557"/>
          <a:ext cx="648072" cy="523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0120" imgH="266400" progId="Equation.DSMT4">
                  <p:embed/>
                </p:oleObj>
              </mc:Choice>
              <mc:Fallback>
                <p:oleObj name="Equation" r:id="rId4" imgW="330120" imgH="266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905557"/>
                        <a:ext cx="648072" cy="5234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9906096"/>
              </p:ext>
            </p:extLst>
          </p:nvPr>
        </p:nvGraphicFramePr>
        <p:xfrm>
          <a:off x="1907704" y="3481621"/>
          <a:ext cx="648072" cy="523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0120" imgH="266400" progId="Equation.DSMT4">
                  <p:embed/>
                </p:oleObj>
              </mc:Choice>
              <mc:Fallback>
                <p:oleObj name="Equation" r:id="rId4" imgW="330120" imgH="266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3481621"/>
                        <a:ext cx="648072" cy="5234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Хімічні властивості бору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З лугами реагує лише у присутності сильних окиснювачів :</a:t>
            </a:r>
          </a:p>
          <a:p>
            <a:pPr algn="ctr"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2B + 2NaOH + 3H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= 2NaBO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+ 4H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</a:t>
            </a:r>
          </a:p>
          <a:p>
            <a:pPr algn="ctr">
              <a:buNone/>
            </a:pP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pPr algn="just"/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Аморфний бор може реагувати з лугами під час кип'ятіння :</a:t>
            </a:r>
          </a:p>
          <a:p>
            <a:pPr algn="ctr"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2B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(</a:t>
            </a:r>
            <a:r>
              <a:rPr lang="uk-UA" sz="28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аморф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+ 2NaOH + 2H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O           2NaBO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+ 3H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endParaRPr lang="uk-UA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867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0792298"/>
              </p:ext>
            </p:extLst>
          </p:nvPr>
        </p:nvGraphicFramePr>
        <p:xfrm>
          <a:off x="5076056" y="4725144"/>
          <a:ext cx="624069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0120" imgH="266400" progId="Equation.DSMT4">
                  <p:embed/>
                </p:oleObj>
              </mc:Choice>
              <mc:Fallback>
                <p:oleObj name="Equation" r:id="rId2" imgW="330120" imgH="2664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4725144"/>
                        <a:ext cx="624069" cy="504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Бориди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формально відповідають валентностям :</a:t>
            </a:r>
          </a:p>
          <a:p>
            <a:pPr algn="ctr">
              <a:buNone/>
            </a:pP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uk-UA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MnB</a:t>
            </a: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, MnB</a:t>
            </a:r>
            <a:r>
              <a:rPr lang="uk-UA" sz="24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, </a:t>
            </a:r>
            <a:r>
              <a:rPr lang="uk-UA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CrB</a:t>
            </a: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, CrB</a:t>
            </a:r>
            <a:r>
              <a:rPr lang="uk-UA" sz="24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, MoB</a:t>
            </a:r>
            <a:r>
              <a:rPr lang="uk-UA" sz="24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, WB</a:t>
            </a:r>
            <a:r>
              <a:rPr lang="uk-UA" sz="24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, VB, </a:t>
            </a:r>
            <a:r>
              <a:rPr lang="uk-UA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TiB</a:t>
            </a:r>
            <a:endParaRPr lang="uk-U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pPr algn="just"/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Склади ряду </a:t>
            </a: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боридів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можна відобразити загальними формулами : </a:t>
            </a:r>
          </a:p>
          <a:p>
            <a:pPr algn="ctr">
              <a:buNone/>
            </a:pP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M</a:t>
            </a:r>
            <a:r>
              <a:rPr lang="uk-UA" sz="24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B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(M = </a:t>
            </a: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Mn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), </a:t>
            </a:r>
          </a:p>
          <a:p>
            <a:pPr algn="ctr">
              <a:buNone/>
            </a:pP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M</a:t>
            </a:r>
            <a:r>
              <a:rPr lang="uk-UA" sz="24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B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(M = </a:t>
            </a: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Na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, </a:t>
            </a: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Mo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, W), </a:t>
            </a:r>
          </a:p>
          <a:p>
            <a:pPr algn="ctr">
              <a:buNone/>
            </a:pP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MB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(M = </a:t>
            </a: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Ti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, </a:t>
            </a: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Hf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, V, </a:t>
            </a: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Cr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, </a:t>
            </a: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Mo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, </a:t>
            </a: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Mn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, </a:t>
            </a: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Fe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, </a:t>
            </a: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Ni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), </a:t>
            </a:r>
          </a:p>
          <a:p>
            <a:pPr algn="ctr">
              <a:buNone/>
            </a:pP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M</a:t>
            </a:r>
            <a:r>
              <a:rPr lang="uk-UA" sz="24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B</a:t>
            </a:r>
            <a:r>
              <a:rPr lang="uk-UA" sz="24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(M = V, </a:t>
            </a: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Nb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, </a:t>
            </a: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Cr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, </a:t>
            </a: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Mn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), </a:t>
            </a:r>
          </a:p>
          <a:p>
            <a:pPr algn="ctr">
              <a:buNone/>
            </a:pP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MB</a:t>
            </a:r>
            <a:r>
              <a:rPr lang="uk-UA" sz="24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6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(M = </a:t>
            </a: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La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)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Бориди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37360"/>
            <a:ext cx="8229600" cy="469203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Утворюються при сплавленні простих речовин :</a:t>
            </a:r>
          </a:p>
          <a:p>
            <a:pPr algn="ctr">
              <a:buNone/>
            </a:pPr>
            <a:r>
              <a:rPr lang="uk-UA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Mg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+ 2B         MgB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pPr marL="0" indent="0" algn="just">
              <a:buNone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Тверді, електропровідні. Часто мають дуже високі температури плавлення : </a:t>
            </a:r>
          </a:p>
          <a:p>
            <a:pPr marL="0" indent="0" algn="just">
              <a:buNone/>
            </a:pP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ZrB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– 3040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  <a:sym typeface="Times New Roman"/>
              </a:rPr>
              <a:t>º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С, HfB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– 3250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  <a:sym typeface="Times New Roman"/>
              </a:rPr>
              <a:t>º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С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. Стійкі до кислот. Стійкість зростає у ряду : </a:t>
            </a:r>
          </a:p>
          <a:p>
            <a:pPr algn="just">
              <a:buNone/>
            </a:pP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MgB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&lt; VB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&lt; CrB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&lt; ZrB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&lt; TiB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&lt; NbB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&lt; TaB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</a:p>
          <a:p>
            <a:pPr marL="0" indent="0" algn="just">
              <a:buNone/>
            </a:pP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MgB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розкладається будь-якими кислотами та водою. На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TaB</a:t>
            </a:r>
            <a:r>
              <a:rPr lang="uk-UA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(</a:t>
            </a:r>
            <a:r>
              <a:rPr lang="uk-UA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t</a:t>
            </a:r>
            <a:r>
              <a:rPr lang="uk-UA" sz="28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пл</a:t>
            </a:r>
            <a:r>
              <a:rPr lang="uk-UA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= 3200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  <a:sym typeface="Times New Roman"/>
              </a:rPr>
              <a:t>º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" pitchFamily="34" charset="0"/>
              </a:rPr>
              <a:t>С) не діє навіть царська горілка</a:t>
            </a:r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534561"/>
              </p:ext>
            </p:extLst>
          </p:nvPr>
        </p:nvGraphicFramePr>
        <p:xfrm>
          <a:off x="4427984" y="2132856"/>
          <a:ext cx="624069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0120" imgH="266400" progId="Equation.DSMT4">
                  <p:embed/>
                </p:oleObj>
              </mc:Choice>
              <mc:Fallback>
                <p:oleObj name="Equation" r:id="rId2" imgW="330120" imgH="2664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2132856"/>
                        <a:ext cx="624069" cy="504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1299</TotalTime>
  <Words>3855</Words>
  <Application>Microsoft Office PowerPoint</Application>
  <PresentationFormat>Экран (4:3)</PresentationFormat>
  <Paragraphs>417</Paragraphs>
  <Slides>55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4</vt:i4>
      </vt:variant>
      <vt:variant>
        <vt:lpstr>Заголовки слайдов</vt:lpstr>
      </vt:variant>
      <vt:variant>
        <vt:i4>55</vt:i4>
      </vt:variant>
    </vt:vector>
  </HeadingPairs>
  <TitlesOfParts>
    <vt:vector size="65" baseType="lpstr">
      <vt:lpstr>Arial</vt:lpstr>
      <vt:lpstr>Arial Narrow</vt:lpstr>
      <vt:lpstr>Calibri</vt:lpstr>
      <vt:lpstr>Calibri Light</vt:lpstr>
      <vt:lpstr>Times New Roman</vt:lpstr>
      <vt:lpstr>Ретро</vt:lpstr>
      <vt:lpstr>Document</vt:lpstr>
      <vt:lpstr>Equation</vt:lpstr>
      <vt:lpstr>ChemSketch</vt:lpstr>
      <vt:lpstr>Формула</vt:lpstr>
      <vt:lpstr>р1-елементи: В, Аl, Ga, In, Tl</vt:lpstr>
      <vt:lpstr> Характеристики р1-элементів  </vt:lpstr>
      <vt:lpstr>Природні сполуки бору</vt:lpstr>
      <vt:lpstr>Отримання бору</vt:lpstr>
      <vt:lpstr>Отримання бору</vt:lpstr>
      <vt:lpstr>Хімічні властивості бору</vt:lpstr>
      <vt:lpstr>Хімічні властивості бору</vt:lpstr>
      <vt:lpstr>Бориди</vt:lpstr>
      <vt:lpstr>Бориди</vt:lpstr>
      <vt:lpstr>Галогеніди бора </vt:lpstr>
      <vt:lpstr>ВF3</vt:lpstr>
      <vt:lpstr>Кислоти Льюіса</vt:lpstr>
      <vt:lpstr>Галогеніди бора </vt:lpstr>
      <vt:lpstr>Тетрафтороборна кислота, тетрафтороборати</vt:lpstr>
      <vt:lpstr>Нітрид бора BN </vt:lpstr>
      <vt:lpstr>Борани  (бороводні , гідриди бора)</vt:lpstr>
      <vt:lpstr>Будова боранів. Електронодефіцитний або «банановий зв'язок».</vt:lpstr>
      <vt:lpstr>Хімічні властивості боранів</vt:lpstr>
      <vt:lpstr>Презентация PowerPoint</vt:lpstr>
      <vt:lpstr>Тетрагідридоборати </vt:lpstr>
      <vt:lpstr>Отримання боранів</vt:lpstr>
      <vt:lpstr>Оксид бора B2O3 </vt:lpstr>
      <vt:lpstr>Презентация PowerPoint</vt:lpstr>
      <vt:lpstr>Ортоборна кислота H3BO3 </vt:lpstr>
      <vt:lpstr>Метаборна кислота (HBO2)n </vt:lpstr>
      <vt:lpstr>Презентация PowerPoint</vt:lpstr>
      <vt:lpstr>Презентация PowerPoint</vt:lpstr>
      <vt:lpstr>Застосування</vt:lpstr>
      <vt:lpstr>Перли бури</vt:lpstr>
      <vt:lpstr>Алюміній</vt:lpstr>
      <vt:lpstr>Знаходження у природі, фізичні властивості</vt:lpstr>
      <vt:lpstr>Отримання Al</vt:lpstr>
      <vt:lpstr>Презентация PowerPoint</vt:lpstr>
      <vt:lpstr>Хімічні властивості</vt:lpstr>
      <vt:lpstr>Презентация PowerPoint</vt:lpstr>
      <vt:lpstr>Карбіди та нітриди</vt:lpstr>
      <vt:lpstr>Презентация PowerPoint</vt:lpstr>
      <vt:lpstr>AlH3</vt:lpstr>
      <vt:lpstr>Al2O3 </vt:lpstr>
      <vt:lpstr>Al(OH)3 </vt:lpstr>
      <vt:lpstr>Презентация PowerPoint</vt:lpstr>
      <vt:lpstr>Отримання Al2O3, Al(OH)3</vt:lpstr>
      <vt:lpstr>Презентация PowerPoint</vt:lpstr>
      <vt:lpstr>Презентация PowerPoint</vt:lpstr>
      <vt:lpstr>Презентация PowerPoint</vt:lpstr>
      <vt:lpstr>Застосування Al</vt:lpstr>
      <vt:lpstr>Галій, індій, талій</vt:lpstr>
      <vt:lpstr>Фізичні властивості простих речовин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Використання галiю, iндiю, талiю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 группа: В Аl Ga In Tl</dc:title>
  <dc:creator>Irina</dc:creator>
  <cp:lastModifiedBy>Алла Миколаївна Корогодська</cp:lastModifiedBy>
  <cp:revision>145</cp:revision>
  <dcterms:created xsi:type="dcterms:W3CDTF">2016-04-23T16:41:13Z</dcterms:created>
  <dcterms:modified xsi:type="dcterms:W3CDTF">2025-03-13T14:54:30Z</dcterms:modified>
</cp:coreProperties>
</file>