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4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FFFF66"/>
    <a:srgbClr val="FF6699"/>
    <a:srgbClr val="FF33CC"/>
    <a:srgbClr val="00FF00"/>
    <a:srgbClr val="FF00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C126-AFA5-4FFA-92F7-153EE007049D}" type="datetimeFigureOut">
              <a:rPr lang="ru-UA" smtClean="0"/>
              <a:t>23.05.2026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8E5B-B103-46A7-8A58-5656C705BD80}" type="slidenum">
              <a:rPr lang="ru-UA" smtClean="0"/>
              <a:t>‹#›</a:t>
            </a:fld>
            <a:endParaRPr lang="ru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5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C126-AFA5-4FFA-92F7-153EE007049D}" type="datetimeFigureOut">
              <a:rPr lang="ru-UA" smtClean="0"/>
              <a:t>23.05.2026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8E5B-B103-46A7-8A58-5656C705BD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343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C126-AFA5-4FFA-92F7-153EE007049D}" type="datetimeFigureOut">
              <a:rPr lang="ru-UA" smtClean="0"/>
              <a:t>23.05.2026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8E5B-B103-46A7-8A58-5656C705BD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965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C126-AFA5-4FFA-92F7-153EE007049D}" type="datetimeFigureOut">
              <a:rPr lang="ru-UA" smtClean="0"/>
              <a:t>23.05.2026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8E5B-B103-46A7-8A58-5656C705BD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721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C126-AFA5-4FFA-92F7-153EE007049D}" type="datetimeFigureOut">
              <a:rPr lang="ru-UA" smtClean="0"/>
              <a:t>23.05.2026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8E5B-B103-46A7-8A58-5656C705BD80}" type="slidenum">
              <a:rPr lang="ru-UA" smtClean="0"/>
              <a:t>‹#›</a:t>
            </a:fld>
            <a:endParaRPr lang="ru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72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C126-AFA5-4FFA-92F7-153EE007049D}" type="datetimeFigureOut">
              <a:rPr lang="ru-UA" smtClean="0"/>
              <a:t>23.05.2026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8E5B-B103-46A7-8A58-5656C705BD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32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C126-AFA5-4FFA-92F7-153EE007049D}" type="datetimeFigureOut">
              <a:rPr lang="ru-UA" smtClean="0"/>
              <a:t>23.05.2026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8E5B-B103-46A7-8A58-5656C705BD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19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C126-AFA5-4FFA-92F7-153EE007049D}" type="datetimeFigureOut">
              <a:rPr lang="ru-UA" smtClean="0"/>
              <a:t>23.05.2026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8E5B-B103-46A7-8A58-5656C705BD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526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C126-AFA5-4FFA-92F7-153EE007049D}" type="datetimeFigureOut">
              <a:rPr lang="ru-UA" smtClean="0"/>
              <a:t>23.05.2026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8E5B-B103-46A7-8A58-5656C705BD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17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7EC126-AFA5-4FFA-92F7-153EE007049D}" type="datetimeFigureOut">
              <a:rPr lang="ru-UA" smtClean="0"/>
              <a:t>23.05.2026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F88E5B-B103-46A7-8A58-5656C705BD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309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C126-AFA5-4FFA-92F7-153EE007049D}" type="datetimeFigureOut">
              <a:rPr lang="ru-UA" smtClean="0"/>
              <a:t>23.05.2026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8E5B-B103-46A7-8A58-5656C705BD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239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7EC126-AFA5-4FFA-92F7-153EE007049D}" type="datetimeFigureOut">
              <a:rPr lang="ru-UA" smtClean="0"/>
              <a:t>23.05.2026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F88E5B-B103-46A7-8A58-5656C705BD80}" type="slidenum">
              <a:rPr lang="ru-UA" smtClean="0"/>
              <a:t>‹#›</a:t>
            </a:fld>
            <a:endParaRPr lang="ru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40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67FC9-BA4E-36F5-DFCD-21565DC9D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443691" cy="356616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f- </a:t>
            </a:r>
            <a:r>
              <a:rPr lang="uk-UA" b="1" dirty="0">
                <a:solidFill>
                  <a:srgbClr val="C00000"/>
                </a:solidFill>
              </a:rPr>
              <a:t>елементи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Лантаноїди та Актиноїди</a:t>
            </a:r>
            <a:endParaRPr lang="ru-UA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B7ADB1-555B-043D-DA9B-E18D5FB08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184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0EFA1-8F73-98AA-CA5D-F94011A2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Сполуки з оксигеном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9EFCF-B779-1763-2764-8566DDCA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42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Отримують прожарюванням гідроксидів, карбонатів, оксалатів, а також деяких інших солей при 800–1200 °C </a:t>
            </a:r>
          </a:p>
          <a:p>
            <a:pPr marL="0" indent="0" algn="ctr">
              <a:buNone/>
            </a:pPr>
            <a:r>
              <a:rPr lang="uk-UA" sz="2800" noProof="0" dirty="0"/>
              <a:t>E(OH)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</a:t>
            </a:r>
            <a:r>
              <a:rPr lang="uk-UA" sz="2800" noProof="0" dirty="0">
                <a:cs typeface="Calibri Light" panose="020F0302020204030204" pitchFamily="34" charset="0"/>
              </a:rPr>
              <a:t>→ E</a:t>
            </a:r>
            <a:r>
              <a:rPr lang="uk-UA" sz="2800" baseline="-25000" noProof="0" dirty="0">
                <a:cs typeface="Calibri Light" panose="020F0302020204030204" pitchFamily="34" charset="0"/>
              </a:rPr>
              <a:t>2</a:t>
            </a:r>
            <a:r>
              <a:rPr lang="uk-UA" sz="2800" noProof="0" dirty="0">
                <a:cs typeface="Calibri Light" panose="020F0302020204030204" pitchFamily="34" charset="0"/>
              </a:rPr>
              <a:t>O</a:t>
            </a:r>
            <a:r>
              <a:rPr lang="uk-UA" sz="2800" baseline="-25000" noProof="0" dirty="0">
                <a:cs typeface="Calibri Light" panose="020F0302020204030204" pitchFamily="34" charset="0"/>
              </a:rPr>
              <a:t>3</a:t>
            </a:r>
            <a:r>
              <a:rPr lang="uk-UA" sz="2800" noProof="0" dirty="0">
                <a:cs typeface="Calibri Light" panose="020F0302020204030204" pitchFamily="34" charset="0"/>
              </a:rPr>
              <a:t> + H</a:t>
            </a:r>
            <a:r>
              <a:rPr lang="uk-UA" sz="2800" baseline="-25000" noProof="0" dirty="0">
                <a:cs typeface="Calibri Light" panose="020F0302020204030204" pitchFamily="34" charset="0"/>
              </a:rPr>
              <a:t>2</a:t>
            </a:r>
            <a:r>
              <a:rPr lang="uk-UA" sz="2800" noProof="0" dirty="0">
                <a:cs typeface="Calibri Light" panose="020F0302020204030204" pitchFamily="34" charset="0"/>
              </a:rPr>
              <a:t>O</a:t>
            </a:r>
            <a:endParaRPr lang="uk-UA" sz="2800" noProof="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Виняток - CeO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, Pr</a:t>
            </a:r>
            <a:r>
              <a:rPr lang="uk-UA" sz="2800" baseline="-25000" noProof="0" dirty="0"/>
              <a:t>6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11</a:t>
            </a:r>
            <a:r>
              <a:rPr lang="uk-UA" sz="2800" noProof="0" dirty="0"/>
              <a:t> і Tb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Нижчі оксиди </a:t>
            </a:r>
            <a:r>
              <a:rPr lang="uk-UA" sz="2800" noProof="0" dirty="0" err="1"/>
              <a:t>SmO</a:t>
            </a:r>
            <a:r>
              <a:rPr lang="uk-UA" sz="2800" noProof="0" dirty="0"/>
              <a:t>, </a:t>
            </a:r>
            <a:r>
              <a:rPr lang="uk-UA" sz="2800" noProof="0" dirty="0" err="1"/>
              <a:t>EuO</a:t>
            </a:r>
            <a:r>
              <a:rPr lang="uk-UA" sz="2800" noProof="0" dirty="0"/>
              <a:t> і </a:t>
            </a:r>
            <a:r>
              <a:rPr lang="uk-UA" sz="2800" noProof="0" dirty="0" err="1"/>
              <a:t>YbO</a:t>
            </a:r>
            <a:endParaRPr lang="uk-UA" sz="2800" noProof="0" dirty="0"/>
          </a:p>
          <a:p>
            <a:pPr algn="ctr"/>
            <a:r>
              <a:rPr lang="uk-UA" sz="2800" noProof="0" dirty="0"/>
              <a:t>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C → 2ЕO + CO</a:t>
            </a:r>
            <a:endParaRPr lang="en-US" sz="2800" noProof="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uk-UA" sz="2800" dirty="0"/>
              <a:t>Всі оксиди Е</a:t>
            </a:r>
            <a:r>
              <a:rPr lang="uk-UA" sz="2800" baseline="-25000" dirty="0"/>
              <a:t>2</a:t>
            </a:r>
            <a:r>
              <a:rPr lang="uk-UA" sz="2800" dirty="0"/>
              <a:t>O</a:t>
            </a:r>
            <a:r>
              <a:rPr lang="uk-UA" sz="2800" baseline="-25000" dirty="0"/>
              <a:t>3  </a:t>
            </a:r>
            <a:r>
              <a:rPr lang="uk-UA" sz="2800" dirty="0"/>
              <a:t>мають основний характер</a:t>
            </a:r>
          </a:p>
          <a:p>
            <a:pPr algn="ctr"/>
            <a:r>
              <a:rPr lang="ru-RU" sz="2800" dirty="0"/>
              <a:t>Е</a:t>
            </a:r>
            <a:r>
              <a:rPr lang="ru-RU" sz="2800" baseline="-25000" dirty="0"/>
              <a:t>2</a:t>
            </a:r>
            <a:r>
              <a:rPr lang="ru-RU" sz="2800" dirty="0"/>
              <a:t>O</a:t>
            </a:r>
            <a:r>
              <a:rPr lang="ru-RU" sz="2800" baseline="-25000" dirty="0"/>
              <a:t>3</a:t>
            </a:r>
            <a:r>
              <a:rPr lang="ru-RU" sz="2800" dirty="0"/>
              <a:t> + 3 </a:t>
            </a:r>
            <a:r>
              <a:rPr lang="pl-PL" sz="2800" dirty="0"/>
              <a:t>H</a:t>
            </a:r>
            <a:r>
              <a:rPr lang="ru-RU" sz="2800" baseline="-25000" dirty="0"/>
              <a:t>2</a:t>
            </a:r>
            <a:r>
              <a:rPr lang="pl-PL" sz="2800" dirty="0"/>
              <a:t>O</a:t>
            </a:r>
            <a:r>
              <a:rPr lang="ru-RU" sz="2800" dirty="0"/>
              <a:t> = 2Е(</a:t>
            </a:r>
            <a:r>
              <a:rPr lang="en-US" sz="2800" dirty="0"/>
              <a:t>OH</a:t>
            </a:r>
            <a:r>
              <a:rPr lang="ru-RU" sz="2800" dirty="0"/>
              <a:t>)</a:t>
            </a:r>
            <a:r>
              <a:rPr lang="ru-RU" sz="2800" baseline="-25000" dirty="0"/>
              <a:t>3</a:t>
            </a:r>
            <a:endParaRPr lang="ru-UA" sz="2800" dirty="0"/>
          </a:p>
          <a:p>
            <a:pPr algn="ctr"/>
            <a:r>
              <a:rPr lang="uk-UA" sz="2800" dirty="0"/>
              <a:t>Е</a:t>
            </a:r>
            <a:r>
              <a:rPr lang="ru-RU" sz="2800" baseline="-25000" dirty="0"/>
              <a:t>2</a:t>
            </a:r>
            <a:r>
              <a:rPr lang="pl-PL" sz="2800" dirty="0"/>
              <a:t>O</a:t>
            </a:r>
            <a:r>
              <a:rPr lang="ru-RU" sz="2800" baseline="-25000" dirty="0"/>
              <a:t>3</a:t>
            </a:r>
            <a:r>
              <a:rPr lang="ru-RU" sz="2800" dirty="0"/>
              <a:t> + 6</a:t>
            </a:r>
            <a:r>
              <a:rPr lang="pl-PL" sz="2800" dirty="0"/>
              <a:t>HNO</a:t>
            </a:r>
            <a:r>
              <a:rPr lang="ru-RU" sz="2800" baseline="-25000" dirty="0"/>
              <a:t>3</a:t>
            </a:r>
            <a:r>
              <a:rPr lang="ru-RU" sz="2800" dirty="0"/>
              <a:t> = 2</a:t>
            </a:r>
            <a:r>
              <a:rPr lang="uk-UA" sz="2800" dirty="0"/>
              <a:t>Е</a:t>
            </a:r>
            <a:r>
              <a:rPr lang="ru-RU" sz="2800" dirty="0"/>
              <a:t>(</a:t>
            </a:r>
            <a:r>
              <a:rPr lang="pl-PL" sz="2800" dirty="0"/>
              <a:t>NO</a:t>
            </a:r>
            <a:r>
              <a:rPr lang="ru-RU" sz="2800" baseline="-25000" dirty="0"/>
              <a:t>3</a:t>
            </a:r>
            <a:r>
              <a:rPr lang="ru-RU" sz="2800" dirty="0"/>
              <a:t>)</a:t>
            </a:r>
            <a:r>
              <a:rPr lang="ru-RU" sz="2800" baseline="-25000" dirty="0"/>
              <a:t>3</a:t>
            </a:r>
            <a:r>
              <a:rPr lang="ru-RU" sz="2800" dirty="0"/>
              <a:t> + 3</a:t>
            </a:r>
            <a:r>
              <a:rPr lang="pl-PL" sz="2800" dirty="0"/>
              <a:t>H</a:t>
            </a:r>
            <a:r>
              <a:rPr lang="ru-RU" sz="2800" baseline="-25000" dirty="0"/>
              <a:t>2</a:t>
            </a:r>
            <a:r>
              <a:rPr lang="pl-PL" sz="2800" dirty="0"/>
              <a:t>O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205123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AA0E4-BEB8-6F3F-DACA-BB6C0BC2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Сполуки з оксигеном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8AD6D2-20B2-0387-CA6B-62C58D91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7142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Оксиди PrO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, TbO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та CeO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амфотерними, але основна функція в них виражена сильніше</a:t>
            </a:r>
          </a:p>
          <a:p>
            <a:pPr algn="ctr"/>
            <a:r>
              <a:rPr lang="uk-UA" sz="2800" noProof="0" dirty="0"/>
              <a:t>ЕO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SO</a:t>
            </a:r>
            <a:r>
              <a:rPr lang="uk-UA" sz="2800" baseline="-25000" noProof="0" dirty="0"/>
              <a:t>4конц</a:t>
            </a:r>
            <a:r>
              <a:rPr lang="uk-UA" sz="2800" noProof="0" dirty="0"/>
              <a:t> → Е(SO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 algn="ctr"/>
            <a:r>
              <a:rPr lang="uk-UA" sz="2800" noProof="0" dirty="0"/>
              <a:t>ЕO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+ 2NaOH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</a:t>
            </a:r>
            <a:r>
              <a:rPr lang="uk-UA" sz="2800" noProof="0" dirty="0"/>
              <a:t>Na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ЕO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(800-900 °С)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Розчинення PrO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і TbO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у кислотах і воді супроводжується окисно-відновною реакцією</a:t>
            </a:r>
          </a:p>
          <a:p>
            <a:pPr algn="ctr"/>
            <a:r>
              <a:rPr lang="uk-UA" sz="2800" noProof="0" dirty="0"/>
              <a:t>2TbO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+ 4H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2Tb(OH)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2</a:t>
            </a:r>
          </a:p>
          <a:p>
            <a:pPr algn="ctr"/>
            <a:r>
              <a:rPr lang="uk-UA" sz="2800" dirty="0"/>
              <a:t>2CeO</a:t>
            </a:r>
            <a:r>
              <a:rPr lang="uk-UA" sz="2800" baseline="-25000" dirty="0"/>
              <a:t>2</a:t>
            </a:r>
            <a:r>
              <a:rPr lang="uk-UA" sz="2800" dirty="0"/>
              <a:t> + 6HCl</a:t>
            </a:r>
            <a:r>
              <a:rPr lang="uk-UA" sz="2800" baseline="-25000" dirty="0"/>
              <a:t>розв</a:t>
            </a:r>
            <a:r>
              <a:rPr lang="uk-UA" sz="2800" dirty="0"/>
              <a:t> + H</a:t>
            </a:r>
            <a:r>
              <a:rPr lang="uk-UA" sz="2800" baseline="-25000" dirty="0"/>
              <a:t>2</a:t>
            </a:r>
            <a:r>
              <a:rPr lang="uk-UA" sz="2800" dirty="0"/>
              <a:t>O</a:t>
            </a:r>
            <a:r>
              <a:rPr lang="uk-UA" sz="2800" baseline="-25000" dirty="0"/>
              <a:t>2</a:t>
            </a:r>
            <a:r>
              <a:rPr lang="uk-UA" sz="2800" dirty="0"/>
              <a:t> → 2CeCl</a:t>
            </a:r>
            <a:r>
              <a:rPr lang="uk-UA" sz="2800" baseline="-25000" dirty="0"/>
              <a:t>3</a:t>
            </a:r>
            <a:r>
              <a:rPr lang="uk-UA" sz="2800" dirty="0"/>
              <a:t> + O</a:t>
            </a:r>
            <a:r>
              <a:rPr lang="uk-UA" sz="2800" baseline="-25000" dirty="0"/>
              <a:t>2</a:t>
            </a:r>
            <a:r>
              <a:rPr lang="uk-UA" sz="2800" dirty="0"/>
              <a:t> + 4H</a:t>
            </a:r>
            <a:r>
              <a:rPr lang="uk-UA" sz="2800" baseline="-25000" dirty="0"/>
              <a:t>2</a:t>
            </a:r>
            <a:r>
              <a:rPr lang="uk-UA" sz="2800" dirty="0"/>
              <a:t>O</a:t>
            </a:r>
          </a:p>
          <a:p>
            <a:pPr algn="ctr"/>
            <a:r>
              <a:rPr lang="uk-UA" sz="2800" dirty="0"/>
              <a:t>10PrO</a:t>
            </a:r>
            <a:r>
              <a:rPr lang="uk-UA" sz="2800" baseline="-25000" dirty="0"/>
              <a:t>2</a:t>
            </a:r>
            <a:r>
              <a:rPr lang="uk-UA" sz="2800" dirty="0"/>
              <a:t> + 2MnSO</a:t>
            </a:r>
            <a:r>
              <a:rPr lang="uk-UA" sz="2800" baseline="-25000" dirty="0"/>
              <a:t>4</a:t>
            </a:r>
            <a:r>
              <a:rPr lang="uk-UA" sz="2800" dirty="0"/>
              <a:t> + 13H</a:t>
            </a:r>
            <a:r>
              <a:rPr lang="uk-UA" sz="2800" baseline="-25000" dirty="0"/>
              <a:t>2</a:t>
            </a:r>
            <a:r>
              <a:rPr lang="uk-UA" sz="2800" dirty="0"/>
              <a:t>SO</a:t>
            </a:r>
            <a:r>
              <a:rPr lang="uk-UA" sz="2800" baseline="-25000" dirty="0"/>
              <a:t>4</a:t>
            </a:r>
            <a:r>
              <a:rPr lang="uk-UA" sz="2800" dirty="0"/>
              <a:t> → 5Pr</a:t>
            </a:r>
            <a:r>
              <a:rPr lang="uk-UA" sz="2800" baseline="-25000" dirty="0"/>
              <a:t>2</a:t>
            </a:r>
            <a:r>
              <a:rPr lang="uk-UA" sz="2800" dirty="0"/>
              <a:t>(SO</a:t>
            </a:r>
            <a:r>
              <a:rPr lang="uk-UA" sz="2800" baseline="-25000" dirty="0"/>
              <a:t>4</a:t>
            </a:r>
            <a:r>
              <a:rPr lang="uk-UA" sz="2800" dirty="0"/>
              <a:t>)</a:t>
            </a:r>
            <a:r>
              <a:rPr lang="uk-UA" sz="2800" baseline="-25000" dirty="0"/>
              <a:t>3</a:t>
            </a:r>
            <a:r>
              <a:rPr lang="uk-UA" sz="2800" dirty="0"/>
              <a:t> + 2HMnO</a:t>
            </a:r>
            <a:r>
              <a:rPr lang="uk-UA" sz="2800" baseline="-25000" dirty="0"/>
              <a:t>4</a:t>
            </a:r>
            <a:r>
              <a:rPr lang="uk-UA" sz="2800" dirty="0"/>
              <a:t> + 12H</a:t>
            </a:r>
            <a:r>
              <a:rPr lang="uk-UA" sz="2800" baseline="-25000" dirty="0"/>
              <a:t>2</a:t>
            </a:r>
            <a:r>
              <a:rPr lang="uk-UA" sz="2800" dirty="0"/>
              <a:t>O</a:t>
            </a:r>
          </a:p>
          <a:p>
            <a:pPr algn="ctr"/>
            <a:endParaRPr lang="uk-UA" sz="2800" baseline="-25000" noProof="0" dirty="0"/>
          </a:p>
        </p:txBody>
      </p:sp>
    </p:spTree>
    <p:extLst>
      <p:ext uri="{BB962C8B-B14F-4D97-AF65-F5344CB8AC3E}">
        <p14:creationId xmlns:p14="http://schemas.microsoft.com/office/powerpoint/2010/main" val="395675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29F3B-3CE2-329C-A72C-94591888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Сполуки з оксигеном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2B117-3BC6-5F03-2407-AC8C46FF6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Нижчі оксиди ЕO (за винятком </a:t>
            </a:r>
            <a:r>
              <a:rPr lang="uk-UA" sz="2800" noProof="0" dirty="0" err="1"/>
              <a:t>EuO</a:t>
            </a:r>
            <a:r>
              <a:rPr lang="uk-UA" sz="2800" noProof="0" dirty="0"/>
              <a:t>) – відновники</a:t>
            </a:r>
          </a:p>
          <a:p>
            <a:pPr algn="ctr"/>
            <a:r>
              <a:rPr lang="uk-UA" sz="2800" noProof="0" dirty="0"/>
              <a:t>4ЕO + 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→ 2Е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3</a:t>
            </a:r>
          </a:p>
          <a:p>
            <a:pPr algn="ctr"/>
            <a:r>
              <a:rPr lang="uk-UA" sz="2800" noProof="0" dirty="0" err="1"/>
              <a:t>TmO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</a:t>
            </a:r>
            <a:r>
              <a:rPr lang="uk-UA" sz="2800" noProof="0" dirty="0" err="1"/>
              <a:t>Tm</a:t>
            </a:r>
            <a:r>
              <a:rPr lang="uk-UA" sz="2800" noProof="0" dirty="0"/>
              <a:t>(OH)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+ 1/2H</a:t>
            </a:r>
            <a:r>
              <a:rPr lang="uk-UA" sz="2800" baseline="-25000" noProof="0" dirty="0"/>
              <a:t>2</a:t>
            </a:r>
          </a:p>
          <a:p>
            <a:pPr algn="ctr"/>
            <a:r>
              <a:rPr lang="uk-UA" sz="2800" noProof="0" dirty="0"/>
              <a:t>2ЕO + Cl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→ 2ЕOCl</a:t>
            </a:r>
          </a:p>
          <a:p>
            <a:pPr algn="ctr"/>
            <a:r>
              <a:rPr lang="uk-UA" sz="2800" noProof="0" dirty="0"/>
              <a:t>2ЕO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2Е(OH)</a:t>
            </a:r>
            <a:r>
              <a:rPr lang="uk-UA" sz="2800" baseline="-25000" noProof="0" dirty="0"/>
              <a:t>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 err="1"/>
              <a:t>EuO</a:t>
            </a:r>
            <a:r>
              <a:rPr lang="uk-UA" sz="2800" noProof="0" dirty="0"/>
              <a:t> нагадує </a:t>
            </a:r>
            <a:r>
              <a:rPr lang="uk-UA" sz="2800" noProof="0" dirty="0" err="1"/>
              <a:t>SrO</a:t>
            </a:r>
            <a:endParaRPr lang="uk-UA" sz="2800" noProof="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Мають лише основні властивості</a:t>
            </a:r>
          </a:p>
          <a:p>
            <a:endParaRPr lang="uk-UA" sz="2800" noProof="0" dirty="0"/>
          </a:p>
        </p:txBody>
      </p:sp>
    </p:spTree>
    <p:extLst>
      <p:ext uri="{BB962C8B-B14F-4D97-AF65-F5344CB8AC3E}">
        <p14:creationId xmlns:p14="http://schemas.microsoft.com/office/powerpoint/2010/main" val="5470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0A396-612B-0C08-972C-F63BD0EA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Сполуки з галогенами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5535A5-85CD-48B7-8B3A-303126BDA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29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Отримання </a:t>
            </a:r>
            <a:r>
              <a:rPr lang="uk-UA" sz="2800" noProof="0" dirty="0" err="1"/>
              <a:t>дигалогенідів</a:t>
            </a:r>
            <a:r>
              <a:rPr lang="uk-UA" sz="2800" noProof="0" dirty="0"/>
              <a:t> </a:t>
            </a:r>
            <a:r>
              <a:rPr lang="uk-UA" sz="2800" noProof="0" dirty="0" err="1"/>
              <a:t>Nd</a:t>
            </a:r>
            <a:r>
              <a:rPr lang="uk-UA" sz="2800" noProof="0" dirty="0"/>
              <a:t>, </a:t>
            </a:r>
            <a:r>
              <a:rPr lang="uk-UA" sz="2800" noProof="0" dirty="0" err="1"/>
              <a:t>Sm</a:t>
            </a:r>
            <a:r>
              <a:rPr lang="uk-UA" sz="2800" noProof="0" dirty="0"/>
              <a:t>, </a:t>
            </a:r>
            <a:r>
              <a:rPr lang="uk-UA" sz="2800" noProof="0" dirty="0" err="1"/>
              <a:t>Eu</a:t>
            </a:r>
            <a:r>
              <a:rPr lang="uk-UA" sz="2800" noProof="0" dirty="0"/>
              <a:t>, </a:t>
            </a:r>
            <a:r>
              <a:rPr lang="uk-UA" sz="2800" noProof="0" dirty="0" err="1"/>
              <a:t>Tm</a:t>
            </a:r>
            <a:r>
              <a:rPr lang="uk-UA" sz="2800" noProof="0" dirty="0"/>
              <a:t> і </a:t>
            </a:r>
            <a:r>
              <a:rPr lang="uk-UA" sz="2800" noProof="0" dirty="0" err="1"/>
              <a:t>Yb</a:t>
            </a:r>
            <a:endParaRPr lang="uk-UA" sz="2800" noProof="0" dirty="0"/>
          </a:p>
          <a:p>
            <a:pPr algn="ctr"/>
            <a:r>
              <a:rPr lang="uk-UA" sz="2800" noProof="0" dirty="0"/>
              <a:t>Е</a:t>
            </a:r>
            <a:r>
              <a:rPr lang="uk-UA" sz="2800" b="1" noProof="0" dirty="0"/>
              <a:t> </a:t>
            </a:r>
            <a:r>
              <a:rPr lang="uk-UA" sz="2800" noProof="0" dirty="0"/>
              <a:t>+ 2HCl → ЕCl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</a:p>
          <a:p>
            <a:pPr algn="ctr"/>
            <a:r>
              <a:rPr lang="uk-UA" sz="2800" noProof="0" dirty="0"/>
              <a:t>2ЕCl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Е</a:t>
            </a:r>
            <a:r>
              <a:rPr lang="uk-UA" sz="2800" b="1" noProof="0" dirty="0"/>
              <a:t> </a:t>
            </a:r>
            <a:r>
              <a:rPr lang="uk-UA" sz="2800" noProof="0" dirty="0"/>
              <a:t>→ 3ЕCl</a:t>
            </a:r>
            <a:r>
              <a:rPr lang="uk-UA" sz="2800" baseline="-25000" noProof="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У розчинах - окиснення Е</a:t>
            </a:r>
            <a:r>
              <a:rPr lang="uk-UA" sz="2800" baseline="30000" noProof="0" dirty="0"/>
              <a:t>+2</a:t>
            </a:r>
            <a:r>
              <a:rPr lang="uk-UA" sz="2800" noProof="0" dirty="0"/>
              <a:t> до Е</a:t>
            </a:r>
            <a:r>
              <a:rPr lang="uk-UA" sz="2800" baseline="30000" noProof="0" dirty="0"/>
              <a:t>+3</a:t>
            </a:r>
          </a:p>
          <a:p>
            <a:pPr algn="ctr"/>
            <a:r>
              <a:rPr lang="uk-UA" sz="2800" noProof="0" dirty="0"/>
              <a:t>ЕCl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ЕOHCl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+ 1/2H</a:t>
            </a:r>
            <a:r>
              <a:rPr lang="uk-UA" sz="2800" baseline="-25000" noProof="0" dirty="0"/>
              <a:t>2</a:t>
            </a:r>
          </a:p>
          <a:p>
            <a:pPr algn="ctr"/>
            <a:r>
              <a:rPr lang="uk-UA" sz="2800" noProof="0" dirty="0"/>
              <a:t>3ЕCl</a:t>
            </a:r>
            <a:r>
              <a:rPr lang="uk-UA" sz="2800" baseline="-25000" noProof="0" dirty="0"/>
              <a:t>2 </a:t>
            </a:r>
            <a:r>
              <a:rPr lang="uk-UA" sz="2800" noProof="0" dirty="0">
                <a:cs typeface="Calibri Light" panose="020F0302020204030204" pitchFamily="34" charset="0"/>
              </a:rPr>
              <a:t>→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uk-UA" sz="2800" noProof="0" dirty="0"/>
              <a:t>Е</a:t>
            </a:r>
            <a:r>
              <a:rPr lang="uk-UA" sz="2800" b="1" noProof="0" dirty="0"/>
              <a:t> </a:t>
            </a:r>
            <a:r>
              <a:rPr lang="uk-UA" sz="2800" noProof="0" dirty="0"/>
              <a:t>+ 2ЕCl</a:t>
            </a:r>
            <a:r>
              <a:rPr lang="uk-UA" sz="2800" baseline="-25000" noProof="0" dirty="0"/>
              <a:t>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</a:t>
            </a:r>
            <a:r>
              <a:rPr lang="uk-UA" sz="2800" dirty="0"/>
              <a:t>Р</a:t>
            </a:r>
            <a:r>
              <a:rPr lang="uk-UA" sz="2800" noProof="0" dirty="0" err="1"/>
              <a:t>озчини</a:t>
            </a:r>
            <a:r>
              <a:rPr lang="uk-UA" sz="2800" noProof="0" dirty="0"/>
              <a:t> ЕГ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(виняток - </a:t>
            </a:r>
            <a:r>
              <a:rPr lang="uk-UA" sz="2800" noProof="0" dirty="0" err="1"/>
              <a:t>галогеніди</a:t>
            </a:r>
            <a:r>
              <a:rPr lang="uk-UA" sz="2800" noProof="0" dirty="0"/>
              <a:t> </a:t>
            </a:r>
            <a:r>
              <a:rPr lang="uk-UA" sz="2800" noProof="0" dirty="0" err="1"/>
              <a:t>Eu</a:t>
            </a:r>
            <a:r>
              <a:rPr lang="uk-UA" sz="2800" noProof="0" dirty="0"/>
              <a:t>) </a:t>
            </a:r>
            <a:r>
              <a:rPr lang="uk-UA" sz="2800" noProof="0" dirty="0" err="1"/>
              <a:t>гідролізовані</a:t>
            </a:r>
            <a:endParaRPr lang="uk-UA" sz="2800" noProof="0" dirty="0"/>
          </a:p>
          <a:p>
            <a:pPr algn="ctr"/>
            <a:r>
              <a:rPr lang="uk-UA" sz="2800" noProof="0" dirty="0"/>
              <a:t>ЕCl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</a:t>
            </a:r>
            <a:r>
              <a:rPr lang="uk-UA" sz="2800" noProof="0" dirty="0" err="1"/>
              <a:t>ЕOHCl</a:t>
            </a:r>
            <a:r>
              <a:rPr lang="uk-UA" sz="2800" noProof="0" dirty="0"/>
              <a:t> + </a:t>
            </a:r>
            <a:r>
              <a:rPr lang="uk-UA" sz="2800" noProof="0" dirty="0" err="1"/>
              <a:t>HCl</a:t>
            </a:r>
            <a:endParaRPr lang="uk-UA" sz="2800" noProof="0" dirty="0"/>
          </a:p>
        </p:txBody>
      </p:sp>
    </p:spTree>
    <p:extLst>
      <p:ext uri="{BB962C8B-B14F-4D97-AF65-F5344CB8AC3E}">
        <p14:creationId xmlns:p14="http://schemas.microsoft.com/office/powerpoint/2010/main" val="245983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F44A2-0AD7-9F7E-E5EB-399B17BB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Сполуки з галогенами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E308AB-65C4-1D32-8B70-C4755FD97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Отримання ЕГ3</a:t>
            </a:r>
          </a:p>
          <a:p>
            <a:pPr algn="ctr"/>
            <a:r>
              <a:rPr lang="uk-UA" sz="2800" noProof="0" dirty="0"/>
              <a:t>2Е</a:t>
            </a:r>
            <a:r>
              <a:rPr lang="uk-UA" sz="2800" b="1" noProof="0" dirty="0"/>
              <a:t> </a:t>
            </a:r>
            <a:r>
              <a:rPr lang="uk-UA" sz="2800" noProof="0" dirty="0"/>
              <a:t>+ 6HCl → 2ЕCl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+ 3H</a:t>
            </a:r>
            <a:r>
              <a:rPr lang="uk-UA" sz="2800" baseline="-25000" noProof="0" dirty="0"/>
              <a:t>2</a:t>
            </a:r>
          </a:p>
          <a:p>
            <a:pPr algn="ctr"/>
            <a:r>
              <a:rPr lang="uk-UA" sz="2800" noProof="0" dirty="0"/>
              <a:t>2Е</a:t>
            </a:r>
            <a:r>
              <a:rPr lang="uk-UA" sz="2800" b="1" noProof="0" dirty="0"/>
              <a:t> </a:t>
            </a:r>
            <a:r>
              <a:rPr lang="uk-UA" sz="2800" noProof="0" dirty="0"/>
              <a:t>+ 3Cl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→ 2ЕCl</a:t>
            </a:r>
            <a:r>
              <a:rPr lang="uk-UA" sz="2800" baseline="-25000" noProof="0" dirty="0"/>
              <a:t>3</a:t>
            </a:r>
          </a:p>
          <a:p>
            <a:pPr algn="ctr"/>
            <a:r>
              <a:rPr lang="uk-UA" sz="2800" noProof="0" dirty="0"/>
              <a:t>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+ 6NH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Br → 2ЕBr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+ 6NH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 algn="ctr"/>
            <a:r>
              <a:rPr lang="uk-UA" sz="2800" noProof="0" dirty="0"/>
              <a:t>(NH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[ЕF</a:t>
            </a:r>
            <a:r>
              <a:rPr lang="uk-UA" sz="2800" baseline="-25000" noProof="0" dirty="0"/>
              <a:t>6</a:t>
            </a:r>
            <a:r>
              <a:rPr lang="uk-UA" sz="2800" noProof="0" dirty="0"/>
              <a:t>]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uk-UA" sz="2800" noProof="0" dirty="0"/>
              <a:t>ЕF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+ 3NH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F↑ (400-500 °С)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На повітрі</a:t>
            </a:r>
          </a:p>
          <a:p>
            <a:pPr algn="ctr"/>
            <a:r>
              <a:rPr lang="uk-UA" sz="2800" noProof="0" dirty="0"/>
              <a:t>ЕCl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CO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ЕOHCO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+ 3HCl</a:t>
            </a:r>
          </a:p>
        </p:txBody>
      </p:sp>
    </p:spTree>
    <p:extLst>
      <p:ext uri="{BB962C8B-B14F-4D97-AF65-F5344CB8AC3E}">
        <p14:creationId xmlns:p14="http://schemas.microsoft.com/office/powerpoint/2010/main" val="340097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31010-D0D2-B954-1780-29DA678F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Сполуки з галогенами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629826-3F10-B5AB-7B3E-FA06B58C2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</a:t>
            </a:r>
            <a:r>
              <a:rPr lang="uk-UA" sz="2800" noProof="0" dirty="0" err="1"/>
              <a:t>Тетрагалогеніди</a:t>
            </a:r>
            <a:r>
              <a:rPr lang="uk-UA" sz="2800" noProof="0" dirty="0"/>
              <a:t>, зокрема ЕF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, утворюють лише </a:t>
            </a:r>
            <a:r>
              <a:rPr lang="uk-UA" sz="2800" noProof="0" dirty="0" err="1"/>
              <a:t>Ce</a:t>
            </a:r>
            <a:r>
              <a:rPr lang="uk-UA" sz="2800" noProof="0" dirty="0"/>
              <a:t>, </a:t>
            </a:r>
            <a:r>
              <a:rPr lang="uk-UA" sz="2800" noProof="0" dirty="0" err="1"/>
              <a:t>Pr</a:t>
            </a:r>
            <a:r>
              <a:rPr lang="uk-UA" sz="2800" noProof="0" dirty="0"/>
              <a:t> і </a:t>
            </a:r>
            <a:r>
              <a:rPr lang="uk-UA" sz="2800" noProof="0" dirty="0" err="1"/>
              <a:t>Tb</a:t>
            </a:r>
            <a:endParaRPr lang="uk-UA" sz="2800" noProof="0" dirty="0"/>
          </a:p>
          <a:p>
            <a:pPr algn="ctr"/>
            <a:r>
              <a:rPr lang="uk-UA" sz="2800" noProof="0" dirty="0" err="1"/>
              <a:t>Ce</a:t>
            </a:r>
            <a:r>
              <a:rPr lang="uk-UA" sz="2800" noProof="0" dirty="0"/>
              <a:t> + 2F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→ CeF</a:t>
            </a:r>
            <a:r>
              <a:rPr lang="uk-UA" sz="2800" baseline="-25000" noProof="0" dirty="0"/>
              <a:t>4</a:t>
            </a:r>
          </a:p>
          <a:p>
            <a:pPr algn="ctr"/>
            <a:r>
              <a:rPr lang="uk-UA" sz="2800" noProof="0" dirty="0"/>
              <a:t>PrF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+ 2KF + 1/2F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→ K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[PrF</a:t>
            </a:r>
            <a:r>
              <a:rPr lang="uk-UA" sz="2800" baseline="-25000" noProof="0" dirty="0"/>
              <a:t>6</a:t>
            </a:r>
            <a:r>
              <a:rPr lang="uk-UA" sz="2800" noProof="0" dirty="0"/>
              <a:t>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</a:t>
            </a:r>
            <a:r>
              <a:rPr lang="uk-UA" sz="2800" dirty="0"/>
              <a:t>PrГ</a:t>
            </a:r>
            <a:r>
              <a:rPr lang="uk-UA" sz="2800" baseline="-25000" dirty="0"/>
              <a:t>4 </a:t>
            </a:r>
            <a:r>
              <a:rPr lang="uk-UA" sz="2800" noProof="0" dirty="0"/>
              <a:t>та </a:t>
            </a:r>
            <a:r>
              <a:rPr lang="en-US" sz="2800" dirty="0"/>
              <a:t>Tb</a:t>
            </a:r>
            <a:r>
              <a:rPr lang="uk-UA" sz="2800" dirty="0"/>
              <a:t>Г</a:t>
            </a:r>
            <a:r>
              <a:rPr lang="uk-UA" sz="2800" baseline="-25000" dirty="0"/>
              <a:t>4 </a:t>
            </a:r>
            <a:r>
              <a:rPr lang="uk-UA" sz="2800" dirty="0"/>
              <a:t> - окисники, </a:t>
            </a:r>
            <a:r>
              <a:rPr lang="uk-UA" sz="2800" noProof="0" dirty="0"/>
              <a:t>CeF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– стійка сполука </a:t>
            </a:r>
          </a:p>
          <a:p>
            <a:pPr marL="0" indent="0" algn="ctr">
              <a:buNone/>
            </a:pPr>
            <a:r>
              <a:rPr lang="uk-UA" sz="2800" noProof="0" dirty="0"/>
              <a:t>2PrCl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2PrCl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+ 2HCl + 0,5O</a:t>
            </a:r>
            <a:r>
              <a:rPr lang="uk-UA" sz="2800" baseline="-25000" noProof="0" dirty="0"/>
              <a:t>2</a:t>
            </a:r>
          </a:p>
          <a:p>
            <a:pPr algn="ctr"/>
            <a:r>
              <a:rPr lang="uk-UA" sz="2800" noProof="0" dirty="0"/>
              <a:t>2CeF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uk-UA" sz="2800" noProof="0" dirty="0"/>
              <a:t>2CeF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+2HF (200-300 °С)</a:t>
            </a:r>
          </a:p>
        </p:txBody>
      </p:sp>
    </p:spTree>
    <p:extLst>
      <p:ext uri="{BB962C8B-B14F-4D97-AF65-F5344CB8AC3E}">
        <p14:creationId xmlns:p14="http://schemas.microsoft.com/office/powerpoint/2010/main" val="341832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287B5-8946-2D11-091E-C6650C6E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Сульфіди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47598F-2C6E-A4EF-DAA9-BBAB52427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Отримання </a:t>
            </a:r>
          </a:p>
          <a:p>
            <a:pPr algn="ctr"/>
            <a:r>
              <a:rPr lang="uk-UA" sz="2800" noProof="0" dirty="0"/>
              <a:t>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(CO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</a:t>
            </a:r>
            <a:r>
              <a:rPr lang="uk-UA" sz="2800" noProof="0" dirty="0"/>
              <a:t>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+ 3CO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+ 3H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(</a:t>
            </a:r>
            <a:r>
              <a:rPr lang="uk-UA" sz="2800" noProof="0" dirty="0">
                <a:cs typeface="Calibri Light" panose="020F0302020204030204" pitchFamily="34" charset="0"/>
              </a:rPr>
              <a:t>&gt; 500 °С)</a:t>
            </a:r>
            <a:endParaRPr lang="uk-UA" sz="2800" noProof="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У вологому повітрі – гідроліз або окиснення</a:t>
            </a:r>
          </a:p>
          <a:p>
            <a:pPr algn="ctr"/>
            <a:r>
              <a:rPr lang="uk-UA" sz="2800" noProof="0" dirty="0"/>
              <a:t>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</a:t>
            </a:r>
          </a:p>
          <a:p>
            <a:pPr algn="ctr"/>
            <a:r>
              <a:rPr lang="uk-UA" sz="2800" noProof="0" dirty="0"/>
              <a:t>ЕS + 12HNO</a:t>
            </a:r>
            <a:r>
              <a:rPr lang="uk-UA" sz="2800" baseline="-25000" noProof="0" dirty="0"/>
              <a:t>3(</a:t>
            </a:r>
            <a:r>
              <a:rPr lang="uk-UA" sz="2800" baseline="-25000" noProof="0" dirty="0" err="1"/>
              <a:t>конц</a:t>
            </a:r>
            <a:r>
              <a:rPr lang="uk-UA" sz="2800" baseline="-25000" noProof="0" dirty="0"/>
              <a:t>)</a:t>
            </a:r>
            <a:r>
              <a:rPr lang="uk-UA" sz="2800" noProof="0" dirty="0"/>
              <a:t> → Е(NO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+ 9NO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+ 5H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Термічно нестійкі</a:t>
            </a:r>
          </a:p>
          <a:p>
            <a:pPr algn="ctr"/>
            <a:r>
              <a:rPr lang="uk-UA" sz="2800" noProof="0" dirty="0"/>
              <a:t>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uk-UA" sz="2800" noProof="0" dirty="0"/>
              <a:t>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 + 2SO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(</a:t>
            </a:r>
            <a:r>
              <a:rPr lang="uk-UA" sz="2800" noProof="0" dirty="0">
                <a:cs typeface="Calibri Light" panose="020F0302020204030204" pitchFamily="34" charset="0"/>
              </a:rPr>
              <a:t>&gt; 400 °С)</a:t>
            </a:r>
            <a:endParaRPr lang="uk-UA" sz="2800" noProof="0" dirty="0"/>
          </a:p>
        </p:txBody>
      </p:sp>
    </p:spTree>
    <p:extLst>
      <p:ext uri="{BB962C8B-B14F-4D97-AF65-F5344CB8AC3E}">
        <p14:creationId xmlns:p14="http://schemas.microsoft.com/office/powerpoint/2010/main" val="347374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2D4F0-B636-26E4-0F9D-5A3233F9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Інші бінарні сполуки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545BFF-4A4D-A66C-84EB-27132D9A0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4454"/>
            <a:ext cx="10058400" cy="48700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noProof="0" dirty="0"/>
              <a:t>Нітриди та фосфіди легко розкладаються та </a:t>
            </a:r>
            <a:r>
              <a:rPr lang="uk-UA" sz="2800" noProof="0" dirty="0" err="1"/>
              <a:t>окиснюються</a:t>
            </a:r>
            <a:endParaRPr lang="uk-UA" sz="2800" noProof="0" dirty="0"/>
          </a:p>
          <a:p>
            <a:pPr algn="ctr">
              <a:lnSpc>
                <a:spcPct val="80000"/>
              </a:lnSpc>
            </a:pPr>
            <a:r>
              <a:rPr lang="uk-UA" sz="2800" noProof="0" dirty="0"/>
              <a:t>ЕN + 4HCl → ЕCl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NH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Cl</a:t>
            </a:r>
          </a:p>
          <a:p>
            <a:pPr algn="ctr">
              <a:lnSpc>
                <a:spcPct val="80000"/>
              </a:lnSpc>
            </a:pPr>
            <a:r>
              <a:rPr lang="uk-UA" sz="2800" noProof="0" dirty="0"/>
              <a:t>ЕP + 2O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→ ЕPO</a:t>
            </a:r>
            <a:r>
              <a:rPr lang="uk-UA" sz="2800" baseline="-25000" noProof="0" dirty="0"/>
              <a:t>4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noProof="0" dirty="0"/>
              <a:t> </a:t>
            </a:r>
            <a:r>
              <a:rPr lang="uk-UA" sz="2800" noProof="0" dirty="0" err="1"/>
              <a:t>Карбіди</a:t>
            </a:r>
            <a:r>
              <a:rPr lang="uk-UA" sz="2800" noProof="0" dirty="0"/>
              <a:t> ЕC, ЕC2, Е2C та інші легко розкладаються</a:t>
            </a:r>
          </a:p>
          <a:p>
            <a:pPr algn="ctr">
              <a:lnSpc>
                <a:spcPct val="80000"/>
              </a:lnSpc>
            </a:pPr>
            <a:r>
              <a:rPr lang="uk-UA" sz="2800" noProof="0" dirty="0"/>
              <a:t>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+ 7C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</a:t>
            </a:r>
            <a:r>
              <a:rPr lang="uk-UA" sz="2800" noProof="0" dirty="0"/>
              <a:t>2ЕC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+ 3CO</a:t>
            </a:r>
          </a:p>
          <a:p>
            <a:pPr algn="ctr">
              <a:lnSpc>
                <a:spcPct val="80000"/>
              </a:lnSpc>
            </a:pPr>
            <a:r>
              <a:rPr lang="uk-UA" sz="2800" noProof="0" dirty="0"/>
              <a:t>2ЕC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+ 12H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SO</a:t>
            </a:r>
            <a:r>
              <a:rPr lang="uk-UA" sz="2800" baseline="-25000" noProof="0" dirty="0"/>
              <a:t>4(</a:t>
            </a:r>
            <a:r>
              <a:rPr lang="uk-UA" sz="2800" baseline="-25000" noProof="0" dirty="0" err="1"/>
              <a:t>конц</a:t>
            </a:r>
            <a:r>
              <a:rPr lang="uk-UA" sz="2800" baseline="-25000" noProof="0" dirty="0"/>
              <a:t>)</a:t>
            </a:r>
            <a:r>
              <a:rPr lang="uk-UA" sz="2800" noProof="0" dirty="0"/>
              <a:t> → 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(SO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+ 4CO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+ 9SO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+ 10H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noProof="0" dirty="0"/>
              <a:t> Гідриди ЕH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малоактивні, а ЕH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- відновники</a:t>
            </a:r>
          </a:p>
          <a:p>
            <a:pPr algn="ctr">
              <a:lnSpc>
                <a:spcPct val="80000"/>
              </a:lnSpc>
            </a:pPr>
            <a:r>
              <a:rPr lang="uk-UA" sz="2800" noProof="0" dirty="0"/>
              <a:t>2ЕH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+ 6H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2Е(OH)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+ 3H</a:t>
            </a:r>
            <a:r>
              <a:rPr lang="uk-UA" sz="2800" baseline="-25000" noProof="0" dirty="0"/>
              <a:t>2</a:t>
            </a:r>
          </a:p>
          <a:p>
            <a:pPr algn="ctr">
              <a:lnSpc>
                <a:spcPct val="80000"/>
              </a:lnSpc>
            </a:pPr>
            <a:r>
              <a:rPr lang="uk-UA" sz="2800" noProof="0" dirty="0"/>
              <a:t>ЕH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+ 3HBr → ЕBr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+ 3H</a:t>
            </a:r>
            <a:r>
              <a:rPr lang="uk-UA" sz="2800" baseline="-25000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79698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5EC3F-6972-C15B-FD58-D1E71DAC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Гідроксиди: </a:t>
            </a:r>
            <a:r>
              <a:rPr lang="ru-RU" b="1" dirty="0"/>
              <a:t>Е(</a:t>
            </a:r>
            <a:r>
              <a:rPr lang="en-US" b="1" dirty="0"/>
              <a:t>OH)</a:t>
            </a:r>
            <a:r>
              <a:rPr lang="en-US" b="1" baseline="-25000" dirty="0"/>
              <a:t>2</a:t>
            </a:r>
            <a:endParaRPr lang="ru-UA" baseline="-25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7DB0F-A442-DA49-5B6D-0FD7653A4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Гідроксиди відомі для </a:t>
            </a:r>
            <a:r>
              <a:rPr lang="uk-UA" sz="2800" noProof="0" dirty="0" err="1"/>
              <a:t>Sm</a:t>
            </a:r>
            <a:r>
              <a:rPr lang="uk-UA" sz="2800" noProof="0" dirty="0"/>
              <a:t>, </a:t>
            </a:r>
            <a:r>
              <a:rPr lang="uk-UA" sz="2800" noProof="0" dirty="0" err="1"/>
              <a:t>Eu</a:t>
            </a:r>
            <a:r>
              <a:rPr lang="uk-UA" sz="2800" noProof="0" dirty="0"/>
              <a:t> і </a:t>
            </a:r>
            <a:r>
              <a:rPr lang="uk-UA" sz="2800" noProof="0" dirty="0" err="1"/>
              <a:t>Yb</a:t>
            </a:r>
            <a:r>
              <a:rPr lang="uk-UA" sz="2800" noProof="0" dirty="0"/>
              <a:t>. Гідроксиди </a:t>
            </a:r>
            <a:r>
              <a:rPr lang="uk-UA" sz="2800" noProof="0" dirty="0" err="1"/>
              <a:t>Sm</a:t>
            </a:r>
            <a:r>
              <a:rPr lang="uk-UA" sz="2800" noProof="0" dirty="0"/>
              <a:t>(OH)</a:t>
            </a:r>
            <a:r>
              <a:rPr lang="uk-UA" sz="2800" baseline="-25000" noProof="0" dirty="0"/>
              <a:t>2</a:t>
            </a:r>
          </a:p>
          <a:p>
            <a:r>
              <a:rPr lang="uk-UA" sz="2800" noProof="0" dirty="0"/>
              <a:t>і </a:t>
            </a:r>
            <a:r>
              <a:rPr lang="uk-UA" sz="2800" noProof="0" dirty="0" err="1"/>
              <a:t>Yb</a:t>
            </a:r>
            <a:r>
              <a:rPr lang="uk-UA" sz="2800" noProof="0" dirty="0"/>
              <a:t>(OH)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погано розчиняються у воді, а </a:t>
            </a:r>
            <a:r>
              <a:rPr lang="uk-UA" sz="2800" noProof="0" dirty="0" err="1"/>
              <a:t>Eu</a:t>
            </a:r>
            <a:r>
              <a:rPr lang="uk-UA" sz="2800" noProof="0" dirty="0"/>
              <a:t>(OH)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– добре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Легко реагують з кислотами і CO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повітря</a:t>
            </a:r>
          </a:p>
          <a:p>
            <a:pPr algn="ctr"/>
            <a:r>
              <a:rPr lang="uk-UA" sz="2800" noProof="0" dirty="0" err="1"/>
              <a:t>Eu</a:t>
            </a:r>
            <a:r>
              <a:rPr lang="uk-UA" sz="2800" noProof="0" dirty="0"/>
              <a:t>(OH)2 + CO2 → EuCO3 + H2O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При прожарюванні на повітрі - відщеплення та окиснення до 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та Eu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4</a:t>
            </a:r>
          </a:p>
          <a:p>
            <a:pPr algn="ctr"/>
            <a:r>
              <a:rPr lang="uk-UA" sz="2800" noProof="0" dirty="0"/>
              <a:t>3Eu(OH)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+ 1/2O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→ Eu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+ 3H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07388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76354-EBB6-A97A-3BEB-F7F4A146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Гідроксиди: </a:t>
            </a:r>
            <a:r>
              <a:rPr lang="ru-RU" b="1" dirty="0"/>
              <a:t>Е(</a:t>
            </a:r>
            <a:r>
              <a:rPr lang="en-US" b="1" dirty="0"/>
              <a:t>OH)</a:t>
            </a:r>
            <a:r>
              <a:rPr lang="uk-UA" b="1" baseline="-25000" dirty="0"/>
              <a:t>3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F99329-7E62-6A63-BB81-F9C2066B4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737360"/>
            <a:ext cx="11318240" cy="45042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noProof="0" dirty="0"/>
              <a:t> Нерозчинні у воді сполуки, ДР=10</a:t>
            </a:r>
            <a:r>
              <a:rPr lang="uk-UA" sz="2800" baseline="30000" noProof="0" dirty="0"/>
              <a:t>–19</a:t>
            </a:r>
            <a:r>
              <a:rPr lang="uk-UA" sz="2800" noProof="0" dirty="0"/>
              <a:t>–10</a:t>
            </a:r>
            <a:r>
              <a:rPr lang="uk-UA" sz="2800" baseline="30000" noProof="0" dirty="0"/>
              <a:t>–24</a:t>
            </a:r>
            <a:endParaRPr lang="uk-UA" sz="2800" noProof="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noProof="0" dirty="0"/>
              <a:t> Легко реагують з мінеральними кислотами та CO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повітря: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uk-UA" sz="2800" noProof="0" dirty="0"/>
              <a:t> Е(OH)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+ 3HCl → ЕCl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 algn="ctr">
              <a:lnSpc>
                <a:spcPct val="80000"/>
              </a:lnSpc>
            </a:pPr>
            <a:r>
              <a:rPr lang="uk-UA" sz="2800" noProof="0" dirty="0"/>
              <a:t>Е(OH)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CO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→ ЕOHCO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noProof="0" dirty="0"/>
              <a:t> З концентрованими розчинами лугів не реагують, за винятком </a:t>
            </a:r>
            <a:r>
              <a:rPr lang="uk-UA" sz="2800" noProof="0" dirty="0" err="1"/>
              <a:t>Lu</a:t>
            </a:r>
            <a:r>
              <a:rPr lang="uk-UA" sz="2800" noProof="0" dirty="0"/>
              <a:t>(OH)</a:t>
            </a:r>
            <a:r>
              <a:rPr lang="uk-UA" sz="2800" baseline="-25000" noProof="0" dirty="0"/>
              <a:t>3</a:t>
            </a:r>
          </a:p>
          <a:p>
            <a:pPr algn="ctr">
              <a:lnSpc>
                <a:spcPct val="80000"/>
              </a:lnSpc>
            </a:pPr>
            <a:r>
              <a:rPr lang="uk-UA" sz="2800" noProof="0" dirty="0" err="1"/>
              <a:t>Lu</a:t>
            </a:r>
            <a:r>
              <a:rPr lang="uk-UA" sz="2800" noProof="0" dirty="0"/>
              <a:t>(OH)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+ 3NaOH → Na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[</a:t>
            </a:r>
            <a:r>
              <a:rPr lang="uk-UA" sz="2800" noProof="0" dirty="0" err="1"/>
              <a:t>Lu</a:t>
            </a:r>
            <a:r>
              <a:rPr lang="uk-UA" sz="2800" noProof="0" dirty="0"/>
              <a:t>(OH)</a:t>
            </a:r>
            <a:r>
              <a:rPr lang="uk-UA" sz="2800" baseline="-25000" noProof="0" dirty="0"/>
              <a:t>6</a:t>
            </a:r>
            <a:r>
              <a:rPr lang="uk-UA" sz="2800" noProof="0" dirty="0"/>
              <a:t>]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noProof="0" dirty="0"/>
              <a:t> При нагріванні розкладаються, проміжний продукт – ЕOOH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uk-UA" sz="2800" dirty="0"/>
              <a:t>Е(OH)</a:t>
            </a:r>
            <a:r>
              <a:rPr lang="uk-UA" sz="2800" baseline="-25000" dirty="0"/>
              <a:t>3</a:t>
            </a:r>
            <a:r>
              <a:rPr lang="uk-UA" sz="2800" dirty="0"/>
              <a:t> </a:t>
            </a:r>
            <a:r>
              <a:rPr lang="uk-UA" sz="2800" dirty="0">
                <a:cs typeface="Calibri Light" panose="020F0302020204030204" pitchFamily="34" charset="0"/>
              </a:rPr>
              <a:t>→ </a:t>
            </a:r>
            <a:r>
              <a:rPr lang="en-US" sz="2800" dirty="0">
                <a:cs typeface="Calibri Light" panose="020F0302020204030204" pitchFamily="34" charset="0"/>
              </a:rPr>
              <a:t>EOOH + H</a:t>
            </a:r>
            <a:r>
              <a:rPr lang="en-US" sz="2800" baseline="-25000" dirty="0">
                <a:cs typeface="Calibri Light" panose="020F0302020204030204" pitchFamily="34" charset="0"/>
              </a:rPr>
              <a:t>2</a:t>
            </a:r>
            <a:r>
              <a:rPr lang="en-US" sz="2800" dirty="0">
                <a:cs typeface="Calibri Light" panose="020F0302020204030204" pitchFamily="34" charset="0"/>
              </a:rPr>
              <a:t>O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800" dirty="0">
                <a:cs typeface="Calibri Light" panose="020F0302020204030204" pitchFamily="34" charset="0"/>
              </a:rPr>
              <a:t>EOOH → </a:t>
            </a:r>
            <a:r>
              <a:rPr lang="uk-UA" sz="2800" dirty="0">
                <a:cs typeface="Calibri Light" panose="020F0302020204030204" pitchFamily="34" charset="0"/>
              </a:rPr>
              <a:t>стабільний оксид (Е2О3, </a:t>
            </a:r>
            <a:r>
              <a:rPr lang="uk-UA" sz="2800" dirty="0"/>
              <a:t>CeO</a:t>
            </a:r>
            <a:r>
              <a:rPr lang="uk-UA" sz="2800" baseline="-25000" dirty="0"/>
              <a:t>2</a:t>
            </a:r>
            <a:r>
              <a:rPr lang="uk-UA" sz="2800" dirty="0"/>
              <a:t>, Pr</a:t>
            </a:r>
            <a:r>
              <a:rPr lang="uk-UA" sz="2800" baseline="-25000" dirty="0"/>
              <a:t>6</a:t>
            </a:r>
            <a:r>
              <a:rPr lang="uk-UA" sz="2800" dirty="0"/>
              <a:t>O</a:t>
            </a:r>
            <a:r>
              <a:rPr lang="uk-UA" sz="2800" baseline="-25000" dirty="0"/>
              <a:t>11</a:t>
            </a:r>
            <a:r>
              <a:rPr lang="uk-UA" sz="2800" dirty="0"/>
              <a:t>, Tb</a:t>
            </a:r>
            <a:r>
              <a:rPr lang="uk-UA" sz="2800" baseline="-25000" dirty="0"/>
              <a:t>4</a:t>
            </a:r>
            <a:r>
              <a:rPr lang="uk-UA" sz="2800" dirty="0"/>
              <a:t>O</a:t>
            </a:r>
            <a:r>
              <a:rPr lang="uk-UA" sz="2800" baseline="-25000" dirty="0"/>
              <a:t>7</a:t>
            </a:r>
            <a:r>
              <a:rPr lang="uk-UA" sz="2800" dirty="0"/>
              <a:t>) + </a:t>
            </a:r>
            <a:r>
              <a:rPr lang="en-US" sz="2800" dirty="0">
                <a:cs typeface="Calibri Light" panose="020F0302020204030204" pitchFamily="34" charset="0"/>
              </a:rPr>
              <a:t>H</a:t>
            </a:r>
            <a:r>
              <a:rPr lang="en-US" sz="2800" baseline="-25000" dirty="0">
                <a:cs typeface="Calibri Light" panose="020F0302020204030204" pitchFamily="34" charset="0"/>
              </a:rPr>
              <a:t>2</a:t>
            </a:r>
            <a:r>
              <a:rPr lang="en-US" sz="2800" dirty="0">
                <a:cs typeface="Calibri Light" panose="020F0302020204030204" pitchFamily="34" charset="0"/>
              </a:rPr>
              <a:t>O</a:t>
            </a:r>
          </a:p>
          <a:p>
            <a:pPr marL="0" indent="0">
              <a:lnSpc>
                <a:spcPct val="80000"/>
              </a:lnSpc>
              <a:buNone/>
            </a:pPr>
            <a:endParaRPr lang="uk-UA" sz="2800" noProof="0" dirty="0"/>
          </a:p>
        </p:txBody>
      </p:sp>
    </p:spTree>
    <p:extLst>
      <p:ext uri="{BB962C8B-B14F-4D97-AF65-F5344CB8AC3E}">
        <p14:creationId xmlns:p14="http://schemas.microsoft.com/office/powerpoint/2010/main" val="367535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0CC95-7A63-9A7A-4224-02B89184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Загальні відомості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87BB7-472B-66B5-C647-6E233D9F4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Дві групи з 14 елементів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лантаноїди - церій </a:t>
            </a:r>
            <a:r>
              <a:rPr lang="uk-UA" sz="2800" noProof="0" dirty="0" err="1"/>
              <a:t>Ce</a:t>
            </a:r>
            <a:r>
              <a:rPr lang="uk-UA" sz="2800" noProof="0" dirty="0"/>
              <a:t>, празеодим </a:t>
            </a:r>
            <a:r>
              <a:rPr lang="uk-UA" sz="2800" noProof="0" dirty="0" err="1"/>
              <a:t>Pr</a:t>
            </a:r>
            <a:r>
              <a:rPr lang="uk-UA" sz="2800" noProof="0" dirty="0"/>
              <a:t>, неодим </a:t>
            </a:r>
            <a:r>
              <a:rPr lang="uk-UA" sz="2800" noProof="0" dirty="0" err="1"/>
              <a:t>Nd</a:t>
            </a:r>
            <a:r>
              <a:rPr lang="uk-UA" sz="2800" noProof="0" dirty="0"/>
              <a:t>, прометій </a:t>
            </a:r>
            <a:r>
              <a:rPr lang="uk-UA" sz="2800" noProof="0" dirty="0" err="1"/>
              <a:t>Pm</a:t>
            </a:r>
            <a:r>
              <a:rPr lang="uk-UA" sz="2800" noProof="0" dirty="0"/>
              <a:t> , самарій </a:t>
            </a:r>
            <a:r>
              <a:rPr lang="uk-UA" sz="2800" noProof="0" dirty="0" err="1"/>
              <a:t>Sm</a:t>
            </a:r>
            <a:r>
              <a:rPr lang="uk-UA" sz="2800" noProof="0" dirty="0"/>
              <a:t> , європій </a:t>
            </a:r>
            <a:r>
              <a:rPr lang="uk-UA" sz="2800" noProof="0" dirty="0" err="1"/>
              <a:t>Eu</a:t>
            </a:r>
            <a:r>
              <a:rPr lang="uk-UA" sz="2800" noProof="0" dirty="0"/>
              <a:t> , гадоліній </a:t>
            </a:r>
            <a:r>
              <a:rPr lang="uk-UA" sz="2800" noProof="0" dirty="0" err="1"/>
              <a:t>Gd</a:t>
            </a:r>
            <a:r>
              <a:rPr lang="uk-UA" sz="2800" noProof="0" dirty="0"/>
              <a:t> , тербій </a:t>
            </a:r>
            <a:r>
              <a:rPr lang="uk-UA" sz="2800" noProof="0" dirty="0" err="1"/>
              <a:t>Tb</a:t>
            </a:r>
            <a:r>
              <a:rPr lang="uk-UA" sz="2800" noProof="0" dirty="0"/>
              <a:t> , диспрозій </a:t>
            </a:r>
            <a:r>
              <a:rPr lang="uk-UA" sz="2800" noProof="0" dirty="0" err="1"/>
              <a:t>Dy</a:t>
            </a:r>
            <a:r>
              <a:rPr lang="uk-UA" sz="2800" noProof="0" dirty="0"/>
              <a:t> , гольмій </a:t>
            </a:r>
            <a:r>
              <a:rPr lang="uk-UA" sz="2800" noProof="0" dirty="0" err="1"/>
              <a:t>Ho</a:t>
            </a:r>
            <a:r>
              <a:rPr lang="uk-UA" sz="2800" noProof="0" dirty="0"/>
              <a:t> , ербій </a:t>
            </a:r>
            <a:r>
              <a:rPr lang="uk-UA" sz="2800" noProof="0" dirty="0" err="1"/>
              <a:t>Er</a:t>
            </a:r>
            <a:r>
              <a:rPr lang="uk-UA" sz="2800" noProof="0" dirty="0"/>
              <a:t> , тулій </a:t>
            </a:r>
            <a:r>
              <a:rPr lang="uk-UA" sz="2800" noProof="0" dirty="0" err="1"/>
              <a:t>Tm</a:t>
            </a:r>
            <a:r>
              <a:rPr lang="uk-UA" sz="2800" noProof="0" dirty="0"/>
              <a:t> , ітербій </a:t>
            </a:r>
            <a:r>
              <a:rPr lang="uk-UA" sz="2800" noProof="0" dirty="0" err="1"/>
              <a:t>Yb</a:t>
            </a:r>
            <a:r>
              <a:rPr lang="uk-UA" sz="2800" noProof="0" dirty="0"/>
              <a:t> та лютецій </a:t>
            </a:r>
            <a:r>
              <a:rPr lang="uk-UA" sz="2800" noProof="0" dirty="0" err="1"/>
              <a:t>Lu</a:t>
            </a:r>
            <a:r>
              <a:rPr lang="uk-UA" sz="2800" noProof="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актиноїди - торій </a:t>
            </a:r>
            <a:r>
              <a:rPr lang="uk-UA" sz="2800" noProof="0" dirty="0" err="1"/>
              <a:t>Th</a:t>
            </a:r>
            <a:r>
              <a:rPr lang="uk-UA" sz="2800" noProof="0" dirty="0"/>
              <a:t>, протактиній Ра, уран U, нептуній </a:t>
            </a:r>
            <a:r>
              <a:rPr lang="uk-UA" sz="2800" noProof="0" dirty="0" err="1"/>
              <a:t>Np</a:t>
            </a:r>
            <a:r>
              <a:rPr lang="uk-UA" sz="2800" noProof="0" dirty="0"/>
              <a:t>, плутоній </a:t>
            </a:r>
            <a:r>
              <a:rPr lang="uk-UA" sz="2800" noProof="0" dirty="0" err="1"/>
              <a:t>Pu</a:t>
            </a:r>
            <a:r>
              <a:rPr lang="uk-UA" sz="2800" noProof="0" dirty="0"/>
              <a:t>, америцій </a:t>
            </a:r>
            <a:r>
              <a:rPr lang="uk-UA" sz="2800" noProof="0" dirty="0" err="1"/>
              <a:t>Am</a:t>
            </a:r>
            <a:r>
              <a:rPr lang="uk-UA" sz="2800" noProof="0" dirty="0"/>
              <a:t>, кюрій </a:t>
            </a:r>
            <a:r>
              <a:rPr lang="uk-UA" sz="2800" noProof="0" dirty="0" err="1"/>
              <a:t>Cm</a:t>
            </a:r>
            <a:r>
              <a:rPr lang="uk-UA" sz="2800" noProof="0" dirty="0"/>
              <a:t>, берклій </a:t>
            </a:r>
            <a:r>
              <a:rPr lang="uk-UA" sz="2800" noProof="0" dirty="0" err="1"/>
              <a:t>Bk</a:t>
            </a:r>
            <a:r>
              <a:rPr lang="uk-UA" sz="2800" noProof="0" dirty="0"/>
              <a:t>, каліфорній </a:t>
            </a:r>
            <a:r>
              <a:rPr lang="uk-UA" sz="2800" noProof="0" dirty="0" err="1"/>
              <a:t>Cf</a:t>
            </a:r>
            <a:r>
              <a:rPr lang="uk-UA" sz="2800" noProof="0" dirty="0"/>
              <a:t>, ейнштейній </a:t>
            </a:r>
            <a:r>
              <a:rPr lang="uk-UA" sz="2800" noProof="0" dirty="0" err="1"/>
              <a:t>Es</a:t>
            </a:r>
            <a:r>
              <a:rPr lang="uk-UA" sz="2800" noProof="0" dirty="0"/>
              <a:t>, фермій </a:t>
            </a:r>
            <a:r>
              <a:rPr lang="uk-UA" sz="2800" noProof="0" dirty="0" err="1"/>
              <a:t>Fm</a:t>
            </a:r>
            <a:r>
              <a:rPr lang="uk-UA" sz="2800" noProof="0" dirty="0"/>
              <a:t>, </a:t>
            </a:r>
            <a:r>
              <a:rPr lang="uk-UA" sz="2800" noProof="0" dirty="0" err="1"/>
              <a:t>менделевій</a:t>
            </a:r>
            <a:r>
              <a:rPr lang="uk-UA" sz="2800" noProof="0" dirty="0"/>
              <a:t> </a:t>
            </a:r>
            <a:r>
              <a:rPr lang="uk-UA" sz="2800" noProof="0" dirty="0" err="1"/>
              <a:t>Md</a:t>
            </a:r>
            <a:r>
              <a:rPr lang="uk-UA" sz="2800" noProof="0" dirty="0"/>
              <a:t>, нобелій </a:t>
            </a:r>
            <a:r>
              <a:rPr lang="uk-UA" sz="2800" noProof="0" dirty="0" err="1"/>
              <a:t>No</a:t>
            </a:r>
            <a:r>
              <a:rPr lang="uk-UA" sz="2800" noProof="0" dirty="0"/>
              <a:t> та лоуренсій </a:t>
            </a:r>
            <a:r>
              <a:rPr lang="uk-UA" sz="2800" noProof="0" dirty="0" err="1"/>
              <a:t>Lr</a:t>
            </a:r>
            <a:endParaRPr lang="uk-UA" sz="2800" noProof="0" dirty="0"/>
          </a:p>
        </p:txBody>
      </p:sp>
    </p:spTree>
    <p:extLst>
      <p:ext uri="{BB962C8B-B14F-4D97-AF65-F5344CB8AC3E}">
        <p14:creationId xmlns:p14="http://schemas.microsoft.com/office/powerpoint/2010/main" val="2589234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7E1CC-5F4D-BF96-6BA2-2D318C43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Гідроксиди: </a:t>
            </a:r>
            <a:r>
              <a:rPr lang="ru-RU" b="1" dirty="0"/>
              <a:t>Е(</a:t>
            </a:r>
            <a:r>
              <a:rPr lang="en-US" b="1" dirty="0"/>
              <a:t>OH)</a:t>
            </a:r>
            <a:r>
              <a:rPr lang="uk-UA" b="1" baseline="-25000" dirty="0"/>
              <a:t>4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5575A9-DFBB-28CC-FA3A-4C04A0BA9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Формула Е(OH)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умовна; більше відповідає структурі </a:t>
            </a:r>
            <a:r>
              <a:rPr lang="uk-UA" sz="2800" noProof="0" dirty="0" err="1"/>
              <a:t>сполук</a:t>
            </a:r>
            <a:r>
              <a:rPr lang="uk-UA" sz="2800" noProof="0" dirty="0"/>
              <a:t> формула ЕO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·</a:t>
            </a:r>
            <a:r>
              <a:rPr lang="uk-UA" sz="2800" i="1" noProof="0" dirty="0"/>
              <a:t>x</a:t>
            </a:r>
            <a:r>
              <a:rPr lang="uk-UA" sz="2800" noProof="0" dirty="0"/>
              <a:t>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При нагріванні </a:t>
            </a:r>
          </a:p>
          <a:p>
            <a:pPr marL="0" indent="0" algn="ctr">
              <a:buNone/>
            </a:pPr>
            <a:r>
              <a:rPr lang="uk-UA" sz="2800" noProof="0" dirty="0"/>
              <a:t>Е(OH)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→ ЕO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Інші властивості цих </a:t>
            </a:r>
            <a:r>
              <a:rPr lang="uk-UA" sz="2800" noProof="0" dirty="0" err="1"/>
              <a:t>сполук</a:t>
            </a:r>
            <a:r>
              <a:rPr lang="uk-UA" sz="2800" noProof="0" dirty="0"/>
              <a:t> вивчені недостатньо через складність їх отримання у чистому вигляді.</a:t>
            </a:r>
          </a:p>
        </p:txBody>
      </p:sp>
    </p:spTree>
    <p:extLst>
      <p:ext uri="{BB962C8B-B14F-4D97-AF65-F5344CB8AC3E}">
        <p14:creationId xmlns:p14="http://schemas.microsoft.com/office/powerpoint/2010/main" val="1166773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2DB0B-E68C-B00C-FE4C-4A1D2AF6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Солі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11D80-D50D-8879-C877-4A5AE4C4C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737360"/>
            <a:ext cx="10515600" cy="4622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noProof="0" dirty="0"/>
              <a:t> Найбільше практичне значення: нітрати та сульфати</a:t>
            </a:r>
          </a:p>
          <a:p>
            <a:pPr algn="ctr">
              <a:lnSpc>
                <a:spcPct val="80000"/>
              </a:lnSpc>
            </a:pPr>
            <a:r>
              <a:rPr lang="uk-UA" sz="2800" noProof="0" dirty="0"/>
              <a:t>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+ 6HNO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→ 2Е(NO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 algn="ctr">
              <a:lnSpc>
                <a:spcPct val="80000"/>
              </a:lnSpc>
            </a:pPr>
            <a:r>
              <a:rPr lang="uk-UA" sz="2800" noProof="0" dirty="0"/>
              <a:t>Е</a:t>
            </a:r>
            <a:r>
              <a:rPr lang="uk-UA" sz="2800" b="1" noProof="0" dirty="0"/>
              <a:t> </a:t>
            </a:r>
            <a:r>
              <a:rPr lang="uk-UA" sz="2800" noProof="0" dirty="0"/>
              <a:t>+ 3N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→ Е(NO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+ 3NO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noProof="0" dirty="0"/>
              <a:t> Нерозчинні солі (фосфати, </a:t>
            </a:r>
            <a:r>
              <a:rPr lang="uk-UA" sz="2800" noProof="0" dirty="0" err="1"/>
              <a:t>молібдати</a:t>
            </a:r>
            <a:r>
              <a:rPr lang="uk-UA" sz="2800" noProof="0" dirty="0"/>
              <a:t>, силікати і </a:t>
            </a:r>
            <a:r>
              <a:rPr lang="uk-UA" sz="2800" noProof="0" dirty="0" err="1"/>
              <a:t>т.ін</a:t>
            </a:r>
            <a:r>
              <a:rPr lang="uk-UA" sz="2800" noProof="0" dirty="0"/>
              <a:t>.):</a:t>
            </a:r>
          </a:p>
          <a:p>
            <a:pPr algn="ctr">
              <a:lnSpc>
                <a:spcPct val="80000"/>
              </a:lnSpc>
            </a:pPr>
            <a:r>
              <a:rPr lang="uk-UA" sz="2800" noProof="0" dirty="0"/>
              <a:t>Е(NO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Na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VO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→ ЕVO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↓ + 3NaNO</a:t>
            </a:r>
            <a:r>
              <a:rPr lang="uk-UA" sz="2800" baseline="-25000" noProof="0" dirty="0"/>
              <a:t>3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noProof="0" dirty="0"/>
              <a:t> Розчинні солі розкладаються за наближеною схемою</a:t>
            </a:r>
          </a:p>
          <a:p>
            <a:pPr algn="ctr">
              <a:lnSpc>
                <a:spcPct val="80000"/>
              </a:lnSpc>
            </a:pPr>
            <a:r>
              <a:rPr lang="uk-UA" sz="2800" noProof="0" dirty="0"/>
              <a:t>Е(NO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∙</a:t>
            </a:r>
            <a:r>
              <a:rPr lang="uk-UA" sz="2800" i="1" noProof="0" dirty="0"/>
              <a:t>n</a:t>
            </a:r>
            <a:r>
              <a:rPr lang="uk-UA" sz="2800" noProof="0" dirty="0"/>
              <a:t>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(к)</a:t>
            </a:r>
            <a:r>
              <a:rPr lang="uk-UA" sz="2800" noProof="0" dirty="0"/>
              <a:t> → Е(NO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∙</a:t>
            </a:r>
            <a:r>
              <a:rPr lang="uk-UA" sz="2800" i="1" noProof="0" dirty="0"/>
              <a:t>n</a:t>
            </a:r>
            <a:r>
              <a:rPr lang="uk-UA" sz="2800" noProof="0" dirty="0"/>
              <a:t>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(р)</a:t>
            </a:r>
            <a:r>
              <a:rPr lang="uk-UA" sz="2800" noProof="0" dirty="0"/>
              <a:t> → Е(OH)</a:t>
            </a:r>
            <a:r>
              <a:rPr lang="uk-UA" sz="2800" i="1" baseline="-25000" noProof="0" dirty="0"/>
              <a:t>x</a:t>
            </a:r>
            <a:r>
              <a:rPr lang="uk-UA" sz="2800" noProof="0" dirty="0"/>
              <a:t>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3–</a:t>
            </a:r>
            <a:r>
              <a:rPr lang="uk-UA" sz="2800" i="1" baseline="-25000" noProof="0" dirty="0"/>
              <a:t>x</a:t>
            </a:r>
            <a:r>
              <a:rPr lang="uk-UA" sz="2800" i="1" noProof="0" dirty="0"/>
              <a:t> </a:t>
            </a:r>
            <a:r>
              <a:rPr lang="uk-UA" sz="2800" noProof="0" dirty="0"/>
              <a:t>→ ЕONO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→ Е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3</a:t>
            </a:r>
            <a:endParaRPr lang="uk-UA" sz="2800" noProof="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baseline="-25000" dirty="0"/>
              <a:t> </a:t>
            </a:r>
            <a:r>
              <a:rPr lang="uk-UA" sz="2800" dirty="0" err="1"/>
              <a:t>Оксосолі</a:t>
            </a:r>
            <a:endParaRPr lang="uk-UA" sz="2800" dirty="0"/>
          </a:p>
          <a:p>
            <a:pPr marL="0" indent="0" algn="ctr">
              <a:buNone/>
            </a:pPr>
            <a:r>
              <a:rPr lang="ru-RU" sz="2800" dirty="0"/>
              <a:t>Е</a:t>
            </a:r>
            <a:r>
              <a:rPr lang="ru-RU" sz="2800" baseline="-25000" dirty="0"/>
              <a:t>2</a:t>
            </a:r>
            <a:r>
              <a:rPr lang="ru-RU" sz="2800" dirty="0"/>
              <a:t>(</a:t>
            </a:r>
            <a:r>
              <a:rPr lang="en-US" sz="2800" dirty="0"/>
              <a:t>CO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-25000" dirty="0"/>
              <a:t>3</a:t>
            </a:r>
            <a:r>
              <a:rPr lang="en-US" sz="2800" dirty="0"/>
              <a:t> → </a:t>
            </a:r>
            <a:r>
              <a:rPr lang="ru-RU" sz="2800" dirty="0"/>
              <a:t>Е</a:t>
            </a:r>
            <a:r>
              <a:rPr lang="ru-RU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CO</a:t>
            </a:r>
            <a:r>
              <a:rPr lang="en-US" sz="2800" baseline="-25000" dirty="0"/>
              <a:t>3</a:t>
            </a:r>
            <a:r>
              <a:rPr lang="en-US" sz="2800" dirty="0"/>
              <a:t> + 2CO</a:t>
            </a:r>
            <a:r>
              <a:rPr lang="en-US" sz="2800" baseline="-25000" dirty="0"/>
              <a:t>2</a:t>
            </a:r>
            <a:endParaRPr lang="uk-UA" sz="2800" b="1" baseline="-25000" noProof="0" dirty="0"/>
          </a:p>
        </p:txBody>
      </p:sp>
    </p:spTree>
    <p:extLst>
      <p:ext uri="{BB962C8B-B14F-4D97-AF65-F5344CB8AC3E}">
        <p14:creationId xmlns:p14="http://schemas.microsoft.com/office/powerpoint/2010/main" val="226881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2CC33-3686-9EB6-67EA-DA491FD4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Комплексні сполуки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5FCA7-B11D-52C7-7379-EAC6F2609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532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Збільшені значення координаційних чисел: КЧ=8–12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Катіонні ([Е(H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O)</a:t>
            </a:r>
            <a:r>
              <a:rPr lang="uk-UA" sz="2800" baseline="-25000" noProof="0" dirty="0"/>
              <a:t>9</a:t>
            </a:r>
            <a:r>
              <a:rPr lang="uk-UA" sz="2800" noProof="0" dirty="0"/>
              <a:t>]</a:t>
            </a:r>
            <a:r>
              <a:rPr lang="uk-UA" sz="2800" baseline="30000" noProof="0" dirty="0"/>
              <a:t>3+</a:t>
            </a:r>
            <a:r>
              <a:rPr lang="uk-UA" sz="2800" noProof="0" dirty="0"/>
              <a:t>), аніонні переважають за чисельністю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Комплекси з </a:t>
            </a:r>
            <a:r>
              <a:rPr lang="uk-UA" sz="2800" noProof="0" dirty="0" err="1"/>
              <a:t>монодентатними</a:t>
            </a:r>
            <a:r>
              <a:rPr lang="uk-UA" sz="2800" noProof="0" dirty="0"/>
              <a:t> лігандами нестійкі</a:t>
            </a:r>
          </a:p>
          <a:p>
            <a:pPr marL="0" indent="0" algn="ctr">
              <a:buNone/>
            </a:pPr>
            <a:r>
              <a:rPr lang="uk-UA" sz="2800" noProof="0" dirty="0"/>
              <a:t>Na3[ЕCl</a:t>
            </a:r>
            <a:r>
              <a:rPr lang="uk-UA" sz="2800" baseline="-25000" noProof="0" dirty="0"/>
              <a:t>6</a:t>
            </a:r>
            <a:r>
              <a:rPr lang="uk-UA" sz="2800" noProof="0" dirty="0"/>
              <a:t>] </a:t>
            </a:r>
            <a:r>
              <a:rPr lang="uk-UA" sz="2800" noProof="0" dirty="0">
                <a:sym typeface="Symbol" panose="05050102010706020507" pitchFamily="18" charset="2"/>
              </a:rPr>
              <a:t></a:t>
            </a:r>
            <a:r>
              <a:rPr lang="uk-UA" sz="2800" noProof="0" dirty="0"/>
              <a:t> </a:t>
            </a:r>
            <a:r>
              <a:rPr lang="uk-UA" sz="2800" b="1" noProof="0" dirty="0"/>
              <a:t>Е</a:t>
            </a:r>
            <a:r>
              <a:rPr lang="uk-UA" sz="2800" noProof="0" dirty="0"/>
              <a:t>Cl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∙3NaCl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Стабільні </a:t>
            </a:r>
            <a:r>
              <a:rPr lang="uk-UA" sz="2800" noProof="0" dirty="0" err="1"/>
              <a:t>хелатні</a:t>
            </a:r>
            <a:r>
              <a:rPr lang="uk-UA" sz="2800" noProof="0" dirty="0"/>
              <a:t> комплекси: </a:t>
            </a:r>
            <a:r>
              <a:rPr lang="uk-UA" sz="2800" noProof="0" dirty="0" err="1"/>
              <a:t>цитратратні</a:t>
            </a:r>
            <a:r>
              <a:rPr lang="uk-UA" sz="2800" noProof="0" dirty="0"/>
              <a:t> (ЕC</a:t>
            </a:r>
            <a:r>
              <a:rPr lang="uk-UA" sz="2800" baseline="-25000" noProof="0" dirty="0"/>
              <a:t>6</a:t>
            </a:r>
            <a:r>
              <a:rPr lang="uk-UA" sz="2800" noProof="0" dirty="0"/>
              <a:t>H</a:t>
            </a:r>
            <a:r>
              <a:rPr lang="uk-UA" sz="2800" baseline="-25000" noProof="0" dirty="0"/>
              <a:t>5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7</a:t>
            </a:r>
            <a:r>
              <a:rPr lang="uk-UA" sz="2800" noProof="0" dirty="0"/>
              <a:t>∙</a:t>
            </a:r>
            <a:r>
              <a:rPr lang="uk-UA" sz="2800" i="1" noProof="0" dirty="0"/>
              <a:t>n</a:t>
            </a:r>
            <a:r>
              <a:rPr lang="uk-UA" sz="2800" noProof="0" dirty="0"/>
              <a:t>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O) та комплекси з ЕДТА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 </a:t>
            </a:r>
            <a:r>
              <a:rPr lang="uk-UA" sz="2800" noProof="0" dirty="0"/>
              <a:t>Іони Е</a:t>
            </a:r>
            <a:r>
              <a:rPr lang="uk-UA" sz="2800" baseline="30000" noProof="0" dirty="0"/>
              <a:t>2+</a:t>
            </a:r>
            <a:r>
              <a:rPr lang="uk-UA" sz="2800" noProof="0" dirty="0"/>
              <a:t> - </a:t>
            </a:r>
            <a:r>
              <a:rPr lang="uk-UA" sz="2800" noProof="0" dirty="0" err="1"/>
              <a:t>комплексоутворення</a:t>
            </a:r>
            <a:r>
              <a:rPr lang="uk-UA" sz="2800" noProof="0" dirty="0"/>
              <a:t> не характерне [YbBr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]</a:t>
            </a:r>
            <a:r>
              <a:rPr lang="uk-UA" sz="2800" baseline="30000" noProof="0" dirty="0"/>
              <a:t>2–</a:t>
            </a:r>
            <a:r>
              <a:rPr lang="uk-UA" sz="2800" noProof="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Іони Е</a:t>
            </a:r>
            <a:r>
              <a:rPr lang="uk-UA" sz="2800" baseline="30000" noProof="0" dirty="0"/>
              <a:t>4+</a:t>
            </a:r>
            <a:r>
              <a:rPr lang="uk-UA" sz="2800" noProof="0" dirty="0"/>
              <a:t> - </a:t>
            </a:r>
            <a:r>
              <a:rPr lang="uk-UA" sz="2800" noProof="0" dirty="0" err="1"/>
              <a:t>галогенідні</a:t>
            </a:r>
            <a:r>
              <a:rPr lang="uk-UA" sz="2800" noProof="0" dirty="0"/>
              <a:t> комплекси типу Li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CeF</a:t>
            </a:r>
            <a:r>
              <a:rPr lang="uk-UA" sz="2800" baseline="-25000" noProof="0" dirty="0"/>
              <a:t>8</a:t>
            </a:r>
            <a:r>
              <a:rPr lang="uk-UA" sz="2800" noProof="0" dirty="0"/>
              <a:t> і Cs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TbF</a:t>
            </a:r>
            <a:r>
              <a:rPr lang="uk-UA" sz="2800" baseline="-25000" noProof="0" dirty="0"/>
              <a:t>7</a:t>
            </a:r>
            <a:endParaRPr lang="uk-UA" sz="2800" noProof="0" dirty="0"/>
          </a:p>
        </p:txBody>
      </p:sp>
    </p:spTree>
    <p:extLst>
      <p:ext uri="{BB962C8B-B14F-4D97-AF65-F5344CB8AC3E}">
        <p14:creationId xmlns:p14="http://schemas.microsoft.com/office/powerpoint/2010/main" val="2281097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52930-B145-4B48-E0D7-320E0A7F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Забарвлення іонів РЗЕ</a:t>
            </a:r>
            <a:endParaRPr lang="ru-UA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BAE3261-F8F0-5A51-8336-317625B65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953991"/>
              </p:ext>
            </p:extLst>
          </p:nvPr>
        </p:nvGraphicFramePr>
        <p:xfrm>
          <a:off x="1097281" y="2115339"/>
          <a:ext cx="10058397" cy="1835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3519">
                  <a:extLst>
                    <a:ext uri="{9D8B030D-6E8A-4147-A177-3AD203B41FA5}">
                      <a16:colId xmlns:a16="http://schemas.microsoft.com/office/drawing/2014/main" val="2625335903"/>
                    </a:ext>
                  </a:extLst>
                </a:gridCol>
                <a:gridCol w="1223554">
                  <a:extLst>
                    <a:ext uri="{9D8B030D-6E8A-4147-A177-3AD203B41FA5}">
                      <a16:colId xmlns:a16="http://schemas.microsoft.com/office/drawing/2014/main" val="3833228861"/>
                    </a:ext>
                  </a:extLst>
                </a:gridCol>
                <a:gridCol w="1223554">
                  <a:extLst>
                    <a:ext uri="{9D8B030D-6E8A-4147-A177-3AD203B41FA5}">
                      <a16:colId xmlns:a16="http://schemas.microsoft.com/office/drawing/2014/main" val="3179995535"/>
                    </a:ext>
                  </a:extLst>
                </a:gridCol>
                <a:gridCol w="1223554">
                  <a:extLst>
                    <a:ext uri="{9D8B030D-6E8A-4147-A177-3AD203B41FA5}">
                      <a16:colId xmlns:a16="http://schemas.microsoft.com/office/drawing/2014/main" val="1040740746"/>
                    </a:ext>
                  </a:extLst>
                </a:gridCol>
                <a:gridCol w="1223554">
                  <a:extLst>
                    <a:ext uri="{9D8B030D-6E8A-4147-A177-3AD203B41FA5}">
                      <a16:colId xmlns:a16="http://schemas.microsoft.com/office/drawing/2014/main" val="2588038252"/>
                    </a:ext>
                  </a:extLst>
                </a:gridCol>
                <a:gridCol w="1223554">
                  <a:extLst>
                    <a:ext uri="{9D8B030D-6E8A-4147-A177-3AD203B41FA5}">
                      <a16:colId xmlns:a16="http://schemas.microsoft.com/office/drawing/2014/main" val="2471904952"/>
                    </a:ext>
                  </a:extLst>
                </a:gridCol>
                <a:gridCol w="1223554">
                  <a:extLst>
                    <a:ext uri="{9D8B030D-6E8A-4147-A177-3AD203B41FA5}">
                      <a16:colId xmlns:a16="http://schemas.microsoft.com/office/drawing/2014/main" val="1813016358"/>
                    </a:ext>
                  </a:extLst>
                </a:gridCol>
                <a:gridCol w="1223554">
                  <a:extLst>
                    <a:ext uri="{9D8B030D-6E8A-4147-A177-3AD203B41FA5}">
                      <a16:colId xmlns:a16="http://schemas.microsoft.com/office/drawing/2014/main" val="530973180"/>
                    </a:ext>
                  </a:extLst>
                </a:gridCol>
              </a:tblGrid>
              <a:tr h="205021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</a:t>
                      </a:r>
                      <a:r>
                        <a:rPr lang="uk-UA" sz="2000" b="1" kern="1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3+</a:t>
                      </a:r>
                      <a:endParaRPr lang="uk-UA" sz="2000" b="1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</a:t>
                      </a:r>
                      <a:r>
                        <a:rPr lang="uk-UA" sz="2000" b="1" kern="1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3+</a:t>
                      </a:r>
                      <a:endParaRPr lang="uk-UA" sz="2000" b="1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</a:t>
                      </a:r>
                      <a:r>
                        <a:rPr lang="uk-UA" sz="2000" b="1" kern="1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3+</a:t>
                      </a:r>
                      <a:endParaRPr lang="uk-UA" sz="2000" b="1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uk-UA" sz="2000" b="1" kern="1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3+</a:t>
                      </a:r>
                      <a:endParaRPr lang="uk-UA" sz="2000" b="1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uk-UA" sz="2000" b="1" kern="1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3+</a:t>
                      </a:r>
                      <a:endParaRPr lang="uk-UA" sz="2000" b="1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</a:t>
                      </a:r>
                      <a:r>
                        <a:rPr lang="uk-UA" sz="2000" b="1" kern="1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3+</a:t>
                      </a:r>
                      <a:endParaRPr lang="uk-UA" sz="2000" b="1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</a:t>
                      </a:r>
                      <a:r>
                        <a:rPr lang="uk-UA" sz="2000" b="1" kern="1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3+</a:t>
                      </a:r>
                      <a:endParaRPr lang="uk-UA" sz="2000" b="1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248979"/>
                  </a:ext>
                </a:extLst>
              </a:tr>
              <a:tr h="342442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неспарених електронів</a:t>
                      </a: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396117"/>
                  </a:ext>
                </a:extLst>
              </a:tr>
              <a:tr h="653128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Колір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б/б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б/б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зелений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червоний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жовтий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жовтий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рожевий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4" marR="66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86243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83BA592-63BA-3711-BE47-665FE6D6D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929140"/>
              </p:ext>
            </p:extLst>
          </p:nvPr>
        </p:nvGraphicFramePr>
        <p:xfrm>
          <a:off x="680719" y="4286558"/>
          <a:ext cx="11033761" cy="1880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3841">
                  <a:extLst>
                    <a:ext uri="{9D8B030D-6E8A-4147-A177-3AD203B41FA5}">
                      <a16:colId xmlns:a16="http://schemas.microsoft.com/office/drawing/2014/main" val="3058577116"/>
                    </a:ext>
                  </a:extLst>
                </a:gridCol>
                <a:gridCol w="1189990">
                  <a:extLst>
                    <a:ext uri="{9D8B030D-6E8A-4147-A177-3AD203B41FA5}">
                      <a16:colId xmlns:a16="http://schemas.microsoft.com/office/drawing/2014/main" val="4223969027"/>
                    </a:ext>
                  </a:extLst>
                </a:gridCol>
                <a:gridCol w="1189990">
                  <a:extLst>
                    <a:ext uri="{9D8B030D-6E8A-4147-A177-3AD203B41FA5}">
                      <a16:colId xmlns:a16="http://schemas.microsoft.com/office/drawing/2014/main" val="252464153"/>
                    </a:ext>
                  </a:extLst>
                </a:gridCol>
                <a:gridCol w="1189990">
                  <a:extLst>
                    <a:ext uri="{9D8B030D-6E8A-4147-A177-3AD203B41FA5}">
                      <a16:colId xmlns:a16="http://schemas.microsoft.com/office/drawing/2014/main" val="1096551198"/>
                    </a:ext>
                  </a:extLst>
                </a:gridCol>
                <a:gridCol w="1189990">
                  <a:extLst>
                    <a:ext uri="{9D8B030D-6E8A-4147-A177-3AD203B41FA5}">
                      <a16:colId xmlns:a16="http://schemas.microsoft.com/office/drawing/2014/main" val="1020872244"/>
                    </a:ext>
                  </a:extLst>
                </a:gridCol>
                <a:gridCol w="1189990">
                  <a:extLst>
                    <a:ext uri="{9D8B030D-6E8A-4147-A177-3AD203B41FA5}">
                      <a16:colId xmlns:a16="http://schemas.microsoft.com/office/drawing/2014/main" val="2366445225"/>
                    </a:ext>
                  </a:extLst>
                </a:gridCol>
                <a:gridCol w="1189990">
                  <a:extLst>
                    <a:ext uri="{9D8B030D-6E8A-4147-A177-3AD203B41FA5}">
                      <a16:colId xmlns:a16="http://schemas.microsoft.com/office/drawing/2014/main" val="634642535"/>
                    </a:ext>
                  </a:extLst>
                </a:gridCol>
                <a:gridCol w="1189990">
                  <a:extLst>
                    <a:ext uri="{9D8B030D-6E8A-4147-A177-3AD203B41FA5}">
                      <a16:colId xmlns:a16="http://schemas.microsoft.com/office/drawing/2014/main" val="376288757"/>
                    </a:ext>
                  </a:extLst>
                </a:gridCol>
                <a:gridCol w="1189990">
                  <a:extLst>
                    <a:ext uri="{9D8B030D-6E8A-4147-A177-3AD203B41FA5}">
                      <a16:colId xmlns:a16="http://schemas.microsoft.com/office/drawing/2014/main" val="526834700"/>
                    </a:ext>
                  </a:extLst>
                </a:gridCol>
              </a:tblGrid>
              <a:tr h="215392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>
                          <a:effectLst/>
                        </a:rPr>
                        <a:t> 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b="1" kern="100" dirty="0">
                          <a:effectLst/>
                        </a:rPr>
                        <a:t>Gd</a:t>
                      </a:r>
                      <a:r>
                        <a:rPr lang="ru-RU" sz="2000" b="1" kern="100" baseline="30000" dirty="0">
                          <a:effectLst/>
                        </a:rPr>
                        <a:t>3+</a:t>
                      </a:r>
                      <a:endParaRPr lang="ru-UA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b="1" kern="100" dirty="0">
                          <a:effectLst/>
                        </a:rPr>
                        <a:t>Tb</a:t>
                      </a:r>
                      <a:r>
                        <a:rPr lang="ru-RU" sz="2000" b="1" kern="100" baseline="30000" dirty="0">
                          <a:effectLst/>
                        </a:rPr>
                        <a:t>3+</a:t>
                      </a:r>
                      <a:endParaRPr lang="ru-UA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b="1" kern="100" dirty="0">
                          <a:effectLst/>
                        </a:rPr>
                        <a:t>Dy</a:t>
                      </a:r>
                      <a:r>
                        <a:rPr lang="ru-RU" sz="2000" b="1" kern="100" baseline="30000" dirty="0">
                          <a:effectLst/>
                        </a:rPr>
                        <a:t>3+</a:t>
                      </a:r>
                      <a:endParaRPr lang="ru-UA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b="1" kern="100" dirty="0">
                          <a:effectLst/>
                        </a:rPr>
                        <a:t>Ho</a:t>
                      </a:r>
                      <a:r>
                        <a:rPr lang="ru-RU" sz="2000" b="1" kern="100" baseline="30000" dirty="0">
                          <a:effectLst/>
                        </a:rPr>
                        <a:t>3+</a:t>
                      </a:r>
                      <a:endParaRPr lang="ru-UA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b="1" kern="100" dirty="0">
                          <a:effectLst/>
                        </a:rPr>
                        <a:t>Er</a:t>
                      </a:r>
                      <a:r>
                        <a:rPr lang="ru-RU" sz="2000" b="1" kern="100" baseline="30000" dirty="0">
                          <a:effectLst/>
                        </a:rPr>
                        <a:t>3+</a:t>
                      </a:r>
                      <a:endParaRPr lang="ru-UA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b="1" kern="100" dirty="0">
                          <a:effectLst/>
                        </a:rPr>
                        <a:t>Tm</a:t>
                      </a:r>
                      <a:r>
                        <a:rPr lang="ru-RU" sz="2000" b="1" kern="100" baseline="30000" dirty="0">
                          <a:effectLst/>
                        </a:rPr>
                        <a:t>3+</a:t>
                      </a:r>
                      <a:endParaRPr lang="ru-UA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b="1" kern="100" dirty="0">
                          <a:effectLst/>
                        </a:rPr>
                        <a:t>Yb</a:t>
                      </a:r>
                      <a:r>
                        <a:rPr lang="ru-RU" sz="2000" b="1" kern="100" baseline="30000" dirty="0">
                          <a:effectLst/>
                        </a:rPr>
                        <a:t>3+</a:t>
                      </a:r>
                      <a:endParaRPr lang="ru-UA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b="1" kern="100" dirty="0">
                          <a:effectLst/>
                        </a:rPr>
                        <a:t>Lu</a:t>
                      </a:r>
                      <a:r>
                        <a:rPr lang="ru-RU" sz="2000" b="1" kern="100" baseline="30000" dirty="0">
                          <a:effectLst/>
                        </a:rPr>
                        <a:t>3+</a:t>
                      </a:r>
                      <a:endParaRPr lang="ru-UA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315373"/>
                  </a:ext>
                </a:extLst>
              </a:tr>
              <a:tr h="462305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неспарених електронів</a:t>
                      </a: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>
                          <a:effectLst/>
                        </a:rPr>
                        <a:t>7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>
                          <a:effectLst/>
                        </a:rPr>
                        <a:t>6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>
                          <a:effectLst/>
                        </a:rPr>
                        <a:t>5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>
                          <a:effectLst/>
                        </a:rPr>
                        <a:t>4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>
                          <a:effectLst/>
                        </a:rPr>
                        <a:t>3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>
                          <a:effectLst/>
                        </a:rPr>
                        <a:t>2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>
                          <a:effectLst/>
                        </a:rPr>
                        <a:t>1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>
                          <a:effectLst/>
                        </a:rPr>
                        <a:t>0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050043"/>
                  </a:ext>
                </a:extLst>
              </a:tr>
              <a:tr h="697938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Колір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б/б</a:t>
                      </a:r>
                      <a:endParaRPr lang="uk-UA" sz="200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рожевий</a:t>
                      </a:r>
                      <a:endParaRPr lang="ru-UA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 err="1">
                          <a:effectLst/>
                        </a:rPr>
                        <a:t>жовтий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 err="1">
                          <a:effectLst/>
                        </a:rPr>
                        <a:t>зелений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 err="1">
                          <a:effectLst/>
                        </a:rPr>
                        <a:t>червоний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 err="1">
                          <a:effectLst/>
                        </a:rPr>
                        <a:t>зелений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 dirty="0">
                          <a:effectLst/>
                        </a:rPr>
                        <a:t>б/б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ru-RU" sz="2000" kern="100">
                          <a:effectLst/>
                        </a:rPr>
                        <a:t>б/б</a:t>
                      </a:r>
                      <a:endParaRPr lang="ru-UA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415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169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61B0B-BB91-950F-F258-3C8415B4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Застосування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B30E2-5530-8FB7-ED11-A879745A4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737360"/>
            <a:ext cx="11358880" cy="46939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800" dirty="0"/>
              <a:t> Метали - як легуючі компоненти в різних сталях та сплавах для покращення експлуатаційних характеристик – міцності, зносостійкості, </a:t>
            </a:r>
            <a:r>
              <a:rPr lang="uk-UA" sz="2800" dirty="0" err="1"/>
              <a:t>корозійно</a:t>
            </a:r>
            <a:r>
              <a:rPr lang="uk-UA" sz="2800" dirty="0"/>
              <a:t>-стійких та механічних, пов'язаних з обробкою.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800" dirty="0"/>
              <a:t> Оксиди – каталізатори </a:t>
            </a:r>
            <a:r>
              <a:rPr lang="uk-UA" sz="2800" dirty="0" err="1"/>
              <a:t>нафтосинтезу</a:t>
            </a:r>
            <a:r>
              <a:rPr lang="uk-UA" sz="2800" dirty="0"/>
              <a:t>, у виробництві скла - для фарбування, надання склу здатності пропускати або поглинати випромінювання різних довжин хвиль, підвищення термостійкості скла, </a:t>
            </a:r>
            <a:r>
              <a:rPr lang="uk-UA" sz="2800" dirty="0" err="1"/>
              <a:t>твердотільних</a:t>
            </a:r>
            <a:r>
              <a:rPr lang="uk-UA" sz="2800" dirty="0"/>
              <a:t> лазерах (</a:t>
            </a:r>
            <a:r>
              <a:rPr lang="en-US" sz="2800" dirty="0"/>
              <a:t>Nd</a:t>
            </a:r>
            <a:r>
              <a:rPr lang="en-US" sz="2800" baseline="-25000" dirty="0"/>
              <a:t>2</a:t>
            </a:r>
            <a:r>
              <a:rPr lang="uk-UA" sz="2800" dirty="0"/>
              <a:t>О</a:t>
            </a:r>
            <a:r>
              <a:rPr lang="uk-UA" sz="2800" baseline="-25000" dirty="0"/>
              <a:t>3</a:t>
            </a:r>
            <a:r>
              <a:rPr lang="uk-UA" sz="2800" dirty="0"/>
              <a:t>). Композиції на основі оксидів - для полірування оптичного скла.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800" dirty="0"/>
              <a:t> Сполуки – в лазерних матеріалах, люмінофорах та як підкладка інтегральних схем. Сульфіди лантаноїдів - у приладах кольорового телебачення, радіолокаційних пристроях, приладах нічного бачення тощо.</a:t>
            </a:r>
            <a:endParaRPr lang="uk-UA" sz="2800" noProof="0" dirty="0"/>
          </a:p>
        </p:txBody>
      </p:sp>
    </p:spTree>
    <p:extLst>
      <p:ext uri="{BB962C8B-B14F-4D97-AF65-F5344CB8AC3E}">
        <p14:creationId xmlns:p14="http://schemas.microsoft.com/office/powerpoint/2010/main" val="3352822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4B0D8-E12B-B19A-53F8-697FAF12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Актиноїди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80E153-21E1-2665-54BA-2D9757B7C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Всі актиноїди радіоактивні, тобто не мають стабільних ізотопів.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</a:t>
            </a:r>
            <a:r>
              <a:rPr lang="uk-UA" sz="2800" noProof="0" dirty="0" err="1"/>
              <a:t>Th</a:t>
            </a:r>
            <a:r>
              <a:rPr lang="uk-UA" sz="2800" noProof="0" dirty="0"/>
              <a:t>, </a:t>
            </a:r>
            <a:r>
              <a:rPr lang="uk-UA" sz="2800" noProof="0" dirty="0" err="1"/>
              <a:t>Pa</a:t>
            </a:r>
            <a:r>
              <a:rPr lang="uk-UA" sz="2800" noProof="0" dirty="0"/>
              <a:t>, U, </a:t>
            </a:r>
            <a:r>
              <a:rPr lang="uk-UA" sz="2800" dirty="0" err="1"/>
              <a:t>Np</a:t>
            </a:r>
            <a:r>
              <a:rPr lang="uk-UA" sz="2800" dirty="0"/>
              <a:t> і </a:t>
            </a:r>
            <a:r>
              <a:rPr lang="uk-UA" sz="2800" dirty="0" err="1"/>
              <a:t>Pu</a:t>
            </a:r>
            <a:r>
              <a:rPr lang="uk-UA" sz="2800" dirty="0"/>
              <a:t> </a:t>
            </a:r>
            <a:r>
              <a:rPr lang="uk-UA" sz="2800" noProof="0" dirty="0"/>
              <a:t>належать до природно-радіоактивних елементів. Інші актиноїди отримані штучним шляхом.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 В атомах важких елементів періодичної системи 7</a:t>
            </a:r>
            <a:r>
              <a:rPr lang="en-US" sz="2800" dirty="0"/>
              <a:t>s-,</a:t>
            </a:r>
            <a:r>
              <a:rPr lang="uk-UA" sz="2800" dirty="0"/>
              <a:t> </a:t>
            </a:r>
            <a:r>
              <a:rPr lang="en-US" sz="2800" dirty="0"/>
              <a:t>6d-</a:t>
            </a:r>
            <a:r>
              <a:rPr lang="uk-UA" sz="2800" dirty="0"/>
              <a:t> та 5</a:t>
            </a:r>
            <a:r>
              <a:rPr lang="en-US" sz="2800" dirty="0"/>
              <a:t>f-</a:t>
            </a:r>
            <a:r>
              <a:rPr lang="uk-UA" sz="2800" dirty="0"/>
              <a:t>стани енергетично дуже близькі один до одного, тому однозначне визначення електронної конфігурації актиноїдів утруднено (</a:t>
            </a:r>
            <a:r>
              <a:rPr lang="en-US" sz="2800" dirty="0"/>
              <a:t>Th - 6d</a:t>
            </a:r>
            <a:r>
              <a:rPr lang="en-US" sz="2800" baseline="30000" dirty="0"/>
              <a:t>2</a:t>
            </a:r>
            <a:r>
              <a:rPr lang="en-US" sz="2800" dirty="0"/>
              <a:t>7s</a:t>
            </a:r>
            <a:r>
              <a:rPr lang="en-US" sz="2800" baseline="30000" dirty="0"/>
              <a:t>2</a:t>
            </a:r>
            <a:r>
              <a:rPr lang="en-US" sz="2800" dirty="0"/>
              <a:t>, U 5f</a:t>
            </a:r>
            <a:r>
              <a:rPr lang="en-US" sz="2800" baseline="30000" dirty="0"/>
              <a:t>3</a:t>
            </a:r>
            <a:r>
              <a:rPr lang="en-US" sz="2800" dirty="0"/>
              <a:t>6d</a:t>
            </a:r>
            <a:r>
              <a:rPr lang="en-US" sz="2800" baseline="30000" dirty="0"/>
              <a:t>1</a:t>
            </a:r>
            <a:r>
              <a:rPr lang="en-US" sz="2800" dirty="0"/>
              <a:t>7s</a:t>
            </a:r>
            <a:r>
              <a:rPr lang="en-US" sz="2800" baseline="30000" dirty="0"/>
              <a:t>2</a:t>
            </a:r>
            <a:r>
              <a:rPr lang="en-US" sz="2800" dirty="0"/>
              <a:t>, Pu  5f</a:t>
            </a:r>
            <a:r>
              <a:rPr lang="en-US" sz="2800" baseline="30000" dirty="0"/>
              <a:t>6</a:t>
            </a:r>
            <a:r>
              <a:rPr lang="en-US" sz="2800" dirty="0"/>
              <a:t>7s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uk-UA" sz="2800" dirty="0"/>
              <a:t>і </a:t>
            </a:r>
            <a:r>
              <a:rPr lang="uk-UA" sz="2800" dirty="0" err="1"/>
              <a:t>т.п</a:t>
            </a:r>
            <a:r>
              <a:rPr lang="uk-UA" sz="2800" dirty="0"/>
              <a:t>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 Найбільш поширений для актиноїдів ступінь окислення +3, проте нерідко зустрічаються і вищі валентні стани</a:t>
            </a:r>
            <a:endParaRPr lang="uk-UA" sz="2800" noProof="0" dirty="0"/>
          </a:p>
        </p:txBody>
      </p:sp>
    </p:spTree>
    <p:extLst>
      <p:ext uri="{BB962C8B-B14F-4D97-AF65-F5344CB8AC3E}">
        <p14:creationId xmlns:p14="http://schemas.microsoft.com/office/powerpoint/2010/main" val="551095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D2E02-60A1-FA49-D15B-99042FBC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Актиноїди</a:t>
            </a:r>
            <a:endParaRPr lang="ru-UA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968AC17-0D28-9722-AE09-BBF001ADE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894190"/>
              </p:ext>
            </p:extLst>
          </p:nvPr>
        </p:nvGraphicFramePr>
        <p:xfrm>
          <a:off x="2357120" y="3286145"/>
          <a:ext cx="7010402" cy="3037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1486">
                  <a:extLst>
                    <a:ext uri="{9D8B030D-6E8A-4147-A177-3AD203B41FA5}">
                      <a16:colId xmlns:a16="http://schemas.microsoft.com/office/drawing/2014/main" val="1055721585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1058148882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696065671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2978453246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1262501851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3536354278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1541652490"/>
                    </a:ext>
                  </a:extLst>
                </a:gridCol>
              </a:tblGrid>
              <a:tr h="60756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Th</a:t>
                      </a:r>
                      <a:endParaRPr lang="ru-UA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Pa</a:t>
                      </a:r>
                      <a:endParaRPr lang="ru-UA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U</a:t>
                      </a:r>
                      <a:endParaRPr lang="ru-UA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Np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Pu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Am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Cm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570430"/>
                  </a:ext>
                </a:extLst>
              </a:tr>
              <a:tr h="60756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+4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+5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+6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+7</a:t>
                      </a:r>
                      <a:endParaRPr lang="ru-UA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+7</a:t>
                      </a:r>
                      <a:endParaRPr lang="ru-UA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+6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+4</a:t>
                      </a:r>
                      <a:endParaRPr lang="ru-UA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184264"/>
                  </a:ext>
                </a:extLst>
              </a:tr>
              <a:tr h="60756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ru-UA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ru-UA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ru-UA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31642"/>
                  </a:ext>
                </a:extLst>
              </a:tr>
              <a:tr h="60756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Bk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Cf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Es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Fm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Md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No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Lr</a:t>
                      </a:r>
                      <a:endParaRPr lang="ru-UA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956104"/>
                  </a:ext>
                </a:extLst>
              </a:tr>
              <a:tr h="60756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+4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+3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+3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+3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+3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+3</a:t>
                      </a:r>
                      <a:endParaRPr lang="ru-UA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+3</a:t>
                      </a:r>
                      <a:endParaRPr lang="ru-UA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3658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70E80E-CDC8-7464-3C61-9B356F101588}"/>
              </a:ext>
            </a:extLst>
          </p:cNvPr>
          <p:cNvSpPr txBox="1"/>
          <p:nvPr/>
        </p:nvSpPr>
        <p:spPr>
          <a:xfrm>
            <a:off x="1097280" y="1819255"/>
            <a:ext cx="10058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noProof="0" dirty="0"/>
              <a:t>Подібно до лантаноїдів перші сім елементів сімейства актиноїдів можна об'єднати в підродину торію (</a:t>
            </a:r>
            <a:r>
              <a:rPr lang="uk-UA" sz="2800" noProof="0" dirty="0" err="1"/>
              <a:t>Th</a:t>
            </a:r>
            <a:r>
              <a:rPr lang="uk-UA" sz="2800" noProof="0" dirty="0"/>
              <a:t> - </a:t>
            </a:r>
            <a:r>
              <a:rPr lang="uk-UA" sz="2800" noProof="0" dirty="0" err="1"/>
              <a:t>Сm</a:t>
            </a:r>
            <a:r>
              <a:rPr lang="uk-UA" sz="2800" noProof="0" dirty="0"/>
              <a:t>), а решта семи елементів - в підродину берклію (</a:t>
            </a:r>
            <a:r>
              <a:rPr lang="uk-UA" sz="2800" noProof="0" dirty="0" err="1"/>
              <a:t>Bk</a:t>
            </a:r>
            <a:r>
              <a:rPr lang="uk-UA" sz="2800" noProof="0" dirty="0"/>
              <a:t> - </a:t>
            </a:r>
            <a:r>
              <a:rPr lang="uk-UA" sz="2800" noProof="0" dirty="0" err="1"/>
              <a:t>Lr</a:t>
            </a:r>
            <a:r>
              <a:rPr lang="uk-UA" sz="2800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0261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666D7-4998-D610-7BE1-FFBEDD1B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Актиноїди</a:t>
            </a:r>
            <a:endParaRPr lang="ru-UA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19666ED-8E40-F6D9-7EC8-EC21468F0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43319"/>
              </p:ext>
            </p:extLst>
          </p:nvPr>
        </p:nvGraphicFramePr>
        <p:xfrm>
          <a:off x="355600" y="1737360"/>
          <a:ext cx="11338560" cy="481334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92540">
                  <a:extLst>
                    <a:ext uri="{9D8B030D-6E8A-4147-A177-3AD203B41FA5}">
                      <a16:colId xmlns:a16="http://schemas.microsoft.com/office/drawing/2014/main" val="1387838717"/>
                    </a:ext>
                  </a:extLst>
                </a:gridCol>
                <a:gridCol w="1124451">
                  <a:extLst>
                    <a:ext uri="{9D8B030D-6E8A-4147-A177-3AD203B41FA5}">
                      <a16:colId xmlns:a16="http://schemas.microsoft.com/office/drawing/2014/main" val="987208008"/>
                    </a:ext>
                  </a:extLst>
                </a:gridCol>
                <a:gridCol w="1164281">
                  <a:extLst>
                    <a:ext uri="{9D8B030D-6E8A-4147-A177-3AD203B41FA5}">
                      <a16:colId xmlns:a16="http://schemas.microsoft.com/office/drawing/2014/main" val="4026959760"/>
                    </a:ext>
                  </a:extLst>
                </a:gridCol>
                <a:gridCol w="1084620">
                  <a:extLst>
                    <a:ext uri="{9D8B030D-6E8A-4147-A177-3AD203B41FA5}">
                      <a16:colId xmlns:a16="http://schemas.microsoft.com/office/drawing/2014/main" val="3350480242"/>
                    </a:ext>
                  </a:extLst>
                </a:gridCol>
                <a:gridCol w="2102245">
                  <a:extLst>
                    <a:ext uri="{9D8B030D-6E8A-4147-A177-3AD203B41FA5}">
                      <a16:colId xmlns:a16="http://schemas.microsoft.com/office/drawing/2014/main" val="2287922824"/>
                    </a:ext>
                  </a:extLst>
                </a:gridCol>
                <a:gridCol w="1283801">
                  <a:extLst>
                    <a:ext uri="{9D8B030D-6E8A-4147-A177-3AD203B41FA5}">
                      <a16:colId xmlns:a16="http://schemas.microsoft.com/office/drawing/2014/main" val="1814745213"/>
                    </a:ext>
                  </a:extLst>
                </a:gridCol>
                <a:gridCol w="2310478">
                  <a:extLst>
                    <a:ext uri="{9D8B030D-6E8A-4147-A177-3AD203B41FA5}">
                      <a16:colId xmlns:a16="http://schemas.microsoft.com/office/drawing/2014/main" val="678462509"/>
                    </a:ext>
                  </a:extLst>
                </a:gridCol>
                <a:gridCol w="1376144">
                  <a:extLst>
                    <a:ext uri="{9D8B030D-6E8A-4147-A177-3AD203B41FA5}">
                      <a16:colId xmlns:a16="http://schemas.microsoft.com/office/drawing/2014/main" val="268957508"/>
                    </a:ext>
                  </a:extLst>
                </a:gridCol>
              </a:tblGrid>
              <a:tr h="1233636">
                <a:tc>
                  <a:txBody>
                    <a:bodyPr/>
                    <a:lstStyle/>
                    <a:p>
                      <a:pPr marL="71755"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   Метал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   R </a:t>
                      </a:r>
                      <a:r>
                        <a:rPr lang="uk-UA" sz="1600" b="1" kern="0" noProof="0" dirty="0" err="1">
                          <a:effectLst/>
                        </a:rPr>
                        <a:t>ат</a:t>
                      </a:r>
                      <a:r>
                        <a:rPr lang="uk-UA" sz="1600" b="1" kern="0" noProof="0" dirty="0">
                          <a:effectLst/>
                        </a:rPr>
                        <a:t>., нм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Густина, г/см</a:t>
                      </a:r>
                      <a:r>
                        <a:rPr lang="uk-UA" sz="1600" b="1" kern="0" baseline="30000" noProof="0" dirty="0">
                          <a:effectLst/>
                        </a:rPr>
                        <a:t>3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J іон., </a:t>
                      </a:r>
                      <a:r>
                        <a:rPr lang="uk-UA" sz="1600" b="1" kern="0" noProof="0" dirty="0" err="1">
                          <a:effectLst/>
                        </a:rPr>
                        <a:t>эВ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Стандартний електродний потенціал </a:t>
                      </a:r>
                      <a:r>
                        <a:rPr lang="uk-UA" sz="1600" b="1" kern="0" noProof="0" dirty="0" err="1">
                          <a:effectLst/>
                        </a:rPr>
                        <a:t>процеса</a:t>
                      </a:r>
                      <a:r>
                        <a:rPr lang="uk-UA" sz="1600" b="1" kern="0" noProof="0" dirty="0">
                          <a:effectLst/>
                        </a:rPr>
                        <a:t>: </a:t>
                      </a:r>
                    </a:p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Е</a:t>
                      </a:r>
                      <a:r>
                        <a:rPr lang="uk-UA" sz="1600" b="1" kern="0" baseline="30000" noProof="0" dirty="0">
                          <a:effectLst/>
                        </a:rPr>
                        <a:t>+ </a:t>
                      </a:r>
                      <a:r>
                        <a:rPr lang="uk-UA" sz="1600" b="1" kern="0" noProof="0" dirty="0">
                          <a:effectLst/>
                        </a:rPr>
                        <a:t>+ е</a:t>
                      </a:r>
                      <a:r>
                        <a:rPr lang="uk-UA" sz="1600" b="1" kern="0" baseline="30000" noProof="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uk-UA" sz="1600" b="1" kern="0" baseline="30000" noProof="0" dirty="0">
                          <a:effectLst/>
                        </a:rPr>
                        <a:t> </a:t>
                      </a:r>
                      <a:r>
                        <a:rPr lang="uk-UA" sz="1600" b="1" kern="0" noProof="0" dirty="0">
                          <a:effectLst/>
                        </a:rPr>
                        <a:t>= Е, В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T </a:t>
                      </a:r>
                      <a:r>
                        <a:rPr lang="uk-UA" sz="1600" b="1" kern="0" noProof="0" dirty="0" err="1">
                          <a:effectLst/>
                        </a:rPr>
                        <a:t>пл</a:t>
                      </a:r>
                      <a:r>
                        <a:rPr lang="uk-UA" sz="1600" b="1" kern="0" noProof="0" dirty="0">
                          <a:effectLst/>
                        </a:rPr>
                        <a:t>., </a:t>
                      </a:r>
                      <a:r>
                        <a:rPr lang="uk-UA" sz="1600" b="1" kern="0" baseline="30000" noProof="0" dirty="0">
                          <a:effectLst/>
                        </a:rPr>
                        <a:t>0</a:t>
                      </a:r>
                      <a:r>
                        <a:rPr lang="uk-UA" sz="1600" b="1" kern="0" noProof="0" dirty="0">
                          <a:effectLst/>
                        </a:rPr>
                        <a:t>C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Вміст у земній корі, %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Відносна  </a:t>
                      </a:r>
                      <a:r>
                        <a:rPr lang="uk-UA" sz="1600" b="1" kern="0" noProof="0" dirty="0" err="1">
                          <a:effectLst/>
                        </a:rPr>
                        <a:t>електронегативність</a:t>
                      </a:r>
                      <a:r>
                        <a:rPr lang="uk-UA" sz="1600" b="1" kern="0" noProof="0" dirty="0">
                          <a:effectLst/>
                        </a:rPr>
                        <a:t> за </a:t>
                      </a:r>
                      <a:r>
                        <a:rPr lang="uk-UA" sz="1600" b="1" kern="0" noProof="0" dirty="0" err="1">
                          <a:effectLst/>
                        </a:rPr>
                        <a:t>Полінгом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604779046"/>
                  </a:ext>
                </a:extLst>
              </a:tr>
              <a:tr h="214545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 err="1">
                          <a:effectLst/>
                        </a:rPr>
                        <a:t>Th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0,180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11,72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6,08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-1,899(Th</a:t>
                      </a:r>
                      <a:r>
                        <a:rPr lang="uk-UA" sz="1600" b="1" kern="0" baseline="30000" noProof="0" dirty="0">
                          <a:effectLst/>
                        </a:rPr>
                        <a:t>4+</a:t>
                      </a:r>
                      <a:r>
                        <a:rPr lang="uk-UA" sz="1600" b="1" kern="0" noProof="0" dirty="0">
                          <a:effectLst/>
                        </a:rPr>
                        <a:t>)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1750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1,3*10</a:t>
                      </a:r>
                      <a:r>
                        <a:rPr lang="uk-UA" sz="1600" b="1" kern="0" baseline="30000" noProof="0" dirty="0">
                          <a:effectLst/>
                        </a:rPr>
                        <a:t>-3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1,11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1370095920"/>
                  </a:ext>
                </a:extLst>
              </a:tr>
              <a:tr h="214545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 err="1">
                          <a:effectLst/>
                        </a:rPr>
                        <a:t>Pa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0,162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15,37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5,89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-1,46(Pa</a:t>
                      </a:r>
                      <a:r>
                        <a:rPr lang="uk-UA" sz="1600" b="1" kern="0" baseline="30000" noProof="0" dirty="0">
                          <a:effectLst/>
                        </a:rPr>
                        <a:t>+4</a:t>
                      </a:r>
                      <a:r>
                        <a:rPr lang="uk-UA" sz="1600" b="1" kern="0" noProof="0" dirty="0">
                          <a:effectLst/>
                        </a:rPr>
                        <a:t>)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1840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1*10</a:t>
                      </a:r>
                      <a:r>
                        <a:rPr lang="uk-UA" sz="1600" b="1" kern="0" baseline="30000" noProof="0" dirty="0">
                          <a:effectLst/>
                        </a:rPr>
                        <a:t>-10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1,14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2238755445"/>
                  </a:ext>
                </a:extLst>
              </a:tr>
              <a:tr h="214545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U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0,153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18,95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6,19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-1,780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1132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2,5*10</a:t>
                      </a:r>
                      <a:r>
                        <a:rPr lang="uk-UA" sz="1600" b="1" kern="0" baseline="30000" noProof="0" dirty="0">
                          <a:effectLst/>
                        </a:rPr>
                        <a:t>-4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1,22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4014191509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 err="1">
                          <a:effectLst/>
                        </a:rPr>
                        <a:t>Np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0,150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20,25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6,20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-1,856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640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домішка в уранових рудах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1,22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2278855213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 err="1">
                          <a:effectLst/>
                        </a:rPr>
                        <a:t>Pu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0,158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19,84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6,06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-2,031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641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сліди в уранових рудах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1,22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266644892"/>
                  </a:ext>
                </a:extLst>
              </a:tr>
              <a:tr h="214545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 err="1">
                          <a:effectLst/>
                        </a:rPr>
                        <a:t>Am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0,184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13,67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5,99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-2,32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994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1,20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3680414078"/>
                  </a:ext>
                </a:extLst>
              </a:tr>
              <a:tr h="214545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 err="1">
                          <a:effectLst/>
                        </a:rPr>
                        <a:t>Cm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13,30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6,09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-2,06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1340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1,20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441429177"/>
                  </a:ext>
                </a:extLst>
              </a:tr>
              <a:tr h="214545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B</a:t>
                      </a:r>
                      <a:r>
                        <a:rPr lang="en-US" sz="1600" b="1" kern="0" noProof="0">
                          <a:effectLst/>
                        </a:rPr>
                        <a:t>k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14,79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6,30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-1,05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987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1,20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2634483770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 err="1">
                          <a:effectLst/>
                        </a:rPr>
                        <a:t>Cf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15,0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6,30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-1,93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900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1,20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2545795348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 err="1">
                          <a:effectLst/>
                        </a:rPr>
                        <a:t>Es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6,42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-2,0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860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1,20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2411840526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 err="1">
                          <a:effectLst/>
                        </a:rPr>
                        <a:t>Fm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6,50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-1,96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1,20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562913779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 err="1">
                          <a:effectLst/>
                        </a:rPr>
                        <a:t>Md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6,58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-1,7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1,20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3010685679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 err="1">
                          <a:effectLst/>
                        </a:rPr>
                        <a:t>No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6,64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-1,2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1,20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2606770912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 err="1">
                          <a:effectLst/>
                        </a:rPr>
                        <a:t>Lr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6,75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-2,06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-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buNone/>
                      </a:pPr>
                      <a:r>
                        <a:rPr lang="uk-UA" sz="1600" b="1" kern="0" noProof="0" dirty="0">
                          <a:effectLst/>
                        </a:rPr>
                        <a:t>1,20</a:t>
                      </a:r>
                      <a:endParaRPr lang="uk-UA" sz="1600" b="1" kern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3" marR="20733" marT="0" marB="0" anchor="ctr"/>
                </a:tc>
                <a:extLst>
                  <a:ext uri="{0D108BD9-81ED-4DB2-BD59-A6C34878D82A}">
                    <a16:rowId xmlns:a16="http://schemas.microsoft.com/office/drawing/2014/main" val="3698156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0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D00CB-2B42-7983-C53F-2A7FD8F6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321D78-BE48-9860-3937-980A891C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66928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Уран не має стабільних ізотопів, але відомо 33 його радіоактивні ізотопи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1E405-2594-17E0-82F2-B92047617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3582896"/>
            <a:ext cx="2286198" cy="2286198"/>
          </a:xfrm>
          <a:prstGeom prst="rect">
            <a:avLst/>
          </a:prstGeom>
        </p:spPr>
      </p:pic>
      <p:pic>
        <p:nvPicPr>
          <p:cNvPr id="1026" name="Picture 2" descr="Radioactive Isotopes - Definition, Examples, Series and Uses">
            <a:extLst>
              <a:ext uri="{FF2B5EF4-FFF2-40B4-BE49-F238E27FC236}">
                <a16:creationId xmlns:a16="http://schemas.microsoft.com/office/drawing/2014/main" id="{68CA78BE-294C-4B1D-65B2-BEA0F47F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90" y="95504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93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D2531-3155-FC4E-2732-5D6F651D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Уран: ступені окиснення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774993E-105B-CEE6-211D-1A14D1D23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116875"/>
              </p:ext>
            </p:extLst>
          </p:nvPr>
        </p:nvGraphicFramePr>
        <p:xfrm>
          <a:off x="1066801" y="1927543"/>
          <a:ext cx="10058397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677">
                  <a:extLst>
                    <a:ext uri="{9D8B030D-6E8A-4147-A177-3AD203B41FA5}">
                      <a16:colId xmlns:a16="http://schemas.microsoft.com/office/drawing/2014/main" val="3397940808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val="747694161"/>
                    </a:ext>
                  </a:extLst>
                </a:gridCol>
                <a:gridCol w="6471600">
                  <a:extLst>
                    <a:ext uri="{9D8B030D-6E8A-4147-A177-3AD203B41FA5}">
                      <a16:colId xmlns:a16="http://schemas.microsoft.com/office/drawing/2014/main" val="4018060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Ступінь</a:t>
                      </a:r>
                    </a:p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окиснення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Забарвлення</a:t>
                      </a:r>
                    </a:p>
                    <a:p>
                      <a:pPr algn="ctr"/>
                      <a:r>
                        <a:rPr lang="uk-UA" sz="2000" b="0" i="0" u="none" strike="noStrike" baseline="0" noProof="0" dirty="0" err="1">
                          <a:latin typeface="+mn-lt"/>
                        </a:rPr>
                        <a:t>сполук</a:t>
                      </a:r>
                      <a:endParaRPr lang="uk-UA" sz="2000" b="0" i="0" u="none" strike="noStrike" baseline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Шлях отримання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240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+3 (U</a:t>
                      </a:r>
                      <a:r>
                        <a:rPr lang="uk-UA" sz="2000" b="0" i="0" u="none" strike="noStrike" baseline="30000" noProof="0" dirty="0">
                          <a:latin typeface="+mn-lt"/>
                        </a:rPr>
                        <a:t>3+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)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червоний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Розчинення UCl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3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; відновлення U(+4) або U(+6).</a:t>
                      </a:r>
                    </a:p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Сполуки U(+3) легко </a:t>
                      </a:r>
                      <a:r>
                        <a:rPr lang="uk-UA" sz="2000" b="0" i="0" u="none" strike="noStrike" baseline="0" noProof="0" dirty="0" err="1">
                          <a:latin typeface="+mn-lt"/>
                        </a:rPr>
                        <a:t>окиснюються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1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+4 (U</a:t>
                      </a:r>
                      <a:r>
                        <a:rPr lang="uk-UA" sz="2000" b="0" i="0" u="none" strike="noStrike" baseline="30000" noProof="0" dirty="0">
                          <a:latin typeface="+mn-lt"/>
                        </a:rPr>
                        <a:t>4+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)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зелений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Розчинення урану в кислотах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653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+5</a:t>
                      </a:r>
                    </a:p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(UO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2</a:t>
                      </a:r>
                      <a:r>
                        <a:rPr lang="uk-UA" sz="2000" b="0" i="0" u="none" strike="noStrike" baseline="30000" noProof="0" dirty="0">
                          <a:latin typeface="+mn-lt"/>
                        </a:rPr>
                        <a:t>+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 , U</a:t>
                      </a:r>
                      <a:r>
                        <a:rPr lang="uk-UA" sz="2000" b="0" i="0" u="none" strike="noStrike" baseline="30000" noProof="0" dirty="0">
                          <a:latin typeface="+mn-lt"/>
                        </a:rPr>
                        <a:t>+5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блідо-</a:t>
                      </a:r>
                    </a:p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жовтий,</a:t>
                      </a:r>
                    </a:p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сірий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Розчинення UCl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5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, електролітичне відновлення</a:t>
                      </a:r>
                    </a:p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U(+6). Легко </a:t>
                      </a:r>
                      <a:r>
                        <a:rPr lang="uk-UA" sz="2000" b="0" i="0" u="none" strike="noStrike" baseline="0" noProof="0" dirty="0" err="1">
                          <a:latin typeface="+mn-lt"/>
                        </a:rPr>
                        <a:t>диспропорціонує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 у розчині на</a:t>
                      </a:r>
                    </a:p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U(+4) та U(+6)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28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u="none" strike="noStrike" baseline="0" noProof="0" dirty="0">
                          <a:latin typeface="+mn-lt"/>
                        </a:rPr>
                        <a:t>+6 (UO</a:t>
                      </a:r>
                      <a:r>
                        <a:rPr lang="uk-UA" sz="2000" b="1" i="0" u="none" strike="noStrike" baseline="-25000" noProof="0" dirty="0">
                          <a:latin typeface="+mn-lt"/>
                        </a:rPr>
                        <a:t>2</a:t>
                      </a:r>
                      <a:r>
                        <a:rPr lang="uk-UA" sz="2000" b="1" i="0" u="none" strike="noStrike" baseline="30000" noProof="0" dirty="0">
                          <a:latin typeface="+mn-lt"/>
                        </a:rPr>
                        <a:t>2+</a:t>
                      </a:r>
                      <a:r>
                        <a:rPr lang="uk-UA" sz="2000" b="1" i="0" u="none" strike="noStrike" baseline="0" noProof="0" dirty="0">
                          <a:latin typeface="+mn-lt"/>
                        </a:rPr>
                        <a:t> )</a:t>
                      </a:r>
                      <a:endParaRPr lang="uk-UA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u="none" strike="noStrike" baseline="0" noProof="0" dirty="0">
                          <a:latin typeface="+mn-lt"/>
                        </a:rPr>
                        <a:t>жовтий</a:t>
                      </a:r>
                      <a:endParaRPr lang="uk-UA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u="none" strike="noStrike" baseline="0" noProof="0" dirty="0">
                          <a:latin typeface="+mn-lt"/>
                        </a:rPr>
                        <a:t>Дія окисників на уран та його сполуки. Найбільш стійкий ступінь окиснення</a:t>
                      </a:r>
                      <a:endParaRPr lang="uk-UA" sz="2000" b="1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337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06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EA475-E699-7B44-B641-0373B61C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Лантаноїди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C62A5-15AE-B18E-F098-5136EBF4A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393680" cy="44433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Заповнення f-електронами </a:t>
            </a:r>
            <a:r>
              <a:rPr lang="uk-UA" sz="2800" noProof="0" dirty="0" err="1"/>
              <a:t>передзовнішнього</a:t>
            </a:r>
            <a:r>
              <a:rPr lang="uk-UA" sz="2800" noProof="0" dirty="0"/>
              <a:t> енергетичного рівня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енергетична близькість 4f- та 5d-станів - більш енергетично вигідний 4f – стан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один 5d-електрон </a:t>
            </a:r>
            <a:r>
              <a:rPr lang="uk-UA" sz="2800" noProof="0" dirty="0" err="1"/>
              <a:t>La</a:t>
            </a:r>
            <a:r>
              <a:rPr lang="uk-UA" sz="2800" noProof="0" dirty="0"/>
              <a:t> переходить в 4f-стан. Виняток – Се, </a:t>
            </a:r>
            <a:r>
              <a:rPr lang="uk-UA" sz="2800" noProof="0" dirty="0" err="1"/>
              <a:t>Gd</a:t>
            </a:r>
            <a:r>
              <a:rPr lang="uk-UA" sz="2800" noProof="0" dirty="0"/>
              <a:t> та </a:t>
            </a:r>
            <a:r>
              <a:rPr lang="uk-UA" sz="2800" noProof="0" dirty="0" err="1"/>
              <a:t>Lu</a:t>
            </a:r>
            <a:endParaRPr lang="uk-UA" sz="2800" noProof="0" dirty="0"/>
          </a:p>
          <a:p>
            <a:pPr marL="0" indent="0">
              <a:buNone/>
            </a:pPr>
            <a:endParaRPr lang="uk-UA" sz="2800" noProof="0" dirty="0"/>
          </a:p>
          <a:p>
            <a:pPr algn="ctr"/>
            <a:r>
              <a:rPr lang="uk-UA" sz="2800" baseline="30000" noProof="0" dirty="0"/>
              <a:t>		</a:t>
            </a:r>
            <a:endParaRPr lang="uk-UA" sz="2800" noProof="0" dirty="0"/>
          </a:p>
          <a:p>
            <a:pPr algn="ctr"/>
            <a:r>
              <a:rPr lang="uk-UA" sz="2800" noProof="0" dirty="0"/>
              <a:t>		</a:t>
            </a:r>
            <a:endParaRPr lang="uk-UA" sz="2800" baseline="30000" noProof="0" dirty="0"/>
          </a:p>
          <a:p>
            <a:pPr algn="ctr"/>
            <a:endParaRPr lang="uk-UA" sz="2800" noProof="0" dirty="0"/>
          </a:p>
          <a:p>
            <a:pPr algn="ctr"/>
            <a:r>
              <a:rPr lang="uk-UA" sz="2800" baseline="30000" noProof="0" dirty="0"/>
              <a:t>		</a:t>
            </a:r>
            <a:endParaRPr lang="uk-UA" sz="2800" noProof="0" dirty="0"/>
          </a:p>
          <a:p>
            <a:pPr algn="ctr"/>
            <a:r>
              <a:rPr lang="uk-UA" sz="2800" baseline="30000" noProof="0" dirty="0"/>
              <a:t>	</a:t>
            </a:r>
            <a:endParaRPr lang="uk-UA" sz="2800" noProof="0" dirty="0"/>
          </a:p>
          <a:p>
            <a:pPr>
              <a:buFont typeface="Wingdings" panose="05000000000000000000" pitchFamily="2" charset="2"/>
              <a:buChar char="Ø"/>
            </a:pPr>
            <a:endParaRPr lang="uk-UA" sz="2800" noProof="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1822DC6-3143-5BBC-CC01-AB26482FD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60322"/>
              </p:ext>
            </p:extLst>
          </p:nvPr>
        </p:nvGraphicFramePr>
        <p:xfrm>
          <a:off x="1940560" y="4307840"/>
          <a:ext cx="812799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666284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164859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89881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La 4f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5d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6s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2 </a:t>
                      </a:r>
                      <a:endParaRPr lang="ru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Sm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4f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5d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6s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Ho 4f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5d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6s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94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Ce </a:t>
                      </a:r>
                      <a:r>
                        <a:rPr lang="uk-UA" sz="2000" b="1" dirty="0"/>
                        <a:t> </a:t>
                      </a:r>
                      <a:r>
                        <a:rPr lang="en-US" sz="2000" b="1" dirty="0"/>
                        <a:t>4f</a:t>
                      </a:r>
                      <a:r>
                        <a:rPr lang="uk-UA" sz="2000" b="1" baseline="30000" dirty="0"/>
                        <a:t>1</a:t>
                      </a:r>
                      <a:r>
                        <a:rPr lang="en-US" sz="2000" b="1" dirty="0"/>
                        <a:t>5d</a:t>
                      </a:r>
                      <a:r>
                        <a:rPr lang="uk-UA" sz="2000" b="1" baseline="30000" dirty="0"/>
                        <a:t>1</a:t>
                      </a:r>
                      <a:r>
                        <a:rPr lang="en-US" sz="2000" b="1" dirty="0"/>
                        <a:t>6s</a:t>
                      </a:r>
                      <a:r>
                        <a:rPr lang="en-US" sz="2000" b="1" baseline="30000" dirty="0"/>
                        <a:t>2</a:t>
                      </a:r>
                      <a:r>
                        <a:rPr lang="en-US" sz="2000" b="1" dirty="0"/>
                        <a:t> </a:t>
                      </a:r>
                      <a:endParaRPr lang="ru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Eu</a:t>
                      </a:r>
                      <a:r>
                        <a:rPr lang="uk-UA" sz="2000" dirty="0"/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4f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5d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Er</a:t>
                      </a:r>
                      <a:r>
                        <a:rPr lang="uk-UA" sz="2000" dirty="0"/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4f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5d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184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Pr</a:t>
                      </a:r>
                      <a:r>
                        <a:rPr lang="en-US" sz="2000" dirty="0"/>
                        <a:t> 4f</a:t>
                      </a:r>
                      <a:r>
                        <a:rPr lang="en-US" sz="2000" baseline="30000" dirty="0"/>
                        <a:t>3</a:t>
                      </a:r>
                      <a:r>
                        <a:rPr lang="en-US" sz="2000" dirty="0"/>
                        <a:t>5d</a:t>
                      </a:r>
                      <a:r>
                        <a:rPr lang="en-US" sz="2000" baseline="30000" dirty="0"/>
                        <a:t>0</a:t>
                      </a:r>
                      <a:r>
                        <a:rPr lang="en-US" sz="2000" dirty="0"/>
                        <a:t>6s</a:t>
                      </a:r>
                      <a:r>
                        <a:rPr lang="en-US" sz="2000" baseline="30000" dirty="0"/>
                        <a:t>2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Gd 4f</a:t>
                      </a:r>
                      <a:r>
                        <a:rPr lang="en-US" sz="2000" b="1" baseline="30000" dirty="0"/>
                        <a:t>7</a:t>
                      </a:r>
                      <a:r>
                        <a:rPr lang="en-US" sz="2000" b="1" dirty="0"/>
                        <a:t>5d</a:t>
                      </a:r>
                      <a:r>
                        <a:rPr lang="en-US" sz="2000" b="1" baseline="30000" dirty="0"/>
                        <a:t>1</a:t>
                      </a:r>
                      <a:r>
                        <a:rPr lang="en-US" sz="2000" b="1" dirty="0"/>
                        <a:t>6s</a:t>
                      </a:r>
                      <a:r>
                        <a:rPr lang="en-US" sz="2000" b="1" baseline="30000" dirty="0"/>
                        <a:t>2</a:t>
                      </a:r>
                      <a:endParaRPr lang="ru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Tm 4f</a:t>
                      </a:r>
                      <a:r>
                        <a:rPr lang="en-US" sz="2000" baseline="30000" dirty="0"/>
                        <a:t>13</a:t>
                      </a:r>
                      <a:r>
                        <a:rPr lang="en-US" sz="2000" dirty="0"/>
                        <a:t>5d</a:t>
                      </a:r>
                      <a:r>
                        <a:rPr lang="en-US" sz="2000" baseline="30000" dirty="0"/>
                        <a:t>0</a:t>
                      </a:r>
                      <a:r>
                        <a:rPr lang="en-US" sz="2000" dirty="0"/>
                        <a:t>6s</a:t>
                      </a:r>
                      <a:r>
                        <a:rPr lang="en-US" sz="2000" baseline="30000" dirty="0"/>
                        <a:t>2</a:t>
                      </a:r>
                      <a:endParaRPr lang="ru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57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Nd 4f</a:t>
                      </a:r>
                      <a:r>
                        <a:rPr lang="en-US" sz="2000" baseline="30000" dirty="0"/>
                        <a:t>4</a:t>
                      </a:r>
                      <a:r>
                        <a:rPr lang="en-US" sz="2000" dirty="0"/>
                        <a:t>5d</a:t>
                      </a:r>
                      <a:r>
                        <a:rPr lang="en-US" sz="2000" baseline="30000" dirty="0"/>
                        <a:t>0</a:t>
                      </a:r>
                      <a:r>
                        <a:rPr lang="en-US" sz="2000" dirty="0"/>
                        <a:t>6s</a:t>
                      </a:r>
                      <a:r>
                        <a:rPr lang="en-US" sz="2000" baseline="30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Tb 4f</a:t>
                      </a:r>
                      <a:r>
                        <a:rPr lang="en-US" sz="2000" baseline="30000" dirty="0"/>
                        <a:t>9</a:t>
                      </a:r>
                      <a:r>
                        <a:rPr lang="en-US" sz="2000" dirty="0"/>
                        <a:t>5d</a:t>
                      </a:r>
                      <a:r>
                        <a:rPr lang="en-US" sz="2000" baseline="30000" dirty="0"/>
                        <a:t>0</a:t>
                      </a:r>
                      <a:r>
                        <a:rPr lang="en-US" sz="2000" dirty="0"/>
                        <a:t>6s</a:t>
                      </a:r>
                      <a:r>
                        <a:rPr lang="en-US" sz="2000" baseline="30000" dirty="0"/>
                        <a:t>2</a:t>
                      </a:r>
                      <a:endParaRPr lang="ru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Yb</a:t>
                      </a:r>
                      <a:r>
                        <a:rPr lang="uk-UA" sz="2000" dirty="0"/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4f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5d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6s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0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Pm</a:t>
                      </a:r>
                      <a:r>
                        <a:rPr lang="uk-UA" sz="2000" dirty="0"/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4f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5d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Dy</a:t>
                      </a:r>
                      <a:r>
                        <a:rPr lang="uk-UA" sz="2000" dirty="0"/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4f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5d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baseline="30000" dirty="0"/>
                        <a:t> </a:t>
                      </a:r>
                      <a:r>
                        <a:rPr lang="en-US" sz="2000" b="1" dirty="0"/>
                        <a:t>Lu 4f</a:t>
                      </a:r>
                      <a:r>
                        <a:rPr lang="en-US" sz="2000" b="1" baseline="30000" dirty="0"/>
                        <a:t>14</a:t>
                      </a:r>
                      <a:r>
                        <a:rPr lang="en-US" sz="2000" b="1" dirty="0"/>
                        <a:t>5d</a:t>
                      </a:r>
                      <a:r>
                        <a:rPr lang="en-US" sz="2000" b="1" baseline="30000" dirty="0"/>
                        <a:t>1</a:t>
                      </a:r>
                      <a:r>
                        <a:rPr lang="en-US" sz="2000" b="1" dirty="0"/>
                        <a:t>6s</a:t>
                      </a:r>
                      <a:r>
                        <a:rPr lang="en-US" sz="2000" b="1" baseline="30000" dirty="0"/>
                        <a:t>2</a:t>
                      </a:r>
                      <a:endParaRPr lang="ru-U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575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585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D3217-CE3B-7AAA-34C6-DB8176E8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Уран: проста речовина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F81DD2-61C4-7EA0-C779-CCA82BC44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737360"/>
            <a:ext cx="11318240" cy="45720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uk-UA" sz="2800" noProof="0" dirty="0"/>
              <a:t> Висока хімічна активність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uk-UA" sz="2800" noProof="0" dirty="0"/>
              <a:t> З гідрогеном при температурах  200-250 ºС   </a:t>
            </a:r>
          </a:p>
          <a:p>
            <a:pPr algn="ctr">
              <a:spcBef>
                <a:spcPts val="400"/>
              </a:spcBef>
            </a:pPr>
            <a:r>
              <a:rPr lang="uk-UA" sz="2800" noProof="0" dirty="0"/>
              <a:t>2U + 3H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 = 2UH</a:t>
            </a:r>
            <a:r>
              <a:rPr lang="uk-UA" sz="2800" baseline="-25000" noProof="0" dirty="0"/>
              <a:t>3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uk-UA" sz="2800" noProof="0" dirty="0"/>
              <a:t> З карбоном у дрібнодисперсному стані при  температурах  800-1200 ºС</a:t>
            </a:r>
          </a:p>
          <a:p>
            <a:pPr algn="ctr">
              <a:spcBef>
                <a:spcPts val="400"/>
              </a:spcBef>
            </a:pPr>
            <a:r>
              <a:rPr lang="uk-UA" sz="2800" noProof="0" dirty="0"/>
              <a:t>U + C → UC, </a:t>
            </a:r>
          </a:p>
          <a:p>
            <a:pPr algn="ctr">
              <a:spcBef>
                <a:spcPts val="400"/>
              </a:spcBef>
            </a:pPr>
            <a:r>
              <a:rPr lang="uk-UA" sz="2800" noProof="0" dirty="0"/>
              <a:t>U + 2C → UC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,</a:t>
            </a:r>
          </a:p>
          <a:p>
            <a:pPr algn="ctr">
              <a:spcBef>
                <a:spcPts val="400"/>
              </a:spcBef>
            </a:pPr>
            <a:r>
              <a:rPr lang="uk-UA" sz="2800" noProof="0" dirty="0"/>
              <a:t>UC + UC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→ U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C</a:t>
            </a:r>
            <a:r>
              <a:rPr lang="uk-UA" sz="2800" baseline="-25000" noProof="0" dirty="0"/>
              <a:t>3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uk-UA" sz="2800" noProof="0" dirty="0"/>
              <a:t> З нітрогеном при температурі понад 800 ºС </a:t>
            </a:r>
          </a:p>
          <a:p>
            <a:pPr algn="ctr">
              <a:spcBef>
                <a:spcPts val="400"/>
              </a:spcBef>
            </a:pPr>
            <a:r>
              <a:rPr lang="uk-UA" sz="2800" noProof="0" dirty="0"/>
              <a:t>U + N → UN, </a:t>
            </a:r>
          </a:p>
          <a:p>
            <a:pPr algn="ctr">
              <a:spcBef>
                <a:spcPts val="400"/>
              </a:spcBef>
            </a:pPr>
            <a:r>
              <a:rPr lang="uk-UA" sz="2800" noProof="0" dirty="0"/>
              <a:t>U + 2N → UN</a:t>
            </a:r>
            <a:r>
              <a:rPr lang="uk-UA" sz="2800" baseline="-25000" noProof="0" dirty="0"/>
              <a:t>2</a:t>
            </a:r>
          </a:p>
          <a:p>
            <a:pPr algn="ctr">
              <a:spcBef>
                <a:spcPts val="600"/>
              </a:spcBef>
            </a:pPr>
            <a:endParaRPr lang="uk-UA" sz="2800" noProof="0" dirty="0"/>
          </a:p>
        </p:txBody>
      </p:sp>
    </p:spTree>
    <p:extLst>
      <p:ext uri="{BB962C8B-B14F-4D97-AF65-F5344CB8AC3E}">
        <p14:creationId xmlns:p14="http://schemas.microsoft.com/office/powerpoint/2010/main" val="4004916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5B8D7-1A29-52CB-F0E1-26AC4BE3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Уран: проста речовина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C9441-77DB-91C5-0202-15721E858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 З киснем: </a:t>
            </a:r>
            <a:r>
              <a:rPr lang="ru-RU" sz="2800" dirty="0" err="1"/>
              <a:t>оксидна</a:t>
            </a:r>
            <a:r>
              <a:rPr lang="ru-RU" sz="2800" dirty="0"/>
              <a:t> </a:t>
            </a:r>
            <a:r>
              <a:rPr lang="ru-RU" sz="2800" dirty="0" err="1"/>
              <a:t>плівка</a:t>
            </a:r>
            <a:r>
              <a:rPr lang="ru-RU" sz="2800" dirty="0"/>
              <a:t> </a:t>
            </a:r>
            <a:r>
              <a:rPr lang="ru-RU" sz="2800" dirty="0" err="1"/>
              <a:t>рихла</a:t>
            </a:r>
            <a:r>
              <a:rPr lang="ru-RU" sz="2800" dirty="0"/>
              <a:t> та не </a:t>
            </a:r>
            <a:r>
              <a:rPr lang="ru-RU" sz="2800" dirty="0" err="1"/>
              <a:t>захищає</a:t>
            </a:r>
            <a:r>
              <a:rPr lang="ru-RU" sz="2800" dirty="0"/>
              <a:t> </a:t>
            </a:r>
            <a:r>
              <a:rPr lang="ru-RU" sz="2800" dirty="0" err="1"/>
              <a:t>поверню</a:t>
            </a:r>
            <a:r>
              <a:rPr lang="ru-RU" sz="2800" dirty="0"/>
              <a:t> </a:t>
            </a:r>
            <a:r>
              <a:rPr lang="ru-RU" sz="2800" dirty="0" err="1"/>
              <a:t>металу</a:t>
            </a:r>
            <a:endParaRPr lang="ru-RU" sz="2800" dirty="0"/>
          </a:p>
          <a:p>
            <a:pPr algn="ctr"/>
            <a:r>
              <a:rPr lang="ru-RU" sz="2800" dirty="0"/>
              <a:t>U + O</a:t>
            </a:r>
            <a:r>
              <a:rPr lang="ru-RU" sz="2800" baseline="-25000" dirty="0"/>
              <a:t>2</a:t>
            </a:r>
            <a:r>
              <a:rPr lang="ru-RU" sz="2800" dirty="0"/>
              <a:t> →UO</a:t>
            </a:r>
            <a:r>
              <a:rPr lang="ru-RU" sz="2800" baseline="-25000" dirty="0"/>
              <a:t>2</a:t>
            </a:r>
            <a:r>
              <a:rPr lang="ru-RU" sz="2800" dirty="0"/>
              <a:t>       t &lt; 100 ºС, </a:t>
            </a:r>
          </a:p>
          <a:p>
            <a:pPr algn="ctr"/>
            <a:r>
              <a:rPr lang="ru-RU" sz="2800" dirty="0"/>
              <a:t>4U + 5O</a:t>
            </a:r>
            <a:r>
              <a:rPr lang="ru-RU" sz="2800" baseline="-25000" dirty="0"/>
              <a:t>2</a:t>
            </a:r>
            <a:r>
              <a:rPr lang="ru-RU" sz="2800" dirty="0"/>
              <a:t>  → UO</a:t>
            </a:r>
            <a:r>
              <a:rPr lang="ru-RU" sz="2800" baseline="-25000" dirty="0"/>
              <a:t>2</a:t>
            </a:r>
            <a:r>
              <a:rPr lang="ru-RU" sz="2800" dirty="0"/>
              <a:t>  + U</a:t>
            </a:r>
            <a:r>
              <a:rPr lang="ru-RU" sz="2800" baseline="-25000" dirty="0"/>
              <a:t>3</a:t>
            </a:r>
            <a:r>
              <a:rPr lang="ru-RU" sz="2800" dirty="0"/>
              <a:t>O</a:t>
            </a:r>
            <a:r>
              <a:rPr lang="ru-RU" sz="2800" baseline="-25000" dirty="0"/>
              <a:t>8</a:t>
            </a:r>
            <a:r>
              <a:rPr lang="ru-RU" sz="2800" dirty="0"/>
              <a:t>        t = 100 – 200 ºС, </a:t>
            </a:r>
          </a:p>
          <a:p>
            <a:pPr algn="ctr"/>
            <a:r>
              <a:rPr lang="ru-RU" sz="2800" dirty="0"/>
              <a:t>3U + 4O</a:t>
            </a:r>
            <a:r>
              <a:rPr lang="ru-RU" sz="2800" baseline="-25000" dirty="0"/>
              <a:t>2</a:t>
            </a:r>
            <a:r>
              <a:rPr lang="ru-RU" sz="2800" dirty="0"/>
              <a:t>  → U</a:t>
            </a:r>
            <a:r>
              <a:rPr lang="ru-RU" sz="2800" baseline="-25000" dirty="0"/>
              <a:t>3</a:t>
            </a:r>
            <a:r>
              <a:rPr lang="ru-RU" sz="2800" dirty="0"/>
              <a:t>O</a:t>
            </a:r>
            <a:r>
              <a:rPr lang="ru-RU" sz="2800" baseline="-25000" dirty="0"/>
              <a:t>8</a:t>
            </a:r>
            <a:r>
              <a:rPr lang="ru-RU" sz="2800" dirty="0"/>
              <a:t>      t &gt; 200 ºС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/>
              <a:t> З водою </a:t>
            </a:r>
          </a:p>
          <a:p>
            <a:pPr algn="ctr"/>
            <a:r>
              <a:rPr lang="ru-RU" sz="2800" dirty="0"/>
              <a:t>U + 2H</a:t>
            </a:r>
            <a:r>
              <a:rPr lang="ru-RU" sz="2800" baseline="-25000" dirty="0"/>
              <a:t>2</a:t>
            </a:r>
            <a:r>
              <a:rPr lang="ru-RU" sz="2800" dirty="0"/>
              <a:t>O → UO</a:t>
            </a:r>
            <a:r>
              <a:rPr lang="ru-RU" sz="2800" baseline="-25000" dirty="0"/>
              <a:t>2 </a:t>
            </a:r>
            <a:r>
              <a:rPr lang="ru-RU" sz="2800" dirty="0"/>
              <a:t>+ 2H</a:t>
            </a:r>
            <a:r>
              <a:rPr lang="ru-RU" sz="2800" baseline="-25000" dirty="0"/>
              <a:t>2</a:t>
            </a:r>
            <a:r>
              <a:rPr lang="ru-RU" sz="2800" dirty="0"/>
              <a:t> </a:t>
            </a:r>
          </a:p>
          <a:p>
            <a:pPr algn="ctr"/>
            <a:r>
              <a:rPr lang="ru-RU" sz="2800" dirty="0"/>
              <a:t>7U + 6H</a:t>
            </a:r>
            <a:r>
              <a:rPr lang="ru-RU" sz="2800" baseline="-25000" dirty="0"/>
              <a:t>2</a:t>
            </a:r>
            <a:r>
              <a:rPr lang="ru-RU" sz="2800" dirty="0"/>
              <a:t>O → 3UO</a:t>
            </a:r>
            <a:r>
              <a:rPr lang="ru-RU" sz="2800" baseline="-25000" dirty="0"/>
              <a:t>2</a:t>
            </a:r>
            <a:r>
              <a:rPr lang="ru-RU" sz="2800" dirty="0"/>
              <a:t> + 4UH</a:t>
            </a:r>
            <a:r>
              <a:rPr lang="ru-RU" sz="2800" baseline="-25000" dirty="0"/>
              <a:t>3</a:t>
            </a:r>
            <a:r>
              <a:rPr lang="ru-RU" sz="2800" dirty="0"/>
              <a:t> (при </a:t>
            </a:r>
            <a:r>
              <a:rPr lang="ru-RU" sz="2800" dirty="0" err="1"/>
              <a:t>нагріванні</a:t>
            </a:r>
            <a:r>
              <a:rPr lang="ru-RU" sz="2800" dirty="0"/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800" dirty="0"/>
          </a:p>
          <a:p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118199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B08FF-2E10-6E02-001A-53F1BCFD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Уран: проста речовина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F3905A-91B1-FD5F-C8EA-33015147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5254"/>
            <a:ext cx="10058400" cy="45550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 Взаємодія з кислотами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800" dirty="0"/>
          </a:p>
          <a:p>
            <a:pPr>
              <a:buFont typeface="Wingdings" panose="05000000000000000000" pitchFamily="2" charset="2"/>
              <a:buChar char="Ø"/>
            </a:pPr>
            <a:endParaRPr lang="uk-UA" sz="2800" dirty="0"/>
          </a:p>
          <a:p>
            <a:pPr>
              <a:buFont typeface="Wingdings" panose="05000000000000000000" pitchFamily="2" charset="2"/>
              <a:buChar char="Ø"/>
            </a:pPr>
            <a:endParaRPr lang="uk-UA" sz="2800" dirty="0"/>
          </a:p>
          <a:p>
            <a:pPr>
              <a:buFont typeface="Wingdings" panose="05000000000000000000" pitchFamily="2" charset="2"/>
              <a:buChar char="Ø"/>
            </a:pPr>
            <a:endParaRPr lang="uk-UA" sz="2800" dirty="0"/>
          </a:p>
          <a:p>
            <a:pPr>
              <a:buFont typeface="Wingdings" panose="05000000000000000000" pitchFamily="2" charset="2"/>
              <a:buChar char="Ø"/>
            </a:pPr>
            <a:endParaRPr lang="uk-UA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 </a:t>
            </a:r>
            <a:r>
              <a:rPr lang="ru-RU" sz="2800" dirty="0" err="1"/>
              <a:t>Розчини</a:t>
            </a:r>
            <a:r>
              <a:rPr lang="ru-RU" sz="2800" dirty="0"/>
              <a:t> </a:t>
            </a:r>
            <a:r>
              <a:rPr lang="ru-RU" sz="2800" dirty="0" err="1"/>
              <a:t>лугів</a:t>
            </a:r>
            <a:r>
              <a:rPr lang="ru-RU" sz="2800" dirty="0"/>
              <a:t> практично не </a:t>
            </a:r>
            <a:r>
              <a:rPr lang="ru-RU" sz="2800" dirty="0" err="1"/>
              <a:t>діють</a:t>
            </a:r>
            <a:r>
              <a:rPr lang="ru-RU" sz="2800" dirty="0"/>
              <a:t> на </a:t>
            </a:r>
            <a:r>
              <a:rPr lang="ru-RU" sz="2800" dirty="0" err="1"/>
              <a:t>металічний</a:t>
            </a:r>
            <a:r>
              <a:rPr lang="ru-RU" sz="2800" dirty="0"/>
              <a:t> уран</a:t>
            </a:r>
            <a:endParaRPr lang="uk-UA" sz="2800" dirty="0"/>
          </a:p>
          <a:p>
            <a:pPr marL="0" indent="0">
              <a:buNone/>
            </a:pPr>
            <a:endParaRPr lang="ru-UA" sz="28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73BE95A-8409-50A4-7C23-C30748854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095965"/>
              </p:ext>
            </p:extLst>
          </p:nvPr>
        </p:nvGraphicFramePr>
        <p:xfrm>
          <a:off x="868680" y="2253826"/>
          <a:ext cx="1045464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160">
                  <a:extLst>
                    <a:ext uri="{9D8B030D-6E8A-4147-A177-3AD203B41FA5}">
                      <a16:colId xmlns:a16="http://schemas.microsoft.com/office/drawing/2014/main" val="3823712386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81668631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787867919"/>
                    </a:ext>
                  </a:extLst>
                </a:gridCol>
                <a:gridCol w="4439920">
                  <a:extLst>
                    <a:ext uri="{9D8B030D-6E8A-4147-A177-3AD203B41FA5}">
                      <a16:colId xmlns:a16="http://schemas.microsoft.com/office/drawing/2014/main" val="2929551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Кислота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Швидкість</a:t>
                      </a:r>
                    </a:p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реакції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Продукти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Примітки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1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HF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повільна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UF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4</a:t>
                      </a:r>
                      <a:endParaRPr lang="uk-UA" sz="2000" baseline="-25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Утворюється нерозчинна плівка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6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 err="1">
                          <a:latin typeface="+mn-lt"/>
                        </a:rPr>
                        <a:t>HCl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швидка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UCl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3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, UCl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4</a:t>
                      </a:r>
                      <a:endParaRPr lang="uk-UA" sz="2000" baseline="-25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Складний механізм реакції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922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HNO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3</a:t>
                      </a:r>
                      <a:endParaRPr lang="uk-UA" sz="2000" baseline="-25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середня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UO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2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(NO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3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)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2</a:t>
                      </a:r>
                      <a:endParaRPr lang="uk-UA" sz="2000" baseline="-25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–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01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H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2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SO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4</a:t>
                      </a:r>
                      <a:endParaRPr lang="uk-UA" sz="2000" baseline="-25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повільна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U(HSO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4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)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4</a:t>
                      </a:r>
                      <a:endParaRPr lang="uk-UA" sz="2000" baseline="-25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З розведеною H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2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SO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4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 не взаємодіє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4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H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3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PO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4</a:t>
                      </a:r>
                      <a:endParaRPr lang="uk-UA" sz="2000" baseline="-25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повільна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U(HPO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4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)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2</a:t>
                      </a:r>
                      <a:endParaRPr lang="uk-UA" sz="2000" baseline="-25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baseline="0" noProof="0" dirty="0">
                          <a:latin typeface="+mn-lt"/>
                        </a:rPr>
                        <a:t>Швидко реагує з гарячою H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3</a:t>
                      </a:r>
                      <a:r>
                        <a:rPr lang="uk-UA" sz="2000" b="0" i="0" u="none" strike="noStrike" baseline="0" noProof="0" dirty="0">
                          <a:latin typeface="+mn-lt"/>
                        </a:rPr>
                        <a:t>PO</a:t>
                      </a:r>
                      <a:r>
                        <a:rPr lang="uk-UA" sz="2000" b="0" i="0" u="none" strike="noStrike" baseline="-25000" noProof="0" dirty="0">
                          <a:latin typeface="+mn-lt"/>
                        </a:rPr>
                        <a:t>4</a:t>
                      </a:r>
                      <a:endParaRPr lang="uk-UA" sz="2000" baseline="-250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41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312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83FA5-2B02-15DA-C08E-0CBA9340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Уран: проста речовина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7EB3A8-E8F9-BD8F-D181-12C363C99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 Взаємодіє з лугами у присутності окисника:</a:t>
            </a:r>
          </a:p>
          <a:p>
            <a:pPr marL="0" indent="0" algn="ctr">
              <a:buNone/>
            </a:pPr>
            <a:r>
              <a:rPr lang="pl-PL" sz="2800" dirty="0"/>
              <a:t>U + 2H</a:t>
            </a:r>
            <a:r>
              <a:rPr lang="pl-PL" sz="2800" baseline="-25000" dirty="0"/>
              <a:t>2</a:t>
            </a:r>
            <a:r>
              <a:rPr lang="pl-PL" sz="2800" dirty="0"/>
              <a:t>O</a:t>
            </a:r>
            <a:r>
              <a:rPr lang="pl-PL" sz="2800" baseline="-25000" dirty="0"/>
              <a:t>2(конц)</a:t>
            </a:r>
            <a:r>
              <a:rPr lang="pl-PL" sz="2800" dirty="0"/>
              <a:t> → U(OH)</a:t>
            </a:r>
            <a:r>
              <a:rPr lang="pl-PL" sz="2800" baseline="-25000" dirty="0"/>
              <a:t>4</a:t>
            </a:r>
            <a:r>
              <a:rPr lang="pl-PL" sz="2800" dirty="0"/>
              <a:t>↓</a:t>
            </a:r>
          </a:p>
          <a:p>
            <a:pPr marL="0" indent="0" algn="ctr">
              <a:buNone/>
            </a:pPr>
            <a:r>
              <a:rPr lang="en-US" sz="2800" dirty="0"/>
              <a:t>2U + 6H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+ 2NaOH → Na</a:t>
            </a:r>
            <a:r>
              <a:rPr lang="en-US" sz="2800" baseline="-25000" dirty="0"/>
              <a:t>2</a:t>
            </a:r>
            <a:r>
              <a:rPr lang="en-US" sz="2800" dirty="0"/>
              <a:t>U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7</a:t>
            </a:r>
            <a:r>
              <a:rPr lang="en-US" sz="2800" dirty="0"/>
              <a:t> + 7H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</a:p>
          <a:p>
            <a:pPr marL="0" indent="0" algn="ctr">
              <a:buNone/>
            </a:pPr>
            <a:r>
              <a:rPr lang="pt-BR" sz="2800" dirty="0"/>
              <a:t>U + 6H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2</a:t>
            </a:r>
            <a:r>
              <a:rPr lang="pt-BR" sz="2800" dirty="0"/>
              <a:t> + 4NaOH → Na</a:t>
            </a:r>
            <a:r>
              <a:rPr lang="pt-BR" sz="2800" baseline="-25000" dirty="0"/>
              <a:t>4</a:t>
            </a:r>
            <a:r>
              <a:rPr lang="pt-BR" sz="2800" dirty="0"/>
              <a:t>UO</a:t>
            </a:r>
            <a:r>
              <a:rPr lang="pt-BR" sz="2800" baseline="-25000" dirty="0"/>
              <a:t>8</a:t>
            </a:r>
            <a:r>
              <a:rPr lang="pt-BR" sz="2800" dirty="0"/>
              <a:t> + 8H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endParaRPr lang="uk-UA" sz="2800" dirty="0"/>
          </a:p>
          <a:p>
            <a:pPr>
              <a:buFont typeface="Wingdings" panose="05000000000000000000" pitchFamily="2" charset="2"/>
              <a:buChar char="Ø"/>
            </a:pP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4121315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7B230-DF26-D5AE-0E68-47287BF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Уран: оксиди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36B25-58F6-6A93-61CE-2A0B6B123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Мають змінний склад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Найважливіші сполуки: чорно-коричневий 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, зелено-чорний U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8</a:t>
            </a:r>
            <a:r>
              <a:rPr lang="uk-UA" sz="2800" noProof="0" dirty="0"/>
              <a:t> і </a:t>
            </a:r>
            <a:r>
              <a:rPr lang="uk-UA" sz="2800" noProof="0" dirty="0" err="1"/>
              <a:t>помаранчево</a:t>
            </a:r>
            <a:r>
              <a:rPr lang="uk-UA" sz="2800" noProof="0" dirty="0"/>
              <a:t>-жовтий UO</a:t>
            </a:r>
            <a:r>
              <a:rPr lang="uk-UA" sz="2800" baseline="-25000" noProof="0" dirty="0"/>
              <a:t>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Отримання</a:t>
            </a:r>
          </a:p>
          <a:p>
            <a:pPr algn="ctr"/>
            <a:r>
              <a:rPr lang="uk-UA" sz="2800" noProof="0" dirty="0"/>
              <a:t>(NH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U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7</a:t>
            </a:r>
            <a:r>
              <a:rPr lang="uk-UA" sz="2800" noProof="0" dirty="0"/>
              <a:t>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uk-UA" sz="2800" noProof="0" dirty="0"/>
              <a:t>2UO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+ 2NH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 algn="ctr"/>
            <a:r>
              <a:rPr lang="uk-UA" sz="2800" noProof="0" dirty="0"/>
              <a:t>3UO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uk-UA" sz="2800" noProof="0" dirty="0"/>
              <a:t>U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8</a:t>
            </a:r>
            <a:r>
              <a:rPr lang="uk-UA" sz="2800" noProof="0" dirty="0"/>
              <a:t> + 1/2O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,</a:t>
            </a:r>
          </a:p>
          <a:p>
            <a:pPr algn="ctr"/>
            <a:r>
              <a:rPr lang="uk-UA" sz="2800" noProof="0" dirty="0"/>
              <a:t>UO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CO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uk-UA" sz="2800" noProof="0" dirty="0"/>
              <a:t>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CO</a:t>
            </a:r>
            <a:r>
              <a:rPr lang="uk-UA" sz="2800" baseline="-25000" noProof="0" dirty="0"/>
              <a:t>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2B56E7-0835-060A-236C-AF13916C8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820" y="1196022"/>
            <a:ext cx="1262404" cy="11807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885DEE-2962-2B92-0464-7B2FE277D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019" y="1525008"/>
            <a:ext cx="1312982" cy="851797"/>
          </a:xfrm>
          <a:prstGeom prst="rect">
            <a:avLst/>
          </a:prstGeom>
        </p:spPr>
      </p:pic>
      <p:pic>
        <p:nvPicPr>
          <p:cNvPr id="2050" name="Picture 2" descr="Periodic - Uranium trioxide (UO3), also called uranyl oxide, uranium(VI)  oxide, and uranic oxide, is the hexavalent oxide of uranium. The solid may  be obtained by heating uranyl nitrate to 400 °C.">
            <a:extLst>
              <a:ext uri="{FF2B5EF4-FFF2-40B4-BE49-F238E27FC236}">
                <a16:creationId xmlns:a16="http://schemas.microsoft.com/office/drawing/2014/main" id="{CCF206F8-45E1-0CCD-0FBA-0AF07B495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4"/>
          <a:stretch>
            <a:fillRect/>
          </a:stretch>
        </p:blipFill>
        <p:spPr bwMode="auto">
          <a:xfrm>
            <a:off x="10614979" y="3016250"/>
            <a:ext cx="1323022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359F5-4BB1-A706-08D0-7FCF34BD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Уран: оксиди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9BD82-16C6-F5E6-9B3B-80E670A0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70586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uk-UA" sz="2800" noProof="0" dirty="0"/>
              <a:t> 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- основний характер, має низьку хімічну активність: 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uk-UA" sz="2800" noProof="0" dirty="0"/>
              <a:t>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SO</a:t>
            </a:r>
            <a:r>
              <a:rPr lang="uk-UA" sz="2800" baseline="-25000" noProof="0" dirty="0"/>
              <a:t>4(</a:t>
            </a:r>
            <a:r>
              <a:rPr lang="uk-UA" sz="2800" baseline="-25000" noProof="0" dirty="0" err="1"/>
              <a:t>конц</a:t>
            </a:r>
            <a:r>
              <a:rPr lang="uk-UA" sz="2800" baseline="-25000" noProof="0" dirty="0"/>
              <a:t>)</a:t>
            </a:r>
            <a:r>
              <a:rPr lang="uk-UA" sz="2800" noProof="0" dirty="0"/>
              <a:t> → U(SO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 algn="ctr">
              <a:spcBef>
                <a:spcPts val="400"/>
              </a:spcBef>
            </a:pPr>
            <a:r>
              <a:rPr lang="uk-UA" sz="2800" noProof="0" dirty="0"/>
              <a:t>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+ 4HNO</a:t>
            </a:r>
            <a:r>
              <a:rPr lang="uk-UA" sz="2800" baseline="-25000" noProof="0" dirty="0"/>
              <a:t>3(</a:t>
            </a:r>
            <a:r>
              <a:rPr lang="uk-UA" sz="2800" baseline="-25000" noProof="0" dirty="0" err="1"/>
              <a:t>конц</a:t>
            </a:r>
            <a:r>
              <a:rPr lang="uk-UA" sz="2800" baseline="-25000" noProof="0" dirty="0"/>
              <a:t>)</a:t>
            </a:r>
            <a:r>
              <a:rPr lang="uk-UA" sz="2800" noProof="0" dirty="0"/>
              <a:t> → 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+ 2NO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uk-UA" sz="2800" noProof="0" dirty="0"/>
              <a:t> UO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– амфотерний оксид: </a:t>
            </a:r>
          </a:p>
          <a:p>
            <a:pPr algn="ctr">
              <a:spcBef>
                <a:spcPts val="400"/>
              </a:spcBef>
            </a:pPr>
            <a:r>
              <a:rPr lang="uk-UA" sz="2800" noProof="0" dirty="0"/>
              <a:t>UO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+ 2HCl → (UO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)Cl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 algn="ctr">
              <a:spcBef>
                <a:spcPts val="400"/>
              </a:spcBef>
            </a:pPr>
            <a:r>
              <a:rPr lang="uk-UA" sz="2800" noProof="0" dirty="0"/>
              <a:t>2UO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+ 2NaOH → Na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U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7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uk-UA" sz="2800" noProof="0" dirty="0"/>
              <a:t> U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8</a:t>
            </a:r>
            <a:r>
              <a:rPr lang="uk-UA" sz="2800" noProof="0" dirty="0"/>
              <a:t> з кислотами реагує по-різному: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uk-UA" sz="2800" noProof="0" dirty="0"/>
              <a:t>U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8</a:t>
            </a:r>
            <a:r>
              <a:rPr lang="uk-UA" sz="2800" noProof="0" dirty="0"/>
              <a:t> + 4H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SO</a:t>
            </a:r>
            <a:r>
              <a:rPr lang="uk-UA" sz="2800" baseline="-25000" noProof="0" dirty="0"/>
              <a:t>4(</a:t>
            </a:r>
            <a:r>
              <a:rPr lang="uk-UA" sz="2800" baseline="-25000" noProof="0" dirty="0" err="1"/>
              <a:t>конц</a:t>
            </a:r>
            <a:r>
              <a:rPr lang="uk-UA" sz="2800" baseline="-25000" noProof="0" dirty="0"/>
              <a:t>)</a:t>
            </a:r>
            <a:r>
              <a:rPr lang="uk-UA" sz="2800" noProof="0" dirty="0"/>
              <a:t> → U</a:t>
            </a:r>
            <a:r>
              <a:rPr lang="uk-UA" sz="2800" baseline="30000" noProof="0" dirty="0"/>
              <a:t>+4</a:t>
            </a:r>
            <a:r>
              <a:rPr lang="uk-UA" sz="2800" noProof="0" dirty="0"/>
              <a:t>(SO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+ 2(U</a:t>
            </a:r>
            <a:r>
              <a:rPr lang="uk-UA" sz="2800" baseline="30000" noProof="0" dirty="0"/>
              <a:t>+6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+ 4H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 algn="ctr">
              <a:spcBef>
                <a:spcPts val="400"/>
              </a:spcBef>
            </a:pPr>
            <a:r>
              <a:rPr lang="uk-UA" sz="2800" noProof="0" dirty="0"/>
              <a:t>U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8</a:t>
            </a:r>
            <a:r>
              <a:rPr lang="uk-UA" sz="2800" noProof="0" dirty="0"/>
              <a:t> + 8HNO</a:t>
            </a:r>
            <a:r>
              <a:rPr lang="uk-UA" sz="2800" baseline="-25000" noProof="0" dirty="0"/>
              <a:t>3(</a:t>
            </a:r>
            <a:r>
              <a:rPr lang="uk-UA" sz="2800" baseline="-25000" noProof="0" dirty="0" err="1"/>
              <a:t>конц</a:t>
            </a:r>
            <a:r>
              <a:rPr lang="uk-UA" sz="2800" baseline="-25000" noProof="0" dirty="0"/>
              <a:t>)</a:t>
            </a:r>
            <a:r>
              <a:rPr lang="uk-UA" sz="2800" noProof="0" dirty="0"/>
              <a:t> → 3(U</a:t>
            </a:r>
            <a:r>
              <a:rPr lang="uk-UA" sz="2800" baseline="30000" noProof="0" dirty="0"/>
              <a:t>+6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+ 2NO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+ 4H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>
              <a:spcBef>
                <a:spcPts val="400"/>
              </a:spcBef>
            </a:pPr>
            <a:endParaRPr lang="uk-UA" sz="2800" noProof="0" dirty="0"/>
          </a:p>
        </p:txBody>
      </p:sp>
    </p:spTree>
    <p:extLst>
      <p:ext uri="{BB962C8B-B14F-4D97-AF65-F5344CB8AC3E}">
        <p14:creationId xmlns:p14="http://schemas.microsoft.com/office/powerpoint/2010/main" val="822201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14955-CDAB-EAE6-8E02-D9C28246A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Уран: оксиди та </a:t>
            </a:r>
            <a:r>
              <a:rPr lang="uk-UA" dirty="0" err="1"/>
              <a:t>галогеніди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40728-1CFD-BF4F-2DA2-F1E9F06B0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82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Отримання:</a:t>
            </a:r>
          </a:p>
          <a:p>
            <a:pPr algn="ctr"/>
            <a:r>
              <a:rPr lang="uk-UA" sz="2800" noProof="0" dirty="0"/>
              <a:t>UF</a:t>
            </a:r>
            <a:r>
              <a:rPr lang="uk-UA" sz="2800" baseline="-25000" noProof="0" dirty="0"/>
              <a:t>6</a:t>
            </a:r>
            <a:r>
              <a:rPr lang="uk-UA" sz="2800" noProof="0" dirty="0"/>
              <a:t> + 6NaOH</a:t>
            </a:r>
            <a:r>
              <a:rPr lang="uk-UA" sz="2800" baseline="-25000" noProof="0" dirty="0"/>
              <a:t>(</a:t>
            </a:r>
            <a:r>
              <a:rPr lang="uk-UA" sz="2800" baseline="-25000" noProof="0" dirty="0" err="1"/>
              <a:t>розв</a:t>
            </a:r>
            <a:r>
              <a:rPr lang="uk-UA" sz="2800" baseline="-25000" noProof="0" dirty="0"/>
              <a:t>)</a:t>
            </a:r>
            <a:r>
              <a:rPr lang="uk-UA" sz="2800" noProof="0" dirty="0"/>
              <a:t> → 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(OH)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↓ + 6NaF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Найбільш значущі - UF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і UF</a:t>
            </a:r>
            <a:r>
              <a:rPr lang="uk-UA" sz="2800" baseline="-25000" noProof="0" dirty="0"/>
              <a:t>6</a:t>
            </a:r>
            <a:r>
              <a:rPr lang="uk-UA" sz="2800" noProof="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 UF</a:t>
            </a:r>
            <a:r>
              <a:rPr lang="uk-UA" sz="2800" baseline="-25000" dirty="0"/>
              <a:t>4  </a:t>
            </a:r>
            <a:r>
              <a:rPr lang="uk-UA" sz="2800" dirty="0"/>
              <a:t>- </a:t>
            </a:r>
            <a:r>
              <a:rPr lang="uk-UA" sz="2800" noProof="0" dirty="0"/>
              <a:t>отримання:</a:t>
            </a:r>
          </a:p>
          <a:p>
            <a:pPr algn="ctr"/>
            <a:r>
              <a:rPr lang="uk-UA" sz="2800" noProof="0" dirty="0"/>
              <a:t>U(SO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+ 4HF</a:t>
            </a:r>
            <a:r>
              <a:rPr lang="uk-UA" sz="2800" baseline="-25000" noProof="0" dirty="0"/>
              <a:t>(</a:t>
            </a:r>
            <a:r>
              <a:rPr lang="uk-UA" sz="2800" baseline="-25000" noProof="0" dirty="0" err="1"/>
              <a:t>конц</a:t>
            </a:r>
            <a:r>
              <a:rPr lang="uk-UA" sz="2800" baseline="-25000" noProof="0" dirty="0"/>
              <a:t>)</a:t>
            </a:r>
            <a:r>
              <a:rPr lang="uk-UA" sz="2800" noProof="0" dirty="0"/>
              <a:t> → UF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↓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SO</a:t>
            </a:r>
            <a:r>
              <a:rPr lang="uk-UA" sz="2800" baseline="-25000" noProof="0" dirty="0"/>
              <a:t>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UF4 – властивості </a:t>
            </a:r>
          </a:p>
          <a:p>
            <a:pPr algn="ctr"/>
            <a:r>
              <a:rPr lang="uk-UA" sz="2800" noProof="0" dirty="0"/>
              <a:t>UF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+ 4NaOH</a:t>
            </a:r>
            <a:r>
              <a:rPr lang="uk-UA" sz="2800" baseline="-25000" noProof="0" dirty="0"/>
              <a:t>(</a:t>
            </a:r>
            <a:r>
              <a:rPr lang="uk-UA" sz="2800" baseline="-25000" noProof="0" dirty="0" err="1"/>
              <a:t>конц</a:t>
            </a:r>
            <a:r>
              <a:rPr lang="uk-UA" sz="2800" baseline="-25000" noProof="0" dirty="0"/>
              <a:t>)</a:t>
            </a:r>
            <a:r>
              <a:rPr lang="uk-UA" sz="2800" noProof="0" dirty="0"/>
              <a:t> → U(OH)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↓ + 4NaF</a:t>
            </a:r>
          </a:p>
          <a:p>
            <a:pPr algn="ctr"/>
            <a:r>
              <a:rPr lang="uk-UA" sz="2800" noProof="0" dirty="0"/>
              <a:t>UF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+ 4HNO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→ (UO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+ 4HF + 2NO</a:t>
            </a:r>
            <a:r>
              <a:rPr lang="uk-UA" sz="2800" baseline="-25000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5382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CF77-450C-B57A-C5E7-9F0969F7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Уран: </a:t>
            </a:r>
            <a:r>
              <a:rPr lang="uk-UA" dirty="0" err="1"/>
              <a:t>галогеніди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E9D0B-FEEB-5CAB-65E8-3B332B8CD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UF</a:t>
            </a:r>
            <a:r>
              <a:rPr lang="uk-UA" sz="2800" baseline="-25000" noProof="0" dirty="0"/>
              <a:t>6</a:t>
            </a:r>
            <a:r>
              <a:rPr lang="uk-UA" sz="2800" noProof="0" dirty="0"/>
              <a:t> – легко реагує з водою, а також з великою кількістю органічних розчинників</a:t>
            </a:r>
          </a:p>
          <a:p>
            <a:pPr algn="ctr"/>
            <a:r>
              <a:rPr lang="uk-UA" sz="2800" noProof="0" dirty="0"/>
              <a:t>UF</a:t>
            </a:r>
            <a:r>
              <a:rPr lang="uk-UA" sz="2800" baseline="-25000" noProof="0" dirty="0"/>
              <a:t>6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(UO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)F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+ 4HF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Обидва фториди при нагріванні з MF (M = </a:t>
            </a:r>
            <a:r>
              <a:rPr lang="uk-UA" sz="2800" noProof="0" dirty="0" err="1"/>
              <a:t>Na</a:t>
            </a:r>
            <a:r>
              <a:rPr lang="uk-UA" sz="2800" noProof="0" dirty="0"/>
              <a:t>, K, </a:t>
            </a:r>
            <a:r>
              <a:rPr lang="uk-UA" sz="2800" noProof="0" dirty="0" err="1"/>
              <a:t>Rb</a:t>
            </a:r>
            <a:r>
              <a:rPr lang="uk-UA" sz="2800" noProof="0" dirty="0"/>
              <a:t>, </a:t>
            </a:r>
            <a:r>
              <a:rPr lang="uk-UA" sz="2800" noProof="0" dirty="0" err="1"/>
              <a:t>Cs</a:t>
            </a:r>
            <a:r>
              <a:rPr lang="uk-UA" sz="2800" noProof="0" dirty="0"/>
              <a:t>) утворюють комплекси: M[UF</a:t>
            </a:r>
            <a:r>
              <a:rPr lang="uk-UA" sz="2800" baseline="-25000" noProof="0" dirty="0"/>
              <a:t>7</a:t>
            </a:r>
            <a:r>
              <a:rPr lang="uk-UA" sz="2800" noProof="0" dirty="0"/>
              <a:t>], M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[UF</a:t>
            </a:r>
            <a:r>
              <a:rPr lang="uk-UA" sz="2800" baseline="-25000" noProof="0" dirty="0"/>
              <a:t>8</a:t>
            </a:r>
            <a:r>
              <a:rPr lang="uk-UA" sz="2800" noProof="0" dirty="0"/>
              <a:t>] і M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[UF</a:t>
            </a:r>
            <a:r>
              <a:rPr lang="uk-UA" sz="2800" baseline="-25000" noProof="0" dirty="0"/>
              <a:t>9</a:t>
            </a:r>
            <a:r>
              <a:rPr lang="uk-UA" sz="2800" noProof="0" dirty="0"/>
              <a:t>].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Хлориди урану – UCl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, UCl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, UCl</a:t>
            </a:r>
            <a:r>
              <a:rPr lang="uk-UA" sz="2800" baseline="-25000" noProof="0" dirty="0"/>
              <a:t>5</a:t>
            </a:r>
            <a:r>
              <a:rPr lang="uk-UA" sz="2800" noProof="0" dirty="0"/>
              <a:t>, UCl</a:t>
            </a:r>
            <a:r>
              <a:rPr lang="uk-UA" sz="2800" baseline="-25000" noProof="0" dirty="0"/>
              <a:t>6</a:t>
            </a:r>
            <a:r>
              <a:rPr lang="uk-UA" sz="2800" noProof="0" dirty="0"/>
              <a:t> – дуже гігроскопічні сполуки,</a:t>
            </a:r>
          </a:p>
          <a:p>
            <a:pPr algn="ctr"/>
            <a:r>
              <a:rPr lang="uk-UA" sz="2800" noProof="0" dirty="0"/>
              <a:t>2UCl</a:t>
            </a:r>
            <a:r>
              <a:rPr lang="uk-UA" sz="2800" baseline="-25000" noProof="0" dirty="0"/>
              <a:t>5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UCl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(UO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)Cl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+ 4HCl</a:t>
            </a:r>
          </a:p>
        </p:txBody>
      </p:sp>
    </p:spTree>
    <p:extLst>
      <p:ext uri="{BB962C8B-B14F-4D97-AF65-F5344CB8AC3E}">
        <p14:creationId xmlns:p14="http://schemas.microsoft.com/office/powerpoint/2010/main" val="4109088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BC776-207D-2E79-4FE6-34096C27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Уран: гідриди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E3750-37E2-98E9-3FD2-57B2D29B9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Темно-сірий </a:t>
            </a:r>
            <a:r>
              <a:rPr lang="uk-UA" sz="2800" noProof="0" dirty="0" err="1"/>
              <a:t>пірофорний</a:t>
            </a:r>
            <a:r>
              <a:rPr lang="uk-UA" sz="2800" noProof="0" dirty="0"/>
              <a:t> порошок UH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має високу хімічну активність</a:t>
            </a:r>
          </a:p>
          <a:p>
            <a:pPr algn="ctr"/>
            <a:r>
              <a:rPr lang="uk-UA" sz="2800" noProof="0" dirty="0"/>
              <a:t>2UH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+ 4H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→ 2U(SO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+ 7H</a:t>
            </a:r>
            <a:r>
              <a:rPr lang="uk-UA" sz="2800" baseline="-25000" noProof="0" dirty="0"/>
              <a:t>2</a:t>
            </a:r>
          </a:p>
          <a:p>
            <a:pPr algn="ctr"/>
            <a:endParaRPr lang="uk-UA" sz="2800" noProof="0" dirty="0"/>
          </a:p>
          <a:p>
            <a:pPr algn="ctr"/>
            <a:r>
              <a:rPr lang="uk-UA" sz="2800" noProof="0" dirty="0"/>
              <a:t>Схеми найважливіших перетворень UH</a:t>
            </a:r>
            <a:r>
              <a:rPr lang="uk-UA" sz="2800" baseline="-25000" noProof="0" dirty="0"/>
              <a:t>3</a:t>
            </a:r>
          </a:p>
          <a:p>
            <a:endParaRPr lang="uk-UA" sz="2800" noProof="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F926235-04AC-966F-8642-09824E384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438913"/>
              </p:ext>
            </p:extLst>
          </p:nvPr>
        </p:nvGraphicFramePr>
        <p:xfrm>
          <a:off x="965200" y="4497494"/>
          <a:ext cx="1078992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320">
                  <a:extLst>
                    <a:ext uri="{9D8B030D-6E8A-4147-A177-3AD203B41FA5}">
                      <a16:colId xmlns:a16="http://schemas.microsoft.com/office/drawing/2014/main" val="426743665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42040911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46948051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3484233686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54844633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4229977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u="none" strike="noStrike" baseline="0" dirty="0">
                          <a:latin typeface="+mn-lt"/>
                        </a:rPr>
                        <a:t>Реагент</a:t>
                      </a:r>
                      <a:endParaRPr lang="ru-UA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u="none" strike="noStrike" baseline="0" dirty="0">
                          <a:latin typeface="+mn-lt"/>
                        </a:rPr>
                        <a:t>H</a:t>
                      </a:r>
                      <a:r>
                        <a:rPr lang="pt-BR" sz="2400" b="0" i="0" u="none" strike="noStrike" baseline="-25000" dirty="0">
                          <a:latin typeface="+mn-lt"/>
                        </a:rPr>
                        <a:t>2</a:t>
                      </a:r>
                      <a:r>
                        <a:rPr lang="pt-BR" sz="2400" b="0" i="0" u="none" strike="noStrike" baseline="0" dirty="0">
                          <a:latin typeface="+mn-lt"/>
                        </a:rPr>
                        <a:t>O</a:t>
                      </a:r>
                      <a:endParaRPr lang="ru-UA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u="none" strike="noStrike" baseline="0" dirty="0">
                          <a:latin typeface="+mn-lt"/>
                        </a:rPr>
                        <a:t>Cl</a:t>
                      </a:r>
                      <a:r>
                        <a:rPr lang="pt-BR" sz="2400" b="0" i="0" u="none" strike="noStrike" baseline="-25000" dirty="0">
                          <a:latin typeface="+mn-lt"/>
                        </a:rPr>
                        <a:t>2</a:t>
                      </a:r>
                      <a:endParaRPr lang="ru-UA" sz="2400" baseline="-25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u="none" strike="noStrike" baseline="0" dirty="0">
                          <a:latin typeface="+mn-lt"/>
                        </a:rPr>
                        <a:t>H</a:t>
                      </a:r>
                      <a:r>
                        <a:rPr lang="pt-BR" sz="2400" b="0" i="0" u="none" strike="noStrike" baseline="-25000" dirty="0">
                          <a:latin typeface="+mn-lt"/>
                        </a:rPr>
                        <a:t>2</a:t>
                      </a:r>
                      <a:r>
                        <a:rPr lang="pt-BR" sz="2400" b="0" i="0" u="none" strike="noStrike" baseline="0" dirty="0">
                          <a:latin typeface="+mn-lt"/>
                        </a:rPr>
                        <a:t>S</a:t>
                      </a:r>
                      <a:endParaRPr lang="ru-UA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u="none" strike="noStrike" baseline="0" dirty="0">
                          <a:latin typeface="+mn-lt"/>
                        </a:rPr>
                        <a:t>HF</a:t>
                      </a:r>
                      <a:endParaRPr lang="ru-UA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u="none" strike="noStrike" baseline="0" dirty="0">
                          <a:latin typeface="+mn-lt"/>
                        </a:rPr>
                        <a:t>HCl</a:t>
                      </a:r>
                      <a:endParaRPr lang="ru-UA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49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u="none" strike="noStrike" baseline="0" dirty="0">
                          <a:latin typeface="+mn-lt"/>
                        </a:rPr>
                        <a:t>t</a:t>
                      </a:r>
                      <a:r>
                        <a:rPr lang="en-US" sz="2400" b="0" i="0" u="none" strike="noStrike" baseline="0" dirty="0">
                          <a:latin typeface="+mn-lt"/>
                        </a:rPr>
                        <a:t>, °C</a:t>
                      </a:r>
                      <a:endParaRPr lang="ru-UA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>
                          <a:latin typeface="+mn-lt"/>
                        </a:rPr>
                        <a:t>350</a:t>
                      </a:r>
                      <a:endParaRPr lang="ru-UA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>
                          <a:latin typeface="+mn-lt"/>
                        </a:rPr>
                        <a:t>200</a:t>
                      </a:r>
                      <a:endParaRPr lang="ru-UA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>
                          <a:latin typeface="+mn-lt"/>
                        </a:rPr>
                        <a:t>450</a:t>
                      </a:r>
                      <a:endParaRPr lang="ru-UA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>
                          <a:latin typeface="+mn-lt"/>
                        </a:rPr>
                        <a:t>400</a:t>
                      </a:r>
                      <a:endParaRPr lang="ru-UA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>
                          <a:latin typeface="+mn-lt"/>
                        </a:rPr>
                        <a:t>250 –300</a:t>
                      </a:r>
                      <a:endParaRPr lang="ru-UA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0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 err="1">
                          <a:latin typeface="+mn-lt"/>
                        </a:rPr>
                        <a:t>Продукт</a:t>
                      </a:r>
                      <a:endParaRPr lang="ru-UA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>
                          <a:latin typeface="+mn-lt"/>
                        </a:rPr>
                        <a:t>UO</a:t>
                      </a:r>
                      <a:r>
                        <a:rPr lang="en-US" sz="2400" b="0" i="0" u="none" strike="noStrike" baseline="-25000" dirty="0">
                          <a:latin typeface="+mn-lt"/>
                        </a:rPr>
                        <a:t>2</a:t>
                      </a:r>
                      <a:endParaRPr lang="ru-UA" sz="2400" baseline="-25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>
                          <a:latin typeface="+mn-lt"/>
                        </a:rPr>
                        <a:t>UCl</a:t>
                      </a:r>
                      <a:r>
                        <a:rPr lang="en-US" sz="2400" b="0" i="0" u="none" strike="noStrike" baseline="-25000" dirty="0">
                          <a:latin typeface="+mn-lt"/>
                        </a:rPr>
                        <a:t>4</a:t>
                      </a:r>
                      <a:endParaRPr lang="ru-UA" sz="2400" baseline="-25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>
                          <a:latin typeface="+mn-lt"/>
                        </a:rPr>
                        <a:t>US</a:t>
                      </a:r>
                      <a:r>
                        <a:rPr lang="en-US" sz="2400" b="0" i="0" u="none" strike="noStrike" baseline="-25000" dirty="0">
                          <a:latin typeface="+mn-lt"/>
                        </a:rPr>
                        <a:t>2</a:t>
                      </a:r>
                      <a:endParaRPr lang="ru-UA" sz="2400" baseline="-25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>
                          <a:latin typeface="+mn-lt"/>
                        </a:rPr>
                        <a:t>UF</a:t>
                      </a:r>
                      <a:r>
                        <a:rPr lang="en-US" sz="2400" b="0" i="0" u="none" strike="noStrike" baseline="-25000" dirty="0">
                          <a:latin typeface="+mn-lt"/>
                        </a:rPr>
                        <a:t>4</a:t>
                      </a:r>
                      <a:endParaRPr lang="ru-UA" sz="2400" baseline="-25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>
                          <a:latin typeface="+mn-lt"/>
                        </a:rPr>
                        <a:t>UCl</a:t>
                      </a:r>
                      <a:r>
                        <a:rPr lang="en-US" sz="2400" b="0" i="0" u="none" strike="noStrike" baseline="-25000" dirty="0">
                          <a:latin typeface="+mn-lt"/>
                        </a:rPr>
                        <a:t>3</a:t>
                      </a:r>
                      <a:endParaRPr lang="ru-UA" sz="2400" baseline="-25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82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161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3D40-9D60-8151-2BCF-02E866E8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Уран: солі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262EC-D4CB-E482-279C-4D3AF888D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Найбільш значущі: (UO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, (UO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, (UO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)Cl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, (UO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)(CH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COO)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, U(SO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Для урану відома велика кількість комплексних </a:t>
            </a:r>
            <a:r>
              <a:rPr lang="uk-UA" sz="2800" noProof="0" dirty="0" err="1"/>
              <a:t>сполук</a:t>
            </a:r>
            <a:r>
              <a:rPr lang="uk-UA" sz="2800" noProof="0" dirty="0"/>
              <a:t> з широким спектром координаційних чисел.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 </a:t>
            </a:r>
            <a:r>
              <a:rPr lang="uk-UA" sz="2800" noProof="0" dirty="0"/>
              <a:t>Технологічне значення мають, у першу чергу, комплекси UO</a:t>
            </a:r>
            <a:r>
              <a:rPr lang="uk-UA" sz="2800" baseline="-25000" noProof="0" dirty="0"/>
              <a:t>2</a:t>
            </a:r>
            <a:r>
              <a:rPr lang="uk-UA" sz="2800" baseline="30000" noProof="0" dirty="0"/>
              <a:t>2+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Іон U</a:t>
            </a:r>
            <a:r>
              <a:rPr lang="uk-UA" sz="2800" baseline="30000" noProof="0" dirty="0"/>
              <a:t>3+</a:t>
            </a:r>
            <a:r>
              <a:rPr lang="uk-UA" sz="2800" noProof="0" dirty="0"/>
              <a:t> у розчині легко </a:t>
            </a:r>
            <a:r>
              <a:rPr lang="uk-UA" sz="2800" noProof="0" dirty="0" err="1"/>
              <a:t>окиснюється</a:t>
            </a:r>
            <a:r>
              <a:rPr lang="uk-UA" sz="2800" noProof="0" dirty="0"/>
              <a:t> водою</a:t>
            </a:r>
          </a:p>
          <a:p>
            <a:pPr marL="0" indent="0" algn="ctr">
              <a:buNone/>
            </a:pPr>
            <a:r>
              <a:rPr lang="uk-UA" sz="2800" noProof="0" dirty="0"/>
              <a:t>2UF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+ 8H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2U(OH)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↓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↑ + 6HF</a:t>
            </a:r>
          </a:p>
        </p:txBody>
      </p:sp>
    </p:spTree>
    <p:extLst>
      <p:ext uri="{BB962C8B-B14F-4D97-AF65-F5344CB8AC3E}">
        <p14:creationId xmlns:p14="http://schemas.microsoft.com/office/powerpoint/2010/main" val="232225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75B09-BE9F-63A9-BC47-558A77CD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Лантаноїди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B3925-11D5-0094-8FF0-EBF67E9E2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314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Два </a:t>
            </a:r>
            <a:r>
              <a:rPr lang="uk-UA" sz="2800" noProof="0" dirty="0" err="1"/>
              <a:t>підсемейства</a:t>
            </a:r>
            <a:r>
              <a:rPr lang="uk-UA" sz="2800" noProof="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</a:t>
            </a:r>
            <a:r>
              <a:rPr lang="uk-UA" sz="2800" noProof="0" dirty="0" err="1"/>
              <a:t>Ce</a:t>
            </a:r>
            <a:r>
              <a:rPr lang="uk-UA" sz="2800" noProof="0" dirty="0"/>
              <a:t>–</a:t>
            </a:r>
            <a:r>
              <a:rPr lang="uk-UA" sz="2800" noProof="0" dirty="0" err="1"/>
              <a:t>Gd</a:t>
            </a:r>
            <a:r>
              <a:rPr lang="uk-UA" sz="2800" noProof="0" dirty="0"/>
              <a:t> - спіни електронів паралельні – </a:t>
            </a:r>
            <a:r>
              <a:rPr lang="uk-UA" sz="2800" b="1" noProof="0" dirty="0">
                <a:solidFill>
                  <a:srgbClr val="FF0000"/>
                </a:solidFill>
              </a:rPr>
              <a:t>церієва підгрупа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</a:t>
            </a:r>
            <a:r>
              <a:rPr lang="uk-UA" sz="2800" noProof="0" dirty="0" err="1"/>
              <a:t>Tb</a:t>
            </a:r>
            <a:r>
              <a:rPr lang="uk-UA" sz="2800" noProof="0" dirty="0"/>
              <a:t>–</a:t>
            </a:r>
            <a:r>
              <a:rPr lang="uk-UA" sz="2800" noProof="0" dirty="0" err="1"/>
              <a:t>Lu</a:t>
            </a:r>
            <a:r>
              <a:rPr lang="uk-UA" sz="2800" noProof="0" dirty="0"/>
              <a:t> – заповнення підрівня електронами з антипаралельними </a:t>
            </a:r>
            <a:r>
              <a:rPr lang="uk-UA" sz="2800" noProof="0" dirty="0" err="1"/>
              <a:t>спінами</a:t>
            </a:r>
            <a:r>
              <a:rPr lang="uk-UA" sz="2800" noProof="0" dirty="0"/>
              <a:t> – </a:t>
            </a:r>
            <a:r>
              <a:rPr lang="uk-UA" sz="2800" b="1" noProof="0" dirty="0" err="1">
                <a:solidFill>
                  <a:srgbClr val="FF0000"/>
                </a:solidFill>
              </a:rPr>
              <a:t>іттрієва</a:t>
            </a:r>
            <a:r>
              <a:rPr lang="uk-UA" sz="2800" b="1" noProof="0" dirty="0">
                <a:solidFill>
                  <a:srgbClr val="FF0000"/>
                </a:solidFill>
              </a:rPr>
              <a:t> підгрупа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noProof="0" dirty="0"/>
              <a:t> </a:t>
            </a:r>
            <a:r>
              <a:rPr lang="uk-UA" sz="2800" noProof="0" dirty="0"/>
              <a:t>Суттєво відрізняються між собою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Характерний ступінь окиснення: </a:t>
            </a:r>
            <a:r>
              <a:rPr lang="uk-UA" sz="2800" noProof="0" dirty="0">
                <a:solidFill>
                  <a:srgbClr val="FF0000"/>
                </a:solidFill>
              </a:rPr>
              <a:t>+3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>
                <a:solidFill>
                  <a:srgbClr val="FF0000"/>
                </a:solidFill>
              </a:rPr>
              <a:t> </a:t>
            </a:r>
            <a:r>
              <a:rPr lang="uk-UA" sz="2800" noProof="0" dirty="0">
                <a:solidFill>
                  <a:schemeClr val="tx1"/>
                </a:solidFill>
              </a:rPr>
              <a:t>Можливі ступені окиснення: +2; +4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>
                <a:solidFill>
                  <a:schemeClr val="tx1"/>
                </a:solidFill>
              </a:rPr>
              <a:t> Елементи, що йдуть за </a:t>
            </a:r>
            <a:r>
              <a:rPr lang="uk-UA" sz="2800" noProof="0" dirty="0" err="1">
                <a:solidFill>
                  <a:schemeClr val="tx1"/>
                </a:solidFill>
              </a:rPr>
              <a:t>Gd</a:t>
            </a:r>
            <a:r>
              <a:rPr lang="uk-UA" sz="2800" noProof="0" dirty="0">
                <a:solidFill>
                  <a:schemeClr val="tx1"/>
                </a:solidFill>
              </a:rPr>
              <a:t>, повторюють забарвлення попередніх іонів, але у зворотному порядку</a:t>
            </a:r>
          </a:p>
        </p:txBody>
      </p:sp>
    </p:spTree>
    <p:extLst>
      <p:ext uri="{BB962C8B-B14F-4D97-AF65-F5344CB8AC3E}">
        <p14:creationId xmlns:p14="http://schemas.microsoft.com/office/powerpoint/2010/main" val="414735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8DA7E-8D48-C477-FC4B-AEAFE78F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Уран: солі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E86BA-9754-36E6-CDCD-DF0A4D51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Розчини солей U</a:t>
            </a:r>
            <a:r>
              <a:rPr lang="uk-UA" sz="2800" baseline="30000" noProof="0" dirty="0"/>
              <a:t>4+</a:t>
            </a:r>
            <a:r>
              <a:rPr lang="uk-UA" sz="2800" noProof="0" dirty="0"/>
              <a:t> стійкі при відсутності кисню в темряві, отримання</a:t>
            </a:r>
          </a:p>
          <a:p>
            <a:pPr marL="0" indent="0" algn="ctr">
              <a:buNone/>
            </a:pPr>
            <a:r>
              <a:rPr lang="uk-UA" sz="2800" noProof="0" dirty="0"/>
              <a:t> (UO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NaHSO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→ U(SO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NaHSO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Кисле середовище зменшує доволі сильний гідроліз U</a:t>
            </a:r>
            <a:r>
              <a:rPr lang="uk-UA" sz="2800" baseline="30000" noProof="0" dirty="0"/>
              <a:t>4+</a:t>
            </a:r>
          </a:p>
          <a:p>
            <a:pPr marL="0" indent="0" algn="ctr">
              <a:buNone/>
            </a:pPr>
            <a:r>
              <a:rPr lang="uk-UA" sz="2800" noProof="0" dirty="0"/>
              <a:t>U</a:t>
            </a:r>
            <a:r>
              <a:rPr lang="uk-UA" sz="2800" baseline="30000" noProof="0" dirty="0"/>
              <a:t>4+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</a:t>
            </a:r>
            <a:r>
              <a:rPr lang="uk-UA" sz="2800" noProof="0" dirty="0">
                <a:sym typeface="Symbol" panose="05050102010706020507" pitchFamily="18" charset="2"/>
              </a:rPr>
              <a:t></a:t>
            </a:r>
            <a:r>
              <a:rPr lang="uk-UA" sz="2800" noProof="0" dirty="0"/>
              <a:t> UOH</a:t>
            </a:r>
            <a:r>
              <a:rPr lang="uk-UA" sz="2800" baseline="30000" noProof="0" dirty="0"/>
              <a:t>3+</a:t>
            </a:r>
            <a:r>
              <a:rPr lang="uk-UA" sz="2800" noProof="0" dirty="0"/>
              <a:t> + H</a:t>
            </a:r>
            <a:r>
              <a:rPr lang="uk-UA" sz="2800" baseline="30000" noProof="0" dirty="0"/>
              <a:t>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Сам іон U</a:t>
            </a:r>
            <a:r>
              <a:rPr lang="uk-UA" sz="2800" baseline="30000" noProof="0" dirty="0"/>
              <a:t>4+</a:t>
            </a:r>
            <a:r>
              <a:rPr lang="uk-UA" sz="2800" noProof="0" dirty="0"/>
              <a:t> використовують як відновник у кислому середовищі, зокрема при відновленні </a:t>
            </a:r>
            <a:r>
              <a:rPr lang="uk-UA" sz="2800" noProof="0" dirty="0" err="1"/>
              <a:t>Pu</a:t>
            </a:r>
            <a:r>
              <a:rPr lang="uk-UA" sz="2800" noProof="0" dirty="0"/>
              <a:t> (+4) і </a:t>
            </a:r>
            <a:r>
              <a:rPr lang="uk-UA" sz="2800" noProof="0" dirty="0" err="1"/>
              <a:t>Pu</a:t>
            </a:r>
            <a:r>
              <a:rPr lang="uk-UA" sz="2800" noProof="0" dirty="0"/>
              <a:t> (+6) до </a:t>
            </a:r>
            <a:r>
              <a:rPr lang="uk-UA" sz="2800" noProof="0" dirty="0" err="1"/>
              <a:t>Pu</a:t>
            </a:r>
            <a:r>
              <a:rPr lang="uk-UA" sz="2800" noProof="0" dirty="0"/>
              <a:t> (+3)</a:t>
            </a:r>
          </a:p>
        </p:txBody>
      </p:sp>
    </p:spTree>
    <p:extLst>
      <p:ext uri="{BB962C8B-B14F-4D97-AF65-F5344CB8AC3E}">
        <p14:creationId xmlns:p14="http://schemas.microsoft.com/office/powerpoint/2010/main" val="143041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C3A99-6CD5-BE4A-3D71-FB58BAC6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Уран: солі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0B926-E90D-8983-BA08-BC92AB31E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У кислих розчинах </a:t>
            </a:r>
            <a:r>
              <a:rPr lang="uk-UA" sz="2800" dirty="0"/>
              <a:t>UO</a:t>
            </a:r>
            <a:r>
              <a:rPr lang="uk-UA" sz="2800" baseline="-25000" dirty="0"/>
              <a:t>2</a:t>
            </a:r>
            <a:r>
              <a:rPr lang="uk-UA" sz="2800" baseline="30000" dirty="0"/>
              <a:t>2+  </a:t>
            </a:r>
            <a:r>
              <a:rPr lang="uk-UA" sz="2800" noProof="0" dirty="0"/>
              <a:t>може проявляти окисні властивості</a:t>
            </a:r>
          </a:p>
          <a:p>
            <a:pPr algn="ctr"/>
            <a:r>
              <a:rPr lang="uk-UA" sz="2800" noProof="0" dirty="0"/>
              <a:t>(UO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(NH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CSO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→ U(SO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(NH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CO + SO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З точки зору стійкості, технологічним є застосування саме U (+4) і U (+6), причому спочатку отримують сполуки U (+6), далі їх переводять у сполуки U (+4) і потім відновлюють до металічного урану</a:t>
            </a:r>
          </a:p>
        </p:txBody>
      </p:sp>
    </p:spTree>
    <p:extLst>
      <p:ext uri="{BB962C8B-B14F-4D97-AF65-F5344CB8AC3E}">
        <p14:creationId xmlns:p14="http://schemas.microsoft.com/office/powerpoint/2010/main" val="2419635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A52BC-E5C5-5D0E-1422-9D8157E7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Плутоній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1EBBC-552E-DD78-AC5C-5BE54AD8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7360"/>
            <a:ext cx="10058400" cy="46634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sz="2800" noProof="0" dirty="0"/>
              <a:t> Єдине джерело отримання плутонію – ядерні реакції перетворення </a:t>
            </a:r>
            <a:r>
              <a:rPr lang="uk-UA" sz="2800" baseline="30000" noProof="0" dirty="0"/>
              <a:t>23</a:t>
            </a:r>
            <a:r>
              <a:rPr lang="uk-UA" sz="2800" noProof="0" dirty="0"/>
              <a:t>8U</a:t>
            </a:r>
          </a:p>
          <a:p>
            <a:pPr algn="ctr">
              <a:spcBef>
                <a:spcPts val="600"/>
              </a:spcBef>
            </a:pPr>
            <a:r>
              <a:rPr lang="uk-UA" sz="2800" baseline="30000" noProof="0" dirty="0"/>
              <a:t>238</a:t>
            </a:r>
            <a:r>
              <a:rPr lang="uk-UA" sz="2800" noProof="0" dirty="0"/>
              <a:t>U (n, γ) → </a:t>
            </a:r>
            <a:r>
              <a:rPr lang="uk-UA" sz="2800" baseline="30000" noProof="0" dirty="0"/>
              <a:t>239</a:t>
            </a:r>
            <a:r>
              <a:rPr lang="uk-UA" sz="2800" noProof="0" dirty="0"/>
              <a:t>U (β) → </a:t>
            </a:r>
            <a:r>
              <a:rPr lang="uk-UA" sz="2800" baseline="30000" noProof="0" dirty="0"/>
              <a:t>239</a:t>
            </a:r>
            <a:r>
              <a:rPr lang="uk-UA" sz="2800" noProof="0" dirty="0"/>
              <a:t>Np (β) → </a:t>
            </a:r>
            <a:r>
              <a:rPr lang="uk-UA" sz="2800" baseline="30000" noProof="0" dirty="0"/>
              <a:t>239</a:t>
            </a:r>
            <a:r>
              <a:rPr lang="uk-UA" sz="2800" noProof="0" dirty="0"/>
              <a:t>Pu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sz="2800" noProof="0" dirty="0"/>
              <a:t>Електронна конфігурація атома плутонію у незбудженому стані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uk-UA" sz="2800" noProof="0" dirty="0"/>
              <a:t> 5</a:t>
            </a:r>
            <a:r>
              <a:rPr lang="uk-UA" sz="2800" i="1" noProof="0" dirty="0"/>
              <a:t>d</a:t>
            </a:r>
            <a:r>
              <a:rPr lang="uk-UA" sz="2800" baseline="30000" noProof="0" dirty="0"/>
              <a:t>10</a:t>
            </a:r>
            <a:r>
              <a:rPr lang="uk-UA" sz="2800" noProof="0" dirty="0"/>
              <a:t>5</a:t>
            </a:r>
            <a:r>
              <a:rPr lang="uk-UA" sz="2800" i="1" noProof="0" dirty="0"/>
              <a:t>f</a:t>
            </a:r>
            <a:r>
              <a:rPr lang="uk-UA" sz="2800" baseline="30000" noProof="0" dirty="0"/>
              <a:t>6</a:t>
            </a:r>
            <a:r>
              <a:rPr lang="uk-UA" sz="2800" noProof="0" dirty="0"/>
              <a:t>6</a:t>
            </a:r>
            <a:r>
              <a:rPr lang="uk-UA" sz="2800" i="1" noProof="0" dirty="0"/>
              <a:t>s</a:t>
            </a:r>
            <a:r>
              <a:rPr lang="uk-UA" sz="2800" baseline="30000" noProof="0" dirty="0"/>
              <a:t>2</a:t>
            </a:r>
            <a:r>
              <a:rPr lang="uk-UA" sz="2800" noProof="0" dirty="0"/>
              <a:t>6</a:t>
            </a:r>
            <a:r>
              <a:rPr lang="uk-UA" sz="2800" i="1" noProof="0" dirty="0"/>
              <a:t>p</a:t>
            </a:r>
            <a:r>
              <a:rPr lang="uk-UA" sz="2800" baseline="30000" noProof="0" dirty="0"/>
              <a:t>6</a:t>
            </a:r>
            <a:r>
              <a:rPr lang="uk-UA" sz="2800" noProof="0" dirty="0"/>
              <a:t>7</a:t>
            </a:r>
            <a:r>
              <a:rPr lang="uk-UA" sz="2800" i="1" noProof="0" dirty="0"/>
              <a:t>s</a:t>
            </a:r>
            <a:r>
              <a:rPr lang="uk-UA" sz="2800" baseline="30000" noProof="0" dirty="0"/>
              <a:t>2</a:t>
            </a:r>
          </a:p>
          <a:p>
            <a:pPr marL="0" indent="0" algn="ctr">
              <a:buNone/>
            </a:pPr>
            <a:endParaRPr lang="uk-UA" sz="2800" baseline="30000" noProof="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27FE95F-0A4A-D536-E7FB-0A3FB5D9C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83017"/>
              </p:ext>
            </p:extLst>
          </p:nvPr>
        </p:nvGraphicFramePr>
        <p:xfrm>
          <a:off x="1778000" y="4043680"/>
          <a:ext cx="812799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09036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015721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43979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baseline="0" dirty="0" err="1">
                          <a:latin typeface="+mn-lt"/>
                        </a:rPr>
                        <a:t>Ступінь</a:t>
                      </a:r>
                      <a:r>
                        <a:rPr lang="ru-RU" sz="2000" b="0" i="0" u="none" strike="noStrike" baseline="0" dirty="0">
                          <a:latin typeface="+mn-lt"/>
                        </a:rPr>
                        <a:t> </a:t>
                      </a:r>
                      <a:r>
                        <a:rPr lang="ru-RU" sz="2000" b="0" i="0" u="none" strike="noStrike" baseline="0" dirty="0" err="1">
                          <a:latin typeface="+mn-lt"/>
                        </a:rPr>
                        <a:t>окиснення</a:t>
                      </a:r>
                      <a:endParaRPr lang="ru-U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baseline="0" dirty="0">
                          <a:latin typeface="+mn-lt"/>
                        </a:rPr>
                        <a:t>Форма </a:t>
                      </a:r>
                      <a:r>
                        <a:rPr lang="ru-RU" sz="2000" b="0" i="0" u="none" strike="noStrike" baseline="0" dirty="0" err="1">
                          <a:latin typeface="+mn-lt"/>
                        </a:rPr>
                        <a:t>існування</a:t>
                      </a:r>
                      <a:endParaRPr lang="ru-U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baseline="0" dirty="0" err="1">
                          <a:latin typeface="+mn-lt"/>
                        </a:rPr>
                        <a:t>Колір</a:t>
                      </a:r>
                      <a:r>
                        <a:rPr lang="ru-RU" sz="2000" b="0" i="0" u="none" strike="noStrike" baseline="0" dirty="0">
                          <a:latin typeface="+mn-lt"/>
                        </a:rPr>
                        <a:t> </a:t>
                      </a:r>
                      <a:r>
                        <a:rPr lang="ru-RU" sz="2000" b="0" i="0" u="none" strike="noStrike" baseline="0" dirty="0" err="1">
                          <a:latin typeface="+mn-lt"/>
                        </a:rPr>
                        <a:t>сполук</a:t>
                      </a:r>
                      <a:endParaRPr lang="ru-UA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377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baseline="0" dirty="0">
                          <a:latin typeface="+mn-lt"/>
                        </a:rPr>
                        <a:t>+3</a:t>
                      </a:r>
                      <a:endParaRPr lang="ru-U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baseline="0" dirty="0">
                          <a:latin typeface="+mn-lt"/>
                        </a:rPr>
                        <a:t> Pu</a:t>
                      </a:r>
                      <a:r>
                        <a:rPr lang="en-US" sz="2000" b="0" i="0" u="none" strike="noStrike" baseline="30000" dirty="0">
                          <a:latin typeface="+mn-lt"/>
                        </a:rPr>
                        <a:t>3+</a:t>
                      </a:r>
                      <a:endParaRPr lang="ru-UA" sz="20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baseline="0" dirty="0" err="1">
                          <a:latin typeface="+mn-lt"/>
                        </a:rPr>
                        <a:t>синій</a:t>
                      </a:r>
                      <a:endParaRPr lang="ru-UA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37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baseline="0" dirty="0">
                          <a:latin typeface="+mn-lt"/>
                        </a:rPr>
                        <a:t>+4</a:t>
                      </a:r>
                      <a:endParaRPr lang="ru-UA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baseline="0" dirty="0">
                          <a:latin typeface="+mn-lt"/>
                        </a:rPr>
                        <a:t>Pu</a:t>
                      </a:r>
                      <a:r>
                        <a:rPr lang="en-US" sz="2000" b="1" i="0" u="none" strike="noStrike" baseline="30000" dirty="0">
                          <a:latin typeface="+mn-lt"/>
                        </a:rPr>
                        <a:t>4+</a:t>
                      </a:r>
                      <a:endParaRPr lang="ru-UA" sz="2000" b="1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baseline="0" dirty="0">
                          <a:latin typeface="+mn-lt"/>
                        </a:rPr>
                        <a:t>жовто-</a:t>
                      </a:r>
                      <a:r>
                        <a:rPr lang="ru-RU" sz="2000" b="1" i="0" u="none" strike="noStrike" baseline="0" dirty="0" err="1">
                          <a:latin typeface="+mn-lt"/>
                        </a:rPr>
                        <a:t>коричневий</a:t>
                      </a:r>
                      <a:endParaRPr lang="ru-UA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52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baseline="0" dirty="0">
                          <a:latin typeface="+mn-lt"/>
                        </a:rPr>
                        <a:t>+5</a:t>
                      </a:r>
                      <a:endParaRPr lang="ru-U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baseline="0" dirty="0" err="1">
                          <a:latin typeface="+mn-lt"/>
                        </a:rPr>
                        <a:t>PuO</a:t>
                      </a:r>
                      <a:r>
                        <a:rPr lang="uk-UA" sz="2000" b="0" i="0" u="none" strike="noStrike" baseline="-25000" dirty="0">
                          <a:latin typeface="+mn-lt"/>
                        </a:rPr>
                        <a:t>2</a:t>
                      </a:r>
                      <a:r>
                        <a:rPr lang="en-US" sz="2000" b="0" i="0" u="none" strike="noStrike" baseline="30000" dirty="0">
                          <a:latin typeface="+mn-lt"/>
                        </a:rPr>
                        <a:t>+</a:t>
                      </a:r>
                      <a:endParaRPr lang="ru-UA" sz="20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baseline="0" dirty="0" err="1">
                          <a:latin typeface="+mn-lt"/>
                        </a:rPr>
                        <a:t>червоно-фіолетовий</a:t>
                      </a:r>
                      <a:endParaRPr lang="ru-UA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84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UA" sz="2000" b="0" i="0" u="none" strike="noStrike" baseline="0" dirty="0">
                          <a:latin typeface="+mn-lt"/>
                        </a:rPr>
                        <a:t>+6</a:t>
                      </a:r>
                      <a:endParaRPr lang="ru-U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baseline="0" dirty="0" err="1">
                          <a:latin typeface="+mn-lt"/>
                        </a:rPr>
                        <a:t>PuO</a:t>
                      </a:r>
                      <a:r>
                        <a:rPr lang="uk-UA" sz="2000" b="0" i="0" u="none" strike="noStrike" baseline="-25000" dirty="0">
                          <a:latin typeface="+mn-lt"/>
                        </a:rPr>
                        <a:t>2</a:t>
                      </a:r>
                      <a:r>
                        <a:rPr lang="uk-UA" sz="2000" b="0" i="0" u="none" strike="noStrike" baseline="30000" dirty="0">
                          <a:latin typeface="+mn-lt"/>
                        </a:rPr>
                        <a:t>2</a:t>
                      </a:r>
                      <a:r>
                        <a:rPr lang="en-US" sz="2000" b="0" i="0" u="none" strike="noStrike" baseline="30000" dirty="0">
                          <a:latin typeface="+mn-lt"/>
                        </a:rPr>
                        <a:t>+</a:t>
                      </a:r>
                      <a:endParaRPr lang="ru-UA" sz="20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baseline="0" dirty="0" err="1">
                          <a:latin typeface="+mn-lt"/>
                        </a:rPr>
                        <a:t>рожево-коричневий</a:t>
                      </a:r>
                      <a:endParaRPr lang="ru-UA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232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04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A0054-CE95-6239-528E-BB0C3CBC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Плутоній: проста речовина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BC62A-B265-9248-A1FE-C5801F9E7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Металічний плутоній досить активно вступає у реакції, особливо при підвищеній температурі</a:t>
            </a:r>
          </a:p>
          <a:p>
            <a:pPr algn="ctr"/>
            <a:r>
              <a:rPr lang="uk-UA" sz="2800" noProof="0" dirty="0"/>
              <a:t>2Pu + 3H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uk-UA" sz="2800" noProof="0" dirty="0"/>
              <a:t>2PuH</a:t>
            </a:r>
            <a:r>
              <a:rPr lang="uk-UA" sz="2800" baseline="-25000" noProof="0" dirty="0"/>
              <a:t>3</a:t>
            </a:r>
            <a:r>
              <a:rPr lang="uk-UA" sz="2800" dirty="0"/>
              <a:t> (50-200 °С)</a:t>
            </a:r>
            <a:endParaRPr lang="uk-UA" sz="2800" noProof="0" dirty="0"/>
          </a:p>
          <a:p>
            <a:pPr algn="ctr"/>
            <a:r>
              <a:rPr lang="uk-UA" sz="2800" noProof="0" dirty="0"/>
              <a:t>2Pu + N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 2</a:t>
            </a:r>
            <a:r>
              <a:rPr lang="uk-UA" sz="2800" noProof="0" dirty="0"/>
              <a:t>PuN (вихід незначний, 900 °С)</a:t>
            </a:r>
          </a:p>
          <a:p>
            <a:pPr algn="ctr"/>
            <a:r>
              <a:rPr lang="uk-UA" sz="2800" noProof="0" dirty="0" err="1"/>
              <a:t>Pu</a:t>
            </a:r>
            <a:r>
              <a:rPr lang="uk-UA" sz="2800" noProof="0" dirty="0"/>
              <a:t> + 2Cl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uk-UA" sz="2800" noProof="0" dirty="0"/>
              <a:t>PuCl</a:t>
            </a:r>
            <a:r>
              <a:rPr lang="uk-UA" sz="2800" baseline="-25000" noProof="0" dirty="0"/>
              <a:t>4</a:t>
            </a:r>
          </a:p>
          <a:p>
            <a:pPr algn="ctr"/>
            <a:r>
              <a:rPr lang="uk-UA" sz="2800" noProof="0" dirty="0" err="1"/>
              <a:t>Pu</a:t>
            </a:r>
            <a:r>
              <a:rPr lang="uk-UA" sz="2800" noProof="0" dirty="0"/>
              <a:t> + 2S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uk-UA" sz="2800" noProof="0" dirty="0"/>
              <a:t>PuS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(400-600 </a:t>
            </a:r>
            <a:r>
              <a:rPr lang="uk-UA" sz="2800" dirty="0"/>
              <a:t>°С)</a:t>
            </a:r>
            <a:endParaRPr lang="uk-UA" sz="2800" noProof="0" dirty="0"/>
          </a:p>
          <a:p>
            <a:pPr algn="ctr"/>
            <a:r>
              <a:rPr lang="uk-UA" sz="2800" noProof="0" dirty="0" err="1"/>
              <a:t>Pu</a:t>
            </a:r>
            <a:r>
              <a:rPr lang="uk-UA" sz="2800" noProof="0" dirty="0"/>
              <a:t> + 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</a:t>
            </a:r>
            <a:r>
              <a:rPr lang="uk-UA" sz="280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uk-UA" sz="2800" noProof="0" dirty="0"/>
              <a:t>PuO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(</a:t>
            </a:r>
            <a:r>
              <a:rPr lang="uk-UA" sz="2800" noProof="0" dirty="0">
                <a:cs typeface="Calibri Light" panose="020F0302020204030204" pitchFamily="34" charset="0"/>
              </a:rPr>
              <a:t>&gt; 300 </a:t>
            </a:r>
            <a:r>
              <a:rPr lang="uk-UA" sz="2800" dirty="0"/>
              <a:t>°С)</a:t>
            </a:r>
            <a:endParaRPr lang="uk-UA" sz="2800" noProof="0" dirty="0"/>
          </a:p>
        </p:txBody>
      </p:sp>
    </p:spTree>
    <p:extLst>
      <p:ext uri="{BB962C8B-B14F-4D97-AF65-F5344CB8AC3E}">
        <p14:creationId xmlns:p14="http://schemas.microsoft.com/office/powerpoint/2010/main" val="508018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F3A3-FC42-299E-620C-DBC0B5F9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Плутоній: проста речовина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4AD5F-E0E2-F536-2DFC-4A2221E65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З кислотами-</a:t>
            </a:r>
            <a:r>
              <a:rPr lang="uk-UA" sz="2800" noProof="0" dirty="0" err="1"/>
              <a:t>неокисниками</a:t>
            </a:r>
            <a:r>
              <a:rPr lang="uk-UA" sz="2800" noProof="0" dirty="0"/>
              <a:t>, а також з розведеними кислотами-окисниками реагує легко</a:t>
            </a:r>
          </a:p>
          <a:p>
            <a:pPr algn="ctr"/>
            <a:r>
              <a:rPr lang="uk-UA" sz="2800" noProof="0" dirty="0"/>
              <a:t>2Pu + 6HCl → 2PuCl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+ 3H</a:t>
            </a:r>
            <a:r>
              <a:rPr lang="uk-UA" sz="2800" baseline="-25000" noProof="0" dirty="0"/>
              <a:t>2</a:t>
            </a:r>
          </a:p>
          <a:p>
            <a:pPr algn="ctr"/>
            <a:r>
              <a:rPr lang="uk-UA" sz="2800" noProof="0" dirty="0" err="1"/>
              <a:t>Pu</a:t>
            </a:r>
            <a:r>
              <a:rPr lang="uk-UA" sz="2800" noProof="0" dirty="0"/>
              <a:t> + 4HNO</a:t>
            </a:r>
            <a:r>
              <a:rPr lang="uk-UA" sz="2800" baseline="-25000" noProof="0" dirty="0"/>
              <a:t>3(</a:t>
            </a:r>
            <a:r>
              <a:rPr lang="uk-UA" sz="2800" baseline="-25000" noProof="0" dirty="0" err="1"/>
              <a:t>розв</a:t>
            </a:r>
            <a:r>
              <a:rPr lang="uk-UA" sz="2800" baseline="-25000" noProof="0" dirty="0"/>
              <a:t>)</a:t>
            </a:r>
            <a:r>
              <a:rPr lang="uk-UA" sz="2800" noProof="0" dirty="0"/>
              <a:t> + 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→ </a:t>
            </a:r>
            <a:r>
              <a:rPr lang="uk-UA" sz="2800" noProof="0" dirty="0" err="1"/>
              <a:t>Pu</a:t>
            </a:r>
            <a:r>
              <a:rPr lang="uk-UA" sz="2800" noProof="0" dirty="0"/>
              <a:t>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З розчинами лугів не взаємодіє</a:t>
            </a:r>
          </a:p>
        </p:txBody>
      </p:sp>
    </p:spTree>
    <p:extLst>
      <p:ext uri="{BB962C8B-B14F-4D97-AF65-F5344CB8AC3E}">
        <p14:creationId xmlns:p14="http://schemas.microsoft.com/office/powerpoint/2010/main" val="3096165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AB7A-7B94-EA8F-4C19-2DD50F1D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Плутоній: сполуки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4B5676-AE34-21CC-F08A-D95DAB969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2800" noProof="0" dirty="0"/>
              <a:t>Гідроксиди існують для </a:t>
            </a:r>
            <a:r>
              <a:rPr lang="uk-UA" sz="2800" noProof="0" dirty="0" err="1"/>
              <a:t>Pu</a:t>
            </a:r>
            <a:r>
              <a:rPr lang="uk-UA" sz="2800" noProof="0" dirty="0"/>
              <a:t> (+3), </a:t>
            </a:r>
            <a:r>
              <a:rPr lang="uk-UA" sz="2800" noProof="0" dirty="0" err="1"/>
              <a:t>Pu</a:t>
            </a:r>
            <a:r>
              <a:rPr lang="uk-UA" sz="2800" noProof="0" dirty="0"/>
              <a:t> (+4), т</a:t>
            </a:r>
            <a:r>
              <a:rPr lang="uk-UA" sz="2800" dirty="0"/>
              <a:t>а </a:t>
            </a:r>
            <a:r>
              <a:rPr lang="uk-UA" sz="2800" dirty="0" err="1"/>
              <a:t>Pu</a:t>
            </a:r>
            <a:r>
              <a:rPr lang="uk-UA" sz="2800" dirty="0"/>
              <a:t> (+6). </a:t>
            </a:r>
            <a:r>
              <a:rPr lang="uk-UA" sz="2800" noProof="0" dirty="0" err="1"/>
              <a:t>Pu</a:t>
            </a:r>
            <a:r>
              <a:rPr lang="uk-UA" sz="2800" noProof="0" dirty="0"/>
              <a:t> (+5) у вигляді гідроксиду не осаджується</a:t>
            </a:r>
          </a:p>
          <a:p>
            <a:pPr algn="ctr"/>
            <a:r>
              <a:rPr lang="uk-UA" sz="2800" noProof="0" dirty="0" err="1"/>
              <a:t>Pu</a:t>
            </a:r>
            <a:r>
              <a:rPr lang="uk-UA" sz="2800" noProof="0" dirty="0"/>
              <a:t>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+ 3NaOH + </a:t>
            </a:r>
            <a:r>
              <a:rPr lang="uk-UA" sz="2800" i="1" noProof="0" dirty="0"/>
              <a:t>x</a:t>
            </a:r>
            <a:r>
              <a:rPr lang="uk-UA" sz="2800" noProof="0" dirty="0"/>
              <a:t>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</a:t>
            </a:r>
            <a:r>
              <a:rPr lang="uk-UA" sz="2800" noProof="0" dirty="0" err="1"/>
              <a:t>Pu</a:t>
            </a:r>
            <a:r>
              <a:rPr lang="uk-UA" sz="2800" noProof="0" dirty="0"/>
              <a:t>(OH)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↓∙</a:t>
            </a:r>
            <a:r>
              <a:rPr lang="uk-UA" sz="2800" i="1" noProof="0" dirty="0"/>
              <a:t>x</a:t>
            </a:r>
            <a:r>
              <a:rPr lang="uk-UA" sz="2800" noProof="0" dirty="0"/>
              <a:t>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+ 3NaNO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</a:t>
            </a:r>
          </a:p>
          <a:p>
            <a:pPr algn="ctr"/>
            <a:r>
              <a:rPr lang="uk-UA" sz="2800" noProof="0" dirty="0"/>
              <a:t>(ДР = 2,7∙10</a:t>
            </a:r>
            <a:r>
              <a:rPr lang="uk-UA" sz="2800" baseline="30000" noProof="0" dirty="0"/>
              <a:t>–20</a:t>
            </a:r>
            <a:r>
              <a:rPr lang="uk-UA" sz="2800" noProof="0" dirty="0"/>
              <a:t>)</a:t>
            </a:r>
          </a:p>
          <a:p>
            <a:pPr algn="ctr"/>
            <a:r>
              <a:rPr lang="uk-UA" sz="2800" noProof="0" dirty="0" err="1"/>
              <a:t>Pu</a:t>
            </a:r>
            <a:r>
              <a:rPr lang="uk-UA" sz="2800" noProof="0" dirty="0"/>
              <a:t>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+ 4NH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OH + </a:t>
            </a:r>
            <a:r>
              <a:rPr lang="uk-UA" sz="2800" i="1" noProof="0" dirty="0"/>
              <a:t>x</a:t>
            </a:r>
            <a:r>
              <a:rPr lang="uk-UA" sz="2800" noProof="0" dirty="0"/>
              <a:t>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</a:t>
            </a:r>
            <a:r>
              <a:rPr lang="uk-UA" sz="2800" noProof="0" dirty="0" err="1"/>
              <a:t>Pu</a:t>
            </a:r>
            <a:r>
              <a:rPr lang="uk-UA" sz="2800" noProof="0" dirty="0"/>
              <a:t>(OH)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↓∙</a:t>
            </a:r>
            <a:r>
              <a:rPr lang="uk-UA" sz="2800" i="1" noProof="0" dirty="0"/>
              <a:t>x</a:t>
            </a:r>
            <a:r>
              <a:rPr lang="uk-UA" sz="2800" noProof="0" dirty="0"/>
              <a:t>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+ 4NH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</a:t>
            </a:r>
          </a:p>
          <a:p>
            <a:pPr algn="ctr"/>
            <a:r>
              <a:rPr lang="uk-UA" sz="2800" noProof="0" dirty="0"/>
              <a:t>(ДР = 7,0∙10</a:t>
            </a:r>
            <a:r>
              <a:rPr lang="uk-UA" sz="2800" baseline="30000" noProof="0" dirty="0"/>
              <a:t>–56</a:t>
            </a:r>
            <a:r>
              <a:rPr lang="uk-UA" sz="2800" noProof="0" dirty="0"/>
              <a:t>)</a:t>
            </a:r>
          </a:p>
          <a:p>
            <a:pPr algn="ctr"/>
            <a:r>
              <a:rPr lang="uk-UA" sz="2800" noProof="0" dirty="0"/>
              <a:t>PuO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Cl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+ 4NaOH → Na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PuO</a:t>
            </a:r>
            <a:r>
              <a:rPr lang="uk-UA" sz="2800" baseline="-25000" noProof="0" dirty="0"/>
              <a:t>4</a:t>
            </a:r>
            <a:r>
              <a:rPr lang="uk-UA" sz="2800" dirty="0"/>
              <a:t>↓ </a:t>
            </a:r>
            <a:r>
              <a:rPr lang="uk-UA" sz="2800" noProof="0" dirty="0"/>
              <a:t>+ 2NaCl + 2H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noProof="0" dirty="0"/>
              <a:t> </a:t>
            </a:r>
            <a:r>
              <a:rPr lang="uk-UA" sz="2800" dirty="0"/>
              <a:t>Гідроксиди </a:t>
            </a:r>
            <a:r>
              <a:rPr lang="uk-UA" sz="2800" dirty="0" err="1"/>
              <a:t>Pu</a:t>
            </a:r>
            <a:r>
              <a:rPr lang="uk-UA" sz="2800" dirty="0"/>
              <a:t> (+3) та </a:t>
            </a:r>
            <a:r>
              <a:rPr lang="uk-UA" sz="2800" dirty="0" err="1"/>
              <a:t>Pu</a:t>
            </a:r>
            <a:r>
              <a:rPr lang="uk-UA" sz="2800" dirty="0"/>
              <a:t> (+4) мають основний характер</a:t>
            </a:r>
            <a:endParaRPr lang="uk-UA" sz="2800" noProof="0" dirty="0"/>
          </a:p>
        </p:txBody>
      </p:sp>
    </p:spTree>
    <p:extLst>
      <p:ext uri="{BB962C8B-B14F-4D97-AF65-F5344CB8AC3E}">
        <p14:creationId xmlns:p14="http://schemas.microsoft.com/office/powerpoint/2010/main" val="456679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6164E-15FB-526A-616A-36087769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Плутоній: сполуки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801921-779C-F7D5-B5DF-D6088D553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</a:t>
            </a:r>
            <a:r>
              <a:rPr lang="uk-UA" sz="2800" noProof="0" dirty="0" err="1"/>
              <a:t>Гідролізують</a:t>
            </a:r>
            <a:r>
              <a:rPr lang="uk-UA" sz="2800" noProof="0" dirty="0"/>
              <a:t> за складними механізмами: </a:t>
            </a:r>
          </a:p>
          <a:p>
            <a:pPr marL="0" indent="0" algn="ctr">
              <a:buNone/>
            </a:pPr>
            <a:r>
              <a:rPr lang="uk-UA" sz="2800" noProof="0" dirty="0" err="1"/>
              <a:t>Pu</a:t>
            </a:r>
            <a:r>
              <a:rPr lang="uk-UA" sz="2800" i="1" baseline="30000" noProof="0" dirty="0" err="1"/>
              <a:t>z</a:t>
            </a:r>
            <a:r>
              <a:rPr lang="uk-UA" sz="2800" baseline="30000" noProof="0" dirty="0"/>
              <a:t>+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</a:t>
            </a:r>
            <a:r>
              <a:rPr lang="uk-UA" sz="2800" noProof="0" dirty="0">
                <a:sym typeface="Symbol" panose="05050102010706020507" pitchFamily="18" charset="2"/>
              </a:rPr>
              <a:t></a:t>
            </a:r>
            <a:r>
              <a:rPr lang="uk-UA" sz="2800" noProof="0" dirty="0"/>
              <a:t> </a:t>
            </a:r>
            <a:r>
              <a:rPr lang="uk-UA" sz="2800" noProof="0" dirty="0" err="1"/>
              <a:t>Pu</a:t>
            </a:r>
            <a:r>
              <a:rPr lang="uk-UA" sz="2800" noProof="0" dirty="0"/>
              <a:t>(OH)</a:t>
            </a:r>
            <a:r>
              <a:rPr lang="uk-UA" sz="2800" baseline="30000" noProof="0" dirty="0"/>
              <a:t>(</a:t>
            </a:r>
            <a:r>
              <a:rPr lang="uk-UA" sz="2800" i="1" baseline="30000" noProof="0" dirty="0"/>
              <a:t>z</a:t>
            </a:r>
            <a:r>
              <a:rPr lang="uk-UA" sz="2800" baseline="30000" noProof="0" dirty="0"/>
              <a:t>–1)+</a:t>
            </a:r>
            <a:r>
              <a:rPr lang="uk-UA" sz="2800" noProof="0" dirty="0"/>
              <a:t> + H</a:t>
            </a:r>
            <a:r>
              <a:rPr lang="uk-UA" sz="2800" baseline="30000" noProof="0" dirty="0"/>
              <a:t>+</a:t>
            </a:r>
          </a:p>
          <a:p>
            <a:pPr algn="ctr"/>
            <a:r>
              <a:rPr lang="uk-UA" sz="2800" noProof="0" dirty="0"/>
              <a:t>2[</a:t>
            </a:r>
            <a:r>
              <a:rPr lang="uk-UA" sz="2800" noProof="0" dirty="0" err="1"/>
              <a:t>Pu</a:t>
            </a:r>
            <a:r>
              <a:rPr lang="uk-UA" sz="2800" noProof="0" dirty="0"/>
              <a:t>(H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O)</a:t>
            </a:r>
            <a:r>
              <a:rPr lang="uk-UA" sz="2800" i="1" baseline="-25000" noProof="0" dirty="0"/>
              <a:t>n</a:t>
            </a:r>
            <a:r>
              <a:rPr lang="uk-UA" sz="2800" noProof="0" dirty="0"/>
              <a:t>]</a:t>
            </a:r>
            <a:r>
              <a:rPr lang="uk-UA" sz="2800" baseline="30000" noProof="0" dirty="0"/>
              <a:t>4+</a:t>
            </a:r>
            <a:r>
              <a:rPr lang="uk-UA" sz="2800" noProof="0" dirty="0"/>
              <a:t> </a:t>
            </a:r>
            <a:r>
              <a:rPr lang="uk-UA" sz="2800" noProof="0" dirty="0">
                <a:sym typeface="Symbol" panose="05050102010706020507" pitchFamily="18" charset="2"/>
              </a:rPr>
              <a:t></a:t>
            </a:r>
            <a:r>
              <a:rPr lang="uk-UA" sz="2800" noProof="0" dirty="0"/>
              <a:t> [(H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O)</a:t>
            </a:r>
            <a:r>
              <a:rPr lang="uk-UA" sz="2800" i="1" baseline="-25000" noProof="0" dirty="0" err="1"/>
              <a:t>n</a:t>
            </a:r>
            <a:r>
              <a:rPr lang="uk-UA" sz="2800" noProof="0" dirty="0" err="1"/>
              <a:t>PuOPu</a:t>
            </a:r>
            <a:r>
              <a:rPr lang="uk-UA" sz="2800" noProof="0" dirty="0"/>
              <a:t>(H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O)</a:t>
            </a:r>
            <a:r>
              <a:rPr lang="uk-UA" sz="2800" i="1" baseline="-25000" noProof="0" dirty="0"/>
              <a:t>n</a:t>
            </a:r>
            <a:r>
              <a:rPr lang="uk-UA" sz="2800" baseline="-25000" noProof="0" dirty="0"/>
              <a:t>–1</a:t>
            </a:r>
            <a:r>
              <a:rPr lang="uk-UA" sz="2800" noProof="0" dirty="0"/>
              <a:t>]</a:t>
            </a:r>
            <a:r>
              <a:rPr lang="uk-UA" sz="2800" baseline="30000" noProof="0" dirty="0"/>
              <a:t>6+</a:t>
            </a:r>
            <a:r>
              <a:rPr lang="uk-UA" sz="2800" noProof="0" dirty="0"/>
              <a:t> + 2H</a:t>
            </a:r>
            <a:r>
              <a:rPr lang="uk-UA" sz="2800" baseline="30000" noProof="0" dirty="0"/>
              <a:t>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Найважливіші розчинні солі - нітрати і сульфати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Найважливіші нерозчинні солі - </a:t>
            </a:r>
            <a:r>
              <a:rPr lang="uk-UA" sz="2800" noProof="0" dirty="0" err="1"/>
              <a:t>йодати</a:t>
            </a:r>
            <a:r>
              <a:rPr lang="uk-UA" sz="2800" noProof="0" dirty="0"/>
              <a:t> </a:t>
            </a:r>
            <a:r>
              <a:rPr lang="uk-UA" sz="2800" noProof="0" dirty="0" err="1"/>
              <a:t>Pu</a:t>
            </a:r>
            <a:r>
              <a:rPr lang="uk-UA" sz="2800" noProof="0" dirty="0"/>
              <a:t>(IO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і </a:t>
            </a:r>
            <a:r>
              <a:rPr lang="uk-UA" sz="2800" noProof="0" dirty="0" err="1"/>
              <a:t>Pu</a:t>
            </a:r>
            <a:r>
              <a:rPr lang="uk-UA" sz="2800" noProof="0" dirty="0"/>
              <a:t>(IO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</a:t>
            </a:r>
          </a:p>
          <a:p>
            <a:pPr algn="ctr"/>
            <a:r>
              <a:rPr lang="uk-UA" sz="2800" noProof="0" dirty="0"/>
              <a:t>2Pu(IO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→ 2Pu(IO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SO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 + 2HIO</a:t>
            </a:r>
            <a:r>
              <a:rPr lang="uk-UA" sz="2800" baseline="-25000" noProof="0" dirty="0"/>
              <a:t>3</a:t>
            </a:r>
          </a:p>
          <a:p>
            <a:endParaRPr lang="uk-UA" sz="2800" noProof="0" dirty="0"/>
          </a:p>
        </p:txBody>
      </p:sp>
    </p:spTree>
    <p:extLst>
      <p:ext uri="{BB962C8B-B14F-4D97-AF65-F5344CB8AC3E}">
        <p14:creationId xmlns:p14="http://schemas.microsoft.com/office/powerpoint/2010/main" val="1110430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84286-3F04-CCFB-271E-8A525C09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Плутоній: сполуки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7F0A9C-C354-4893-8D57-49868B0A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PuF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∙H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і PuF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∙2,5H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 осаджують з відповідних розчинів додаванням HF.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За міцністю зв’язування у комплекси з Pu</a:t>
            </a:r>
            <a:r>
              <a:rPr lang="uk-UA" sz="2800" baseline="30000" noProof="0" dirty="0"/>
              <a:t>3+</a:t>
            </a:r>
            <a:r>
              <a:rPr lang="uk-UA" sz="2800" noProof="0" dirty="0"/>
              <a:t> (ліганди):</a:t>
            </a:r>
          </a:p>
          <a:p>
            <a:pPr marL="0" indent="0" algn="ctr">
              <a:buNone/>
            </a:pPr>
            <a:r>
              <a:rPr lang="uk-UA" sz="2800" noProof="0" dirty="0"/>
              <a:t>ЕДТА</a:t>
            </a:r>
            <a:r>
              <a:rPr lang="uk-UA" sz="2800" baseline="30000" noProof="0" dirty="0"/>
              <a:t>4-</a:t>
            </a:r>
            <a:r>
              <a:rPr lang="uk-UA" sz="2800" noProof="0" dirty="0"/>
              <a:t> &gt; C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H</a:t>
            </a:r>
            <a:r>
              <a:rPr lang="uk-UA" sz="2800" baseline="-25000" noProof="0" dirty="0"/>
              <a:t>4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6</a:t>
            </a:r>
            <a:r>
              <a:rPr lang="uk-UA" sz="2800" baseline="30000" noProof="0" dirty="0"/>
              <a:t>2-</a:t>
            </a:r>
            <a:r>
              <a:rPr lang="uk-UA" sz="2800" noProof="0" dirty="0"/>
              <a:t> (</a:t>
            </a:r>
            <a:r>
              <a:rPr lang="uk-UA" sz="2800" noProof="0" dirty="0" err="1"/>
              <a:t>тартрат</a:t>
            </a:r>
            <a:r>
              <a:rPr lang="uk-UA" sz="2800" noProof="0" dirty="0"/>
              <a:t>) &gt; C</a:t>
            </a:r>
            <a:r>
              <a:rPr lang="uk-UA" sz="2800" baseline="-25000" noProof="0" dirty="0"/>
              <a:t>6</a:t>
            </a:r>
            <a:r>
              <a:rPr lang="uk-UA" sz="2800" noProof="0" dirty="0"/>
              <a:t>H</a:t>
            </a:r>
            <a:r>
              <a:rPr lang="uk-UA" sz="2800" baseline="-25000" noProof="0" dirty="0"/>
              <a:t>5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7</a:t>
            </a:r>
            <a:r>
              <a:rPr lang="uk-UA" sz="2800" baseline="30000" noProof="0" dirty="0"/>
              <a:t>3-</a:t>
            </a:r>
            <a:r>
              <a:rPr lang="uk-UA" sz="2800" noProof="0" dirty="0"/>
              <a:t> (цитрат) &gt; C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4</a:t>
            </a:r>
            <a:r>
              <a:rPr lang="uk-UA" sz="2800" baseline="30000" noProof="0" dirty="0"/>
              <a:t>2-</a:t>
            </a:r>
            <a:r>
              <a:rPr lang="uk-UA" sz="2800" noProof="0" dirty="0"/>
              <a:t> &gt; SO</a:t>
            </a:r>
            <a:r>
              <a:rPr lang="uk-UA" sz="2800" baseline="-25000" noProof="0" dirty="0"/>
              <a:t>4</a:t>
            </a:r>
            <a:r>
              <a:rPr lang="uk-UA" sz="2800" baseline="30000" noProof="0" dirty="0"/>
              <a:t>2-</a:t>
            </a:r>
            <a:r>
              <a:rPr lang="uk-UA" sz="2800" noProof="0" dirty="0"/>
              <a:t> &gt; </a:t>
            </a:r>
            <a:r>
              <a:rPr lang="uk-UA" sz="2800" noProof="0" dirty="0" err="1"/>
              <a:t>Cl</a:t>
            </a:r>
            <a:r>
              <a:rPr lang="uk-UA" sz="2800" baseline="30000" noProof="0" dirty="0"/>
              <a:t>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Ряд, у якому схильність до гідролізу та </a:t>
            </a:r>
            <a:r>
              <a:rPr lang="uk-UA" sz="2800" noProof="0" dirty="0" err="1"/>
              <a:t>комплексоутворення</a:t>
            </a:r>
            <a:r>
              <a:rPr lang="uk-UA" sz="2800" noProof="0" dirty="0"/>
              <a:t> зменшується:</a:t>
            </a:r>
          </a:p>
          <a:p>
            <a:pPr algn="ctr"/>
            <a:r>
              <a:rPr lang="uk-UA" sz="2800" noProof="0" dirty="0"/>
              <a:t>Pu</a:t>
            </a:r>
            <a:r>
              <a:rPr lang="uk-UA" sz="2800" baseline="30000" noProof="0" dirty="0"/>
              <a:t>4+</a:t>
            </a:r>
            <a:r>
              <a:rPr lang="uk-UA" sz="2800" noProof="0" dirty="0"/>
              <a:t> &gt; Pu</a:t>
            </a:r>
            <a:r>
              <a:rPr lang="uk-UA" sz="2800" baseline="30000" noProof="0" dirty="0"/>
              <a:t>3+</a:t>
            </a:r>
            <a:r>
              <a:rPr lang="uk-UA" sz="2800" noProof="0" dirty="0"/>
              <a:t> &gt; PuO</a:t>
            </a:r>
            <a:r>
              <a:rPr lang="uk-UA" sz="2800" baseline="-25000" noProof="0" dirty="0"/>
              <a:t>2</a:t>
            </a:r>
            <a:r>
              <a:rPr lang="uk-UA" sz="2800" baseline="30000" noProof="0" dirty="0"/>
              <a:t>2+</a:t>
            </a:r>
            <a:r>
              <a:rPr lang="uk-UA" sz="2800" noProof="0" dirty="0"/>
              <a:t> &gt; PuO</a:t>
            </a:r>
            <a:r>
              <a:rPr lang="uk-UA" sz="2800" baseline="-25000" noProof="0" dirty="0"/>
              <a:t>2</a:t>
            </a:r>
            <a:r>
              <a:rPr lang="uk-UA" sz="2800" baseline="30000" noProof="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44220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0970D-7722-BB7A-E4C2-1F86C8C1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Застосування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2F7C6-7378-2635-1287-B36B47FDA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Основна сфера застосування - ядерна енергетика.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Застосовують у медицині для діагностики порушень щитовидної залози, електростимулятори у кардіології.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З усіх Актиноїдів до теперішнього часу практичне застосування знаходять головним чином </a:t>
            </a:r>
            <a:r>
              <a:rPr lang="uk-UA" sz="2800" noProof="0" dirty="0" err="1"/>
              <a:t>Th</a:t>
            </a:r>
            <a:r>
              <a:rPr lang="uk-UA" sz="2800" noProof="0" dirty="0"/>
              <a:t>, U та </a:t>
            </a:r>
            <a:r>
              <a:rPr lang="uk-UA" sz="2800" noProof="0" dirty="0" err="1"/>
              <a:t>Рu</a:t>
            </a:r>
            <a:r>
              <a:rPr lang="uk-UA" sz="2800" noProof="0" dirty="0"/>
              <a:t>. Ізотопи </a:t>
            </a:r>
            <a:r>
              <a:rPr lang="uk-UA" sz="2800" baseline="30000" noProof="0" dirty="0"/>
              <a:t>233</a:t>
            </a:r>
            <a:r>
              <a:rPr lang="uk-UA" sz="2800" noProof="0" dirty="0"/>
              <a:t>U, </a:t>
            </a:r>
            <a:r>
              <a:rPr lang="uk-UA" sz="2800" baseline="30000" noProof="0" dirty="0"/>
              <a:t>235</a:t>
            </a:r>
            <a:r>
              <a:rPr lang="uk-UA" sz="2800" noProof="0" dirty="0"/>
              <a:t>U та </a:t>
            </a:r>
            <a:r>
              <a:rPr lang="uk-UA" sz="2800" baseline="30000" noProof="0" dirty="0"/>
              <a:t>239</a:t>
            </a:r>
            <a:r>
              <a:rPr lang="uk-UA" sz="2800" noProof="0" dirty="0"/>
              <a:t>Рu служать як ядерне пальне в атомних реакторах і відіграють роль вибухової речовини в атомних бомбах. Деякі ізотопи актиноїдів </a:t>
            </a:r>
            <a:r>
              <a:rPr lang="uk-UA" sz="2800" noProof="0" dirty="0" err="1"/>
              <a:t>викори</a:t>
            </a:r>
            <a:r>
              <a:rPr lang="uk-UA" sz="2800" dirty="0" err="1"/>
              <a:t>стовуються</a:t>
            </a:r>
            <a:r>
              <a:rPr lang="uk-UA" sz="2800" dirty="0"/>
              <a:t> </a:t>
            </a:r>
            <a:r>
              <a:rPr lang="uk-UA" sz="2800" noProof="0" dirty="0"/>
              <a:t>для створення джерел струму живлення навігаційної радіоапаратури супутників. </a:t>
            </a:r>
          </a:p>
        </p:txBody>
      </p:sp>
    </p:spTree>
    <p:extLst>
      <p:ext uri="{BB962C8B-B14F-4D97-AF65-F5344CB8AC3E}">
        <p14:creationId xmlns:p14="http://schemas.microsoft.com/office/powerpoint/2010/main" val="91314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DFE42-8679-DBE3-3CF7-FF3C249E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Лантаноїди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F9425EA-218B-C210-02BA-4A159907D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732219"/>
              </p:ext>
            </p:extLst>
          </p:nvPr>
        </p:nvGraphicFramePr>
        <p:xfrm>
          <a:off x="873760" y="1877477"/>
          <a:ext cx="1028192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820177102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val="3380109230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288987974"/>
                    </a:ext>
                  </a:extLst>
                </a:gridCol>
                <a:gridCol w="1869440">
                  <a:extLst>
                    <a:ext uri="{9D8B030D-6E8A-4147-A177-3AD203B41FA5}">
                      <a16:colId xmlns:a16="http://schemas.microsoft.com/office/drawing/2014/main" val="91640334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678854013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4081234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Елемент</a:t>
                      </a:r>
                      <a:endParaRPr lang="ru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Ступінь окиснення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Елемент</a:t>
                      </a:r>
                      <a:endParaRPr lang="ru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Ступінь окиснення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Елемент</a:t>
                      </a:r>
                      <a:endParaRPr lang="ru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Ступінь окиснення</a:t>
                      </a:r>
                      <a:endParaRPr lang="ru-UA" sz="2800" dirty="0"/>
                    </a:p>
                    <a:p>
                      <a:pPr algn="ctr"/>
                      <a:endParaRPr lang="ru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73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La </a:t>
                      </a:r>
                      <a:endParaRPr lang="ru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+3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Sm</a:t>
                      </a:r>
                      <a:endParaRPr lang="ru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+2; +3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Ho</a:t>
                      </a:r>
                      <a:endParaRPr lang="ru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+3</a:t>
                      </a:r>
                      <a:endParaRPr lang="ru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94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Ce </a:t>
                      </a:r>
                      <a:r>
                        <a:rPr lang="uk-UA" sz="2800" b="1" dirty="0"/>
                        <a:t> 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+3; +4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Eu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+2; +3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Er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+3</a:t>
                      </a:r>
                      <a:endParaRPr lang="ru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4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/>
                        <a:t>Pr</a:t>
                      </a:r>
                      <a:r>
                        <a:rPr lang="en-US" sz="2800" b="1" dirty="0"/>
                        <a:t> 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+3; +4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Gd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+3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Tm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+3</a:t>
                      </a:r>
                      <a:endParaRPr lang="ru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88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+3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Tb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+3; +4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Yb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+2; +3</a:t>
                      </a:r>
                      <a:endParaRPr lang="ru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6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Pm</a:t>
                      </a:r>
                      <a:r>
                        <a:rPr lang="uk-UA" sz="2800" b="1" dirty="0"/>
                        <a:t> 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+3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Dy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+3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baseline="30000" dirty="0"/>
                        <a:t> </a:t>
                      </a:r>
                      <a:r>
                        <a:rPr lang="en-US" sz="2800" b="1" dirty="0"/>
                        <a:t>Lu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+3</a:t>
                      </a:r>
                      <a:endParaRPr lang="ru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481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42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27038-1EAD-B5EB-B76A-DCC77210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Прості речовини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5BCF89-8519-EA9C-E34B-FA6677231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 Типові метали з високими температурами плавлення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Пластичні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 Твердість зростає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Корозійна стійкість збільшується до середини ряду, а потім зменшується</a:t>
            </a:r>
            <a:endParaRPr lang="ru-UA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6840ED-723C-5700-1190-B43BE13E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04" t="13134" r="20525" b="13247"/>
          <a:stretch>
            <a:fillRect/>
          </a:stretch>
        </p:blipFill>
        <p:spPr>
          <a:xfrm>
            <a:off x="99936" y="4360481"/>
            <a:ext cx="1524000" cy="11480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BFBAFC-BFAD-91B0-1753-C9B4AAF7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8" t="4179" r="17111" b="4179"/>
          <a:stretch>
            <a:fillRect/>
          </a:stretch>
        </p:blipFill>
        <p:spPr>
          <a:xfrm>
            <a:off x="1177006" y="4933571"/>
            <a:ext cx="1303984" cy="14507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4C43DA-29A7-9420-524F-8A45965EB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263" y="4321508"/>
            <a:ext cx="1606233" cy="8911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D24E7-04EC-7B5F-2F42-6DB8AA6C1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433" y="4985019"/>
            <a:ext cx="1218248" cy="1395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EB60EE-A07D-31EB-09E5-DF22DE18BB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637" t="5512" r="5339" b="5285"/>
          <a:stretch>
            <a:fillRect/>
          </a:stretch>
        </p:blipFill>
        <p:spPr>
          <a:xfrm>
            <a:off x="3952118" y="4076864"/>
            <a:ext cx="1443597" cy="12621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26CDF3-AEB4-286F-FD77-3E47EBF856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22" y="5212674"/>
            <a:ext cx="1478326" cy="11885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12B627-6055-58B8-083C-B9BEDB16956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6011" t="13974" r="3366" b="10573"/>
          <a:stretch>
            <a:fillRect/>
          </a:stretch>
        </p:blipFill>
        <p:spPr>
          <a:xfrm>
            <a:off x="5843933" y="4149502"/>
            <a:ext cx="1547090" cy="9743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62336B-2727-8CE0-6C06-632071983A5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8841" t="4171" r="8841" b="3936"/>
          <a:stretch>
            <a:fillRect/>
          </a:stretch>
        </p:blipFill>
        <p:spPr>
          <a:xfrm>
            <a:off x="6655382" y="5215853"/>
            <a:ext cx="1256029" cy="11028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433A1A-9CB7-1370-2E14-CAA7A43D326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077" t="4837" r="1340" b="5745"/>
          <a:stretch>
            <a:fillRect/>
          </a:stretch>
        </p:blipFill>
        <p:spPr>
          <a:xfrm>
            <a:off x="7642691" y="4076864"/>
            <a:ext cx="1215723" cy="12621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6DAE76-3BCE-B07F-65C3-590987B0E3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6799" y="5274491"/>
            <a:ext cx="1341824" cy="10649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E14E4A-8F3D-86DB-7896-8E0FA6D45DB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254" t="2356" r="4014" b="8373"/>
          <a:stretch>
            <a:fillRect/>
          </a:stretch>
        </p:blipFill>
        <p:spPr>
          <a:xfrm>
            <a:off x="9152512" y="4116613"/>
            <a:ext cx="1215724" cy="1157878"/>
          </a:xfrm>
          <a:prstGeom prst="rect">
            <a:avLst/>
          </a:prstGeom>
        </p:spPr>
      </p:pic>
      <p:pic>
        <p:nvPicPr>
          <p:cNvPr id="1026" name="Picture 2" descr="Тулій — Вікіпедія">
            <a:extLst>
              <a:ext uri="{FF2B5EF4-FFF2-40B4-BE49-F238E27FC236}">
                <a16:creationId xmlns:a16="http://schemas.microsoft.com/office/drawing/2014/main" id="{201766FB-FB81-793F-8768-89D82DE46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 t="9331" r="6310" b="4982"/>
          <a:stretch>
            <a:fillRect/>
          </a:stretch>
        </p:blipFill>
        <p:spPr bwMode="auto">
          <a:xfrm>
            <a:off x="10073446" y="5112309"/>
            <a:ext cx="1717622" cy="11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8A64D-DFAA-CA9A-0453-8A5C6BA274A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381" t="12052" b="22235"/>
          <a:stretch>
            <a:fillRect/>
          </a:stretch>
        </p:blipFill>
        <p:spPr>
          <a:xfrm>
            <a:off x="10697947" y="3850704"/>
            <a:ext cx="1167135" cy="11343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E0C867-13A4-FF07-DBCE-AA9AD0E7B3B8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7324" t="8044" r="10488" b="12311"/>
          <a:stretch>
            <a:fillRect/>
          </a:stretch>
        </p:blipFill>
        <p:spPr>
          <a:xfrm>
            <a:off x="10748492" y="2419221"/>
            <a:ext cx="1066044" cy="117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1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EF31B-F5BE-015C-ED1B-E21B80BA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Прості речовини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371EECA-72FE-1F6D-258A-58DCA0874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915527"/>
              </p:ext>
            </p:extLst>
          </p:nvPr>
        </p:nvGraphicFramePr>
        <p:xfrm>
          <a:off x="1097280" y="2059623"/>
          <a:ext cx="1028192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820177102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val="3380109230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288987974"/>
                    </a:ext>
                  </a:extLst>
                </a:gridCol>
                <a:gridCol w="1869440">
                  <a:extLst>
                    <a:ext uri="{9D8B030D-6E8A-4147-A177-3AD203B41FA5}">
                      <a16:colId xmlns:a16="http://schemas.microsoft.com/office/drawing/2014/main" val="91640334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678854013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4081234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Елемент</a:t>
                      </a:r>
                      <a:endParaRPr lang="ru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Е</a:t>
                      </a:r>
                      <a:r>
                        <a:rPr lang="uk-UA" sz="2800" baseline="30000" dirty="0"/>
                        <a:t>0</a:t>
                      </a:r>
                      <a:r>
                        <a:rPr lang="uk-UA" sz="2800" dirty="0"/>
                        <a:t>, В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Елемент</a:t>
                      </a:r>
                      <a:endParaRPr lang="ru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Е</a:t>
                      </a:r>
                      <a:r>
                        <a:rPr lang="uk-UA" sz="2800" baseline="30000" dirty="0"/>
                        <a:t>0</a:t>
                      </a:r>
                      <a:r>
                        <a:rPr lang="uk-UA" sz="2800" dirty="0"/>
                        <a:t>, В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Елемент</a:t>
                      </a:r>
                      <a:endParaRPr lang="ru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Е</a:t>
                      </a:r>
                      <a:r>
                        <a:rPr lang="uk-UA" sz="2800" baseline="30000" dirty="0"/>
                        <a:t>0</a:t>
                      </a:r>
                      <a:r>
                        <a:rPr lang="uk-UA" sz="2800" dirty="0"/>
                        <a:t>, В</a:t>
                      </a:r>
                      <a:endParaRPr lang="ru-UA" sz="2800" dirty="0"/>
                    </a:p>
                    <a:p>
                      <a:pPr algn="ctr"/>
                      <a:endParaRPr lang="ru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73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La </a:t>
                      </a:r>
                      <a:endParaRPr lang="ru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-2,25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Sm</a:t>
                      </a:r>
                      <a:endParaRPr lang="ru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-2,41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Ho</a:t>
                      </a:r>
                      <a:endParaRPr lang="ru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-2,32</a:t>
                      </a:r>
                      <a:endParaRPr lang="ru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94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Ce </a:t>
                      </a:r>
                      <a:r>
                        <a:rPr lang="uk-UA" sz="2800" b="1" dirty="0"/>
                        <a:t> 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-2,48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Eu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=2,41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Er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-2,30</a:t>
                      </a:r>
                      <a:endParaRPr lang="ru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4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/>
                        <a:t>Pr</a:t>
                      </a:r>
                      <a:r>
                        <a:rPr lang="en-US" sz="2800" b="1" dirty="0"/>
                        <a:t> 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-2,47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Gd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-2,40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Tm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-2,28</a:t>
                      </a:r>
                      <a:endParaRPr lang="ru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88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-2,44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Tb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-2,39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Yb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-2,27</a:t>
                      </a:r>
                      <a:endParaRPr lang="ru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6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Pm</a:t>
                      </a:r>
                      <a:r>
                        <a:rPr lang="uk-UA" sz="2800" b="1" dirty="0"/>
                        <a:t> 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-2,42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Dy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-2,35</a:t>
                      </a:r>
                      <a:endParaRPr lang="ru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baseline="30000" dirty="0"/>
                        <a:t> </a:t>
                      </a:r>
                      <a:r>
                        <a:rPr lang="en-US" sz="2800" b="1" dirty="0"/>
                        <a:t>Lu</a:t>
                      </a:r>
                      <a:endParaRPr lang="ru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-2,25</a:t>
                      </a:r>
                      <a:endParaRPr lang="ru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481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2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DE0E7-9ECA-278A-73A7-D57F1C42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Прості речовини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9D688-BA54-294C-633C-68E82ACA7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45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Вкриваються оксидною плівкою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 При нагріванні згоряють</a:t>
            </a:r>
          </a:p>
          <a:p>
            <a:pPr marL="0" indent="0" algn="ctr">
              <a:buNone/>
            </a:pPr>
            <a:r>
              <a:rPr lang="uk-UA" sz="2800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4Е + 3O</a:t>
            </a:r>
            <a:r>
              <a:rPr lang="uk-UA" sz="2800" baseline="-30000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2</a:t>
            </a:r>
            <a:r>
              <a:rPr lang="uk-UA" sz="2800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 = 2Е</a:t>
            </a:r>
            <a:r>
              <a:rPr lang="uk-UA" sz="2800" baseline="-30000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3</a:t>
            </a:r>
            <a:r>
              <a:rPr lang="uk-UA" sz="2800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O</a:t>
            </a:r>
            <a:r>
              <a:rPr lang="uk-UA" sz="2800" baseline="-30000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3</a:t>
            </a:r>
            <a:r>
              <a:rPr lang="uk-UA" sz="2800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 	ΔН</a:t>
            </a:r>
            <a:r>
              <a:rPr lang="uk-UA" sz="2800" baseline="-30000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uk-UA" sz="2800" noProof="0" dirty="0">
                <a:solidFill>
                  <a:schemeClr val="tx1"/>
                </a:solidFill>
                <a:ea typeface="Times New Roman" panose="02020603050405020304" pitchFamily="18" charset="0"/>
              </a:rPr>
              <a:t>= -1600 кДж/моль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>
                <a:solidFill>
                  <a:schemeClr val="tx1"/>
                </a:solidFill>
              </a:rPr>
              <a:t> Розчиняються у воді</a:t>
            </a:r>
          </a:p>
          <a:p>
            <a:pPr algn="ctr"/>
            <a:r>
              <a:rPr lang="ru-RU" sz="2800" dirty="0"/>
              <a:t>2Е + 6Н</a:t>
            </a:r>
            <a:r>
              <a:rPr lang="ru-RU" sz="2800" baseline="-25000" dirty="0"/>
              <a:t>2</a:t>
            </a:r>
            <a:r>
              <a:rPr lang="ru-RU" sz="2800" dirty="0"/>
              <a:t>О = 2Е(ОН)</a:t>
            </a:r>
            <a:r>
              <a:rPr lang="ru-RU" sz="2800" baseline="-25000" dirty="0"/>
              <a:t>3</a:t>
            </a:r>
            <a:r>
              <a:rPr lang="ru-RU" sz="2800" dirty="0"/>
              <a:t> + 3Н</a:t>
            </a:r>
            <a:r>
              <a:rPr lang="ru-RU" sz="2800" baseline="-25000" dirty="0"/>
              <a:t>2</a:t>
            </a:r>
            <a:r>
              <a:rPr lang="ru-RU" sz="2800" dirty="0"/>
              <a:t> </a:t>
            </a:r>
            <a:endParaRPr lang="ru-UA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aseline="-25000" noProof="0" dirty="0"/>
              <a:t> </a:t>
            </a:r>
            <a:r>
              <a:rPr lang="uk-UA" sz="2800" noProof="0" dirty="0"/>
              <a:t>Кислоти переводять метали у розчин</a:t>
            </a:r>
          </a:p>
          <a:p>
            <a:pPr marL="0" indent="0" algn="ctr">
              <a:buNone/>
            </a:pPr>
            <a:r>
              <a:rPr lang="uk-UA" sz="2800" noProof="0" dirty="0"/>
              <a:t>Е + </a:t>
            </a:r>
            <a:r>
              <a:rPr lang="en-US" sz="2800" noProof="0" dirty="0"/>
              <a:t>6</a:t>
            </a:r>
            <a:r>
              <a:rPr lang="uk-UA" sz="2800" noProof="0" dirty="0"/>
              <a:t>HNO</a:t>
            </a:r>
            <a:r>
              <a:rPr lang="uk-UA" sz="2800" baseline="-25000" noProof="0" dirty="0"/>
              <a:t>3конц</a:t>
            </a:r>
            <a:r>
              <a:rPr lang="uk-UA" sz="2800" noProof="0" dirty="0"/>
              <a:t> = Е(NO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)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</a:t>
            </a:r>
            <a:r>
              <a:rPr lang="en-US" sz="2800" noProof="0" dirty="0"/>
              <a:t>3NO</a:t>
            </a:r>
            <a:r>
              <a:rPr lang="en-US" sz="2800" baseline="-25000" noProof="0" dirty="0"/>
              <a:t>2</a:t>
            </a:r>
            <a:r>
              <a:rPr lang="en-US" sz="2800" noProof="0" dirty="0"/>
              <a:t> + 3</a:t>
            </a:r>
            <a:r>
              <a:rPr lang="uk-UA" sz="2800" noProof="0" dirty="0"/>
              <a:t>H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З лугами не взаємодіють навіть при нагріванні</a:t>
            </a:r>
          </a:p>
          <a:p>
            <a:endParaRPr lang="uk-UA" sz="2800" noProof="0" dirty="0"/>
          </a:p>
          <a:p>
            <a:pPr>
              <a:buFont typeface="Wingdings" panose="05000000000000000000" pitchFamily="2" charset="2"/>
              <a:buChar char="Ø"/>
            </a:pPr>
            <a:endParaRPr lang="uk-UA" sz="2800" noProof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sz="2800" noProof="0" dirty="0"/>
          </a:p>
          <a:p>
            <a:pPr>
              <a:buFont typeface="Wingdings" panose="05000000000000000000" pitchFamily="2" charset="2"/>
              <a:buChar char="Ø"/>
            </a:pPr>
            <a:endParaRPr lang="uk-UA" sz="2800" noProof="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A1CF412-97BD-9D0C-04BA-E35B89D5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902" y="90100"/>
            <a:ext cx="5741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4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7274-8491-7D21-18E1-19D158A9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Прості речовини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D667A-AD3B-1084-2B01-F584A322C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362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Добрі відновники: відновлюють оксиди до металу</a:t>
            </a:r>
            <a:r>
              <a:rPr lang="en-US" sz="2800" noProof="0" dirty="0"/>
              <a:t> (</a:t>
            </a:r>
            <a:r>
              <a:rPr lang="uk-UA" sz="2800" noProof="0" dirty="0"/>
              <a:t>металотермія)</a:t>
            </a:r>
            <a:endParaRPr lang="en-US" sz="2800" noProof="0" dirty="0"/>
          </a:p>
          <a:p>
            <a:pPr algn="ctr"/>
            <a:r>
              <a:rPr lang="fr-FR" sz="2800" dirty="0"/>
              <a:t>2Ce + 3NiO </a:t>
            </a:r>
            <a:r>
              <a:rPr lang="fr-F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fr-FR" sz="2800" dirty="0"/>
              <a:t>Ce</a:t>
            </a:r>
            <a:r>
              <a:rPr lang="fr-FR" sz="2800" baseline="-25000" dirty="0"/>
              <a:t>2</a:t>
            </a:r>
            <a:r>
              <a:rPr lang="fr-FR" sz="2800" dirty="0"/>
              <a:t>O</a:t>
            </a:r>
            <a:r>
              <a:rPr lang="fr-FR" sz="2800" baseline="-25000" dirty="0"/>
              <a:t>3</a:t>
            </a:r>
            <a:r>
              <a:rPr lang="fr-FR" sz="2800" dirty="0"/>
              <a:t> + 3Ni</a:t>
            </a:r>
            <a:endParaRPr lang="uk-UA" sz="2800" dirty="0"/>
          </a:p>
          <a:p>
            <a:pPr algn="ctr"/>
            <a:r>
              <a:rPr lang="uk-UA" sz="3000" noProof="0" dirty="0"/>
              <a:t>але</a:t>
            </a:r>
          </a:p>
          <a:p>
            <a:pPr algn="ctr"/>
            <a:r>
              <a:rPr lang="en-US" sz="3000" dirty="0"/>
              <a:t>Ce + </a:t>
            </a:r>
            <a:r>
              <a:rPr lang="en-US" sz="3000" dirty="0" err="1"/>
              <a:t>FeO</a:t>
            </a:r>
            <a:r>
              <a:rPr lang="uk-UA" sz="3000" dirty="0"/>
              <a:t> </a:t>
            </a:r>
            <a:r>
              <a:rPr lang="uk-UA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→</a:t>
            </a:r>
            <a:r>
              <a:rPr lang="en-US" sz="3000" dirty="0"/>
              <a:t> CeO</a:t>
            </a:r>
            <a:r>
              <a:rPr lang="en-US" sz="3000" baseline="-25000" dirty="0"/>
              <a:t>2</a:t>
            </a:r>
            <a:r>
              <a:rPr lang="en-US" sz="3000" dirty="0"/>
              <a:t> + Fe</a:t>
            </a:r>
          </a:p>
          <a:p>
            <a:pPr algn="ctr"/>
            <a:endParaRPr lang="uk-UA" sz="3000" noProof="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3000" noProof="0" dirty="0"/>
              <a:t> З неметалами</a:t>
            </a:r>
          </a:p>
          <a:p>
            <a:pPr marL="0" indent="0" algn="ctr">
              <a:buNone/>
            </a:pPr>
            <a:r>
              <a:rPr lang="uk-UA" sz="2800" noProof="0" dirty="0"/>
              <a:t>3CO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 + 4Ce → 2Ce</a:t>
            </a:r>
            <a:r>
              <a:rPr lang="uk-UA" sz="2800" baseline="-25000" noProof="0" dirty="0"/>
              <a:t>2</a:t>
            </a:r>
            <a:r>
              <a:rPr lang="uk-UA" sz="2800" noProof="0" dirty="0"/>
              <a:t>O</a:t>
            </a:r>
            <a:r>
              <a:rPr lang="uk-UA" sz="2800" baseline="-25000" noProof="0" dirty="0"/>
              <a:t>3</a:t>
            </a:r>
            <a:r>
              <a:rPr lang="uk-UA" sz="2800" noProof="0" dirty="0"/>
              <a:t> + 3C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noProof="0" dirty="0"/>
              <a:t> З металами неметалами утворюють сплави чи </a:t>
            </a:r>
            <a:r>
              <a:rPr lang="uk-UA" sz="2800" noProof="0" dirty="0" err="1"/>
              <a:t>інтерметалічні</a:t>
            </a:r>
            <a:r>
              <a:rPr lang="uk-UA" sz="2800" noProof="0" dirty="0"/>
              <a:t> сполуки </a:t>
            </a:r>
            <a:r>
              <a:rPr lang="uk-UA" sz="2800" noProof="0" dirty="0" err="1"/>
              <a:t>нестехіометричного</a:t>
            </a:r>
            <a:r>
              <a:rPr lang="uk-UA" sz="2800" noProof="0" dirty="0"/>
              <a:t> складу </a:t>
            </a:r>
          </a:p>
        </p:txBody>
      </p:sp>
    </p:spTree>
    <p:extLst>
      <p:ext uri="{BB962C8B-B14F-4D97-AF65-F5344CB8AC3E}">
        <p14:creationId xmlns:p14="http://schemas.microsoft.com/office/powerpoint/2010/main" val="168137896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512</TotalTime>
  <Words>3532</Words>
  <Application>Microsoft Office PowerPoint</Application>
  <PresentationFormat>Широкоэкранный</PresentationFormat>
  <Paragraphs>677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Symbol</vt:lpstr>
      <vt:lpstr>Times New Roman</vt:lpstr>
      <vt:lpstr>Wingdings</vt:lpstr>
      <vt:lpstr>Ретро</vt:lpstr>
      <vt:lpstr>f- елементи Лантаноїди та Актиноїди</vt:lpstr>
      <vt:lpstr>Загальні відомості</vt:lpstr>
      <vt:lpstr>Лантаноїди</vt:lpstr>
      <vt:lpstr>Лантаноїди</vt:lpstr>
      <vt:lpstr>Лантаноїди</vt:lpstr>
      <vt:lpstr>Прості речовини</vt:lpstr>
      <vt:lpstr>Прості речовини</vt:lpstr>
      <vt:lpstr>Прості речовини</vt:lpstr>
      <vt:lpstr>Прості речовини</vt:lpstr>
      <vt:lpstr>Сполуки з оксигеном</vt:lpstr>
      <vt:lpstr>Сполуки з оксигеном</vt:lpstr>
      <vt:lpstr>Сполуки з оксигеном</vt:lpstr>
      <vt:lpstr>Сполуки з галогенами</vt:lpstr>
      <vt:lpstr>Сполуки з галогенами</vt:lpstr>
      <vt:lpstr>Сполуки з галогенами</vt:lpstr>
      <vt:lpstr>Сульфіди</vt:lpstr>
      <vt:lpstr>Інші бінарні сполуки</vt:lpstr>
      <vt:lpstr>Гідроксиди: Е(OH)2</vt:lpstr>
      <vt:lpstr>Гідроксиди: Е(OH)3</vt:lpstr>
      <vt:lpstr>Гідроксиди: Е(OH)4</vt:lpstr>
      <vt:lpstr>Солі</vt:lpstr>
      <vt:lpstr>Комплексні сполуки</vt:lpstr>
      <vt:lpstr>Забарвлення іонів РЗЕ</vt:lpstr>
      <vt:lpstr>Застосування</vt:lpstr>
      <vt:lpstr>Актиноїди</vt:lpstr>
      <vt:lpstr>Актиноїди</vt:lpstr>
      <vt:lpstr>Актиноїди</vt:lpstr>
      <vt:lpstr>Уран</vt:lpstr>
      <vt:lpstr>Уран: ступені окиснення</vt:lpstr>
      <vt:lpstr>Уран: проста речовина</vt:lpstr>
      <vt:lpstr>Уран: проста речовина</vt:lpstr>
      <vt:lpstr>Уран: проста речовина</vt:lpstr>
      <vt:lpstr>Уран: проста речовина</vt:lpstr>
      <vt:lpstr>Уран: оксиди</vt:lpstr>
      <vt:lpstr>Уран: оксиди</vt:lpstr>
      <vt:lpstr>Уран: оксиди та галогеніди</vt:lpstr>
      <vt:lpstr>Уран: галогеніди</vt:lpstr>
      <vt:lpstr>Уран: гідриди</vt:lpstr>
      <vt:lpstr>Уран: солі</vt:lpstr>
      <vt:lpstr>Уран: солі</vt:lpstr>
      <vt:lpstr>Уран: солі</vt:lpstr>
      <vt:lpstr>Плутоній</vt:lpstr>
      <vt:lpstr>Плутоній: проста речовина</vt:lpstr>
      <vt:lpstr>Плутоній: проста речовина</vt:lpstr>
      <vt:lpstr>Плутоній: сполуки</vt:lpstr>
      <vt:lpstr>Плутоній: сполуки</vt:lpstr>
      <vt:lpstr>Плутоній: сполуки</vt:lpstr>
      <vt:lpstr>Застосування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Алла Миколаївна Корогодська</dc:creator>
  <cp:lastModifiedBy>Алла Миколаївна Корогодська</cp:lastModifiedBy>
  <cp:revision>19</cp:revision>
  <dcterms:created xsi:type="dcterms:W3CDTF">2026-05-20T13:18:16Z</dcterms:created>
  <dcterms:modified xsi:type="dcterms:W3CDTF">2026-05-23T19:18:05Z</dcterms:modified>
</cp:coreProperties>
</file>