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315" r:id="rId2"/>
    <p:sldId id="306" r:id="rId3"/>
    <p:sldId id="320" r:id="rId4"/>
    <p:sldId id="319" r:id="rId5"/>
    <p:sldId id="317" r:id="rId6"/>
    <p:sldId id="321" r:id="rId7"/>
    <p:sldId id="322" r:id="rId8"/>
    <p:sldId id="324" r:id="rId9"/>
    <p:sldId id="326" r:id="rId10"/>
    <p:sldId id="323" r:id="rId11"/>
    <p:sldId id="325" r:id="rId12"/>
    <p:sldId id="327" r:id="rId13"/>
    <p:sldId id="328" r:id="rId14"/>
    <p:sldId id="30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66"/>
    <a:srgbClr val="5CBEFA"/>
    <a:srgbClr val="F4593A"/>
    <a:srgbClr val="3366FF"/>
    <a:srgbClr val="3366CC"/>
    <a:srgbClr val="9900FF"/>
    <a:srgbClr val="FF66FF"/>
    <a:srgbClr val="E3743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434" autoAdjust="0"/>
  </p:normalViewPr>
  <p:slideViewPr>
    <p:cSldViewPr>
      <p:cViewPr varScale="1">
        <p:scale>
          <a:sx n="74" d="100"/>
          <a:sy n="74" d="100"/>
        </p:scale>
        <p:origin x="12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08" y="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fld id="{8F80E57F-3DCD-4973-B809-66B0870EC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433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fld id="{36C5C6E6-A6E4-463A-BD97-C66D3AB02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553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C5C6E6-A6E4-463A-BD97-C66D3AB02D1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537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C5C6E6-A6E4-463A-BD97-C66D3AB02D1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16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uk-UA"/>
            </a:p>
          </p:txBody>
        </p:sp>
        <p:pic>
          <p:nvPicPr>
            <p:cNvPr id="6" name="Picture 4" descr="minispi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noProof="0" smtClean="0"/>
              <a:t>Щелчок правит образец заголовка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ru-RU" noProof="0" smtClean="0"/>
              <a:t>Щелчок правит 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5466CD7E-753B-40FD-8165-8FE717425C35}" type="datetime1">
              <a:rPr lang="ru-RU" smtClean="0"/>
              <a:t>04.09.2014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0AF217A2-EB5A-48AF-BF88-6BA0F812B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535638"/>
      </p:ext>
    </p:extLst>
  </p:cSld>
  <p:clrMapOvr>
    <a:masterClrMapping/>
  </p:clrMapOvr>
  <p:transition spd="med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D6434-4556-437F-A8CB-71376783243B}" type="datetime1">
              <a:rPr lang="ru-RU" smtClean="0"/>
              <a:t>04.09.2014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86715-F5F2-4B6E-8C72-4DCAF3D15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397076"/>
      </p:ext>
    </p:extLst>
  </p:cSld>
  <p:clrMapOvr>
    <a:masterClrMapping/>
  </p:clrMapOvr>
  <p:transition spd="med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9E651-97EB-4E03-9504-99ACF9B309F4}" type="datetime1">
              <a:rPr lang="ru-RU" smtClean="0"/>
              <a:t>04.09.2014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7A9B9-A57A-42C7-84E2-6744B883A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348249"/>
      </p:ext>
    </p:extLst>
  </p:cSld>
  <p:clrMapOvr>
    <a:masterClrMapping/>
  </p:clrMapOvr>
  <p:transition spd="med">
    <p:strip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990600" y="4572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3C100-D8A5-44E0-B888-6002CAE806EA}" type="datetime1">
              <a:rPr lang="ru-RU" smtClean="0"/>
              <a:t>04.09.2014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E2589-2B98-43E1-AB13-C66718519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536215"/>
      </p:ext>
    </p:extLst>
  </p:cSld>
  <p:clrMapOvr>
    <a:masterClrMapping/>
  </p:clrMapOvr>
  <p:transition spd="med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78D39-E07B-45D2-83DD-CAB69C011840}" type="datetime1">
              <a:rPr lang="ru-RU" smtClean="0"/>
              <a:t>04.09.2014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7F4F6-8DD6-42AE-8F94-B04F36971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255285"/>
      </p:ext>
    </p:extLst>
  </p:cSld>
  <p:clrMapOvr>
    <a:masterClrMapping/>
  </p:clrMapOvr>
  <p:transition spd="med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288F8-CA2C-4498-A6DB-D867CDD76A5B}" type="datetime1">
              <a:rPr lang="ru-RU" smtClean="0"/>
              <a:t>04.09.2014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9678C-A267-4B2F-9C64-FF72C9805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18805"/>
      </p:ext>
    </p:extLst>
  </p:cSld>
  <p:clrMapOvr>
    <a:masterClrMapping/>
  </p:clrMapOvr>
  <p:transition spd="med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7E252-8FE8-4C28-9FAC-8DAD81855EAF}" type="datetime1">
              <a:rPr lang="ru-RU" smtClean="0"/>
              <a:t>04.09.2014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D2DA9-D6CC-4862-9320-BF38214C8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560042"/>
      </p:ext>
    </p:extLst>
  </p:cSld>
  <p:clrMapOvr>
    <a:masterClrMapping/>
  </p:clrMapOvr>
  <p:transition spd="med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9D41-5A19-4A31-865D-99ECEA39E8EC}" type="datetime1">
              <a:rPr lang="ru-RU" smtClean="0"/>
              <a:t>04.09.2014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BEC29-90DD-427A-8A46-DCCC0808A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120512"/>
      </p:ext>
    </p:extLst>
  </p:cSld>
  <p:clrMapOvr>
    <a:masterClrMapping/>
  </p:clrMapOvr>
  <p:transition spd="med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07C72-AD2B-47B0-96A3-10E01EDD92AD}" type="datetime1">
              <a:rPr lang="ru-RU" smtClean="0"/>
              <a:t>04.09.2014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17E1D-21FD-46D2-89E5-C3EA5911C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409577"/>
      </p:ext>
    </p:extLst>
  </p:cSld>
  <p:clrMapOvr>
    <a:masterClrMapping/>
  </p:clrMapOvr>
  <p:transition spd="med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224A1-95FF-4AF5-9333-0BDD732EB209}" type="datetime1">
              <a:rPr lang="ru-RU" smtClean="0"/>
              <a:t>04.09.2014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0DD9A-D107-465B-B7C8-8A410E388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773324"/>
      </p:ext>
    </p:extLst>
  </p:cSld>
  <p:clrMapOvr>
    <a:masterClrMapping/>
  </p:clrMapOvr>
  <p:transition spd="med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E03A3-D58F-41AC-B874-609CCCC62C05}" type="datetime1">
              <a:rPr lang="ru-RU" smtClean="0"/>
              <a:t>04.09.2014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CB0AA-8643-40BC-B617-193B17593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756492"/>
      </p:ext>
    </p:extLst>
  </p:cSld>
  <p:clrMapOvr>
    <a:masterClrMapping/>
  </p:clrMapOvr>
  <p:transition spd="med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5EBAC-632B-485F-B5B6-E9DEF27D5A9E}" type="datetime1">
              <a:rPr lang="ru-RU" smtClean="0"/>
              <a:t>04.09.2014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351B-4E94-4A2C-AF06-437F31C9E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116887"/>
      </p:ext>
    </p:extLst>
  </p:cSld>
  <p:clrMapOvr>
    <a:masterClrMapping/>
  </p:clrMapOvr>
  <p:transition spd="med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uk-UA"/>
            </a:p>
          </p:txBody>
        </p:sp>
        <p:pic>
          <p:nvPicPr>
            <p:cNvPr id="1033" name="Picture 4" descr="minispir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i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87E3FF5-C094-47AE-BB90-10BE1A0BB6DD}" type="datetime1">
              <a:rPr lang="ru-RU" smtClean="0"/>
              <a:t>04.09.2014</a:t>
            </a:fld>
            <a:endParaRPr lang="ru-RU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i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i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901ED17-D194-4429-86DD-9EEE0EA6C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ransition spd="med">
    <p:strips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calend.ru/img/content_events/i2/2177.jpg"/>
          <p:cNvSpPr>
            <a:spLocks noChangeAspect="1" noChangeArrowheads="1"/>
          </p:cNvSpPr>
          <p:nvPr/>
        </p:nvSpPr>
        <p:spPr bwMode="auto">
          <a:xfrm>
            <a:off x="63500" y="-136525"/>
            <a:ext cx="22860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99691" y="3996353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Распределение адресного  пространства</a:t>
            </a:r>
            <a:endParaRPr lang="uk-UA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9616" y="530677"/>
            <a:ext cx="7970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Национальный технический университет</a:t>
            </a:r>
          </a:p>
          <a:p>
            <a:pPr algn="ctr"/>
            <a:r>
              <a:rPr lang="ru-RU" sz="28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«Харьковский политехнический институт»</a:t>
            </a:r>
            <a:endParaRPr lang="uk-UA" sz="2800" i="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16" y="1876762"/>
            <a:ext cx="7970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Кафедра «Промышленная и биомедицинская электроника»</a:t>
            </a:r>
            <a:endParaRPr lang="uk-UA" sz="2000" i="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2618909"/>
            <a:ext cx="77048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Практическое занятие по дисциплине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«Микропроцессорная техника»</a:t>
            </a:r>
            <a:endParaRPr lang="uk-UA" sz="28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64483" y="5301208"/>
            <a:ext cx="2408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Б.А.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Стысло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endParaRPr lang="uk-UA" sz="20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0986" y="5877272"/>
            <a:ext cx="2408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г. Харьков, 2014 г.</a:t>
            </a:r>
            <a:endParaRPr lang="uk-UA" sz="20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928513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43608" y="637529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Физическая реализация (</a:t>
            </a:r>
            <a:r>
              <a:rPr lang="en-US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VER. 1.0</a:t>
            </a:r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)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548" y="1252501"/>
            <a:ext cx="6264696" cy="528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870508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43608" y="404664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Физическая реализация (</a:t>
            </a:r>
            <a:r>
              <a:rPr lang="en-US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VER. 2.0</a:t>
            </a:r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)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551" y="1006201"/>
            <a:ext cx="6264696" cy="554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19612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536026"/>
            <a:ext cx="6838950" cy="23145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0418" y="484287"/>
            <a:ext cx="7702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Распределение адресного пространства</a:t>
            </a:r>
          </a:p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ОЗУ емкостью 8</a:t>
            </a:r>
            <a:r>
              <a:rPr lang="en-US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K</a:t>
            </a:r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(4+2+2)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593203"/>
      </p:ext>
    </p:extLst>
  </p:cSld>
  <p:clrMapOvr>
    <a:masterClrMapping/>
  </p:clrMapOvr>
  <p:transition spd="med">
    <p:strip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772816"/>
            <a:ext cx="5464563" cy="18494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0418" y="484287"/>
            <a:ext cx="7702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Распределение адресного пространства</a:t>
            </a:r>
          </a:p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ОЗУ емкостью 8</a:t>
            </a:r>
            <a:r>
              <a:rPr lang="en-US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K</a:t>
            </a:r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(4+2+2), схема дешифрации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946893"/>
              </p:ext>
            </p:extLst>
          </p:nvPr>
        </p:nvGraphicFramePr>
        <p:xfrm>
          <a:off x="1772428" y="3861048"/>
          <a:ext cx="6278562" cy="236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Visio" r:id="rId4" imgW="6278285" imgH="2360299" progId="Visio.Drawing.11">
                  <p:embed/>
                </p:oleObj>
              </mc:Choice>
              <mc:Fallback>
                <p:oleObj name="Visio" r:id="rId4" imgW="6278285" imgH="236029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2428" y="3861048"/>
                        <a:ext cx="6278562" cy="2360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7900089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269" y="1344830"/>
            <a:ext cx="7637487" cy="51533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51174" y="548680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Вариант схемной реализации курсового проекта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98690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calend.ru/img/content_events/i2/2177.jpg"/>
          <p:cNvSpPr>
            <a:spLocks noChangeAspect="1" noChangeArrowheads="1"/>
          </p:cNvSpPr>
          <p:nvPr/>
        </p:nvSpPr>
        <p:spPr bwMode="auto">
          <a:xfrm>
            <a:off x="63500" y="-136525"/>
            <a:ext cx="22860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27244" y="415248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ПОСТАНОВКА ЗАДАЧИ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10880" y="1073358"/>
            <a:ext cx="77353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Несмотря на наличие у микроконтроллеров серии MCS-51 в своем составе внутренней памяти, разработчиками предусмотрена возможность подключения </a:t>
            </a:r>
            <a:r>
              <a:rPr lang="ru-RU" sz="1600" b="1" i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внешней</a:t>
            </a:r>
            <a:r>
              <a:rPr lang="ru-RU" sz="1600" i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памяти. Таким образом возможно нарастить объемы памяти микропроцессорной </a:t>
            </a:r>
            <a:r>
              <a:rPr lang="ru-RU" sz="1600" i="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системы:</a:t>
            </a:r>
            <a:endParaRPr lang="ru-RU" sz="1600" i="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71800" y="31409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458173"/>
              </p:ext>
            </p:extLst>
          </p:nvPr>
        </p:nvGraphicFramePr>
        <p:xfrm>
          <a:off x="1192978" y="2233587"/>
          <a:ext cx="2955641" cy="1639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Visio" r:id="rId4" imgW="3652840" imgH="2039078" progId="Visio.Drawing.11">
                  <p:embed/>
                </p:oleObj>
              </mc:Choice>
              <mc:Fallback>
                <p:oleObj name="Visio" r:id="rId4" imgW="3652840" imgH="2039078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978" y="2233587"/>
                        <a:ext cx="2955641" cy="16394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148619" y="2376266"/>
            <a:ext cx="45541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МК – микроконтроллер; ОЗУ – оперативное запоминающее устройство; ПЗУ – постоянное запоминающее устройство; УВВ – устройства ввода/вывода </a:t>
            </a:r>
            <a:r>
              <a:rPr lang="ru-RU" sz="12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информации;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ШД </a:t>
            </a:r>
            <a:r>
              <a:rPr lang="ru-RU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шина данных; ША – шина адреса.</a:t>
            </a:r>
            <a:endParaRPr lang="ru-RU" sz="12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16" name="Прямоугольник 3"/>
          <p:cNvSpPr>
            <a:spLocks noChangeArrowheads="1"/>
          </p:cNvSpPr>
          <p:nvPr/>
        </p:nvSpPr>
        <p:spPr bwMode="auto">
          <a:xfrm>
            <a:off x="1030261" y="4158199"/>
            <a:ext cx="775108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just"/>
            <a:r>
              <a:rPr lang="ru-RU" sz="1800" b="1" i="0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ШИНА </a:t>
            </a:r>
            <a:r>
              <a:rPr lang="ru-RU" sz="1800" i="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– </a:t>
            </a:r>
            <a:r>
              <a:rPr lang="ru-RU" sz="1800" i="0" dirty="0">
                <a:latin typeface="Cambria" panose="02040503050406030204" pitchFamily="18" charset="0"/>
                <a:cs typeface="Times New Roman" panose="02020603050405020304" pitchFamily="18" charset="0"/>
              </a:rPr>
              <a:t>информационный канал, объединяющий все функциональные блоки МПС и обеспечивающий обмен </a:t>
            </a:r>
            <a:r>
              <a:rPr lang="ru-RU" sz="1800" b="1" i="0" dirty="0">
                <a:latin typeface="Cambria" panose="02040503050406030204" pitchFamily="18" charset="0"/>
                <a:cs typeface="Times New Roman" panose="02020603050405020304" pitchFamily="18" charset="0"/>
              </a:rPr>
              <a:t>данными</a:t>
            </a:r>
            <a:r>
              <a:rPr lang="ru-RU" sz="1800" i="0" dirty="0">
                <a:latin typeface="Cambria" panose="02040503050406030204" pitchFamily="18" charset="0"/>
                <a:cs typeface="Times New Roman" panose="02020603050405020304" pitchFamily="18" charset="0"/>
              </a:rPr>
              <a:t> в виде двоичных чисел.</a:t>
            </a:r>
          </a:p>
          <a:p>
            <a:pPr algn="just"/>
            <a:r>
              <a:rPr lang="ru-RU" sz="1800" i="0" dirty="0">
                <a:latin typeface="Cambria" panose="02040503050406030204" pitchFamily="18" charset="0"/>
                <a:cs typeface="Times New Roman" panose="02020603050405020304" pitchFamily="18" charset="0"/>
              </a:rPr>
              <a:t>Данные по шине передаются в виде </a:t>
            </a:r>
            <a:r>
              <a:rPr lang="ru-RU" sz="1800" b="1" i="0" dirty="0">
                <a:latin typeface="Cambria" panose="02040503050406030204" pitchFamily="18" charset="0"/>
                <a:cs typeface="Times New Roman" panose="02020603050405020304" pitchFamily="18" charset="0"/>
              </a:rPr>
              <a:t>слов</a:t>
            </a:r>
            <a:r>
              <a:rPr lang="ru-RU" sz="1800" i="0" dirty="0">
                <a:latin typeface="Cambria" panose="02040503050406030204" pitchFamily="18" charset="0"/>
                <a:cs typeface="Times New Roman" panose="02020603050405020304" pitchFamily="18" charset="0"/>
              </a:rPr>
              <a:t>, являющимися группой битов.</a:t>
            </a:r>
          </a:p>
        </p:txBody>
      </p:sp>
      <p:sp>
        <p:nvSpPr>
          <p:cNvPr id="17" name="Прямоугольник 4"/>
          <p:cNvSpPr>
            <a:spLocks noChangeArrowheads="1"/>
          </p:cNvSpPr>
          <p:nvPr/>
        </p:nvSpPr>
        <p:spPr bwMode="auto">
          <a:xfrm>
            <a:off x="3059832" y="5557501"/>
            <a:ext cx="51141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just"/>
            <a:r>
              <a:rPr lang="ru-RU" sz="1800" b="1" i="0" dirty="0">
                <a:latin typeface="Cambria" panose="02040503050406030204" pitchFamily="18" charset="0"/>
                <a:cs typeface="Times New Roman" panose="02020603050405020304" pitchFamily="18" charset="0"/>
              </a:rPr>
              <a:t>В параллельной </a:t>
            </a:r>
            <a:r>
              <a:rPr lang="ru-RU" sz="1800" i="0" dirty="0">
                <a:latin typeface="Cambria" panose="02040503050406030204" pitchFamily="18" charset="0"/>
                <a:cs typeface="Times New Roman" panose="02020603050405020304" pitchFamily="18" charset="0"/>
              </a:rPr>
              <a:t>шине </a:t>
            </a:r>
            <a:r>
              <a:rPr lang="en-US" sz="1800" i="0" dirty="0">
                <a:latin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ru-RU" sz="1800" i="0" dirty="0">
                <a:latin typeface="Cambria" panose="02040503050406030204" pitchFamily="18" charset="0"/>
                <a:cs typeface="Times New Roman" panose="02020603050405020304" pitchFamily="18" charset="0"/>
              </a:rPr>
              <a:t> битов предаются по отдельным линиям одновременно. 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429" y="5229200"/>
            <a:ext cx="1662449" cy="1280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087279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>
                <a:latin typeface="Cambria" panose="02040503050406030204" pitchFamily="18" charset="0"/>
              </a:rPr>
              <a:pPr>
                <a:defRPr/>
              </a:pPr>
              <a:t>3</a:t>
            </a:fld>
            <a:endParaRPr lang="ru-RU"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6130" y="500939"/>
            <a:ext cx="7702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Табличное представление</a:t>
            </a:r>
          </a:p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размещения данных в памяти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1187624" y="1628800"/>
            <a:ext cx="698477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indent="4572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marL="0" lvl="1" algn="just"/>
            <a:r>
              <a:rPr lang="ru-RU" sz="1600" b="1" i="0" dirty="0">
                <a:latin typeface="Cambria" panose="02040503050406030204" pitchFamily="18" charset="0"/>
                <a:cs typeface="Times New Roman" panose="02020603050405020304" pitchFamily="18" charset="0"/>
              </a:rPr>
              <a:t>ПЗУ</a:t>
            </a:r>
            <a:r>
              <a:rPr lang="ru-RU" sz="1600" i="0" dirty="0">
                <a:latin typeface="Cambria" panose="02040503050406030204" pitchFamily="18" charset="0"/>
                <a:cs typeface="Times New Roman" panose="02020603050405020304" pitchFamily="18" charset="0"/>
              </a:rPr>
              <a:t> и </a:t>
            </a:r>
            <a:r>
              <a:rPr lang="ru-RU" sz="1600" b="1" i="0" dirty="0">
                <a:latin typeface="Cambria" panose="02040503050406030204" pitchFamily="18" charset="0"/>
                <a:cs typeface="Times New Roman" panose="02020603050405020304" pitchFamily="18" charset="0"/>
              </a:rPr>
              <a:t>ОЗУ – </a:t>
            </a:r>
            <a:r>
              <a:rPr lang="ru-RU" sz="1600" i="0" dirty="0">
                <a:latin typeface="Cambria" panose="02040503050406030204" pitchFamily="18" charset="0"/>
                <a:cs typeface="Times New Roman" panose="02020603050405020304" pitchFamily="18" charset="0"/>
              </a:rPr>
              <a:t>составляют систему памяти, которая предназначена для хранения информации в виде двоичных чисел.</a:t>
            </a:r>
          </a:p>
          <a:p>
            <a:pPr marL="0" lvl="1" algn="just"/>
            <a:endParaRPr lang="ru-RU" sz="1600" i="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lvl="1" algn="just"/>
            <a:r>
              <a:rPr lang="ru-RU" sz="1600" i="0" dirty="0">
                <a:latin typeface="Cambria" panose="02040503050406030204" pitchFamily="18" charset="0"/>
                <a:cs typeface="Times New Roman" panose="02020603050405020304" pitchFamily="18" charset="0"/>
              </a:rPr>
              <a:t>ПЗУ предназначено для хранения программ управления, констант, таблиц. ОЗУ – для сохранения промежуточных результатов вычислений. Память организована в виде массива ячеек, каждая из которых имеет свой адрес и может хранить 1 байт (8 бит) информации.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053876" y="4869408"/>
            <a:ext cx="52463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marL="0" lvl="1" algn="just"/>
            <a:r>
              <a:rPr lang="ru-RU" sz="1400" i="0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Ячейка с адресом 011</a:t>
            </a:r>
            <a:r>
              <a:rPr lang="ru-RU" sz="1400" i="0" baseline="-25000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 </a:t>
            </a:r>
            <a:r>
              <a:rPr lang="ru-RU" sz="1400" i="0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400" i="0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содержит число 00100011</a:t>
            </a:r>
            <a:r>
              <a:rPr lang="ru-RU" sz="1400" i="0" baseline="-25000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 </a:t>
            </a:r>
            <a:r>
              <a:rPr lang="ru-RU" sz="1400" i="0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= 23</a:t>
            </a:r>
            <a:r>
              <a:rPr lang="ru-RU" sz="1400" i="0" baseline="-25000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16 </a:t>
            </a:r>
            <a:r>
              <a:rPr lang="ru-RU" sz="1400" i="0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= 35</a:t>
            </a:r>
            <a:r>
              <a:rPr lang="ru-RU" sz="1400" i="0" baseline="-25000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10</a:t>
            </a:r>
            <a:endParaRPr lang="ru-RU" sz="1400" i="0" dirty="0">
              <a:solidFill>
                <a:srgbClr val="00206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3" y="3520084"/>
            <a:ext cx="2160489" cy="3072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6465886" y="4869408"/>
            <a:ext cx="2354586" cy="4318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056981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43608" y="637529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Модели микросхем памяти в </a:t>
            </a:r>
            <a:r>
              <a:rPr lang="en-US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Proteus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917279"/>
              </p:ext>
            </p:extLst>
          </p:nvPr>
        </p:nvGraphicFramePr>
        <p:xfrm>
          <a:off x="2051720" y="4885144"/>
          <a:ext cx="5688632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9284"/>
                <a:gridCol w="1635092"/>
                <a:gridCol w="1512168"/>
                <a:gridCol w="792088"/>
              </a:tblGrid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Объем памяти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Тип памяти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A0..AX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IDT6116SA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 </a:t>
                      </a:r>
                      <a:r>
                        <a:rPr lang="uk-UA" sz="1400" dirty="0" err="1">
                          <a:effectLst/>
                        </a:rPr>
                        <a:t>Кб</a:t>
                      </a:r>
                      <a:r>
                        <a:rPr lang="en-US" sz="1400" dirty="0">
                          <a:effectLst/>
                        </a:rPr>
                        <a:t> * 8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STATIC RAM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0..10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CY6264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8 </a:t>
                      </a:r>
                      <a:r>
                        <a:rPr lang="uk-UA" sz="1400" dirty="0" err="1">
                          <a:effectLst/>
                        </a:rPr>
                        <a:t>Кб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* 8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STATIC RAM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0..12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HM62256B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32 </a:t>
                      </a:r>
                      <a:r>
                        <a:rPr lang="uk-UA" sz="1400" dirty="0" err="1">
                          <a:effectLst/>
                        </a:rPr>
                        <a:t>Кб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* 8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STATIC RAM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0..14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641770"/>
              </p:ext>
            </p:extLst>
          </p:nvPr>
        </p:nvGraphicFramePr>
        <p:xfrm>
          <a:off x="2123728" y="2060848"/>
          <a:ext cx="5616624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3144"/>
                <a:gridCol w="1623815"/>
                <a:gridCol w="1619373"/>
                <a:gridCol w="960292"/>
              </a:tblGrid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памяти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Тип памяти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A0..AX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27C32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Кб</a:t>
                      </a:r>
                      <a:r>
                        <a:rPr lang="en-US" sz="1400" dirty="0">
                          <a:effectLst/>
                        </a:rPr>
                        <a:t> * 8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STATIC EPROM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0..11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27C64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 </a:t>
                      </a:r>
                      <a:r>
                        <a:rPr lang="uk-UA" sz="1400">
                          <a:effectLst/>
                        </a:rPr>
                        <a:t>Кб</a:t>
                      </a:r>
                      <a:r>
                        <a:rPr lang="en-US" sz="1400">
                          <a:effectLst/>
                        </a:rPr>
                        <a:t> * 8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STATIC EPROM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0..12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r>
                        <a:rPr lang="ru-RU" sz="1400">
                          <a:effectLst/>
                        </a:rPr>
                        <a:t>С</a:t>
                      </a:r>
                      <a:r>
                        <a:rPr lang="en-US" sz="1400">
                          <a:effectLst/>
                        </a:rPr>
                        <a:t>128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16 Кб</a:t>
                      </a:r>
                      <a:r>
                        <a:rPr lang="en-US" sz="1400">
                          <a:effectLst/>
                        </a:rPr>
                        <a:t> * 8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STATIC EPROM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0..13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27C256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32 Кб</a:t>
                      </a:r>
                      <a:r>
                        <a:rPr lang="en-US" sz="1400">
                          <a:effectLst/>
                        </a:rPr>
                        <a:t> * 8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STATIC EPROM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0..14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27C512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64 </a:t>
                      </a:r>
                      <a:r>
                        <a:rPr lang="uk-UA" sz="1400" dirty="0" err="1">
                          <a:effectLst/>
                        </a:rPr>
                        <a:t>Кб</a:t>
                      </a:r>
                      <a:r>
                        <a:rPr lang="en-US" sz="1400" dirty="0">
                          <a:effectLst/>
                        </a:rPr>
                        <a:t> * 8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STATIC EPROM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0..15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3608" y="1628800"/>
            <a:ext cx="7702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i="0" dirty="0" smtClean="0">
                <a:solidFill>
                  <a:schemeClr val="tx2"/>
                </a:solidFill>
                <a:latin typeface="Cambria" panose="02040503050406030204" pitchFamily="18" charset="0"/>
              </a:rPr>
              <a:t>ПЗУ</a:t>
            </a:r>
            <a:endParaRPr lang="ru-RU" sz="1800" i="0" dirty="0" smtClean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4355812"/>
            <a:ext cx="7702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i="0" dirty="0" smtClean="0">
                <a:solidFill>
                  <a:schemeClr val="tx2"/>
                </a:solidFill>
                <a:latin typeface="Cambria" panose="02040503050406030204" pitchFamily="18" charset="0"/>
              </a:rPr>
              <a:t>ОЗУ</a:t>
            </a:r>
            <a:endParaRPr lang="ru-RU" sz="1800" i="0" dirty="0" smtClean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200795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43608" y="637529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Назначение выводов микросхемы памяти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4265824"/>
            <a:ext cx="3651655" cy="151216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44008" y="5821734"/>
            <a:ext cx="36516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Содержимое микросхемы памяти</a:t>
            </a:r>
            <a:endParaRPr lang="ru-RU" sz="14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28825"/>
              </p:ext>
            </p:extLst>
          </p:nvPr>
        </p:nvGraphicFramePr>
        <p:xfrm>
          <a:off x="1403648" y="2109151"/>
          <a:ext cx="3030537" cy="397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Visio" r:id="rId4" imgW="3030626" imgH="3971803" progId="Visio.Drawing.11">
                  <p:embed/>
                </p:oleObj>
              </mc:Choice>
              <mc:Fallback>
                <p:oleObj name="Visio" r:id="rId4" imgW="3030626" imgH="3971803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3648" y="2109151"/>
                        <a:ext cx="3030537" cy="397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5496037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43608" y="637529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Схема исследования микросхемы памяти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726015"/>
            <a:ext cx="4680520" cy="45985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5648" y="4492778"/>
            <a:ext cx="21050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800" i="0" dirty="0" smtClean="0">
                <a:solidFill>
                  <a:schemeClr val="accent4"/>
                </a:solidFill>
                <a:latin typeface="Cambria" panose="02040503050406030204" pitchFamily="18" charset="0"/>
              </a:rPr>
              <a:t>С</a:t>
            </a:r>
            <a:r>
              <a:rPr lang="en-US" sz="1800" i="0" dirty="0" smtClean="0">
                <a:solidFill>
                  <a:schemeClr val="accent4"/>
                </a:solidFill>
                <a:latin typeface="Cambria" panose="02040503050406030204" pitchFamily="18" charset="0"/>
              </a:rPr>
              <a:t>S – Chip Select</a:t>
            </a:r>
          </a:p>
          <a:p>
            <a:r>
              <a:rPr lang="uk-UA" sz="1800" i="0" dirty="0" smtClean="0">
                <a:solidFill>
                  <a:schemeClr val="accent4"/>
                </a:solidFill>
                <a:latin typeface="Cambria" panose="02040503050406030204" pitchFamily="18" charset="0"/>
              </a:rPr>
              <a:t>С</a:t>
            </a:r>
            <a:r>
              <a:rPr lang="en-US" sz="1800" i="0" dirty="0" smtClean="0">
                <a:solidFill>
                  <a:schemeClr val="accent4"/>
                </a:solidFill>
                <a:latin typeface="Cambria" panose="02040503050406030204" pitchFamily="18" charset="0"/>
              </a:rPr>
              <a:t>E </a:t>
            </a:r>
            <a:r>
              <a:rPr lang="en-US" sz="1800" i="0" dirty="0">
                <a:solidFill>
                  <a:schemeClr val="accent4"/>
                </a:solidFill>
                <a:latin typeface="Cambria" panose="02040503050406030204" pitchFamily="18" charset="0"/>
              </a:rPr>
              <a:t>– Chip </a:t>
            </a:r>
            <a:r>
              <a:rPr lang="en-US" sz="1800" i="0" dirty="0" smtClean="0">
                <a:solidFill>
                  <a:schemeClr val="accent4"/>
                </a:solidFill>
                <a:latin typeface="Cambria" panose="02040503050406030204" pitchFamily="18" charset="0"/>
              </a:rPr>
              <a:t>Enable</a:t>
            </a:r>
            <a:endParaRPr lang="en-US" sz="1800" i="0" dirty="0">
              <a:solidFill>
                <a:schemeClr val="accent4"/>
              </a:solidFill>
              <a:latin typeface="Cambria" panose="02040503050406030204" pitchFamily="18" charset="0"/>
            </a:endParaRPr>
          </a:p>
          <a:p>
            <a:r>
              <a:rPr lang="en-US" sz="1800" i="0" dirty="0" smtClean="0">
                <a:solidFill>
                  <a:schemeClr val="accent4"/>
                </a:solidFill>
                <a:latin typeface="Cambria" panose="02040503050406030204" pitchFamily="18" charset="0"/>
              </a:rPr>
              <a:t>WE – Write Enable</a:t>
            </a:r>
          </a:p>
          <a:p>
            <a:r>
              <a:rPr lang="en-US" sz="1800" i="0" dirty="0" smtClean="0">
                <a:solidFill>
                  <a:schemeClr val="accent4"/>
                </a:solidFill>
                <a:latin typeface="Cambria" panose="02040503050406030204" pitchFamily="18" charset="0"/>
              </a:rPr>
              <a:t>OE – Output </a:t>
            </a:r>
            <a:r>
              <a:rPr lang="en-US" sz="1800" i="0" dirty="0">
                <a:solidFill>
                  <a:schemeClr val="accent4"/>
                </a:solidFill>
                <a:latin typeface="Cambria" panose="02040503050406030204" pitchFamily="18" charset="0"/>
              </a:rPr>
              <a:t>Enable</a:t>
            </a:r>
            <a:endParaRPr lang="ru-RU" sz="1800" i="0" dirty="0">
              <a:solidFill>
                <a:schemeClr val="accent4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864875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43608" y="637529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Запись данных в память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024" y="2470353"/>
            <a:ext cx="2912270" cy="28076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9055" y="2348879"/>
            <a:ext cx="4702916" cy="292911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13024" y="5379217"/>
            <a:ext cx="29122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Запись числа </a:t>
            </a:r>
            <a:r>
              <a:rPr lang="en-US" sz="1400" i="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05h </a:t>
            </a:r>
            <a:r>
              <a:rPr lang="ru-RU" sz="1400" i="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по адресу </a:t>
            </a:r>
            <a:r>
              <a:rPr lang="en-US" sz="1400" i="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05h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5379217"/>
            <a:ext cx="45342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Чтение содержимого памяти по адресу </a:t>
            </a:r>
            <a:r>
              <a:rPr lang="en-US" sz="1400" i="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05h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67213176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628800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качестве примера выполним распределение адресов памяти ОЗУ емкостью </a:t>
            </a:r>
            <a:r>
              <a:rPr lang="ru-RU" sz="2000" i="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Кб  </a:t>
            </a:r>
            <a:r>
              <a:rPr lang="ru-RU" sz="2000" i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000" i="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двух микросхемах </a:t>
            </a:r>
            <a:r>
              <a:rPr lang="ru-RU" sz="2000" i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емкостью </a:t>
            </a:r>
            <a:r>
              <a:rPr lang="ru-RU" sz="2000" i="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(Кб).</a:t>
            </a:r>
          </a:p>
          <a:p>
            <a:pPr algn="just"/>
            <a:r>
              <a:rPr lang="ru-RU" sz="2000" i="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Суть </a:t>
            </a:r>
            <a:r>
              <a:rPr lang="ru-RU" sz="2000" i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распределения адресов поясняется </a:t>
            </a:r>
            <a:r>
              <a:rPr lang="ru-RU" sz="2000" i="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следующим рисунком:</a:t>
            </a:r>
            <a:endParaRPr lang="ru-RU" sz="2000" i="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675230"/>
              </p:ext>
            </p:extLst>
          </p:nvPr>
        </p:nvGraphicFramePr>
        <p:xfrm>
          <a:off x="1015752" y="2844800"/>
          <a:ext cx="7732712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Visio" r:id="rId3" imgW="7732456" imgH="1247093" progId="Visio.Drawing.11">
                  <p:embed/>
                </p:oleObj>
              </mc:Choice>
              <mc:Fallback>
                <p:oleObj name="Visio" r:id="rId3" imgW="7732456" imgH="1247093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5752" y="2844800"/>
                        <a:ext cx="7732712" cy="1247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19670"/>
              </p:ext>
            </p:extLst>
          </p:nvPr>
        </p:nvGraphicFramePr>
        <p:xfrm>
          <a:off x="2338978" y="4292912"/>
          <a:ext cx="5086260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Visio" r:id="rId5" imgW="7243863" imgH="2563829" progId="Visio.Drawing.11">
                  <p:embed/>
                </p:oleObj>
              </mc:Choice>
              <mc:Fallback>
                <p:oleObj name="Visio" r:id="rId5" imgW="7243863" imgH="256382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38978" y="4292912"/>
                        <a:ext cx="5086260" cy="18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43608" y="637529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Распределение адресного пространства ОЗУ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764753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436129"/>
              </p:ext>
            </p:extLst>
          </p:nvPr>
        </p:nvGraphicFramePr>
        <p:xfrm>
          <a:off x="2351769" y="1797397"/>
          <a:ext cx="5086260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Visio" r:id="rId3" imgW="7243863" imgH="2563829" progId="Visio.Drawing.11">
                  <p:embed/>
                </p:oleObj>
              </mc:Choice>
              <mc:Fallback>
                <p:oleObj name="Visio" r:id="rId3" imgW="7243863" imgH="256382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51769" y="1797397"/>
                        <a:ext cx="5086260" cy="18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43608" y="637529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Распределение адресного пространства ОЗУ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6556" y="3861048"/>
            <a:ext cx="7439025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325063"/>
      </p:ext>
    </p:extLst>
  </p:cSld>
  <p:clrMapOvr>
    <a:masterClrMapping/>
  </p:clrMapOvr>
  <p:transition spd="med">
    <p:strips/>
  </p:transition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stealth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stealth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Тетрадь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3209</TotalTime>
  <Words>460</Words>
  <Application>Microsoft Office PowerPoint</Application>
  <PresentationFormat>Экран (4:3)</PresentationFormat>
  <Paragraphs>101</Paragraphs>
  <Slides>14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Monotype Sorts</vt:lpstr>
      <vt:lpstr>Times New Roman</vt:lpstr>
      <vt:lpstr>Тетрадь</vt:lpstr>
      <vt:lpstr>Visio</vt:lpstr>
      <vt:lpstr>Microsoft Visio Drawing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Sampur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 логики</dc:title>
  <dc:creator>Administrator</dc:creator>
  <cp:lastModifiedBy>Bohdan</cp:lastModifiedBy>
  <cp:revision>213</cp:revision>
  <dcterms:created xsi:type="dcterms:W3CDTF">2003-11-20T08:35:52Z</dcterms:created>
  <dcterms:modified xsi:type="dcterms:W3CDTF">2014-09-04T19:56:58Z</dcterms:modified>
</cp:coreProperties>
</file>