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315" r:id="rId2"/>
    <p:sldId id="306" r:id="rId3"/>
    <p:sldId id="328" r:id="rId4"/>
    <p:sldId id="329" r:id="rId5"/>
    <p:sldId id="330" r:id="rId6"/>
    <p:sldId id="331" r:id="rId7"/>
    <p:sldId id="305" r:id="rId8"/>
    <p:sldId id="326" r:id="rId9"/>
    <p:sldId id="332" r:id="rId10"/>
    <p:sldId id="333" r:id="rId11"/>
    <p:sldId id="334" r:id="rId12"/>
    <p:sldId id="335" r:id="rId13"/>
    <p:sldId id="336" r:id="rId14"/>
    <p:sldId id="339" r:id="rId15"/>
    <p:sldId id="337" r:id="rId16"/>
    <p:sldId id="338" r:id="rId17"/>
    <p:sldId id="30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0A21C8"/>
    <a:srgbClr val="5CBEFA"/>
    <a:srgbClr val="F4593A"/>
    <a:srgbClr val="3366FF"/>
    <a:srgbClr val="3366CC"/>
    <a:srgbClr val="9900FF"/>
    <a:srgbClr val="FF66FF"/>
    <a:srgbClr val="E37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434" autoAdjust="0"/>
  </p:normalViewPr>
  <p:slideViewPr>
    <p:cSldViewPr>
      <p:cViewPr>
        <p:scale>
          <a:sx n="75" d="100"/>
          <a:sy n="75" d="100"/>
        </p:scale>
        <p:origin x="12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8F80E57F-3DCD-4973-B809-66B0870EC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43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36C5C6E6-A6E4-463A-BD97-C66D3AB02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53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C5C6E6-A6E4-463A-BD97-C66D3AB02D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uk-UA" dirty="0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99171227-85D0-44DC-A539-354EA4237A7C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0AF217A2-EB5A-48AF-BF88-6BA0F812B3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535638"/>
      </p:ext>
    </p:extLst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4A1B-1507-4378-97EE-5ED8CA681D6E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6715-F5F2-4B6E-8C72-4DCAF3D15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97076"/>
      </p:ext>
    </p:extLst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A6D5-8C26-4A07-86B4-02E1F0C6C2E1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A9B9-A57A-42C7-84E2-6744B883A7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348249"/>
      </p:ext>
    </p:extLst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057E-4544-4C99-BBC7-5625BB2002E7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2589-2B98-43E1-AB13-C66718519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536215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C369-15A6-473E-B91B-7C712661B43E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F4F6-8DD6-42AE-8F94-B04F369712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255285"/>
      </p:ext>
    </p:extLst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A182-CAE1-428C-84D2-A83B247813CA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678C-A267-4B2F-9C64-FF72C9805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318805"/>
      </p:ext>
    </p:extLst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A9BB-900E-4AE1-A21E-CD4895F075FD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2DA9-D6CC-4862-9320-BF38214C8D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560042"/>
      </p:ext>
    </p:extLst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D461-7910-416A-9581-178EE00593FF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BEC29-90DD-427A-8A46-DCCC0808A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20512"/>
      </p:ext>
    </p:extLst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24CD-9FBD-4A7D-BC3B-05691A28892C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7E1D-21FD-46D2-89E5-C3EA5911C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409577"/>
      </p:ext>
    </p:extLst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6471-A698-4E61-9063-6CECEA09479F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DD9A-D107-465B-B7C8-8A410E388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73324"/>
      </p:ext>
    </p:extLst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83C7-8B17-41D2-82B8-E7ADAA845BBF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CB0AA-8643-40BC-B617-193B175933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756492"/>
      </p:ext>
    </p:extLst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AFC4-253A-4707-9E3E-7C2EF69F8571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351B-4E94-4A2C-AF06-437F31C9E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16887"/>
      </p:ext>
    </p:extLst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uk-UA" dirty="0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 dirty="0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i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553C2D-1DC3-4266-81E9-F92692DD90C8}" type="datetime1">
              <a:rPr lang="ru-RU" smtClean="0"/>
              <a:t>10.09.2014</a:t>
            </a:fld>
            <a:endParaRPr lang="ru-RU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i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901ED17-D194-4429-86DD-9EEE0EA6C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strips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99691" y="3996353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Знакомство со средой разработки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Keil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Группа команд передачи данных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616" y="530677"/>
            <a:ext cx="797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Национальный технический университет</a:t>
            </a:r>
          </a:p>
          <a:p>
            <a:pPr algn="ctr"/>
            <a:r>
              <a:rPr lang="ru-RU" sz="28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«Харьковский политехнический институт»</a:t>
            </a:r>
            <a:endParaRPr lang="uk-UA" sz="2800" i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616" y="1876762"/>
            <a:ext cx="797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Кафедра «Промышленная и биомедицинская электроника»</a:t>
            </a:r>
            <a:endParaRPr lang="uk-UA" sz="2000" i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618909"/>
            <a:ext cx="7704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Практическое занятие по дисциплине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«Микропроцессорная техника»</a:t>
            </a:r>
            <a:endParaRPr lang="uk-UA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4483" y="5301208"/>
            <a:ext cx="240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Б.А.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Стысло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986" y="5877272"/>
            <a:ext cx="240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г. Харьков, 2014 г.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2851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3768" y="1873248"/>
            <a:ext cx="7702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10</a:t>
            </a:r>
            <a:endParaRPr lang="pt-BR" sz="1800" i="0" dirty="0" smtClean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r>
              <a:rPr lang="pt-BR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 smtClean="0">
                <a:latin typeface="Cambria" panose="02040503050406030204" pitchFamily="18" charset="0"/>
              </a:rPr>
              <a:t> </a:t>
            </a:r>
            <a:r>
              <a:rPr lang="pt-BR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R1</a:t>
            </a:r>
            <a:r>
              <a:rPr lang="pt-BR" sz="1800" i="0" dirty="0" smtClean="0">
                <a:latin typeface="Cambria" panose="02040503050406030204" pitchFamily="18" charset="0"/>
              </a:rPr>
              <a:t>, #</a:t>
            </a:r>
            <a:r>
              <a:rPr lang="ru-RU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20</a:t>
            </a:r>
            <a:endParaRPr lang="pt-BR" sz="1800" i="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pt-BR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 smtClean="0">
                <a:latin typeface="Cambria" panose="02040503050406030204" pitchFamily="18" charset="0"/>
              </a:rPr>
              <a:t> </a:t>
            </a:r>
            <a:r>
              <a:rPr lang="en-US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A</a:t>
            </a:r>
            <a:r>
              <a:rPr lang="pt-BR" sz="1800" i="0" dirty="0" smtClean="0">
                <a:latin typeface="Cambria" panose="02040503050406030204" pitchFamily="18" charset="0"/>
              </a:rPr>
              <a:t>,  </a:t>
            </a:r>
            <a:r>
              <a:rPr lang="pt-BR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pt-BR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</a:t>
            </a:r>
            <a:r>
              <a:rPr lang="ru-RU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поместить в аккумулятор содержимое </a:t>
            </a:r>
            <a:r>
              <a:rPr lang="en-US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R0</a:t>
            </a:r>
            <a:endParaRPr lang="ru-RU" sz="1600" i="0" dirty="0" smtClean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1800" i="0" dirty="0" smtClean="0">
              <a:solidFill>
                <a:srgbClr val="006600"/>
              </a:solidFill>
              <a:latin typeface="Cambria" panose="02040503050406030204" pitchFamily="18" charset="0"/>
            </a:endParaRP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08h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0DEh</a:t>
            </a:r>
          </a:p>
          <a:p>
            <a:r>
              <a:rPr lang="pt-BR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 smtClean="0">
                <a:latin typeface="Cambria" panose="02040503050406030204" pitchFamily="18" charset="0"/>
              </a:rPr>
              <a:t> </a:t>
            </a:r>
            <a:r>
              <a:rPr lang="pt-BR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R</a:t>
            </a:r>
            <a:r>
              <a:rPr lang="ru-RU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5</a:t>
            </a:r>
            <a:r>
              <a:rPr lang="pt-BR" sz="1800" i="0" dirty="0" smtClean="0">
                <a:latin typeface="Cambria" panose="02040503050406030204" pitchFamily="18" charset="0"/>
              </a:rPr>
              <a:t>, </a:t>
            </a:r>
            <a:r>
              <a:rPr lang="pt-BR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08h </a:t>
            </a:r>
            <a:r>
              <a:rPr lang="pt-BR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поместить в 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uk-UA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5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содержимое ячейки ОЗУ с адресом 08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h</a:t>
            </a:r>
            <a:endParaRPr lang="ru-RU" sz="1600" i="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pt-BR" sz="1800" i="0" dirty="0">
              <a:latin typeface="Cambria" panose="02040503050406030204" pitchFamily="18" charset="0"/>
            </a:endParaRPr>
          </a:p>
          <a:p>
            <a:r>
              <a:rPr lang="pt-BR" sz="1800" i="0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END</a:t>
            </a:r>
            <a:r>
              <a:rPr lang="pt-BR" sz="1800" i="0" dirty="0">
                <a:latin typeface="Cambria" panose="02040503050406030204" pitchFamily="18" charset="0"/>
              </a:rPr>
              <a:t>.</a:t>
            </a:r>
            <a:endParaRPr lang="ru-RU" sz="1800" i="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37529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9637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331640" y="3772763"/>
            <a:ext cx="7018506" cy="780187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51906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24556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Косвенная адресация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60848"/>
            <a:ext cx="770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C00000"/>
                </a:solidFill>
                <a:latin typeface="Cambria" panose="02040503050406030204" pitchFamily="18" charset="0"/>
              </a:rPr>
              <a:t>Косвенный способ адресации </a:t>
            </a:r>
            <a:r>
              <a:rPr lang="ru-RU" sz="1800" i="0" dirty="0">
                <a:latin typeface="Cambria" panose="02040503050406030204" pitchFamily="18" charset="0"/>
              </a:rPr>
              <a:t>предполагает указание операндов посредством адреса, </a:t>
            </a:r>
            <a:r>
              <a:rPr lang="ru-RU" sz="1800" i="0" dirty="0" smtClean="0">
                <a:latin typeface="Cambria" panose="02040503050406030204" pitchFamily="18" charset="0"/>
              </a:rPr>
              <a:t>содержащегося в </a:t>
            </a:r>
            <a:r>
              <a:rPr lang="ru-RU" sz="1800" i="0" dirty="0">
                <a:latin typeface="Cambria" panose="02040503050406030204" pitchFamily="18" charset="0"/>
              </a:rPr>
              <a:t>регистре либо в регистровой паре. В команде указывается регистр, который в свою очередь </a:t>
            </a:r>
            <a:r>
              <a:rPr lang="ru-RU" sz="1800" i="0" dirty="0" smtClean="0">
                <a:latin typeface="Cambria" panose="02040503050406030204" pitchFamily="18" charset="0"/>
              </a:rPr>
              <a:t>указывает адрес </a:t>
            </a:r>
            <a:r>
              <a:rPr lang="ru-RU" sz="1800" i="0" dirty="0">
                <a:latin typeface="Cambria" panose="02040503050406030204" pitchFamily="18" charset="0"/>
              </a:rPr>
              <a:t>операнда.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9652" y="3429000"/>
            <a:ext cx="69104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08h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0DEh</a:t>
            </a:r>
            <a:endParaRPr lang="pt-BR" sz="1800" b="1" i="0" dirty="0">
              <a:solidFill>
                <a:srgbClr val="0A21C8"/>
              </a:solidFill>
              <a:latin typeface="Cambria" panose="02040503050406030204" pitchFamily="18" charset="0"/>
            </a:endParaRPr>
          </a:p>
          <a:p>
            <a:pPr algn="just"/>
            <a:r>
              <a:rPr lang="pt-BR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 smtClean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>
                <a:latin typeface="Cambria" panose="02040503050406030204" pitchFamily="18" charset="0"/>
              </a:rPr>
              <a:t>, </a:t>
            </a:r>
            <a:r>
              <a:rPr lang="pt-BR" sz="1800" i="0" dirty="0" smtClean="0">
                <a:latin typeface="Cambria" panose="02040503050406030204" pitchFamily="18" charset="0"/>
              </a:rPr>
              <a:t>#</a:t>
            </a:r>
            <a:r>
              <a:rPr lang="pt-BR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08h</a:t>
            </a:r>
            <a:endParaRPr lang="pt-BR" sz="1800" i="0" dirty="0" smtClean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pt-BR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 smtClean="0">
                <a:latin typeface="Cambria" panose="02040503050406030204" pitchFamily="18" charset="0"/>
              </a:rPr>
              <a:t> </a:t>
            </a:r>
            <a:r>
              <a:rPr lang="en-US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A</a:t>
            </a:r>
            <a:r>
              <a:rPr lang="pt-BR" sz="1800" i="0" dirty="0" smtClean="0">
                <a:latin typeface="Cambria" panose="02040503050406030204" pitchFamily="18" charset="0"/>
              </a:rPr>
              <a:t>,  </a:t>
            </a:r>
            <a:r>
              <a:rPr lang="en-US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@</a:t>
            </a:r>
            <a:r>
              <a:rPr lang="pt-BR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pt-BR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</a:t>
            </a:r>
            <a:r>
              <a:rPr lang="ru-RU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поместить в аккумулятор содержимое ячейки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ОЗУ </a:t>
            </a:r>
            <a:r>
              <a:rPr lang="ru-RU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, адрес которой хранится в регистре </a:t>
            </a:r>
            <a:r>
              <a:rPr lang="en-US" sz="1600" i="0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R0</a:t>
            </a:r>
            <a:endParaRPr lang="pt-BR" sz="1800" i="0" dirty="0">
              <a:latin typeface="Cambria" panose="02040503050406030204" pitchFamily="18" charset="0"/>
            </a:endParaRPr>
          </a:p>
          <a:p>
            <a:pPr algn="just"/>
            <a:r>
              <a:rPr lang="pt-BR" sz="1800" i="0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END</a:t>
            </a:r>
            <a:r>
              <a:rPr lang="pt-BR" sz="1800" i="0" dirty="0">
                <a:latin typeface="Cambria" panose="02040503050406030204" pitchFamily="18" charset="0"/>
              </a:rPr>
              <a:t>.</a:t>
            </a:r>
            <a:endParaRPr lang="ru-RU" sz="1800" i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1384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51906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24556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Карта памяти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AT89S52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69204"/>
              </p:ext>
            </p:extLst>
          </p:nvPr>
        </p:nvGraphicFramePr>
        <p:xfrm>
          <a:off x="1763688" y="1616212"/>
          <a:ext cx="6120680" cy="490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7948679" imgH="6377181" progId="Visio.Drawing.11">
                  <p:embed/>
                </p:oleObj>
              </mc:Choice>
              <mc:Fallback>
                <p:oleObj name="Visio" r:id="rId3" imgW="7948679" imgH="6377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616212"/>
                        <a:ext cx="6120680" cy="4909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907704" y="4221088"/>
            <a:ext cx="2880320" cy="1800200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2059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51906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24556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Карта памяти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AT89S52 (</a:t>
            </a: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продолжение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273135"/>
              </p:ext>
            </p:extLst>
          </p:nvPr>
        </p:nvGraphicFramePr>
        <p:xfrm>
          <a:off x="1547664" y="1840086"/>
          <a:ext cx="6336704" cy="447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3" imgW="9028442" imgH="6377181" progId="Visio.Drawing.11">
                  <p:embed/>
                </p:oleObj>
              </mc:Choice>
              <mc:Fallback>
                <p:oleObj name="Visio" r:id="rId3" imgW="9028442" imgH="6377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840086"/>
                        <a:ext cx="6336704" cy="447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4911791" y="3356992"/>
            <a:ext cx="2880320" cy="504056"/>
          </a:xfrm>
          <a:prstGeom prst="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7757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51906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24556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Регистр слова состояния </a:t>
            </a:r>
            <a:r>
              <a:rPr lang="en-US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PSW</a:t>
            </a:r>
            <a:endParaRPr lang="ru-RU" i="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48308"/>
              </p:ext>
            </p:extLst>
          </p:nvPr>
        </p:nvGraphicFramePr>
        <p:xfrm>
          <a:off x="1210568" y="1644452"/>
          <a:ext cx="4316412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6148443" imgH="2777077" progId="Visio.Drawing.11">
                  <p:embed/>
                </p:oleObj>
              </mc:Choice>
              <mc:Fallback>
                <p:oleObj name="Visio" r:id="rId3" imgW="6148443" imgH="277707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568" y="1644452"/>
                        <a:ext cx="4316412" cy="194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3861048"/>
            <a:ext cx="734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Выбор банка регистров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17329"/>
              </p:ext>
            </p:extLst>
          </p:nvPr>
        </p:nvGraphicFramePr>
        <p:xfrm>
          <a:off x="1835696" y="4365104"/>
          <a:ext cx="60960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440160"/>
                <a:gridCol w="3503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RS1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RS0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Границы адресов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R0-R7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00h-07h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08h-0Fh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10h-17h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18h-1Fh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3397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481334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953453"/>
            <a:ext cx="770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Чтение и вывод информации в порт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348" y="1875556"/>
            <a:ext cx="70180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/>
              <a:t> </a:t>
            </a:r>
            <a:r>
              <a:rPr lang="ru-RU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P1</a:t>
            </a:r>
            <a:r>
              <a:rPr lang="ru-RU" sz="1800" dirty="0"/>
              <a:t>, #</a:t>
            </a:r>
            <a:r>
              <a:rPr lang="ru-RU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0FFh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настроили порт Р1 на ввод</a:t>
            </a:r>
          </a:p>
          <a:p>
            <a:r>
              <a:rPr lang="ru-RU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/>
              <a:t> </a:t>
            </a:r>
            <a:r>
              <a:rPr lang="ru-RU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P2</a:t>
            </a:r>
            <a:r>
              <a:rPr lang="ru-RU" sz="1800" dirty="0"/>
              <a:t>, #</a:t>
            </a:r>
            <a:r>
              <a:rPr lang="ru-RU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00h</a:t>
            </a:r>
            <a:r>
              <a:rPr lang="ru-RU" sz="1800" dirty="0"/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настроили порт Р2 на вывод</a:t>
            </a:r>
          </a:p>
          <a:p>
            <a:r>
              <a:rPr lang="ru-RU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 smtClean="0"/>
              <a:t> </a:t>
            </a:r>
            <a:r>
              <a:rPr lang="ru-RU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P2</a:t>
            </a:r>
            <a:r>
              <a:rPr lang="ru-RU" sz="1800" dirty="0"/>
              <a:t>, </a:t>
            </a:r>
            <a:r>
              <a:rPr lang="ru-RU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P1  </a:t>
            </a:r>
            <a:r>
              <a:rPr lang="ru-RU" sz="1800" dirty="0" smtClean="0"/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копируем содержимое Р1 в Р2</a:t>
            </a:r>
          </a:p>
          <a:p>
            <a:r>
              <a:rPr lang="ru-RU" sz="1800" dirty="0"/>
              <a:t>END.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758227"/>
            <a:ext cx="5048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/>
              <a:t> </a:t>
            </a:r>
            <a:r>
              <a:rPr lang="ru-RU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90</a:t>
            </a:r>
            <a:r>
              <a:rPr lang="en-US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h</a:t>
            </a:r>
            <a:r>
              <a:rPr lang="ru-RU" sz="1800" dirty="0" smtClean="0"/>
              <a:t>, </a:t>
            </a:r>
            <a:r>
              <a:rPr lang="ru-RU" sz="1800" dirty="0"/>
              <a:t>#</a:t>
            </a:r>
            <a:r>
              <a:rPr lang="ru-RU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0FFh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настроили порт Р1 на ввод</a:t>
            </a:r>
          </a:p>
          <a:p>
            <a:r>
              <a:rPr lang="ru-RU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/>
              <a:t> </a:t>
            </a:r>
            <a:r>
              <a:rPr lang="en-US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0A0h</a:t>
            </a:r>
            <a:r>
              <a:rPr lang="ru-RU" sz="1800" dirty="0" smtClean="0"/>
              <a:t>, </a:t>
            </a:r>
            <a:r>
              <a:rPr lang="ru-RU" sz="1800" dirty="0"/>
              <a:t>#</a:t>
            </a:r>
            <a:r>
              <a:rPr lang="ru-RU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00h</a:t>
            </a:r>
            <a:r>
              <a:rPr lang="ru-RU" sz="1800" dirty="0"/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настроили порт Р2 на вывод</a:t>
            </a:r>
          </a:p>
          <a:p>
            <a:r>
              <a:rPr lang="ru-RU" sz="1800" b="1" i="0" dirty="0" smtClean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sz="1800" dirty="0" smtClean="0"/>
              <a:t> </a:t>
            </a:r>
            <a:r>
              <a:rPr lang="en-US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0A0h</a:t>
            </a:r>
            <a:r>
              <a:rPr lang="ru-RU" sz="1800" dirty="0" smtClean="0"/>
              <a:t>, </a:t>
            </a:r>
            <a:r>
              <a:rPr lang="en-US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90h</a:t>
            </a:r>
            <a:r>
              <a:rPr lang="ru-RU" sz="1800" i="0" dirty="0" smtClean="0">
                <a:solidFill>
                  <a:srgbClr val="006600"/>
                </a:solidFill>
                <a:latin typeface="Cambria" panose="02040503050406030204" pitchFamily="18" charset="0"/>
              </a:rPr>
              <a:t>  </a:t>
            </a:r>
            <a:r>
              <a:rPr lang="ru-RU" sz="1800" dirty="0" smtClean="0"/>
              <a:t> </a:t>
            </a:r>
            <a:r>
              <a:rPr lang="ru-RU" sz="1600" i="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; копируем содержимое Р1 в Р2</a:t>
            </a:r>
          </a:p>
          <a:p>
            <a:r>
              <a:rPr lang="ru-RU" sz="1800" dirty="0"/>
              <a:t>END.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715848"/>
            <a:ext cx="770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Обращение к регистрам по адресу: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4207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481334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138320"/>
            <a:ext cx="770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 для самостоятельного выполнения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068960"/>
            <a:ext cx="75608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Реализовать программу, в результате которой содержимое рег</a:t>
            </a:r>
            <a:r>
              <a:rPr lang="ru-RU" sz="2000" i="0" dirty="0">
                <a:solidFill>
                  <a:srgbClr val="002060"/>
                </a:solidFill>
                <a:latin typeface="Cambria" panose="02040503050406030204" pitchFamily="18" charset="0"/>
              </a:rPr>
              <a:t>и</a:t>
            </a:r>
            <a:r>
              <a:rPr lang="ru-RU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стров </a:t>
            </a:r>
            <a:r>
              <a:rPr lang="en-US" sz="2000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R0</a:t>
            </a:r>
            <a:r>
              <a:rPr lang="ru-RU" sz="2000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</a:t>
            </a:r>
            <a:r>
              <a:rPr lang="en-US" sz="2000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R</a:t>
            </a:r>
            <a:r>
              <a:rPr lang="ru-RU" sz="2000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7</a:t>
            </a:r>
            <a:r>
              <a:rPr lang="en-US" sz="2000" b="1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*</a:t>
            </a:r>
            <a:r>
              <a:rPr lang="en-US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копируется в область ОЗУ по адресу </a:t>
            </a:r>
            <a:r>
              <a:rPr lang="ru-RU" sz="20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18</a:t>
            </a:r>
            <a:r>
              <a:rPr lang="en-US" sz="2000" i="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h..1Fh</a:t>
            </a:r>
            <a:r>
              <a:rPr lang="ru-RU" sz="2000" i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а затем обнуляется.</a:t>
            </a:r>
            <a:endParaRPr lang="ru-RU" sz="2000" i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US" sz="16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*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Изначальное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содержимое регистров – произвольное (отличное от 00</a:t>
            </a:r>
            <a:r>
              <a:rPr lang="en-US" sz="1600" dirty="0">
                <a:solidFill>
                  <a:srgbClr val="002060"/>
                </a:solidFill>
                <a:latin typeface="Cambria" panose="02040503050406030204" pitchFamily="18" charset="0"/>
              </a:rPr>
              <a:t>h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7643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342900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0" dirty="0" smtClean="0">
                <a:latin typeface="Vladimir Script" panose="03050402040407070305" pitchFamily="66" charset="0"/>
              </a:rPr>
              <a:t>Thank you for your attention! </a:t>
            </a:r>
            <a:endParaRPr lang="uk-UA" sz="72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198884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0" dirty="0" smtClean="0">
                <a:latin typeface="Vladimir Script" panose="03050402040407070305" pitchFamily="66" charset="0"/>
              </a:rPr>
              <a:t>The End.</a:t>
            </a:r>
            <a:endParaRPr lang="uk-UA" sz="8000" i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9869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ЗНАКОМСТВО СО СРЕДОЙ РАЗРАБОТКИ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KEIL</a:t>
            </a: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-51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3950" t="37539" r="33951" b="32346"/>
          <a:stretch/>
        </p:blipFill>
        <p:spPr>
          <a:xfrm>
            <a:off x="1250915" y="2060848"/>
            <a:ext cx="7287968" cy="36439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8727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ЗНАКОМСТВО СО СРЕДОЙ РАЗРАБОТКИ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KEIL</a:t>
            </a: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-51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b="1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Создание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проекта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7092" y="1827081"/>
            <a:ext cx="769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i="0" dirty="0" smtClean="0"/>
              <a:t>В отличии от используемых ранее средств разработки (</a:t>
            </a:r>
            <a:r>
              <a:rPr lang="en-US" sz="1800" i="0" dirty="0" smtClean="0"/>
              <a:t>Borland Pascal, Borland C</a:t>
            </a:r>
            <a:r>
              <a:rPr lang="ru-RU" sz="1800" i="0" dirty="0" smtClean="0"/>
              <a:t>), где весь текст программы хранился в одном файле (</a:t>
            </a:r>
            <a:r>
              <a:rPr lang="en-US" sz="1800" i="0" dirty="0" smtClean="0"/>
              <a:t>*.pas</a:t>
            </a:r>
            <a:r>
              <a:rPr lang="ru-RU" sz="1800" i="0" dirty="0" smtClean="0"/>
              <a:t>), </a:t>
            </a:r>
            <a:r>
              <a:rPr lang="en-US" sz="1800" i="0" dirty="0" err="1" smtClean="0"/>
              <a:t>Keil</a:t>
            </a:r>
            <a:r>
              <a:rPr lang="en-US" sz="1800" i="0" dirty="0" smtClean="0"/>
              <a:t> </a:t>
            </a:r>
            <a:r>
              <a:rPr lang="ru-RU" sz="1800" i="0" dirty="0" smtClean="0"/>
              <a:t>предполагает создание </a:t>
            </a:r>
            <a:r>
              <a:rPr lang="ru-RU" sz="1800" dirty="0" smtClean="0"/>
              <a:t>проекта, </a:t>
            </a:r>
            <a:r>
              <a:rPr lang="ru-RU" sz="1800" i="0" dirty="0" smtClean="0"/>
              <a:t>который может содержать множество файлов, в </a:t>
            </a:r>
            <a:r>
              <a:rPr lang="ru-RU" sz="1800" i="0" dirty="0" err="1" smtClean="0"/>
              <a:t>т.ч</a:t>
            </a:r>
            <a:r>
              <a:rPr lang="ru-RU" sz="1800" i="0" dirty="0" smtClean="0"/>
              <a:t>. библиотеки</a:t>
            </a:r>
            <a:r>
              <a:rPr lang="ru-RU" sz="1800" dirty="0" smtClean="0"/>
              <a:t>.</a:t>
            </a:r>
            <a:endParaRPr lang="ru-RU" sz="1800" i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4981" b="65750"/>
          <a:stretch/>
        </p:blipFill>
        <p:spPr>
          <a:xfrm>
            <a:off x="1691680" y="3284380"/>
            <a:ext cx="5857503" cy="25054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915816" y="3689104"/>
            <a:ext cx="1979083" cy="243952"/>
          </a:xfrm>
          <a:prstGeom prst="round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 bwMode="auto">
          <a:xfrm rot="2384689">
            <a:off x="3934999" y="3906030"/>
            <a:ext cx="931544" cy="429431"/>
          </a:xfrm>
          <a:prstGeom prst="leftArrow">
            <a:avLst/>
          </a:prstGeom>
          <a:solidFill>
            <a:srgbClr val="FF0000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4217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ЗНАКОМСТВО СО СРЕДОЙ РАЗРАБОТКИ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KEIL</a:t>
            </a: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-51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b="1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Создание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проекта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73250"/>
            <a:ext cx="3658040" cy="2718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77" y="1869036"/>
            <a:ext cx="3658040" cy="2722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4991808"/>
            <a:ext cx="3417937" cy="13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54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ЗНАКОМСТВО СО СРЕДОЙ РАЗРАБОТКИ 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KEIL</a:t>
            </a:r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-51</a:t>
            </a:r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b="1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Создание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проекта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64861" b="57941"/>
          <a:stretch/>
        </p:blipFill>
        <p:spPr>
          <a:xfrm>
            <a:off x="1043608" y="1700808"/>
            <a:ext cx="3312368" cy="222902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1547664" y="2917850"/>
            <a:ext cx="2232248" cy="253648"/>
          </a:xfrm>
          <a:prstGeom prst="round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 bwMode="auto">
          <a:xfrm rot="2384689">
            <a:off x="3500323" y="3043835"/>
            <a:ext cx="542663" cy="411060"/>
          </a:xfrm>
          <a:prstGeom prst="leftArrow">
            <a:avLst/>
          </a:prstGeom>
          <a:solidFill>
            <a:srgbClr val="FF0000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54" y="1700809"/>
            <a:ext cx="3863886" cy="2446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618" r="53321" b="59844"/>
          <a:stretch/>
        </p:blipFill>
        <p:spPr>
          <a:xfrm>
            <a:off x="1013768" y="4333226"/>
            <a:ext cx="3841597" cy="206204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1335613" y="6023497"/>
            <a:ext cx="3519751" cy="212479"/>
          </a:xfrm>
          <a:prstGeom prst="roundRect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 bwMode="auto">
          <a:xfrm rot="2384689">
            <a:off x="3906479" y="6121832"/>
            <a:ext cx="451815" cy="375603"/>
          </a:xfrm>
          <a:prstGeom prst="leftArrow">
            <a:avLst/>
          </a:prstGeom>
          <a:solidFill>
            <a:srgbClr val="FF0000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238" y="4285005"/>
            <a:ext cx="2801521" cy="20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93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206500" y="5445224"/>
            <a:ext cx="7539689" cy="1067926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7092" y="1827081"/>
            <a:ext cx="7699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i="0" dirty="0" smtClean="0"/>
              <a:t>Данные в МК могут храниться: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Регистры (</a:t>
            </a:r>
            <a:r>
              <a:rPr lang="en-US" sz="1800" dirty="0">
                <a:solidFill>
                  <a:srgbClr val="002060"/>
                </a:solidFill>
              </a:rPr>
              <a:t>A, B, R0..R7</a:t>
            </a:r>
            <a:r>
              <a:rPr lang="ru-RU" sz="1800" dirty="0">
                <a:solidFill>
                  <a:srgbClr val="002060"/>
                </a:solidFill>
              </a:rPr>
              <a:t>);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Внутренняя память </a:t>
            </a:r>
            <a:r>
              <a:rPr lang="ru-RU" sz="1800" dirty="0">
                <a:solidFill>
                  <a:srgbClr val="002060"/>
                </a:solidFill>
              </a:rPr>
              <a:t>данных (ОЗУ</a:t>
            </a:r>
            <a:r>
              <a:rPr lang="ru-RU" sz="18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Внутренняя </a:t>
            </a:r>
            <a:r>
              <a:rPr lang="ru-RU" sz="1800" dirty="0" smtClean="0">
                <a:solidFill>
                  <a:srgbClr val="002060"/>
                </a:solidFill>
              </a:rPr>
              <a:t>память программы (ПЗУ);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Внешняя память данных (ОЗУ);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Внешняя память программы (ПЗУ</a:t>
            </a:r>
            <a:r>
              <a:rPr lang="ru-RU" sz="1800" dirty="0" smtClean="0">
                <a:solidFill>
                  <a:srgbClr val="002060"/>
                </a:solidFill>
              </a:rPr>
              <a:t>);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789040"/>
            <a:ext cx="7628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Регистры </a:t>
            </a:r>
            <a:r>
              <a:rPr lang="ru-RU" sz="1800" dirty="0" smtClean="0"/>
              <a:t>– ячейки памяти внутри МК, обмен информации между которыми осуществляется простыми и короткими командами.</a:t>
            </a:r>
          </a:p>
          <a:p>
            <a:pPr algn="just"/>
            <a:endParaRPr lang="en-US" sz="1800" dirty="0" smtClean="0"/>
          </a:p>
          <a:p>
            <a:pPr algn="just"/>
            <a:r>
              <a:rPr lang="ru-RU" sz="1800" dirty="0" smtClean="0"/>
              <a:t>Аналогия с языком высокого уровня </a:t>
            </a:r>
            <a:r>
              <a:rPr lang="en-US" sz="1800" dirty="0" smtClean="0"/>
              <a:t>Pascal:</a:t>
            </a:r>
          </a:p>
          <a:p>
            <a:pPr algn="just"/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Регистр </a:t>
            </a:r>
            <a:r>
              <a:rPr lang="en-US" sz="1800" b="1" i="0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переменная типа </a:t>
            </a:r>
            <a:r>
              <a:rPr lang="en-US" sz="1800" b="1" i="0" dirty="0" smtClean="0">
                <a:solidFill>
                  <a:schemeClr val="tx2">
                    <a:lumMod val="50000"/>
                  </a:schemeClr>
                </a:solidFill>
              </a:rPr>
              <a:t>byte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b="1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6500" y="5445224"/>
            <a:ext cx="7465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006600"/>
                </a:solidFill>
              </a:rPr>
              <a:t>R0..</a:t>
            </a:r>
            <a:r>
              <a:rPr lang="en-US" sz="2000" b="1" i="0" dirty="0" smtClean="0">
                <a:solidFill>
                  <a:srgbClr val="006600"/>
                </a:solidFill>
              </a:rPr>
              <a:t>R7</a:t>
            </a:r>
            <a:r>
              <a:rPr lang="ru-RU" sz="2000" b="1" i="0" dirty="0" smtClean="0">
                <a:solidFill>
                  <a:srgbClr val="006600"/>
                </a:solidFill>
              </a:rPr>
              <a:t> – регистры общего назначения (РОН)</a:t>
            </a:r>
            <a:endParaRPr lang="ru-RU" sz="2000" b="1" i="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6500" y="5805264"/>
            <a:ext cx="7465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C00000"/>
                </a:solidFill>
              </a:rPr>
              <a:t>Часть команд возможна лишь с использованием специального регистра – </a:t>
            </a:r>
            <a:r>
              <a:rPr lang="ru-RU" sz="2000" b="1" dirty="0" smtClean="0">
                <a:solidFill>
                  <a:srgbClr val="C00000"/>
                </a:solidFill>
              </a:rPr>
              <a:t>аккумулятора</a:t>
            </a:r>
            <a:r>
              <a:rPr lang="ru-RU" sz="2000" b="1" i="0" dirty="0" smtClean="0">
                <a:solidFill>
                  <a:srgbClr val="C00000"/>
                </a:solidFill>
              </a:rPr>
              <a:t> (А)</a:t>
            </a:r>
            <a:endParaRPr lang="ru-RU" sz="2000" b="1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2173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548680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“HELLO, WORLD!”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101317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Первая программа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1873250"/>
            <a:ext cx="3145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10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R1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0Ah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R2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00001010b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R3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0DDh</a:t>
            </a:r>
          </a:p>
          <a:p>
            <a:endParaRPr lang="pt-BR" sz="1800" i="0" dirty="0">
              <a:latin typeface="Cambria" panose="02040503050406030204" pitchFamily="18" charset="0"/>
            </a:endParaRP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08h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0DEh</a:t>
            </a:r>
          </a:p>
          <a:p>
            <a:r>
              <a:rPr lang="pt-BR" sz="1800" i="0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END</a:t>
            </a:r>
            <a:r>
              <a:rPr lang="pt-BR" sz="1800" i="0" dirty="0">
                <a:latin typeface="Cambria" panose="02040503050406030204" pitchFamily="18" charset="0"/>
              </a:rPr>
              <a:t>.</a:t>
            </a:r>
            <a:endParaRPr lang="ru-RU" sz="1800" i="0" dirty="0"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46012"/>
            <a:ext cx="35814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2595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637529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ГРУППА КОМАНД ПЕРЕДАЧИ ДАННЫХ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F4F6-8DD6-42AE-8F94-B04F369712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3393"/>
          <a:stretch/>
        </p:blipFill>
        <p:spPr>
          <a:xfrm>
            <a:off x="928291" y="1194048"/>
            <a:ext cx="7862321" cy="482724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>
            <a:off x="1057895" y="2511946"/>
            <a:ext cx="409016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1055514" y="3326036"/>
            <a:ext cx="4090169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518232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alend.ru/img/content_events/i2/2177.jpg"/>
          <p:cNvSpPr>
            <a:spLocks noChangeAspect="1" noChangeArrowheads="1"/>
          </p:cNvSpPr>
          <p:nvPr/>
        </p:nvSpPr>
        <p:spPr bwMode="auto">
          <a:xfrm>
            <a:off x="63500" y="-1365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548680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“HELLO, WORLD!”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1013173"/>
            <a:ext cx="770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Первая программа</a:t>
            </a:r>
            <a:endParaRPr lang="ru-RU" i="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2412" y="1695550"/>
            <a:ext cx="24015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R0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10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R1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0Ah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R2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00001010b</a:t>
            </a: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006600"/>
                </a:solidFill>
                <a:latin typeface="Cambria" panose="02040503050406030204" pitchFamily="18" charset="0"/>
              </a:rPr>
              <a:t>R3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0DDh</a:t>
            </a:r>
          </a:p>
          <a:p>
            <a:endParaRPr lang="pt-BR" sz="1800" i="0" dirty="0">
              <a:latin typeface="Cambria" panose="02040503050406030204" pitchFamily="18" charset="0"/>
            </a:endParaRPr>
          </a:p>
          <a:p>
            <a:r>
              <a:rPr lang="pt-BR" sz="1800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pt-BR" sz="1800" i="0" dirty="0">
                <a:latin typeface="Cambria" panose="02040503050406030204" pitchFamily="18" charset="0"/>
              </a:rPr>
              <a:t> 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08h</a:t>
            </a:r>
            <a:r>
              <a:rPr lang="pt-BR" sz="1800" i="0" dirty="0">
                <a:latin typeface="Cambria" panose="02040503050406030204" pitchFamily="18" charset="0"/>
              </a:rPr>
              <a:t>, #</a:t>
            </a:r>
            <a:r>
              <a:rPr lang="pt-BR" sz="1800" i="0" dirty="0">
                <a:solidFill>
                  <a:srgbClr val="FF0000"/>
                </a:solidFill>
                <a:latin typeface="Cambria" panose="02040503050406030204" pitchFamily="18" charset="0"/>
              </a:rPr>
              <a:t>0DEh</a:t>
            </a:r>
          </a:p>
          <a:p>
            <a:r>
              <a:rPr lang="pt-BR" sz="1800" i="0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END</a:t>
            </a:r>
            <a:r>
              <a:rPr lang="pt-BR" sz="1800" i="0" dirty="0">
                <a:latin typeface="Cambria" panose="02040503050406030204" pitchFamily="18" charset="0"/>
              </a:rPr>
              <a:t>.</a:t>
            </a:r>
            <a:endParaRPr lang="ru-RU" sz="1800" i="0" dirty="0">
              <a:latin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80" y="1988840"/>
            <a:ext cx="5115913" cy="29078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0722" y="5373216"/>
            <a:ext cx="740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latin typeface="Cambria" panose="02040503050406030204" pitchFamily="18" charset="0"/>
              </a:rPr>
              <a:t>Команда </a:t>
            </a:r>
            <a:r>
              <a:rPr lang="ru-RU" b="1" i="0" dirty="0">
                <a:solidFill>
                  <a:srgbClr val="0A21C8"/>
                </a:solidFill>
                <a:latin typeface="Cambria" panose="02040503050406030204" pitchFamily="18" charset="0"/>
              </a:rPr>
              <a:t>MOV</a:t>
            </a:r>
            <a:r>
              <a:rPr lang="ru-RU" i="0" dirty="0">
                <a:latin typeface="Cambria" panose="02040503050406030204" pitchFamily="18" charset="0"/>
              </a:rPr>
              <a:t> выполняет пересылку </a:t>
            </a:r>
            <a:r>
              <a:rPr lang="ru-RU" i="0" dirty="0" smtClean="0">
                <a:latin typeface="Cambria" panose="02040503050406030204" pitchFamily="18" charset="0"/>
              </a:rPr>
              <a:t>данных</a:t>
            </a:r>
            <a:endParaRPr lang="en-US" i="0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i="0" dirty="0" smtClean="0">
                <a:latin typeface="Cambria" panose="02040503050406030204" pitchFamily="18" charset="0"/>
              </a:rPr>
              <a:t>из </a:t>
            </a:r>
            <a:r>
              <a:rPr lang="ru-RU" b="1" i="0" dirty="0">
                <a:latin typeface="Cambria" panose="02040503050406030204" pitchFamily="18" charset="0"/>
              </a:rPr>
              <a:t>второго операнда в первый</a:t>
            </a:r>
            <a:r>
              <a:rPr lang="ru-RU" i="0" dirty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6515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stealth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stealth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609</Words>
  <Application>Microsoft Office PowerPoint</Application>
  <PresentationFormat>Экран (4:3)</PresentationFormat>
  <Paragraphs>115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Cambria</vt:lpstr>
      <vt:lpstr>Monotype Sorts</vt:lpstr>
      <vt:lpstr>Times New Roman</vt:lpstr>
      <vt:lpstr>Vladimir Script</vt:lpstr>
      <vt:lpstr>Тетрадь</vt:lpstr>
      <vt:lpstr>Microsoft Visio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Sampur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логики</dc:title>
  <dc:creator>Administrator</dc:creator>
  <cp:lastModifiedBy>Bohdan</cp:lastModifiedBy>
  <cp:revision>216</cp:revision>
  <dcterms:created xsi:type="dcterms:W3CDTF">2003-11-20T08:35:52Z</dcterms:created>
  <dcterms:modified xsi:type="dcterms:W3CDTF">2014-09-10T20:23:32Z</dcterms:modified>
</cp:coreProperties>
</file>