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315" r:id="rId2"/>
    <p:sldId id="326" r:id="rId3"/>
    <p:sldId id="333" r:id="rId4"/>
    <p:sldId id="340" r:id="rId5"/>
    <p:sldId id="341" r:id="rId6"/>
    <p:sldId id="342" r:id="rId7"/>
    <p:sldId id="343" r:id="rId8"/>
    <p:sldId id="346" r:id="rId9"/>
    <p:sldId id="344" r:id="rId10"/>
    <p:sldId id="345" r:id="rId11"/>
    <p:sldId id="347" r:id="rId12"/>
    <p:sldId id="348" r:id="rId13"/>
    <p:sldId id="350" r:id="rId14"/>
    <p:sldId id="351" r:id="rId15"/>
    <p:sldId id="352" r:id="rId16"/>
    <p:sldId id="30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4593A"/>
    <a:srgbClr val="9900FF"/>
    <a:srgbClr val="0A21C8"/>
    <a:srgbClr val="006600"/>
    <a:srgbClr val="5CBEFA"/>
    <a:srgbClr val="3366FF"/>
    <a:srgbClr val="3366CC"/>
    <a:srgbClr val="FF66FF"/>
    <a:srgbClr val="E37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434" autoAdjust="0"/>
  </p:normalViewPr>
  <p:slideViewPr>
    <p:cSldViewPr>
      <p:cViewPr varScale="1">
        <p:scale>
          <a:sx n="107" d="100"/>
          <a:sy n="107" d="100"/>
        </p:scale>
        <p:origin x="11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08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8F80E57F-3DCD-4973-B809-66B0870EC9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433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 smtClean="0"/>
            </a:lvl1pPr>
          </a:lstStyle>
          <a:p>
            <a:pPr>
              <a:defRPr/>
            </a:pPr>
            <a:fld id="{36C5C6E6-A6E4-463A-BD97-C66D3AB02D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53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uk-UA" dirty="0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99171227-85D0-44DC-A539-354EA4237A7C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0AF217A2-EB5A-48AF-BF88-6BA0F812B3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535638"/>
      </p:ext>
    </p:extLst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4A1B-1507-4378-97EE-5ED8CA681D6E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86715-F5F2-4B6E-8C72-4DCAF3D157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397076"/>
      </p:ext>
    </p:extLst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8A6D5-8C26-4A07-86B4-02E1F0C6C2E1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A9B9-A57A-42C7-84E2-6744B883A7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348249"/>
      </p:ext>
    </p:extLst>
  </p:cSld>
  <p:clrMapOvr>
    <a:masterClrMapping/>
  </p:clrMapOvr>
  <p:transition spd="med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057E-4544-4C99-BBC7-5625BB2002E7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2589-2B98-43E1-AB13-C667185193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536215"/>
      </p:ext>
    </p:extLst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C369-15A6-473E-B91B-7C712661B43E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F4F6-8DD6-42AE-8F94-B04F369712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255285"/>
      </p:ext>
    </p:extLst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9A182-CAE1-428C-84D2-A83B247813CA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9678C-A267-4B2F-9C64-FF72C98055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318805"/>
      </p:ext>
    </p:extLst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5A9BB-900E-4AE1-A21E-CD4895F075FD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D2DA9-D6CC-4862-9320-BF38214C8D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560042"/>
      </p:ext>
    </p:extLst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D461-7910-416A-9581-178EE00593F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EC29-90DD-427A-8A46-DCCC0808A1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120512"/>
      </p:ext>
    </p:extLst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624CD-9FBD-4A7D-BC3B-05691A28892C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17E1D-21FD-46D2-89E5-C3EA5911C5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409577"/>
      </p:ext>
    </p:extLst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66471-A698-4E61-9063-6CECEA09479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0DD9A-D107-465B-B7C8-8A410E3881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773324"/>
      </p:ext>
    </p:extLst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83C7-8B17-41D2-82B8-E7ADAA845BB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CB0AA-8643-40BC-B617-193B175933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756492"/>
      </p:ext>
    </p:extLst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4AFC4-253A-4707-9E3E-7C2EF69F8571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351B-4E94-4A2C-AF06-437F31C9EE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116887"/>
      </p:ext>
    </p:extLst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uk-UA" dirty="0"/>
            </a:p>
          </p:txBody>
        </p:sp>
        <p:pic>
          <p:nvPicPr>
            <p:cNvPr id="1033" name="Picture 4" descr="minispi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k-UA" dirty="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B553C2D-1DC3-4266-81E9-F92692DD90C8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01ED17-D194-4429-86DD-9EEE0EA6C3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med">
    <p:strips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99691" y="3996353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Группы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арифметических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и логических команд</a:t>
            </a:r>
            <a:endParaRPr lang="uk-UA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616" y="530677"/>
            <a:ext cx="7970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Национальный технический университет</a:t>
            </a:r>
          </a:p>
          <a:p>
            <a:pPr algn="ctr"/>
            <a:r>
              <a:rPr lang="ru-RU" sz="28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«Харьковский политехнический институт»</a:t>
            </a:r>
            <a:endParaRPr lang="uk-UA" sz="28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16" y="1876762"/>
            <a:ext cx="7970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Кафедра «Промышленная и биомедицинская электроника»</a:t>
            </a:r>
            <a:endParaRPr lang="uk-UA" sz="2000" i="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2618909"/>
            <a:ext cx="7704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Практическое занятие по дисциплине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«Микропроцессорная техника»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4483" y="5301208"/>
            <a:ext cx="2408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Б.А.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Стысло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endParaRPr lang="uk-UA" sz="20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0986" y="5877272"/>
            <a:ext cx="2408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г. Харьков, 2014 г.</a:t>
            </a:r>
            <a:endParaRPr lang="uk-UA" sz="200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928513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544187"/>
            <a:ext cx="2376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А</a:t>
            </a:r>
            <a:r>
              <a:rPr lang="pt-BR" sz="1800" i="0" dirty="0" smtClean="0">
                <a:latin typeface="Cambria" panose="02040503050406030204" pitchFamily="18" charset="0"/>
              </a:rPr>
              <a:t>, </a:t>
            </a:r>
            <a:r>
              <a:rPr lang="en-US" sz="1800" i="0" dirty="0">
                <a:solidFill>
                  <a:srgbClr val="006600"/>
                </a:solidFill>
                <a:latin typeface="Cambria" panose="02040503050406030204" pitchFamily="18" charset="0"/>
              </a:rPr>
              <a:t>R3</a:t>
            </a:r>
            <a:endParaRPr lang="pt-BR" sz="1800" i="0" dirty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ANL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  <a:r>
              <a:rPr lang="pt-BR" sz="1800" i="0" dirty="0" smtClean="0">
                <a:latin typeface="Cambria" panose="02040503050406030204" pitchFamily="18" charset="0"/>
              </a:rPr>
              <a:t>, #01010101b</a:t>
            </a: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R3, A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722890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ЛОГИЧЕСКИХ ОПЕРАЦИЙ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7772" y="2186741"/>
            <a:ext cx="3086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A  </a:t>
            </a:r>
            <a:r>
              <a:rPr lang="en-US" b="1" i="0" dirty="0" smtClean="0">
                <a:solidFill>
                  <a:srgbClr val="FF0000"/>
                </a:solidFill>
              </a:rPr>
              <a:t>AND</a:t>
            </a:r>
            <a:r>
              <a:rPr lang="en-US" b="1" i="0" dirty="0" smtClean="0">
                <a:solidFill>
                  <a:srgbClr val="006600"/>
                </a:solidFill>
              </a:rPr>
              <a:t> Rn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9500" y="2186741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ANL</a:t>
            </a:r>
            <a:r>
              <a:rPr lang="en-US" b="1" i="0" dirty="0" smtClean="0">
                <a:solidFill>
                  <a:srgbClr val="002060"/>
                </a:solidFill>
              </a:rPr>
              <a:t> A, Rn</a:t>
            </a:r>
            <a:endParaRPr lang="ru-RU" b="1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75309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Логическое «И»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360242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Обнулить 1, 3, 5, 7 биты регистра </a:t>
            </a:r>
            <a:r>
              <a:rPr lang="en-US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R</a:t>
            </a:r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3</a:t>
            </a:r>
            <a:r>
              <a:rPr lang="en-US" sz="2000" i="0" dirty="0">
                <a:solidFill>
                  <a:srgbClr val="000066"/>
                </a:solidFill>
                <a:latin typeface="Cambria" panose="02040503050406030204" pitchFamily="18" charset="0"/>
              </a:rPr>
              <a:t>:</a:t>
            </a:r>
            <a:endParaRPr lang="ru-RU" sz="2000" i="0" dirty="0" smtClean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7772" y="2633302"/>
            <a:ext cx="3086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A  </a:t>
            </a:r>
            <a:r>
              <a:rPr lang="en-US" b="1" i="0" dirty="0" smtClean="0">
                <a:solidFill>
                  <a:srgbClr val="FF0000"/>
                </a:solidFill>
              </a:rPr>
              <a:t>AND</a:t>
            </a:r>
            <a:r>
              <a:rPr lang="en-US" b="1" i="0" dirty="0" smtClean="0">
                <a:solidFill>
                  <a:srgbClr val="006600"/>
                </a:solidFill>
              </a:rPr>
              <a:t> #d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49500" y="2633302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ANL</a:t>
            </a:r>
            <a:r>
              <a:rPr lang="en-US" b="1" i="0" dirty="0" smtClean="0">
                <a:solidFill>
                  <a:srgbClr val="002060"/>
                </a:solidFill>
              </a:rPr>
              <a:t> A, #d</a:t>
            </a:r>
            <a:endParaRPr lang="ru-RU" b="1" i="0" dirty="0"/>
          </a:p>
        </p:txBody>
      </p:sp>
    </p:spTree>
    <p:extLst>
      <p:ext uri="{BB962C8B-B14F-4D97-AF65-F5344CB8AC3E}">
        <p14:creationId xmlns:p14="http://schemas.microsoft.com/office/powerpoint/2010/main" val="2621965440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544187"/>
            <a:ext cx="2376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А</a:t>
            </a:r>
            <a:r>
              <a:rPr lang="pt-BR" sz="1800" i="0" dirty="0" smtClean="0">
                <a:latin typeface="Cambria" panose="02040503050406030204" pitchFamily="18" charset="0"/>
              </a:rPr>
              <a:t>, </a:t>
            </a:r>
            <a:r>
              <a:rPr lang="en-US" sz="1800" i="0" dirty="0">
                <a:solidFill>
                  <a:srgbClr val="006600"/>
                </a:solidFill>
                <a:latin typeface="Cambria" panose="02040503050406030204" pitchFamily="18" charset="0"/>
              </a:rPr>
              <a:t>R3</a:t>
            </a:r>
            <a:endParaRPr lang="pt-BR" sz="1800" i="0" dirty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ORL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  <a:r>
              <a:rPr lang="pt-BR" sz="1800" i="0" dirty="0" smtClean="0">
                <a:latin typeface="Cambria" panose="02040503050406030204" pitchFamily="18" charset="0"/>
              </a:rPr>
              <a:t>, #</a:t>
            </a:r>
            <a:r>
              <a:rPr lang="ru-RU" sz="1800" i="0" dirty="0" smtClean="0">
                <a:latin typeface="Cambria" panose="02040503050406030204" pitchFamily="18" charset="0"/>
              </a:rPr>
              <a:t>00010100</a:t>
            </a:r>
            <a:r>
              <a:rPr lang="pt-BR" sz="1800" i="0" dirty="0" smtClean="0">
                <a:latin typeface="Cambria" panose="02040503050406030204" pitchFamily="18" charset="0"/>
              </a:rPr>
              <a:t>b</a:t>
            </a: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R3, A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749778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ЛОГИЧЕСКИХ ОПЕРАЦИЙ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1376" y="2358139"/>
            <a:ext cx="3086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A  </a:t>
            </a:r>
            <a:r>
              <a:rPr lang="en-US" b="1" i="0" dirty="0" smtClean="0">
                <a:solidFill>
                  <a:srgbClr val="FF0000"/>
                </a:solidFill>
              </a:rPr>
              <a:t>OR</a:t>
            </a:r>
            <a:r>
              <a:rPr lang="en-US" b="1" i="0" dirty="0" smtClean="0">
                <a:solidFill>
                  <a:srgbClr val="006600"/>
                </a:solidFill>
              </a:rPr>
              <a:t>  Rn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3104" y="2358139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ORL</a:t>
            </a:r>
            <a:r>
              <a:rPr lang="en-US" b="1" i="0" dirty="0" smtClean="0">
                <a:solidFill>
                  <a:srgbClr val="002060"/>
                </a:solidFill>
              </a:rPr>
              <a:t> A, Rn</a:t>
            </a:r>
            <a:endParaRPr lang="ru-RU" b="1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75309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Логическое «ИЛИ»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360242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Установить в единичное состояние 2, 4-й биты регистра </a:t>
            </a:r>
            <a:r>
              <a:rPr lang="en-US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R</a:t>
            </a:r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3</a:t>
            </a:r>
            <a:r>
              <a:rPr lang="en-US" sz="2000" i="0" dirty="0">
                <a:solidFill>
                  <a:srgbClr val="000066"/>
                </a:solidFill>
                <a:latin typeface="Cambria" panose="02040503050406030204" pitchFamily="18" charset="0"/>
              </a:rPr>
              <a:t>:</a:t>
            </a:r>
            <a:endParaRPr lang="ru-RU" sz="2000" i="0" dirty="0" smtClean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1376" y="2804700"/>
            <a:ext cx="3086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A  </a:t>
            </a:r>
            <a:r>
              <a:rPr lang="en-US" b="1" i="0" dirty="0" smtClean="0">
                <a:solidFill>
                  <a:srgbClr val="FF0000"/>
                </a:solidFill>
              </a:rPr>
              <a:t>OR </a:t>
            </a:r>
            <a:r>
              <a:rPr lang="en-US" b="1" i="0" dirty="0" smtClean="0">
                <a:solidFill>
                  <a:srgbClr val="006600"/>
                </a:solidFill>
              </a:rPr>
              <a:t> #d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33104" y="2804700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ORL</a:t>
            </a:r>
            <a:r>
              <a:rPr lang="en-US" b="1" i="0" dirty="0" smtClean="0">
                <a:solidFill>
                  <a:srgbClr val="002060"/>
                </a:solidFill>
              </a:rPr>
              <a:t> A, #d</a:t>
            </a:r>
            <a:endParaRPr lang="ru-RU" b="1" i="0" dirty="0"/>
          </a:p>
        </p:txBody>
      </p:sp>
    </p:spTree>
    <p:extLst>
      <p:ext uri="{BB962C8B-B14F-4D97-AF65-F5344CB8AC3E}">
        <p14:creationId xmlns:p14="http://schemas.microsoft.com/office/powerpoint/2010/main" val="1080755593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11660" y="4365104"/>
            <a:ext cx="2376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А</a:t>
            </a:r>
            <a:r>
              <a:rPr lang="pt-BR" sz="1800" i="0" dirty="0" smtClean="0">
                <a:latin typeface="Cambria" panose="02040503050406030204" pitchFamily="18" charset="0"/>
              </a:rPr>
              <a:t>,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08h</a:t>
            </a:r>
            <a:endParaRPr lang="pt-BR" sz="1800" i="0" dirty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CPL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08h</a:t>
            </a:r>
            <a:r>
              <a:rPr lang="pt-BR" sz="1800" i="0" dirty="0" smtClean="0">
                <a:latin typeface="Cambria" panose="02040503050406030204" pitchFamily="18" charset="0"/>
              </a:rPr>
              <a:t>,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658373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ЛОГИЧЕСКИХ ОПЕРАЦИЙ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246402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/A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2464024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CPL</a:t>
            </a:r>
            <a:r>
              <a:rPr lang="en-US" b="1" i="0" dirty="0" smtClean="0">
                <a:solidFill>
                  <a:srgbClr val="002060"/>
                </a:solidFill>
              </a:rPr>
              <a:t> A</a:t>
            </a:r>
            <a:endParaRPr lang="ru-RU" b="1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75309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Логическое «НЕ» (инверсия)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316054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Инвертировать содержимое ВПД по адресу </a:t>
            </a:r>
            <a:r>
              <a:rPr lang="en-US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08h</a:t>
            </a:r>
            <a:endParaRPr lang="ru-RU" sz="2000" i="0" dirty="0" smtClean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68994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486981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ЛОГИЧЕСКИХ ОПЕРАЦИЙ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06500" y="2464024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RR</a:t>
            </a:r>
            <a:r>
              <a:rPr lang="en-US" b="1" i="0" dirty="0" smtClean="0">
                <a:solidFill>
                  <a:srgbClr val="002060"/>
                </a:solidFill>
              </a:rPr>
              <a:t> A</a:t>
            </a:r>
            <a:endParaRPr lang="ru-RU" b="1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068311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Циклический сдвиг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1921048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Сдвиг аккумулятора </a:t>
            </a:r>
            <a:r>
              <a:rPr lang="ru-RU" sz="2000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вправо</a:t>
            </a:r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 циклический</a:t>
            </a:r>
            <a:r>
              <a:rPr lang="en-US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 (</a:t>
            </a:r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деление на 2</a:t>
            </a:r>
            <a:r>
              <a:rPr lang="en-US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)</a:t>
            </a:r>
            <a:endParaRPr lang="ru-RU" sz="2000" i="0" dirty="0" smtClean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952576"/>
              </p:ext>
            </p:extLst>
          </p:nvPr>
        </p:nvGraphicFramePr>
        <p:xfrm>
          <a:off x="2915816" y="2668427"/>
          <a:ext cx="3898492" cy="123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Visio" r:id="rId3" imgW="4903746" imgH="1548069" progId="Visio.Drawing.11">
                  <p:embed/>
                </p:oleObj>
              </mc:Choice>
              <mc:Fallback>
                <p:oleObj name="Visio" r:id="rId3" imgW="4903746" imgH="154806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2668427"/>
                        <a:ext cx="3898492" cy="1230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06500" y="4876682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RL</a:t>
            </a:r>
            <a:r>
              <a:rPr lang="en-US" b="1" i="0" dirty="0" smtClean="0">
                <a:solidFill>
                  <a:srgbClr val="002060"/>
                </a:solidFill>
              </a:rPr>
              <a:t> A</a:t>
            </a:r>
            <a:endParaRPr lang="ru-RU" b="1" i="0" dirty="0"/>
          </a:p>
        </p:txBody>
      </p:sp>
      <p:sp>
        <p:nvSpPr>
          <p:cNvPr id="14" name="TextBox 13"/>
          <p:cNvSpPr txBox="1"/>
          <p:nvPr/>
        </p:nvSpPr>
        <p:spPr>
          <a:xfrm>
            <a:off x="1043608" y="4365104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Сдвиг аккумулятора </a:t>
            </a:r>
            <a:r>
              <a:rPr lang="ru-RU" sz="2000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влево</a:t>
            </a:r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 циклический </a:t>
            </a:r>
            <a:r>
              <a:rPr lang="en-US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(</a:t>
            </a:r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умножение на </a:t>
            </a:r>
            <a:r>
              <a:rPr lang="ru-RU" sz="2000" i="0" dirty="0">
                <a:solidFill>
                  <a:srgbClr val="000066"/>
                </a:solidFill>
                <a:latin typeface="Cambria" panose="02040503050406030204" pitchFamily="18" charset="0"/>
              </a:rPr>
              <a:t>2</a:t>
            </a:r>
            <a:r>
              <a:rPr lang="en-US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)</a:t>
            </a:r>
            <a:endParaRPr lang="ru-RU" sz="2000" i="0" dirty="0" smtClean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438851"/>
              </p:ext>
            </p:extLst>
          </p:nvPr>
        </p:nvGraphicFramePr>
        <p:xfrm>
          <a:off x="2909888" y="5033963"/>
          <a:ext cx="39100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Visio" r:id="rId5" imgW="4919132" imgH="1744311" progId="Visio.Drawing.11">
                  <p:embed/>
                </p:oleObj>
              </mc:Choice>
              <mc:Fallback>
                <p:oleObj name="Visio" r:id="rId5" imgW="4919132" imgH="174431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09888" y="5033963"/>
                        <a:ext cx="3910012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061324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486981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ЛОГИЧЕСКИХ ОПЕРАЦИЙ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11660" y="2464024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RR</a:t>
            </a:r>
            <a:r>
              <a:rPr lang="ru-RU" b="1" i="0" dirty="0" smtClean="0">
                <a:solidFill>
                  <a:srgbClr val="FF0000"/>
                </a:solidFill>
              </a:rPr>
              <a:t>С</a:t>
            </a:r>
            <a:r>
              <a:rPr lang="en-US" b="1" i="0" dirty="0" smtClean="0">
                <a:solidFill>
                  <a:srgbClr val="002060"/>
                </a:solidFill>
              </a:rPr>
              <a:t> A</a:t>
            </a:r>
            <a:endParaRPr lang="ru-RU" b="1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068311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Сдвиг через флаг переноса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1700808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Сдвиг аккумулятора </a:t>
            </a:r>
            <a:r>
              <a:rPr lang="ru-RU" sz="2000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вправо</a:t>
            </a:r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 через флаг переноса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11660" y="4908080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RL</a:t>
            </a:r>
            <a:r>
              <a:rPr lang="ru-RU" b="1" i="0" dirty="0" smtClean="0">
                <a:solidFill>
                  <a:srgbClr val="FF0000"/>
                </a:solidFill>
              </a:rPr>
              <a:t>С</a:t>
            </a:r>
            <a:r>
              <a:rPr lang="en-US" b="1" i="0" dirty="0" smtClean="0">
                <a:solidFill>
                  <a:srgbClr val="002060"/>
                </a:solidFill>
              </a:rPr>
              <a:t> A</a:t>
            </a:r>
            <a:endParaRPr lang="ru-RU" b="1" i="0" dirty="0"/>
          </a:p>
        </p:txBody>
      </p:sp>
      <p:sp>
        <p:nvSpPr>
          <p:cNvPr id="14" name="TextBox 13"/>
          <p:cNvSpPr txBox="1"/>
          <p:nvPr/>
        </p:nvSpPr>
        <p:spPr>
          <a:xfrm>
            <a:off x="1043608" y="4221088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Сдвиг аккумулятора </a:t>
            </a:r>
            <a:r>
              <a:rPr lang="ru-RU" sz="2000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влево</a:t>
            </a:r>
            <a:r>
              <a:rPr lang="ru-RU" sz="2000" i="0" dirty="0">
                <a:solidFill>
                  <a:srgbClr val="000066"/>
                </a:solidFill>
                <a:latin typeface="Cambria" panose="02040503050406030204" pitchFamily="18" charset="0"/>
              </a:rPr>
              <a:t> через флаг переноса</a:t>
            </a:r>
            <a:endParaRPr lang="ru-RU" sz="2000" i="0" dirty="0" smtClean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136867"/>
              </p:ext>
            </p:extLst>
          </p:nvPr>
        </p:nvGraphicFramePr>
        <p:xfrm>
          <a:off x="2835275" y="2081213"/>
          <a:ext cx="4919663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Visio" r:id="rId3" imgW="4919148" imgH="1975577" progId="Visio.Drawing.11">
                  <p:embed/>
                </p:oleObj>
              </mc:Choice>
              <mc:Fallback>
                <p:oleObj name="Visio" r:id="rId3" imgW="4919148" imgH="197557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5275" y="2081213"/>
                        <a:ext cx="4919663" cy="197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19157"/>
              </p:ext>
            </p:extLst>
          </p:nvPr>
        </p:nvGraphicFramePr>
        <p:xfrm>
          <a:off x="2835275" y="4591050"/>
          <a:ext cx="4919663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Visio" r:id="rId5" imgW="4919148" imgH="1993409" progId="Visio.Drawing.11">
                  <p:embed/>
                </p:oleObj>
              </mc:Choice>
              <mc:Fallback>
                <p:oleObj name="Visio" r:id="rId5" imgW="4919148" imgH="199340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5275" y="4591050"/>
                        <a:ext cx="4919663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8679493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486981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ЛОГИЧЕСКИХ ОПЕРАЦИЙ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1068311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Битовые операции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709" y="1556792"/>
            <a:ext cx="7576740" cy="21959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43608" y="393305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Установить 2-й бит порта Р1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06500" y="4263479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SETB</a:t>
            </a:r>
            <a:r>
              <a:rPr lang="en-US" b="1" i="0" dirty="0" smtClean="0">
                <a:solidFill>
                  <a:srgbClr val="002060"/>
                </a:solidFill>
              </a:rPr>
              <a:t> P1.2</a:t>
            </a:r>
            <a:endParaRPr lang="ru-RU" b="1" i="0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4859868"/>
            <a:ext cx="770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Переключить МК на 2-й банк регистров: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071" y="3933056"/>
            <a:ext cx="356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Сбросить 1-й бит аккумулятора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4263479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CLR</a:t>
            </a:r>
            <a:r>
              <a:rPr lang="en-US" b="1" i="0" dirty="0" smtClean="0">
                <a:solidFill>
                  <a:srgbClr val="002060"/>
                </a:solidFill>
              </a:rPr>
              <a:t>  ACC.1</a:t>
            </a:r>
            <a:endParaRPr lang="ru-RU" b="1" i="0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365562"/>
              </p:ext>
            </p:extLst>
          </p:nvPr>
        </p:nvGraphicFramePr>
        <p:xfrm>
          <a:off x="1018333" y="5044534"/>
          <a:ext cx="3469581" cy="1565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Visio" r:id="rId4" imgW="6148443" imgH="2777077" progId="Visio.Drawing.11">
                  <p:embed/>
                </p:oleObj>
              </mc:Choice>
              <mc:Fallback>
                <p:oleObj name="Visio" r:id="rId4" imgW="6148443" imgH="277707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8333" y="5044534"/>
                        <a:ext cx="3469581" cy="1565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335240" y="5688891"/>
            <a:ext cx="2068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FF0000"/>
                </a:solidFill>
              </a:rPr>
              <a:t>SETB  </a:t>
            </a:r>
            <a:r>
              <a:rPr lang="en-US" b="1" i="0" dirty="0" smtClean="0">
                <a:solidFill>
                  <a:srgbClr val="002060"/>
                </a:solidFill>
              </a:rPr>
              <a:t> RS1</a:t>
            </a:r>
          </a:p>
          <a:p>
            <a:r>
              <a:rPr lang="en-US" b="1" i="0" dirty="0" smtClean="0">
                <a:solidFill>
                  <a:srgbClr val="FF0000"/>
                </a:solidFill>
              </a:rPr>
              <a:t>CLR</a:t>
            </a:r>
            <a:r>
              <a:rPr lang="en-US" b="1" i="0" dirty="0" smtClean="0">
                <a:solidFill>
                  <a:srgbClr val="002060"/>
                </a:solidFill>
              </a:rPr>
              <a:t>     RS0</a:t>
            </a:r>
            <a:endParaRPr lang="ru-RU" b="1" i="0" dirty="0"/>
          </a:p>
        </p:txBody>
      </p:sp>
    </p:spTree>
    <p:extLst>
      <p:ext uri="{BB962C8B-B14F-4D97-AF65-F5344CB8AC3E}">
        <p14:creationId xmlns:p14="http://schemas.microsoft.com/office/powerpoint/2010/main" val="1945597161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342900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i="0" dirty="0" smtClean="0">
                <a:latin typeface="Vladimir Script" panose="03050402040407070305" pitchFamily="66" charset="0"/>
              </a:rPr>
              <a:t>Thank you for your attention! </a:t>
            </a:r>
            <a:endParaRPr lang="uk-UA" sz="7200" i="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1988840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i="0" dirty="0" smtClean="0">
                <a:latin typeface="Vladimir Script" panose="03050402040407070305" pitchFamily="66" charset="0"/>
              </a:rPr>
              <a:t>The End.</a:t>
            </a:r>
            <a:endParaRPr lang="uk-UA" sz="8000" i="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898690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43608" y="637529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АРИФМЕТИЧЕСКИХ КОМАНД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7F4F6-8DD6-42AE-8F94-B04F3697122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298295"/>
            <a:ext cx="7608631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82322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406697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АРИФМЕТИЧЕСКИХ КОМАНД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909140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Флаги результата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425352"/>
              </p:ext>
            </p:extLst>
          </p:nvPr>
        </p:nvGraphicFramePr>
        <p:xfrm>
          <a:off x="2349500" y="1700808"/>
          <a:ext cx="5705475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Visio" r:id="rId3" imgW="8128460" imgH="2777077" progId="Visio.Drawing.11">
                  <p:embed/>
                </p:oleObj>
              </mc:Choice>
              <mc:Fallback>
                <p:oleObj name="Visio" r:id="rId3" imgW="8128460" imgH="277707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500" y="1700808"/>
                        <a:ext cx="5705475" cy="194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3608" y="3789040"/>
            <a:ext cx="760319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0" dirty="0">
                <a:latin typeface="Cambria" panose="02040503050406030204" pitchFamily="18" charset="0"/>
              </a:rPr>
              <a:t>Флаг </a:t>
            </a:r>
            <a:r>
              <a:rPr lang="ru-RU" sz="1400" b="1" i="0" dirty="0">
                <a:solidFill>
                  <a:srgbClr val="FF0000"/>
                </a:solidFill>
                <a:latin typeface="Cambria" panose="02040503050406030204" pitchFamily="18" charset="0"/>
              </a:rPr>
              <a:t>CY</a:t>
            </a:r>
            <a:r>
              <a:rPr lang="ru-RU" sz="1400" i="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1400" i="0" dirty="0">
                <a:latin typeface="Cambria" panose="02040503050406030204" pitchFamily="18" charset="0"/>
              </a:rPr>
              <a:t>устанавливается, если в старшем бите результата возникает перенос или заем. При </a:t>
            </a:r>
            <a:r>
              <a:rPr lang="ru-RU" sz="1400" i="0" dirty="0" smtClean="0">
                <a:latin typeface="Cambria" panose="02040503050406030204" pitchFamily="18" charset="0"/>
              </a:rPr>
              <a:t>выполнении </a:t>
            </a:r>
            <a:r>
              <a:rPr lang="ru-RU" sz="1400" i="0" dirty="0">
                <a:latin typeface="Cambria" panose="02040503050406030204" pitchFamily="18" charset="0"/>
              </a:rPr>
              <a:t>операций умножения и деления флаг СY сбрасывается.</a:t>
            </a:r>
          </a:p>
          <a:p>
            <a:pPr algn="just"/>
            <a:endParaRPr lang="en-US" sz="1400" i="0" dirty="0" smtClean="0">
              <a:latin typeface="Cambria" panose="02040503050406030204" pitchFamily="18" charset="0"/>
            </a:endParaRPr>
          </a:p>
          <a:p>
            <a:pPr algn="just"/>
            <a:r>
              <a:rPr lang="ru-RU" sz="1400" i="0" dirty="0" smtClean="0">
                <a:latin typeface="Cambria" panose="02040503050406030204" pitchFamily="18" charset="0"/>
              </a:rPr>
              <a:t>Флаг </a:t>
            </a:r>
            <a:r>
              <a:rPr lang="ru-RU" sz="1400" b="1" i="0" dirty="0">
                <a:solidFill>
                  <a:srgbClr val="FF0000"/>
                </a:solidFill>
                <a:latin typeface="Cambria" panose="02040503050406030204" pitchFamily="18" charset="0"/>
              </a:rPr>
              <a:t>АС</a:t>
            </a:r>
            <a:r>
              <a:rPr lang="ru-RU" sz="1400" i="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1400" i="0" dirty="0">
                <a:latin typeface="Cambria" panose="02040503050406030204" pitchFamily="18" charset="0"/>
              </a:rPr>
              <a:t>устанавливается, если при выполнении операции сложения или вычитания между </a:t>
            </a:r>
            <a:r>
              <a:rPr lang="ru-RU" sz="1400" i="0" dirty="0" err="1" smtClean="0">
                <a:latin typeface="Cambria" panose="02040503050406030204" pitchFamily="18" charset="0"/>
              </a:rPr>
              <a:t>тетрадами</a:t>
            </a:r>
            <a:r>
              <a:rPr lang="ru-RU" sz="1400" i="0" dirty="0" smtClean="0">
                <a:latin typeface="Cambria" panose="02040503050406030204" pitchFamily="18" charset="0"/>
              </a:rPr>
              <a:t> </a:t>
            </a:r>
            <a:r>
              <a:rPr lang="ru-RU" sz="1400" i="0" dirty="0">
                <a:latin typeface="Cambria" panose="02040503050406030204" pitchFamily="18" charset="0"/>
              </a:rPr>
              <a:t>байта (полубайтами) возник перенос или заем.</a:t>
            </a:r>
          </a:p>
          <a:p>
            <a:pPr algn="just"/>
            <a:endParaRPr lang="en-US" sz="1400" i="0" dirty="0" smtClean="0">
              <a:latin typeface="Cambria" panose="02040503050406030204" pitchFamily="18" charset="0"/>
            </a:endParaRPr>
          </a:p>
          <a:p>
            <a:pPr algn="just"/>
            <a:r>
              <a:rPr lang="ru-RU" sz="1400" i="0" dirty="0" smtClean="0">
                <a:latin typeface="Cambria" panose="02040503050406030204" pitchFamily="18" charset="0"/>
              </a:rPr>
              <a:t>Флаг </a:t>
            </a:r>
            <a:r>
              <a:rPr lang="ru-RU" sz="1400" b="1" i="0" dirty="0">
                <a:solidFill>
                  <a:srgbClr val="FF0000"/>
                </a:solidFill>
                <a:latin typeface="Cambria" panose="02040503050406030204" pitchFamily="18" charset="0"/>
              </a:rPr>
              <a:t>OV</a:t>
            </a:r>
            <a:r>
              <a:rPr lang="ru-RU" sz="1400" i="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1400" i="0" dirty="0">
                <a:latin typeface="Cambria" panose="02040503050406030204" pitchFamily="18" charset="0"/>
              </a:rPr>
              <a:t>устанавливается, если результат операции сложения или вычитания не укладывается в </a:t>
            </a:r>
            <a:r>
              <a:rPr lang="ru-RU" sz="1400" i="0" dirty="0" smtClean="0">
                <a:latin typeface="Cambria" panose="02040503050406030204" pitchFamily="18" charset="0"/>
              </a:rPr>
              <a:t>семи </a:t>
            </a:r>
            <a:r>
              <a:rPr lang="ru-RU" sz="1400" i="0" dirty="0">
                <a:latin typeface="Cambria" panose="02040503050406030204" pitchFamily="18" charset="0"/>
              </a:rPr>
              <a:t>битах и старший (восьмой) бит результата не может интерпретироваться как знаковый. При </a:t>
            </a:r>
            <a:r>
              <a:rPr lang="ru-RU" sz="1400" i="0" dirty="0" smtClean="0">
                <a:latin typeface="Cambria" panose="02040503050406030204" pitchFamily="18" charset="0"/>
              </a:rPr>
              <a:t>выполнении </a:t>
            </a:r>
            <a:r>
              <a:rPr lang="ru-RU" sz="1400" i="0" dirty="0">
                <a:latin typeface="Cambria" panose="02040503050406030204" pitchFamily="18" charset="0"/>
              </a:rPr>
              <a:t>операции деления флаг OV сбрасывается, а в случае деления на нуль устанавливается. При </a:t>
            </a:r>
            <a:r>
              <a:rPr lang="ru-RU" sz="1400" i="0" dirty="0" smtClean="0">
                <a:latin typeface="Cambria" panose="02040503050406030204" pitchFamily="18" charset="0"/>
              </a:rPr>
              <a:t>умножении </a:t>
            </a:r>
            <a:r>
              <a:rPr lang="ru-RU" sz="1400" i="0" dirty="0">
                <a:latin typeface="Cambria" panose="02040503050406030204" pitchFamily="18" charset="0"/>
              </a:rPr>
              <a:t>флаг OV устанавливается, если результат больше 255.</a:t>
            </a:r>
            <a:endParaRPr lang="ru-RU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96378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852936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>
                <a:latin typeface="Cambria" panose="02040503050406030204" pitchFamily="18" charset="0"/>
              </a:rPr>
              <a:t> </a:t>
            </a:r>
            <a:r>
              <a:rPr lang="pt-BR" sz="1800" i="0" dirty="0">
                <a:solidFill>
                  <a:srgbClr val="006600"/>
                </a:solidFill>
                <a:latin typeface="Cambria" panose="02040503050406030204" pitchFamily="18" charset="0"/>
              </a:rPr>
              <a:t>R0</a:t>
            </a:r>
            <a:r>
              <a:rPr lang="pt-BR" sz="1800" i="0" dirty="0">
                <a:latin typeface="Cambria" panose="02040503050406030204" pitchFamily="18" charset="0"/>
              </a:rPr>
              <a:t>, #</a:t>
            </a:r>
            <a:r>
              <a:rPr lang="pt-BR" sz="1800" i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10</a:t>
            </a:r>
            <a:endParaRPr lang="pt-BR" sz="1800" i="0" dirty="0" smtClean="0">
              <a:solidFill>
                <a:schemeClr val="accent5">
                  <a:lumMod val="10000"/>
                </a:schemeClr>
              </a:solidFill>
              <a:latin typeface="Cambria" panose="02040503050406030204" pitchFamily="18" charset="0"/>
            </a:endParaRP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А</a:t>
            </a:r>
            <a:r>
              <a:rPr lang="pt-BR" sz="1800" i="0" dirty="0" smtClean="0">
                <a:latin typeface="Cambria" panose="02040503050406030204" pitchFamily="18" charset="0"/>
              </a:rPr>
              <a:t>, #</a:t>
            </a:r>
            <a:r>
              <a:rPr lang="ru-RU" sz="1800" i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20</a:t>
            </a:r>
            <a:endParaRPr lang="pt-BR" sz="1800" i="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ADD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  <a:r>
              <a:rPr lang="pt-BR" sz="1800" i="0" dirty="0" smtClean="0">
                <a:latin typeface="Cambria" panose="02040503050406030204" pitchFamily="18" charset="0"/>
              </a:rPr>
              <a:t>,  </a:t>
            </a:r>
            <a:r>
              <a:rPr lang="pt-BR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R0</a:t>
            </a:r>
            <a:r>
              <a:rPr lang="pt-BR" sz="1800" i="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06697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АРИФМЕТИЧЕСКИХ КОМАНД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7772" y="2186741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A + Rn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954681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Операции сложения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9500" y="2186741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2060"/>
                </a:solidFill>
              </a:rPr>
              <a:t>ADD A, Rn</a:t>
            </a:r>
            <a:endParaRPr lang="ru-RU" b="1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75309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</a:t>
            </a:r>
            <a:r>
              <a:rPr lang="ru-RU" sz="2000" b="1" i="0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ложение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аккумулятора с РОН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5375783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А</a:t>
            </a:r>
            <a:r>
              <a:rPr lang="pt-BR" sz="1800" i="0" dirty="0" smtClean="0">
                <a:latin typeface="Cambria" panose="02040503050406030204" pitchFamily="18" charset="0"/>
              </a:rPr>
              <a:t>, #</a:t>
            </a:r>
            <a:r>
              <a:rPr lang="en-US" sz="1800" i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15</a:t>
            </a:r>
            <a:endParaRPr lang="pt-BR" sz="1800" i="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ADD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  <a:r>
              <a:rPr lang="pt-BR" sz="1800" i="0" dirty="0" smtClean="0">
                <a:latin typeface="Cambria" panose="02040503050406030204" pitchFamily="18" charset="0"/>
              </a:rPr>
              <a:t>,  </a:t>
            </a:r>
            <a:r>
              <a:rPr lang="pt-BR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#5</a:t>
            </a:r>
            <a:r>
              <a:rPr lang="pt-BR" sz="1800" i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97772" y="4709588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A + #d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49500" y="4709588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2060"/>
                </a:solidFill>
              </a:rPr>
              <a:t>ADD A, #d</a:t>
            </a:r>
            <a:endParaRPr lang="ru-RU" b="1" i="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4275942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C</a:t>
            </a:r>
            <a:r>
              <a:rPr lang="ru-RU" sz="2000" b="1" i="0" dirty="0" err="1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ложение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аккумулятора байтом данных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893410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47864" y="2749273"/>
            <a:ext cx="34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i="0" dirty="0" smtClean="0">
                <a:latin typeface="Cambria" panose="02040503050406030204" pitchFamily="18" charset="0"/>
              </a:rPr>
              <a:t> </a:t>
            </a:r>
            <a:r>
              <a:rPr lang="ru-RU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А</a:t>
            </a:r>
            <a:r>
              <a:rPr lang="pt-BR" i="0" dirty="0" smtClean="0">
                <a:latin typeface="Cambria" panose="02040503050406030204" pitchFamily="18" charset="0"/>
              </a:rPr>
              <a:t>, </a:t>
            </a:r>
            <a:r>
              <a:rPr lang="pt-BR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#</a:t>
            </a:r>
            <a:r>
              <a:rPr lang="ru-RU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10</a:t>
            </a:r>
            <a:endParaRPr lang="pt-BR" i="0" dirty="0" smtClean="0">
              <a:solidFill>
                <a:srgbClr val="F4593A"/>
              </a:solidFill>
              <a:latin typeface="Cambria" panose="02040503050406030204" pitchFamily="18" charset="0"/>
            </a:endParaRPr>
          </a:p>
          <a:p>
            <a:r>
              <a:rPr lang="pt-BR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ADD </a:t>
            </a:r>
            <a:r>
              <a:rPr lang="en-US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  <a:r>
              <a:rPr lang="pt-BR" i="0" dirty="0" smtClean="0">
                <a:latin typeface="Cambria" panose="02040503050406030204" pitchFamily="18" charset="0"/>
              </a:rPr>
              <a:t>,  </a:t>
            </a:r>
            <a:r>
              <a:rPr lang="en-US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#</a:t>
            </a:r>
            <a:r>
              <a:rPr lang="ru-RU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250</a:t>
            </a:r>
            <a:r>
              <a:rPr lang="pt-BR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 </a:t>
            </a:r>
            <a:endParaRPr lang="ru-RU" sz="2000" i="0" dirty="0" smtClean="0">
              <a:solidFill>
                <a:srgbClr val="F4593A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06697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АРИФМЕТИЧЕСКИХ КОМАНД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954681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Операции сложения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2065246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Выполните действия:</a:t>
            </a:r>
            <a:endParaRPr lang="ru-RU" i="0" dirty="0" smtClean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>
            <a:off x="5940152" y="43651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Результат:</a:t>
            </a:r>
            <a:r>
              <a:rPr lang="en-US" sz="1600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 </a:t>
            </a:r>
            <a:r>
              <a:rPr lang="ru-RU" sz="1600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 </a:t>
            </a:r>
            <a:r>
              <a:rPr lang="en-US" sz="1600" b="1" i="0" dirty="0">
                <a:solidFill>
                  <a:srgbClr val="006600"/>
                </a:solidFill>
              </a:rPr>
              <a:t>A </a:t>
            </a:r>
            <a:r>
              <a:rPr lang="ru-RU" sz="1600" b="1" i="0" dirty="0">
                <a:solidFill>
                  <a:srgbClr val="006600"/>
                </a:solidFill>
              </a:rPr>
              <a:t>= </a:t>
            </a:r>
            <a:r>
              <a:rPr lang="ru-RU" sz="1600" b="1" i="0" dirty="0" smtClean="0">
                <a:solidFill>
                  <a:srgbClr val="006600"/>
                </a:solidFill>
              </a:rPr>
              <a:t>4, </a:t>
            </a:r>
            <a:r>
              <a:rPr lang="en-US" sz="1600" b="1" i="0" dirty="0" smtClean="0">
                <a:solidFill>
                  <a:srgbClr val="006600"/>
                </a:solidFill>
              </a:rPr>
              <a:t>  CY =1</a:t>
            </a:r>
            <a:endParaRPr lang="ru-RU" sz="1600" b="1" i="0" dirty="0">
              <a:solidFill>
                <a:srgbClr val="00660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043608" y="4365104"/>
            <a:ext cx="2736304" cy="1469777"/>
            <a:chOff x="1043608" y="4365104"/>
            <a:chExt cx="2736304" cy="146977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835696" y="4365104"/>
              <a:ext cx="17565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b="1" i="0" dirty="0" smtClean="0">
                  <a:latin typeface="Cambria" panose="02040503050406030204" pitchFamily="18" charset="0"/>
                </a:rPr>
                <a:t>00001010</a:t>
              </a:r>
              <a:endParaRPr lang="ru-RU" b="1" i="0" dirty="0">
                <a:latin typeface="Cambria" panose="020405030504060302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475656" y="4823321"/>
              <a:ext cx="211655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b="1" i="0" dirty="0">
                  <a:latin typeface="Cambria" panose="02040503050406030204" pitchFamily="18" charset="0"/>
                </a:rPr>
                <a:t>11111010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43608" y="4534381"/>
              <a:ext cx="10364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b="1" i="0" dirty="0" smtClean="0">
                  <a:latin typeface="Cambria" panose="02040503050406030204" pitchFamily="18" charset="0"/>
                </a:rPr>
                <a:t>+</a:t>
              </a:r>
              <a:endParaRPr lang="ru-RU" b="1" i="0" dirty="0">
                <a:latin typeface="Cambria" panose="020405030504060302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1561824" y="5373216"/>
              <a:ext cx="2218088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Прямоугольник 19"/>
            <p:cNvSpPr/>
            <p:nvPr/>
          </p:nvSpPr>
          <p:spPr>
            <a:xfrm>
              <a:off x="1475656" y="5373216"/>
              <a:ext cx="211655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b="1" i="0" dirty="0" smtClean="0">
                  <a:solidFill>
                    <a:srgbClr val="FF0000"/>
                  </a:solidFill>
                  <a:latin typeface="Cambria" panose="02040503050406030204" pitchFamily="18" charset="0"/>
                </a:rPr>
                <a:t>1</a:t>
              </a:r>
              <a:r>
                <a:rPr lang="en-US" b="1" i="0" dirty="0" smtClean="0">
                  <a:latin typeface="Cambria" panose="02040503050406030204" pitchFamily="18" charset="0"/>
                </a:rPr>
                <a:t>0000010</a:t>
              </a:r>
              <a:r>
                <a:rPr lang="ru-RU" b="1" i="0" dirty="0" smtClean="0">
                  <a:latin typeface="Cambria" panose="02040503050406030204" pitchFamily="18" charset="0"/>
                </a:rPr>
                <a:t>0</a:t>
              </a:r>
              <a:endParaRPr lang="ru-RU" b="1" i="0" dirty="0">
                <a:latin typeface="Cambria" panose="020405030504060302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835696" y="5461447"/>
              <a:ext cx="216024" cy="288032"/>
            </a:xfrm>
            <a:prstGeom prst="rect">
              <a:avLst/>
            </a:prstGeom>
            <a:noFill/>
            <a:ln w="127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stealth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8365854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43608" y="406697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АРИФМЕТИЧЕСКИХ КОМАНД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954681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Операции сложения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1753095"/>
            <a:ext cx="770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Произвести сложение двухбайтного числа (</a:t>
            </a:r>
            <a:r>
              <a:rPr lang="en-US" sz="2000" b="1" i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R1:R0=300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  <a:endParaRPr lang="ru-RU" sz="2000" b="1" i="0" dirty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с константой (</a:t>
            </a:r>
            <a:r>
              <a:rPr lang="en-US" sz="2000" b="1" i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250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)</a:t>
            </a:r>
            <a:r>
              <a:rPr lang="en-US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. 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Результат поместить в </a:t>
            </a:r>
            <a:r>
              <a:rPr lang="en-US" sz="2000" b="1" i="0" dirty="0">
                <a:solidFill>
                  <a:srgbClr val="FF0000"/>
                </a:solidFill>
                <a:latin typeface="Cambria" panose="02040503050406030204" pitchFamily="18" charset="0"/>
              </a:rPr>
              <a:t>R1:R0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822170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300 = 12Ch     ⇒     </a:t>
            </a:r>
            <a:r>
              <a:rPr lang="en-US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R1=01h</a:t>
            </a:r>
            <a:r>
              <a:rPr lang="en-US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;    </a:t>
            </a:r>
            <a:r>
              <a:rPr lang="en-US" b="1" i="0" dirty="0" smtClean="0">
                <a:solidFill>
                  <a:srgbClr val="9900FF"/>
                </a:solidFill>
                <a:latin typeface="Cambria" panose="02040503050406030204" pitchFamily="18" charset="0"/>
              </a:rPr>
              <a:t>R2=2Ch</a:t>
            </a:r>
            <a:endParaRPr lang="ru-RU" dirty="0">
              <a:solidFill>
                <a:srgbClr val="9900FF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>
            <a:off x="4427984" y="5357827"/>
            <a:ext cx="4318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Ожидаемый ответ:  </a:t>
            </a:r>
            <a:r>
              <a:rPr lang="en-US" sz="18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550 = 0226h</a:t>
            </a:r>
            <a:endParaRPr lang="ru-RU" sz="1800" dirty="0">
              <a:solidFill>
                <a:srgbClr val="9900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60" y="3645024"/>
            <a:ext cx="2329680" cy="274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55058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69007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>
                <a:latin typeface="Cambria" panose="02040503050406030204" pitchFamily="18" charset="0"/>
              </a:rPr>
              <a:t> </a:t>
            </a:r>
            <a:r>
              <a:rPr lang="pt-BR" sz="1800" i="0" dirty="0">
                <a:solidFill>
                  <a:srgbClr val="006600"/>
                </a:solidFill>
                <a:latin typeface="Cambria" panose="02040503050406030204" pitchFamily="18" charset="0"/>
              </a:rPr>
              <a:t>R0</a:t>
            </a:r>
            <a:r>
              <a:rPr lang="pt-BR" sz="1800" i="0" dirty="0">
                <a:latin typeface="Cambria" panose="02040503050406030204" pitchFamily="18" charset="0"/>
              </a:rPr>
              <a:t>, </a:t>
            </a:r>
            <a:r>
              <a:rPr lang="pt-BR" sz="1800" i="0" dirty="0">
                <a:solidFill>
                  <a:srgbClr val="F4593A"/>
                </a:solidFill>
                <a:latin typeface="Cambria" panose="02040503050406030204" pitchFamily="18" charset="0"/>
              </a:rPr>
              <a:t>#</a:t>
            </a:r>
            <a:r>
              <a:rPr lang="pt-BR" sz="1800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10</a:t>
            </a: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А</a:t>
            </a:r>
            <a:r>
              <a:rPr lang="pt-BR" sz="1800" i="0" dirty="0" smtClean="0">
                <a:latin typeface="Cambria" panose="02040503050406030204" pitchFamily="18" charset="0"/>
              </a:rPr>
              <a:t>, </a:t>
            </a:r>
            <a:r>
              <a:rPr lang="pt-BR" sz="1800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#25</a:t>
            </a: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SUBB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  <a:r>
              <a:rPr lang="pt-BR" sz="1800" i="0" dirty="0" smtClean="0">
                <a:latin typeface="Cambria" panose="02040503050406030204" pitchFamily="18" charset="0"/>
              </a:rPr>
              <a:t>,  </a:t>
            </a:r>
            <a:r>
              <a:rPr lang="pt-BR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R0</a:t>
            </a:r>
            <a:r>
              <a:rPr lang="pt-BR" sz="1800" i="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06697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АРИФМЕТИЧЕСКИХ КОМАНД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7772" y="2186741"/>
            <a:ext cx="3302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A – (C) - Rn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954681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Операции вычитания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9500" y="2186741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2060"/>
                </a:solidFill>
              </a:rPr>
              <a:t>SUBB  A, Rn</a:t>
            </a:r>
            <a:endParaRPr lang="ru-RU" b="1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75309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Вычитание РОН из аккумулятора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4797152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ru-RU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А</a:t>
            </a:r>
            <a:r>
              <a:rPr lang="pt-BR" sz="1800" i="0" dirty="0" smtClean="0">
                <a:latin typeface="Cambria" panose="02040503050406030204" pitchFamily="18" charset="0"/>
              </a:rPr>
              <a:t>, </a:t>
            </a:r>
            <a:r>
              <a:rPr lang="pt-BR" sz="1800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#</a:t>
            </a:r>
            <a:r>
              <a:rPr lang="en-US" sz="1800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15</a:t>
            </a:r>
            <a:endParaRPr lang="pt-BR" sz="1800" i="0" dirty="0" smtClean="0">
              <a:solidFill>
                <a:srgbClr val="F4593A"/>
              </a:solidFill>
              <a:latin typeface="Cambria" panose="02040503050406030204" pitchFamily="18" charset="0"/>
            </a:endParaRP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SUBB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A</a:t>
            </a:r>
            <a:r>
              <a:rPr lang="pt-BR" sz="1800" i="0" dirty="0" smtClean="0">
                <a:latin typeface="Cambria" panose="02040503050406030204" pitchFamily="18" charset="0"/>
              </a:rPr>
              <a:t>,  </a:t>
            </a:r>
            <a:r>
              <a:rPr lang="pt-BR" sz="1800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#5</a:t>
            </a:r>
            <a:r>
              <a:rPr lang="pt-BR" sz="1800" i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97772" y="4189716"/>
            <a:ext cx="2870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 ← A – (C) -  #d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49500" y="4189716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2060"/>
                </a:solidFill>
              </a:rPr>
              <a:t>SUBB A, #d</a:t>
            </a:r>
            <a:endParaRPr lang="ru-RU" b="1" i="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3756070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Вычитание 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байта данных из аккумулятора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5622790"/>
            <a:ext cx="7702582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rgbClr val="000066"/>
                </a:solidFill>
                <a:latin typeface="Cambria" panose="02040503050406030204" pitchFamily="18" charset="0"/>
              </a:rPr>
              <a:t>Перед операцией вычитания необходимо сбрасывать флаг </a:t>
            </a:r>
            <a:r>
              <a:rPr lang="ru-RU" b="1" i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355300739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874412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>
                <a:latin typeface="Cambria" panose="02040503050406030204" pitchFamily="18" charset="0"/>
              </a:rPr>
              <a:t> </a:t>
            </a:r>
            <a:r>
              <a:rPr lang="pt-BR" sz="1800" i="0" dirty="0">
                <a:solidFill>
                  <a:srgbClr val="006600"/>
                </a:solidFill>
                <a:latin typeface="Cambria" panose="02040503050406030204" pitchFamily="18" charset="0"/>
              </a:rPr>
              <a:t>R0</a:t>
            </a:r>
            <a:r>
              <a:rPr lang="pt-BR" sz="1800" i="0" dirty="0">
                <a:latin typeface="Cambria" panose="02040503050406030204" pitchFamily="18" charset="0"/>
              </a:rPr>
              <a:t>, </a:t>
            </a:r>
            <a:r>
              <a:rPr lang="pt-BR" sz="1800" i="0" dirty="0">
                <a:solidFill>
                  <a:srgbClr val="F4593A"/>
                </a:solidFill>
                <a:latin typeface="Cambria" panose="02040503050406030204" pitchFamily="18" charset="0"/>
              </a:rPr>
              <a:t>#</a:t>
            </a:r>
            <a:r>
              <a:rPr lang="pt-BR" sz="1800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10</a:t>
            </a: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INC 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R0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06697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АРИФМЕТИЧЕСКИХ КОМАНД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7772" y="2186741"/>
            <a:ext cx="3302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Rn ← Rn  + 1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044053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Операции инкремента, декремента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9500" y="2186741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2060"/>
                </a:solidFill>
              </a:rPr>
              <a:t>INC Rn</a:t>
            </a:r>
            <a:endParaRPr lang="ru-RU" b="1" i="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1753095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Инкремент значения регистра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1640" y="5112714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MOV</a:t>
            </a:r>
            <a:r>
              <a:rPr lang="pt-BR" sz="1800" i="0" dirty="0" smtClean="0">
                <a:latin typeface="Cambria" panose="02040503050406030204" pitchFamily="18" charset="0"/>
              </a:rPr>
              <a:t>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20h</a:t>
            </a:r>
            <a:r>
              <a:rPr lang="pt-BR" sz="1800" i="0" dirty="0" smtClean="0">
                <a:latin typeface="Cambria" panose="02040503050406030204" pitchFamily="18" charset="0"/>
              </a:rPr>
              <a:t>, </a:t>
            </a:r>
            <a:r>
              <a:rPr lang="pt-BR" sz="1800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#</a:t>
            </a:r>
            <a:r>
              <a:rPr lang="en-US" sz="1800" i="0" dirty="0" smtClean="0">
                <a:solidFill>
                  <a:srgbClr val="F4593A"/>
                </a:solidFill>
                <a:latin typeface="Cambria" panose="02040503050406030204" pitchFamily="18" charset="0"/>
              </a:rPr>
              <a:t>15</a:t>
            </a:r>
            <a:endParaRPr lang="pt-BR" sz="1800" i="0" dirty="0" smtClean="0">
              <a:solidFill>
                <a:srgbClr val="F4593A"/>
              </a:solidFill>
              <a:latin typeface="Cambria" panose="02040503050406030204" pitchFamily="18" charset="0"/>
            </a:endParaRPr>
          </a:p>
          <a:p>
            <a:r>
              <a:rPr lang="pt-BR" sz="1800" b="1" i="0" dirty="0" smtClean="0">
                <a:solidFill>
                  <a:srgbClr val="0A21C8"/>
                </a:solidFill>
                <a:latin typeface="Cambria" panose="02040503050406030204" pitchFamily="18" charset="0"/>
              </a:rPr>
              <a:t>DEC </a:t>
            </a:r>
            <a:r>
              <a:rPr lang="en-US" sz="1800" i="0" dirty="0" smtClean="0">
                <a:solidFill>
                  <a:srgbClr val="006600"/>
                </a:solidFill>
                <a:latin typeface="Cambria" panose="02040503050406030204" pitchFamily="18" charset="0"/>
              </a:rPr>
              <a:t>20h</a:t>
            </a:r>
            <a:endParaRPr lang="ru-RU" sz="1600" i="0" dirty="0" smtClean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97772" y="4189716"/>
            <a:ext cx="2870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6600"/>
                </a:solidFill>
              </a:rPr>
              <a:t>ad ← ad – 1</a:t>
            </a:r>
            <a:endParaRPr lang="ru-RU" b="1" i="0" dirty="0">
              <a:solidFill>
                <a:srgbClr val="0066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49500" y="4189716"/>
            <a:ext cx="2068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002060"/>
                </a:solidFill>
              </a:rPr>
              <a:t>DEC ad</a:t>
            </a:r>
            <a:endParaRPr lang="ru-RU" b="1" i="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3756070"/>
            <a:ext cx="7702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Декремент байта в РПД </a:t>
            </a:r>
            <a:endParaRPr lang="ru-RU" sz="2000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75574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calend.ru/img/content_events/i2/2177.jpg"/>
          <p:cNvSpPr>
            <a:spLocks noChangeAspect="1" noChangeArrowheads="1"/>
          </p:cNvSpPr>
          <p:nvPr/>
        </p:nvSpPr>
        <p:spPr bwMode="auto">
          <a:xfrm>
            <a:off x="63500" y="-136525"/>
            <a:ext cx="22860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406697"/>
            <a:ext cx="7702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0" dirty="0" smtClean="0"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rPr>
              <a:t>ГРУППА ЛОГИЧЕСКИХ ОПЕРАЦИЙ</a:t>
            </a:r>
            <a:endParaRPr lang="ru-RU" i="0" dirty="0" smtClean="0">
              <a:solidFill>
                <a:schemeClr val="tx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08" y="1268760"/>
            <a:ext cx="7827781" cy="472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89058"/>
      </p:ext>
    </p:extLst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stealth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stealth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622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Cambria</vt:lpstr>
      <vt:lpstr>Monotype Sorts</vt:lpstr>
      <vt:lpstr>Times New Roman</vt:lpstr>
      <vt:lpstr>Vladimir Script</vt:lpstr>
      <vt:lpstr>Тетрадь</vt:lpstr>
      <vt:lpstr>Visio</vt:lpstr>
      <vt:lpstr>Microsoft Visio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логики</dc:title>
  <dc:creator>Administrator</dc:creator>
  <cp:lastModifiedBy>Богдан Стысло</cp:lastModifiedBy>
  <cp:revision>247</cp:revision>
  <dcterms:created xsi:type="dcterms:W3CDTF">2003-11-20T08:35:52Z</dcterms:created>
  <dcterms:modified xsi:type="dcterms:W3CDTF">2015-09-24T06:56:12Z</dcterms:modified>
</cp:coreProperties>
</file>