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315" r:id="rId2"/>
    <p:sldId id="345" r:id="rId3"/>
    <p:sldId id="350" r:id="rId4"/>
    <p:sldId id="336" r:id="rId5"/>
    <p:sldId id="337" r:id="rId6"/>
    <p:sldId id="351" r:id="rId7"/>
    <p:sldId id="352" r:id="rId8"/>
    <p:sldId id="353" r:id="rId9"/>
    <p:sldId id="354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890"/>
    <a:srgbClr val="000000"/>
    <a:srgbClr val="008080"/>
    <a:srgbClr val="006600"/>
    <a:srgbClr val="0A21C8"/>
    <a:srgbClr val="3366CC"/>
    <a:srgbClr val="F4593A"/>
    <a:srgbClr val="000066"/>
    <a:srgbClr val="9900FF"/>
    <a:srgbClr val="5CB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434" autoAdjust="0"/>
  </p:normalViewPr>
  <p:slideViewPr>
    <p:cSldViewPr>
      <p:cViewPr varScale="1">
        <p:scale>
          <a:sx n="104" d="100"/>
          <a:sy n="104" d="100"/>
        </p:scale>
        <p:origin x="12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08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8F80E57F-3DCD-4973-B809-66B0870EC9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433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36C5C6E6-A6E4-463A-BD97-C66D3AB02D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553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uk-UA" dirty="0"/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99171227-85D0-44DC-A539-354EA4237A7C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0AF217A2-EB5A-48AF-BF88-6BA0F812B3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535638"/>
      </p:ext>
    </p:extLst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4A1B-1507-4378-97EE-5ED8CA681D6E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86715-F5F2-4B6E-8C72-4DCAF3D157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397076"/>
      </p:ext>
    </p:extLst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8A6D5-8C26-4A07-86B4-02E1F0C6C2E1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A9B9-A57A-42C7-84E2-6744B883A7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348249"/>
      </p:ext>
    </p:extLst>
  </p:cSld>
  <p:clrMapOvr>
    <a:masterClrMapping/>
  </p:clrMapOvr>
  <p:transition spd="med">
    <p:strip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90600" y="4572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057E-4544-4C99-BBC7-5625BB2002E7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E2589-2B98-43E1-AB13-C667185193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536215"/>
      </p:ext>
    </p:extLst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C369-15A6-473E-B91B-7C712661B43E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7F4F6-8DD6-42AE-8F94-B04F369712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255285"/>
      </p:ext>
    </p:extLst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9A182-CAE1-428C-84D2-A83B247813CA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9678C-A267-4B2F-9C64-FF72C98055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318805"/>
      </p:ext>
    </p:extLst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5A9BB-900E-4AE1-A21E-CD4895F075FD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D2DA9-D6CC-4862-9320-BF38214C8D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560042"/>
      </p:ext>
    </p:extLst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5D461-7910-416A-9581-178EE00593FF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BEC29-90DD-427A-8A46-DCCC0808A1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120512"/>
      </p:ext>
    </p:extLst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624CD-9FBD-4A7D-BC3B-05691A28892C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17E1D-21FD-46D2-89E5-C3EA5911C5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409577"/>
      </p:ext>
    </p:extLst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66471-A698-4E61-9063-6CECEA09479F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0DD9A-D107-465B-B7C8-8A410E3881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773324"/>
      </p:ext>
    </p:extLst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83C7-8B17-41D2-82B8-E7ADAA845BBF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CB0AA-8643-40BC-B617-193B175933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756492"/>
      </p:ext>
    </p:extLst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4AFC4-253A-4707-9E3E-7C2EF69F8571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351B-4E94-4A2C-AF06-437F31C9EE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116887"/>
      </p:ext>
    </p:extLst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uk-UA" dirty="0"/>
            </a:p>
          </p:txBody>
        </p:sp>
        <p:pic>
          <p:nvPicPr>
            <p:cNvPr id="1033" name="Picture 4" descr="minispi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 dirty="0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B553C2D-1DC3-4266-81E9-F92692DD90C8}" type="datetime1">
              <a:rPr lang="ru-RU" smtClean="0"/>
              <a:t>05.11.2014</a:t>
            </a:fld>
            <a:endParaRPr lang="ru-RU" dirty="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01ED17-D194-4429-86DD-9EEE0EA6C3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 spd="med">
    <p:strips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99691" y="3915053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Реализация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программ с использованием таймера</a:t>
            </a:r>
            <a:endParaRPr lang="uk-UA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616" y="530677"/>
            <a:ext cx="7970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Национальный технический университет</a:t>
            </a:r>
          </a:p>
          <a:p>
            <a:pPr algn="ctr"/>
            <a:r>
              <a:rPr lang="ru-RU" sz="2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«Харьковский политехнический институт»</a:t>
            </a:r>
            <a:endParaRPr lang="uk-UA" sz="2800" i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16" y="1876762"/>
            <a:ext cx="7970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Кафедра «Промышленная и биомедицинская электроника»</a:t>
            </a:r>
            <a:endParaRPr lang="uk-UA" sz="2000" i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2618909"/>
            <a:ext cx="7704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Практическое занятие по дисциплине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«Микропроцессорная техника»</a:t>
            </a:r>
            <a:endParaRPr lang="uk-UA" sz="28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4483" y="5157192"/>
            <a:ext cx="2408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Б.А.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Стысло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endParaRPr lang="uk-UA" sz="20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0986" y="5877272"/>
            <a:ext cx="2408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г. Харьков, 2014 г.</a:t>
            </a:r>
            <a:endParaRPr lang="uk-UA" sz="20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928513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342900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i="0" dirty="0" smtClean="0">
                <a:latin typeface="Vladimir Script" panose="03050402040407070305" pitchFamily="66" charset="0"/>
              </a:rPr>
              <a:t>Thank you for your attention! </a:t>
            </a:r>
            <a:endParaRPr lang="uk-UA" sz="7200" i="0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1988840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i="0" dirty="0" smtClean="0">
                <a:latin typeface="Vladimir Script" panose="03050402040407070305" pitchFamily="66" charset="0"/>
              </a:rPr>
              <a:t>The End.</a:t>
            </a:r>
            <a:endParaRPr lang="uk-UA" sz="8000" i="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898690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85056" y="314653"/>
            <a:ext cx="8007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СТРУКТУРА</a:t>
            </a:r>
            <a:r>
              <a:rPr lang="ru-RU" sz="2800" b="1" i="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sz="28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УПРАВЛЯЮЩИХ РЕГИСТРОВ ТАЙМЕРОВ Т0, Т1</a:t>
            </a:r>
            <a:endParaRPr lang="ru-RU" sz="2800" i="0" dirty="0" smtClean="0">
              <a:solidFill>
                <a:srgbClr val="3C689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905780"/>
            <a:ext cx="7719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i="0" dirty="0" err="1" smtClean="0">
                <a:solidFill>
                  <a:srgbClr val="3C6890"/>
                </a:solidFill>
              </a:rPr>
              <a:t>GATEx</a:t>
            </a:r>
            <a:r>
              <a:rPr lang="en-US" sz="1400" i="0" dirty="0" smtClean="0"/>
              <a:t> – </a:t>
            </a:r>
            <a:r>
              <a:rPr lang="ru-RU" sz="1400" i="0" dirty="0" smtClean="0"/>
              <a:t>таймер(х) работает только при высоком уровне сигнала на выводе </a:t>
            </a:r>
            <a:r>
              <a:rPr lang="en-US" sz="1400" i="0" dirty="0" err="1" smtClean="0"/>
              <a:t>INTx</a:t>
            </a:r>
            <a:r>
              <a:rPr lang="ru-RU" sz="1400" i="0" dirty="0" smtClean="0"/>
              <a:t> </a:t>
            </a:r>
            <a:r>
              <a:rPr lang="en-US" sz="1400" i="0" dirty="0" smtClean="0"/>
              <a:t>(</a:t>
            </a:r>
            <a:r>
              <a:rPr lang="en-US" sz="1400" i="0" dirty="0" err="1" smtClean="0"/>
              <a:t>GATEx</a:t>
            </a:r>
            <a:r>
              <a:rPr lang="en-US" sz="1400" i="0" dirty="0" smtClean="0"/>
              <a:t>=1)</a:t>
            </a:r>
            <a:r>
              <a:rPr lang="ru-RU" sz="1400" i="0" dirty="0" smtClean="0"/>
              <a:t> /</a:t>
            </a:r>
            <a:r>
              <a:rPr lang="en-US" sz="1400" i="0" dirty="0" smtClean="0"/>
              <a:t> </a:t>
            </a:r>
            <a:r>
              <a:rPr lang="ru-RU" sz="1400" i="0" dirty="0"/>
              <a:t>таймер(х) </a:t>
            </a:r>
            <a:r>
              <a:rPr lang="ru-RU" sz="1400" i="0" dirty="0" smtClean="0"/>
              <a:t>работает</a:t>
            </a:r>
            <a:r>
              <a:rPr lang="en-US" sz="1400" i="0" dirty="0" smtClean="0"/>
              <a:t> </a:t>
            </a:r>
            <a:r>
              <a:rPr lang="ru-RU" sz="1400" i="0" dirty="0" smtClean="0"/>
              <a:t>независимо от уровня сигнала на выводе </a:t>
            </a:r>
            <a:r>
              <a:rPr lang="en-US" sz="1400" i="0" dirty="0" err="1"/>
              <a:t>INTx</a:t>
            </a:r>
            <a:r>
              <a:rPr lang="ru-RU" sz="1400" i="0" dirty="0"/>
              <a:t> </a:t>
            </a:r>
            <a:r>
              <a:rPr lang="en-US" sz="1400" i="0" dirty="0"/>
              <a:t>(</a:t>
            </a:r>
            <a:r>
              <a:rPr lang="en-US" sz="1400" i="0" dirty="0" err="1" smtClean="0"/>
              <a:t>GATEx</a:t>
            </a:r>
            <a:r>
              <a:rPr lang="en-US" sz="1400" i="0" dirty="0" smtClean="0"/>
              <a:t>=</a:t>
            </a:r>
            <a:r>
              <a:rPr lang="ru-RU" sz="1400" i="0" dirty="0" smtClean="0"/>
              <a:t>0</a:t>
            </a:r>
            <a:r>
              <a:rPr lang="en-US" sz="1400" i="0" dirty="0" smtClean="0"/>
              <a:t>) 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3501008"/>
            <a:ext cx="7719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0" dirty="0" smtClean="0">
                <a:solidFill>
                  <a:srgbClr val="3C6890"/>
                </a:solidFill>
              </a:rPr>
              <a:t>С</a:t>
            </a:r>
            <a:r>
              <a:rPr lang="en-US" sz="1400" i="0" dirty="0" smtClean="0">
                <a:solidFill>
                  <a:srgbClr val="3C6890"/>
                </a:solidFill>
              </a:rPr>
              <a:t>/</a:t>
            </a:r>
            <a:r>
              <a:rPr lang="en-US" sz="1400" i="0" dirty="0" err="1" smtClean="0">
                <a:solidFill>
                  <a:srgbClr val="3C6890"/>
                </a:solidFill>
              </a:rPr>
              <a:t>Tx</a:t>
            </a:r>
            <a:r>
              <a:rPr lang="en-US" sz="1400" i="0" dirty="0" smtClean="0">
                <a:solidFill>
                  <a:srgbClr val="3C6890"/>
                </a:solidFill>
              </a:rPr>
              <a:t> </a:t>
            </a:r>
            <a:r>
              <a:rPr lang="en-US" sz="1400" i="0" dirty="0" smtClean="0"/>
              <a:t>– </a:t>
            </a:r>
            <a:r>
              <a:rPr lang="ru-RU" sz="1400" i="0" dirty="0" smtClean="0"/>
              <a:t>таймер (х) работает в режиме счетчика событий (перепадов 1-0) на выводе </a:t>
            </a:r>
            <a:r>
              <a:rPr lang="ru-RU" sz="1400" i="0" dirty="0" err="1" smtClean="0"/>
              <a:t>Тх</a:t>
            </a:r>
            <a:r>
              <a:rPr lang="ru-RU" sz="1400" i="0" dirty="0" smtClean="0"/>
              <a:t> (</a:t>
            </a:r>
            <a:r>
              <a:rPr lang="ru-RU" sz="1400" i="0" dirty="0"/>
              <a:t>С</a:t>
            </a:r>
            <a:r>
              <a:rPr lang="en-US" sz="1400" i="0" dirty="0"/>
              <a:t>/</a:t>
            </a:r>
            <a:r>
              <a:rPr lang="en-US" sz="1400" i="0" dirty="0" err="1"/>
              <a:t>Tx</a:t>
            </a:r>
            <a:r>
              <a:rPr lang="en-US" sz="1400" i="0" dirty="0"/>
              <a:t> </a:t>
            </a:r>
            <a:r>
              <a:rPr lang="ru-RU" sz="1400" i="0" dirty="0"/>
              <a:t>=1</a:t>
            </a:r>
            <a:r>
              <a:rPr lang="ru-RU" sz="1400" i="0" dirty="0" smtClean="0"/>
              <a:t>)</a:t>
            </a:r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914744"/>
              </p:ext>
            </p:extLst>
          </p:nvPr>
        </p:nvGraphicFramePr>
        <p:xfrm>
          <a:off x="1844864" y="4149080"/>
          <a:ext cx="6096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000"/>
                <a:gridCol w="459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TxM1:TxM0</a:t>
                      </a:r>
                      <a:endParaRPr lang="ru-RU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Режим</a:t>
                      </a:r>
                      <a:endParaRPr lang="ru-RU" sz="14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00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13-разрядный таймер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</a:rPr>
                        <a:t>01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2060"/>
                          </a:solidFill>
                        </a:rPr>
                        <a:t>16-разрядный</a:t>
                      </a: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</a:rPr>
                        <a:t> таймер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</a:rPr>
                        <a:t>автоперезагрузка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два автономных</a:t>
                      </a:r>
                      <a:r>
                        <a:rPr lang="ru-RU" sz="2000" baseline="0" dirty="0" smtClean="0"/>
                        <a:t> 8-разрядных таймера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103739"/>
              </p:ext>
            </p:extLst>
          </p:nvPr>
        </p:nvGraphicFramePr>
        <p:xfrm>
          <a:off x="1392238" y="1782763"/>
          <a:ext cx="70246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Visio" r:id="rId3" imgW="7025211" imgH="1000914" progId="Visio.Drawing.11">
                  <p:embed/>
                </p:oleObj>
              </mc:Choice>
              <mc:Fallback>
                <p:oleObj name="Visio" r:id="rId3" imgW="7025211" imgH="100091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2238" y="1782763"/>
                        <a:ext cx="7024687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9315505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99593" y="4437112"/>
            <a:ext cx="63967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i="0" dirty="0" err="1" smtClean="0">
                <a:solidFill>
                  <a:srgbClr val="3C6890"/>
                </a:solidFill>
              </a:rPr>
              <a:t>TFx</a:t>
            </a:r>
            <a:r>
              <a:rPr lang="en-US" sz="1400" i="0" dirty="0" smtClean="0"/>
              <a:t> – </a:t>
            </a:r>
            <a:r>
              <a:rPr lang="ru-RU" sz="1400" i="0" dirty="0" smtClean="0"/>
              <a:t>флаг переполнения таймера (х)</a:t>
            </a:r>
            <a:r>
              <a:rPr lang="en-US" sz="1400" i="0" dirty="0" smtClean="0"/>
              <a:t>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839014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i="0" dirty="0">
                <a:latin typeface="Cambria" panose="02040503050406030204" pitchFamily="18" charset="0"/>
              </a:rPr>
              <a:t>Управление запуском и остановкой таймеров осуществляется посредством </a:t>
            </a:r>
            <a:r>
              <a:rPr lang="ru-RU" sz="1800" i="0" dirty="0" smtClean="0">
                <a:latin typeface="Cambria" panose="02040503050406030204" pitchFamily="18" charset="0"/>
              </a:rPr>
              <a:t>установки/сброса </a:t>
            </a:r>
            <a:r>
              <a:rPr lang="ru-RU" sz="1800" i="0" dirty="0">
                <a:latin typeface="Cambria" panose="02040503050406030204" pitchFamily="18" charset="0"/>
              </a:rPr>
              <a:t>соответствующих битов в регистре управления TCON</a:t>
            </a:r>
            <a:endParaRPr lang="ru-RU" sz="1800" dirty="0">
              <a:latin typeface="Cambria" panose="020405030504060302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508932"/>
              </p:ext>
            </p:extLst>
          </p:nvPr>
        </p:nvGraphicFramePr>
        <p:xfrm>
          <a:off x="1311684" y="3228032"/>
          <a:ext cx="70246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Visio" r:id="rId3" imgW="7025211" imgH="1000914" progId="Visio.Drawing.11">
                  <p:embed/>
                </p:oleObj>
              </mc:Choice>
              <mc:Fallback>
                <p:oleObj name="Visio" r:id="rId3" imgW="7025211" imgH="100091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1684" y="3228032"/>
                        <a:ext cx="7024687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85056" y="314653"/>
            <a:ext cx="8007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СТРУКТУРА</a:t>
            </a:r>
            <a:r>
              <a:rPr lang="ru-RU" sz="2800" b="1" i="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sz="28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УПРАВЛЯЮЩИХ РЕГИСТРОВ ТАЙМЕРОВ</a:t>
            </a:r>
            <a:endParaRPr lang="ru-RU" sz="2800" i="0" dirty="0" smtClean="0">
              <a:solidFill>
                <a:srgbClr val="3C6890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99593" y="4776768"/>
            <a:ext cx="63967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i="0" dirty="0" err="1" smtClean="0">
                <a:solidFill>
                  <a:srgbClr val="3C6890"/>
                </a:solidFill>
              </a:rPr>
              <a:t>TRx</a:t>
            </a:r>
            <a:r>
              <a:rPr lang="en-US" sz="1400" i="0" dirty="0" smtClean="0"/>
              <a:t> – </a:t>
            </a:r>
            <a:r>
              <a:rPr lang="ru-RU" sz="1400" i="0" dirty="0" smtClean="0"/>
              <a:t>бит запуска (1) / остановки (0) таймера (х)</a:t>
            </a:r>
            <a:r>
              <a:rPr lang="en-US" sz="1400" i="0" dirty="0" smtClean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22412722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9632" y="2636912"/>
            <a:ext cx="7126518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uk-UA" sz="3600" b="1" i="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РЕАЛИЗАЦИЯ ЗАДАЧ</a:t>
            </a:r>
          </a:p>
          <a:p>
            <a:r>
              <a:rPr lang="uk-UA" sz="3600" b="1" i="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С ИСПОЛЬЗОВАНИЕМ ТАЙМЕРА</a:t>
            </a:r>
          </a:p>
          <a:p>
            <a:r>
              <a:rPr lang="uk-UA" sz="3600" b="1" i="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(</a:t>
            </a:r>
            <a:r>
              <a:rPr lang="uk-UA" sz="3600" b="1" i="0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часть</a:t>
            </a:r>
            <a:r>
              <a:rPr lang="uk-UA" sz="3600" b="1" i="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2)</a:t>
            </a:r>
            <a:endParaRPr lang="ru-RU" sz="3600" b="1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0231829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88224" y="488763"/>
            <a:ext cx="215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ЗАДАЧА №0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43608" y="1303724"/>
            <a:ext cx="7702582" cy="449371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stealth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5969" y="1041712"/>
            <a:ext cx="72965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         Организовать программу, осуществляющую подсчет внешних импульсов, поступающих на порт Р3.4 за время, пока на выводе Р3.2 присутствует высокий потенциал.</a:t>
            </a:r>
          </a:p>
          <a:p>
            <a:pPr algn="just"/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          Результат подсчета счета вывести на  </a:t>
            </a:r>
            <a:r>
              <a:rPr lang="ru-RU" sz="1800" i="0" dirty="0" err="1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семисегментный</a:t>
            </a:r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индикатор.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75406"/>
              </p:ext>
            </p:extLst>
          </p:nvPr>
        </p:nvGraphicFramePr>
        <p:xfrm>
          <a:off x="4716016" y="2626886"/>
          <a:ext cx="2880320" cy="1660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Visio" r:id="rId3" imgW="2549322" imgH="1470058" progId="Visio.Drawing.11">
                  <p:embed/>
                </p:oleObj>
              </mc:Choice>
              <mc:Fallback>
                <p:oleObj name="Visio" r:id="rId3" imgW="2549322" imgH="147005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6016" y="2626886"/>
                        <a:ext cx="2880320" cy="1660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E0E0D0"/>
              </a:clrFrom>
              <a:clrTo>
                <a:srgbClr val="E0E0D0">
                  <a:alpha val="0"/>
                </a:srgbClr>
              </a:clrTo>
            </a:clrChange>
          </a:blip>
          <a:srcRect t="1149"/>
          <a:stretch/>
        </p:blipFill>
        <p:spPr>
          <a:xfrm>
            <a:off x="1142591" y="2610080"/>
            <a:ext cx="2421297" cy="36272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63889" y="4736177"/>
            <a:ext cx="5182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Для решения задачи удобно использовать внешнее прерывание:</a:t>
            </a:r>
            <a:endParaRPr lang="ru-RU" sz="1200" i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027293"/>
              </p:ext>
            </p:extLst>
          </p:nvPr>
        </p:nvGraphicFramePr>
        <p:xfrm>
          <a:off x="3843192" y="5095203"/>
          <a:ext cx="4540349" cy="1430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Visio" r:id="rId6" imgW="6748792" imgH="2125727" progId="Visio.Drawing.11">
                  <p:embed/>
                </p:oleObj>
              </mc:Choice>
              <mc:Fallback>
                <p:oleObj name="Visio" r:id="rId6" imgW="6748792" imgH="21257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43192" y="5095203"/>
                        <a:ext cx="4540349" cy="1430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4997180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88224" y="488763"/>
            <a:ext cx="215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ЗАДАЧА №1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43608" y="1303724"/>
            <a:ext cx="7702582" cy="449371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stealth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6628" y="1014431"/>
            <a:ext cx="72965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Организовать программу, измеряющую длительность положительного импульса в периодическом сигнале. Тактовая </a:t>
            </a:r>
            <a:r>
              <a:rPr lang="ru-RU" sz="1800" i="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частота контроллера: 12 МГц</a:t>
            </a:r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Погрешностью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, обусловленной выполнением вспомогательных команд при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измерении,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пренебречь.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783520"/>
              </p:ext>
            </p:extLst>
          </p:nvPr>
        </p:nvGraphicFramePr>
        <p:xfrm>
          <a:off x="3419872" y="3717032"/>
          <a:ext cx="3240360" cy="1210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Visio" r:id="rId3" imgW="3476029" imgH="1297841" progId="Visio.Drawing.11">
                  <p:embed/>
                </p:oleObj>
              </mc:Choice>
              <mc:Fallback>
                <p:oleObj name="Visio" r:id="rId3" imgW="3476029" imgH="129784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9872" y="3717032"/>
                        <a:ext cx="3240360" cy="1210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01978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88224" y="488763"/>
            <a:ext cx="215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ЗАДАЧА №2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43608" y="1303724"/>
            <a:ext cx="7702582" cy="449371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stealth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6628" y="1014431"/>
            <a:ext cx="7296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      Реализовать программный </a:t>
            </a:r>
            <a:r>
              <a:rPr lang="ru-RU" sz="1800" i="0" dirty="0" err="1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командоаппарат</a:t>
            </a:r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, обслуживающий несколько различных подпрограмм с равным приоритетом. 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2414205"/>
            <a:ext cx="57583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    В ряде случаев удобно использовать принцип построения программного кода по принципу рис. 1.</a:t>
            </a:r>
          </a:p>
          <a:p>
            <a:pPr algn="just"/>
            <a:r>
              <a:rPr lang="ru-RU" sz="1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    В этом случае, на выполнение каждой из задач отводится определенное время, а все задачи имеют одинаковый приоритет (каждая из задач может быть выполнена только в строго отведенное для нее время и только в заранее предусмотренном порядке.)</a:t>
            </a:r>
            <a:endParaRPr lang="ru-RU" sz="1800" i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748268"/>
              </p:ext>
            </p:extLst>
          </p:nvPr>
        </p:nvGraphicFramePr>
        <p:xfrm>
          <a:off x="1224056" y="1981259"/>
          <a:ext cx="1570037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Visio" r:id="rId3" imgW="1570786" imgH="2743875" progId="Visio.Drawing.11">
                  <p:embed/>
                </p:oleObj>
              </mc:Choice>
              <mc:Fallback>
                <p:oleObj name="Visio" r:id="rId3" imgW="1570786" imgH="274387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4056" y="1981259"/>
                        <a:ext cx="1570037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510381" y="4845640"/>
            <a:ext cx="9973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Рисунок 1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47429996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88224" y="488763"/>
            <a:ext cx="215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ЗАДАЧА №2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43608" y="1303724"/>
            <a:ext cx="7702582" cy="449371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stealth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1196752"/>
            <a:ext cx="7479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    Как оговаривалось ранее, для каждой из задач отводится некоторый интервал времени. Задействуем для этой цели встроенный таймер Т0, настроив его на формирование временных интервалов длительностью 1</a:t>
            </a:r>
            <a:r>
              <a:rPr lang="en-US" sz="1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00</a:t>
            </a:r>
            <a:r>
              <a:rPr lang="ru-RU" sz="1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м</a:t>
            </a:r>
            <a:r>
              <a:rPr lang="uk-UA" sz="1800" i="0" dirty="0">
                <a:solidFill>
                  <a:srgbClr val="002060"/>
                </a:solidFill>
                <a:latin typeface="Cambria" panose="02040503050406030204" pitchFamily="18" charset="0"/>
              </a:rPr>
              <a:t>к</a:t>
            </a:r>
            <a:r>
              <a:rPr lang="ru-RU" sz="1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</a:t>
            </a:r>
            <a:r>
              <a:rPr lang="en-US" sz="1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в режиме </a:t>
            </a:r>
            <a:r>
              <a:rPr lang="ru-RU" sz="1800" i="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автоперезагрузки</a:t>
            </a:r>
            <a:r>
              <a:rPr lang="ru-RU" sz="1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:</a:t>
            </a:r>
            <a:endParaRPr lang="ru-RU" sz="1800" i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2643405"/>
            <a:ext cx="74797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0" dirty="0" smtClean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256</a:t>
            </a:r>
            <a:r>
              <a:rPr lang="ru-RU" sz="2000" i="0" dirty="0" smtClean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-(</a:t>
            </a:r>
            <a:r>
              <a:rPr lang="en-US" sz="2000" i="0" dirty="0" smtClean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256</a:t>
            </a:r>
            <a:r>
              <a:rPr lang="ru-RU" sz="2000" i="0" dirty="0" smtClean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000" i="0" dirty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х </a:t>
            </a:r>
            <a:r>
              <a:rPr lang="ru-RU" sz="2000" i="0" dirty="0" smtClean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0,00</a:t>
            </a:r>
            <a:r>
              <a:rPr lang="en-US" sz="2000" i="0" dirty="0" smtClean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0</a:t>
            </a:r>
            <a:r>
              <a:rPr lang="ru-RU" sz="2000" i="0" dirty="0" smtClean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1 </a:t>
            </a:r>
            <a:r>
              <a:rPr lang="ru-RU" sz="2000" i="0" dirty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/0,000256) = </a:t>
            </a:r>
            <a:r>
              <a:rPr lang="ru-RU" sz="2000" i="0" dirty="0" smtClean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246</a:t>
            </a:r>
            <a:r>
              <a:rPr lang="en-US" sz="2000" i="0" dirty="0" smtClean="0">
                <a:solidFill>
                  <a:schemeClr val="bg1">
                    <a:lumMod val="10000"/>
                  </a:schemeClr>
                </a:solidFill>
                <a:latin typeface="Cambria" panose="02040503050406030204" pitchFamily="18" charset="0"/>
              </a:rPr>
              <a:t>= 0x9C</a:t>
            </a:r>
            <a:endParaRPr lang="ru-RU" sz="2000" i="0" dirty="0">
              <a:solidFill>
                <a:schemeClr val="bg1">
                  <a:lumMod val="1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1098" y="3429000"/>
            <a:ext cx="68476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void</a:t>
            </a:r>
            <a:r>
              <a:rPr lang="ru-RU" sz="1800" i="0" dirty="0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init_timer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void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</a:t>
            </a:r>
          </a:p>
          <a:p>
            <a:pPr lvl="1"/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TH0=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0x9C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// </a:t>
            </a:r>
            <a:r>
              <a:rPr lang="ru-RU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Загрузка начальных значений </a:t>
            </a:r>
            <a:endParaRPr lang="ru-RU" sz="1800" i="0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TL0=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0x9C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//</a:t>
            </a:r>
            <a:r>
              <a:rPr lang="ru-RU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таймера</a:t>
            </a:r>
            <a:endParaRPr lang="ru-RU" sz="1800" i="0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TMOD |=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0x</a:t>
            </a:r>
            <a:r>
              <a:rPr lang="en-US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//</a:t>
            </a:r>
            <a:r>
              <a:rPr lang="ru-RU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включение режима </a:t>
            </a:r>
            <a:r>
              <a:rPr lang="ru-RU" sz="1800" i="0" dirty="0" err="1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автоперезагрузки</a:t>
            </a:r>
            <a:r>
              <a:rPr lang="ru-RU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Т0</a:t>
            </a:r>
            <a:endParaRPr lang="ru-RU" sz="1800" i="0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ET0=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//</a:t>
            </a:r>
            <a:r>
              <a:rPr lang="ru-RU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Разрешение прерывания таймера</a:t>
            </a:r>
            <a:endParaRPr lang="ru-RU" sz="1800" i="0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EA=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//</a:t>
            </a:r>
            <a:r>
              <a:rPr lang="ru-RU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Глобальное разрешение прерывания</a:t>
            </a:r>
            <a:endParaRPr lang="ru-RU" sz="1800" i="0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TR0=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//</a:t>
            </a:r>
            <a:r>
              <a:rPr lang="ru-RU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Запуск таймера Т0</a:t>
            </a:r>
            <a:endParaRPr lang="ru-RU" sz="1800" i="0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270626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88224" y="332656"/>
            <a:ext cx="215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ЗАДАЧА №2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43608" y="1303724"/>
            <a:ext cx="7702582" cy="449371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stealth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764704"/>
            <a:ext cx="7479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    В обработчике прерывания  таймера Т0 произведем инкремент указателя «диспетчера задач» и запустим на выполнение задачу из «очереди»:</a:t>
            </a:r>
            <a:endParaRPr lang="ru-RU" sz="1800" i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58448" y="1972210"/>
            <a:ext cx="76729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void</a:t>
            </a:r>
            <a:r>
              <a:rPr lang="ru-RU" sz="1800" i="0" dirty="0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Timer0_ISR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ru-RU" sz="1800" i="0" dirty="0" err="1" smtClean="0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void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i="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interrupt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1</a:t>
            </a:r>
            <a:endParaRPr lang="ru-RU" sz="1800" i="0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</a:t>
            </a:r>
          </a:p>
          <a:p>
            <a:pPr lvl="1"/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Task_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</a:t>
            </a:r>
            <a:r>
              <a:rPr lang="en-US" sz="1800" i="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ounter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++; 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// </a:t>
            </a:r>
            <a:r>
              <a:rPr lang="ru-RU" sz="1800" i="0" dirty="0" smtClean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Инкремент «указателя» </a:t>
            </a:r>
            <a:endParaRPr lang="ru-RU" sz="1800" i="0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if (Task_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</a:t>
            </a:r>
            <a:r>
              <a:rPr lang="en-US" sz="1800" i="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ounter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==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Task_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</a:t>
            </a:r>
            <a:r>
              <a:rPr lang="en-US" sz="1800" i="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ounter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ru-RU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US" sz="1800" i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sz="1800" i="0" dirty="0" smtClean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endParaRPr lang="ru-RU" sz="1800" i="0" dirty="0" smtClean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switch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ru-RU" sz="1800" i="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Task_Сounter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 {</a:t>
            </a:r>
          </a:p>
          <a:p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 </a:t>
            </a:r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case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US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Task_1();</a:t>
            </a:r>
            <a:r>
              <a:rPr lang="en-US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break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US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800" i="0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// </a:t>
            </a:r>
            <a:r>
              <a:rPr lang="ru-RU" sz="1800" i="0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Выполнить задачу 1</a:t>
            </a:r>
          </a:p>
          <a:p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 </a:t>
            </a:r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case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US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Task_2(); </a:t>
            </a:r>
            <a:r>
              <a:rPr lang="en-US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break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US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800" i="0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// </a:t>
            </a:r>
            <a:r>
              <a:rPr lang="ru-RU" sz="1800" i="0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Выполнить задачу 2</a:t>
            </a:r>
          </a:p>
          <a:p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 </a:t>
            </a:r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case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800" i="0" dirty="0">
                <a:solidFill>
                  <a:srgbClr val="00808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US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Task_3();</a:t>
            </a:r>
            <a:r>
              <a:rPr lang="en-US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break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US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800" i="0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// </a:t>
            </a:r>
            <a:r>
              <a:rPr lang="ru-RU" sz="1800" i="0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Выполнить задачу 3</a:t>
            </a:r>
            <a:endParaRPr lang="en-US" sz="1800" i="0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sz="1800" i="0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default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ru-RU" sz="1800" i="0" dirty="0" err="1">
                <a:solidFill>
                  <a:srgbClr val="0A21C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break</a:t>
            </a:r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 }</a:t>
            </a:r>
          </a:p>
          <a:p>
            <a:pPr lvl="1"/>
            <a:endParaRPr lang="ru-RU" sz="1800" i="0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i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234156" y="5949280"/>
            <a:ext cx="289169" cy="286877"/>
          </a:xfrm>
          <a:prstGeom prst="rect">
            <a:avLst/>
          </a:prstGeom>
          <a:solidFill>
            <a:srgbClr val="3C6890"/>
          </a:solidFill>
          <a:ln w="12700" cap="sq" cmpd="sng" algn="ctr">
            <a:noFill/>
            <a:prstDash val="solid"/>
            <a:round/>
            <a:headEnd type="none" w="sm" len="sm"/>
            <a:tailEnd type="stealth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938540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stealth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stealth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4874</TotalTime>
  <Words>489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Cambria</vt:lpstr>
      <vt:lpstr>Cambria Math</vt:lpstr>
      <vt:lpstr>Monotype Sorts</vt:lpstr>
      <vt:lpstr>Times New Roman</vt:lpstr>
      <vt:lpstr>Vladimir Script</vt:lpstr>
      <vt:lpstr>Тетрадь</vt:lpstr>
      <vt:lpstr>Visio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Sampur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логики</dc:title>
  <dc:creator>Administrator</dc:creator>
  <cp:lastModifiedBy>Богдан Стысло</cp:lastModifiedBy>
  <cp:revision>357</cp:revision>
  <dcterms:created xsi:type="dcterms:W3CDTF">2003-11-20T08:35:52Z</dcterms:created>
  <dcterms:modified xsi:type="dcterms:W3CDTF">2014-11-05T07:25:48Z</dcterms:modified>
</cp:coreProperties>
</file>