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7" r:id="rId2"/>
    <p:sldId id="268" r:id="rId3"/>
    <p:sldId id="269" r:id="rId4"/>
    <p:sldId id="271" r:id="rId5"/>
    <p:sldId id="272" r:id="rId6"/>
    <p:sldId id="273" r:id="rId7"/>
    <p:sldId id="284" r:id="rId8"/>
    <p:sldId id="285" r:id="rId9"/>
    <p:sldId id="274" r:id="rId10"/>
    <p:sldId id="277" r:id="rId11"/>
    <p:sldId id="278" r:id="rId12"/>
    <p:sldId id="286" r:id="rId13"/>
    <p:sldId id="275" r:id="rId14"/>
    <p:sldId id="280" r:id="rId15"/>
    <p:sldId id="276" r:id="rId16"/>
    <p:sldId id="28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Право як соціальна система" id="{9207DFC7-82FB-4051-9C45-6082AFEF7E78}">
          <p14:sldIdLst/>
        </p14:section>
        <p14:section name="Основи конституційного права" id="{E3196CF2-9E31-4574-9EB7-978A3BF7A498}">
          <p14:sldIdLst/>
        </p14:section>
        <p14:section name="Цивільне право" id="{019C7C40-C85A-4B6A-A8D1-FB7DE43DBEFA}">
          <p14:sldIdLst/>
        </p14:section>
        <p14:section name="Право власності" id="{DC195189-2FBF-44C7-9E22-2C3DFDAD3737}">
          <p14:sldIdLst/>
        </p14:section>
        <p14:section name="Зобов'язальне право" id="{2CE58FCD-6FA7-411F-AD67-0552712CD4BA}">
          <p14:sldIdLst/>
        </p14:section>
        <p14:section name="Спадкове право" id="{16D09660-452B-48A7-B256-FC6EB5385C65}">
          <p14:sldIdLst>
            <p14:sldId id="267"/>
            <p14:sldId id="268"/>
            <p14:sldId id="269"/>
          </p14:sldIdLst>
        </p14:section>
        <p14:section name="Сімейне право України" id="{6FB240E6-A21B-4575-AB40-2375656D99E5}">
          <p14:sldIdLst>
            <p14:sldId id="271"/>
            <p14:sldId id="272"/>
            <p14:sldId id="273"/>
            <p14:sldId id="284"/>
            <p14:sldId id="285"/>
          </p14:sldIdLst>
        </p14:section>
        <p14:section name="Трудове право України" id="{12147C28-02A3-43FD-AD48-EEF74E3B7102}">
          <p14:sldIdLst>
            <p14:sldId id="274"/>
            <p14:sldId id="277"/>
            <p14:sldId id="278"/>
            <p14:sldId id="286"/>
          </p14:sldIdLst>
        </p14:section>
        <p14:section name="Основи адміністративного права" id="{5C56382E-824F-40CF-9710-1CE81E064228}">
          <p14:sldIdLst>
            <p14:sldId id="275"/>
            <p14:sldId id="280"/>
          </p14:sldIdLst>
        </p14:section>
        <p14:section name="Основи кримінального права" id="{E73F2527-5118-470D-97E3-6F598D237D72}">
          <p14:sldIdLst>
            <p14:sldId id="276"/>
            <p14:sldId id="281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6375"/>
    <a:srgbClr val="EF03B1"/>
    <a:srgbClr val="FFDC73"/>
    <a:srgbClr val="B94BC5"/>
    <a:srgbClr val="C56BCF"/>
    <a:srgbClr val="FF6161"/>
    <a:srgbClr val="BC51C7"/>
    <a:srgbClr val="FC80EA"/>
    <a:srgbClr val="DAA0E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86355" autoAdjust="0"/>
  </p:normalViewPr>
  <p:slideViewPr>
    <p:cSldViewPr snapToGrid="0">
      <p:cViewPr>
        <p:scale>
          <a:sx n="103" d="100"/>
          <a:sy n="103" d="100"/>
        </p:scale>
        <p:origin x="-702" y="-3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0EC67-BA83-402D-B4DF-B7AA572E2A28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287CA-71DE-423E-8B59-E9451EDB2D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282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87CA-71DE-423E-8B59-E9451EDB2DD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849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87CA-71DE-423E-8B59-E9451EDB2DD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790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87CA-71DE-423E-8B59-E9451EDB2DD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900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87CA-71DE-423E-8B59-E9451EDB2DD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1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87CA-71DE-423E-8B59-E9451EDB2DD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292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87CA-71DE-423E-8B59-E9451EDB2DD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4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87CA-71DE-423E-8B59-E9451EDB2DD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874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87CA-71DE-423E-8B59-E9451EDB2DD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123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87CA-71DE-423E-8B59-E9451EDB2DD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373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87CA-71DE-423E-8B59-E9451EDB2DD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441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87CA-71DE-423E-8B59-E9451EDB2DD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76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87CA-71DE-423E-8B59-E9451EDB2DD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598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87CA-71DE-423E-8B59-E9451EDB2DD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895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87CA-71DE-423E-8B59-E9451EDB2DD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458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87CA-71DE-423E-8B59-E9451EDB2DD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116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87CA-71DE-423E-8B59-E9451EDB2DD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117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0BFB-C778-4170-B134-1D9A0E2E4953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B907-5717-475A-9577-9C5020275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237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0BFB-C778-4170-B134-1D9A0E2E4953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B907-5717-475A-9577-9C5020275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084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0BFB-C778-4170-B134-1D9A0E2E4953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B907-5717-475A-9577-9C5020275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00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0BFB-C778-4170-B134-1D9A0E2E4953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B907-5717-475A-9577-9C5020275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397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0BFB-C778-4170-B134-1D9A0E2E4953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B907-5717-475A-9577-9C5020275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73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0BFB-C778-4170-B134-1D9A0E2E4953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B907-5717-475A-9577-9C5020275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464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0BFB-C778-4170-B134-1D9A0E2E4953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B907-5717-475A-9577-9C5020275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58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0BFB-C778-4170-B134-1D9A0E2E4953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B907-5717-475A-9577-9C5020275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39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0BFB-C778-4170-B134-1D9A0E2E4953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B907-5717-475A-9577-9C5020275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50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0BFB-C778-4170-B134-1D9A0E2E4953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B907-5717-475A-9577-9C5020275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82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0BFB-C778-4170-B134-1D9A0E2E4953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B907-5717-475A-9577-9C5020275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541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20000">
              <a:schemeClr val="accent1">
                <a:lumMod val="40000"/>
                <a:lumOff val="60000"/>
              </a:schemeClr>
            </a:gs>
            <a:gs pos="97000">
              <a:schemeClr val="accent4">
                <a:lumMod val="60000"/>
                <a:lumOff val="40000"/>
              </a:schemeClr>
            </a:gs>
            <a:gs pos="62000">
              <a:schemeClr val="accent4">
                <a:lumMod val="40000"/>
                <a:lumOff val="60000"/>
              </a:schemeClr>
            </a:gs>
          </a:gsLst>
          <a:lin ang="15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80BFB-C778-4170-B134-1D9A0E2E4953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3B907-5717-475A-9577-9C5020275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74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Кафедра Фізики Інженерно-Фізичного Інституту НТУ &quot;ХПІ&quot; - Hom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федра Фізики Інженерно-Фізичного Інституту НТУ &quot;ХПІ&quot; - Home ..."/>
          <p:cNvSpPr>
            <a:spLocks noChangeAspect="1" noChangeArrowheads="1"/>
          </p:cNvSpPr>
          <p:nvPr/>
        </p:nvSpPr>
        <p:spPr bwMode="auto">
          <a:xfrm>
            <a:off x="2718132" y="786227"/>
            <a:ext cx="2688722" cy="268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Кафедра Фізики Інженерно-Фізичного Інституту НТУ &quot;ХПІ&quot; - Home ..."/>
          <p:cNvSpPr>
            <a:spLocks noChangeAspect="1" noChangeArrowheads="1"/>
          </p:cNvSpPr>
          <p:nvPr/>
        </p:nvSpPr>
        <p:spPr bwMode="auto">
          <a:xfrm>
            <a:off x="307974" y="7937"/>
            <a:ext cx="2536079" cy="253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5575" y="2268962"/>
            <a:ext cx="4633164" cy="110799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6600" b="1" dirty="0" err="1">
                <a:solidFill>
                  <a:srgbClr val="F56375"/>
                </a:solidFill>
                <a:latin typeface="Monotype Corsiva"/>
              </a:rPr>
              <a:t>Спадкування</a:t>
            </a:r>
            <a:endParaRPr lang="ru-RU" sz="6600" dirty="0">
              <a:ln w="0"/>
              <a:solidFill>
                <a:srgbClr val="F5637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17012" y="2294126"/>
            <a:ext cx="3429541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6600" b="1" dirty="0" err="1">
                <a:solidFill>
                  <a:srgbClr val="F56375"/>
                </a:solidFill>
                <a:latin typeface="Monotype Corsiva"/>
              </a:rPr>
              <a:t>Спадщина</a:t>
            </a:r>
            <a:endParaRPr lang="ru-RU" sz="6600">
              <a:ln w="0"/>
              <a:solidFill>
                <a:srgbClr val="F56375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Monotype Corsiva"/>
            </a:endParaRPr>
          </a:p>
        </p:txBody>
      </p:sp>
      <p:pic>
        <p:nvPicPr>
          <p:cNvPr id="5122" name="Picture 2" descr="Стоковые векторные изображения Передача ключей | Depositphotos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3677745"/>
            <a:ext cx="4227931" cy="282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47" y="3334939"/>
            <a:ext cx="4697415" cy="35230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90352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Тема 6. </a:t>
            </a:r>
            <a:r>
              <a:rPr lang="ru-RU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Спадкове</a:t>
            </a:r>
            <a:r>
              <a:rPr lang="ru-RU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 право: </a:t>
            </a:r>
            <a:r>
              <a:rPr lang="ru-RU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загальні</a:t>
            </a:r>
            <a:r>
              <a:rPr lang="ru-RU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 </a:t>
            </a:r>
            <a:r>
              <a:rPr lang="ru-RU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положення</a:t>
            </a:r>
            <a:endParaRPr lang="ru-RU" sz="6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597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Кафедра Фізики Інженерно-Фізичного Інституту НТУ &quot;ХПІ&quot; - Hom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федра Фізики Інженерно-Фізичного Інституту НТУ &quot;ХПІ&quot; - Home ..."/>
          <p:cNvSpPr>
            <a:spLocks noChangeAspect="1" noChangeArrowheads="1"/>
          </p:cNvSpPr>
          <p:nvPr/>
        </p:nvSpPr>
        <p:spPr bwMode="auto">
          <a:xfrm>
            <a:off x="2844053" y="854466"/>
            <a:ext cx="2688722" cy="268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Кафедра Фізики Інженерно-Фізичного Інституту НТУ &quot;ХПІ&quot; - Home ..."/>
          <p:cNvSpPr>
            <a:spLocks noChangeAspect="1" noChangeArrowheads="1"/>
          </p:cNvSpPr>
          <p:nvPr/>
        </p:nvSpPr>
        <p:spPr bwMode="auto">
          <a:xfrm>
            <a:off x="307974" y="7937"/>
            <a:ext cx="2536079" cy="253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0375" y="51154"/>
            <a:ext cx="106791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60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otype Corsiva" panose="03010101010201010101" pitchFamily="66" charset="0"/>
              </a:rPr>
              <a:t>Не </a:t>
            </a:r>
            <a:r>
              <a:rPr lang="ru-RU" sz="6000" b="1" u="sng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otype Corsiva" panose="03010101010201010101" pitchFamily="66" charset="0"/>
              </a:rPr>
              <a:t>може</a:t>
            </a:r>
            <a:r>
              <a:rPr lang="ru-RU" sz="60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otype Corsiva" panose="03010101010201010101" pitchFamily="66" charset="0"/>
              </a:rPr>
              <a:t>стати </a:t>
            </a:r>
            <a:r>
              <a:rPr lang="ru-RU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otype Corsiva" panose="03010101010201010101" pitchFamily="66" charset="0"/>
              </a:rPr>
              <a:t>перешкодою</a:t>
            </a:r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otype Corsiva" panose="03010101010201010101" pitchFamily="66" charset="0"/>
              </a:rPr>
              <a:t> для </a:t>
            </a:r>
            <a:r>
              <a:rPr lang="ru-RU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otype Corsiva" panose="03010101010201010101" pitchFamily="66" charset="0"/>
              </a:rPr>
              <a:t>влаштування</a:t>
            </a:r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otype Corsiva" panose="03010101010201010101" pitchFamily="66" charset="0"/>
              </a:rPr>
              <a:t> на роботу: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7829" y="1715460"/>
            <a:ext cx="3220872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4000" b="1" dirty="0" err="1">
                <a:solidFill>
                  <a:srgbClr val="FF6161"/>
                </a:solidFill>
                <a:latin typeface="Monotype Corsiva"/>
              </a:rPr>
              <a:t>Расова</a:t>
            </a:r>
            <a:r>
              <a:rPr lang="ru-RU" sz="4000" b="1" dirty="0">
                <a:solidFill>
                  <a:srgbClr val="FF6161"/>
                </a:solidFill>
                <a:latin typeface="Monotype Corsiva"/>
              </a:rPr>
              <a:t> і </a:t>
            </a:r>
            <a:r>
              <a:rPr lang="ru-RU" sz="4000" b="1" dirty="0" err="1">
                <a:solidFill>
                  <a:srgbClr val="FF6161"/>
                </a:solidFill>
                <a:latin typeface="Monotype Corsiva"/>
              </a:rPr>
              <a:t>національна</a:t>
            </a:r>
            <a:r>
              <a:rPr lang="ru-RU" sz="4000" b="1" dirty="0">
                <a:solidFill>
                  <a:srgbClr val="FF6161"/>
                </a:solidFill>
                <a:latin typeface="Monotype Corsiva"/>
              </a:rPr>
              <a:t> </a:t>
            </a:r>
            <a:r>
              <a:rPr lang="ru-RU" sz="4000" b="1" dirty="0">
                <a:latin typeface="Monotype Corsiva" panose="03010101010201010101" pitchFamily="66" charset="0"/>
              </a:rPr>
              <a:t/>
            </a:r>
            <a:br>
              <a:rPr lang="ru-RU" sz="4000" b="1" dirty="0">
                <a:latin typeface="Monotype Corsiva" panose="03010101010201010101" pitchFamily="66" charset="0"/>
              </a:rPr>
            </a:br>
            <a:r>
              <a:rPr lang="ru-RU" sz="4000" b="1" dirty="0" err="1">
                <a:solidFill>
                  <a:srgbClr val="FF6161"/>
                </a:solidFill>
                <a:latin typeface="Monotype Corsiva"/>
              </a:rPr>
              <a:t>приналежність</a:t>
            </a:r>
            <a:r>
              <a:rPr lang="ru-RU" sz="4000" b="1" dirty="0">
                <a:solidFill>
                  <a:srgbClr val="FF6161"/>
                </a:solidFill>
                <a:latin typeface="Monotype Corsiva"/>
              </a:rPr>
              <a:t> </a:t>
            </a:r>
            <a:endParaRPr lang="ru-RU" sz="4000" dirty="0">
              <a:ln w="0"/>
              <a:solidFill>
                <a:srgbClr val="FF61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6" t="941" r="496" b="1275"/>
          <a:stretch/>
        </p:blipFill>
        <p:spPr>
          <a:xfrm>
            <a:off x="172307" y="3632461"/>
            <a:ext cx="2876257" cy="31798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72834" y="5529527"/>
            <a:ext cx="231629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4800" b="1" dirty="0">
                <a:solidFill>
                  <a:srgbClr val="FF6161"/>
                </a:solidFill>
                <a:latin typeface="Monotype Corsiva"/>
              </a:rPr>
              <a:t>Стать</a:t>
            </a:r>
            <a:endParaRPr lang="ru-RU" sz="4800" dirty="0">
              <a:ln w="0"/>
              <a:solidFill>
                <a:srgbClr val="FF61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64" y="2482837"/>
            <a:ext cx="2420004" cy="24200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14868" y="2198831"/>
            <a:ext cx="336057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4400" b="1" dirty="0">
                <a:solidFill>
                  <a:srgbClr val="FF6161"/>
                </a:solidFill>
                <a:latin typeface="Monotype Corsiva"/>
              </a:rPr>
              <a:t>Ваг</a:t>
            </a:r>
            <a:r>
              <a:rPr lang="uk-UA" sz="4400" b="1" dirty="0" err="1">
                <a:solidFill>
                  <a:srgbClr val="FF6161"/>
                </a:solidFill>
                <a:latin typeface="Monotype Corsiva"/>
              </a:rPr>
              <a:t>ітність</a:t>
            </a:r>
            <a:endParaRPr lang="ru-RU" sz="4400" dirty="0" err="1">
              <a:ln w="0"/>
              <a:solidFill>
                <a:srgbClr val="FF61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821" y="3112056"/>
            <a:ext cx="2361427" cy="297813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892129" y="5136228"/>
            <a:ext cx="3164832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4800" b="1" dirty="0">
                <a:solidFill>
                  <a:srgbClr val="FF6161"/>
                </a:solidFill>
                <a:latin typeface="Monotype Corsiva"/>
              </a:rPr>
              <a:t>Членство в </a:t>
            </a:r>
            <a:r>
              <a:rPr lang="ru-RU" sz="4800" b="1" dirty="0" err="1">
                <a:solidFill>
                  <a:srgbClr val="FF6161"/>
                </a:solidFill>
                <a:latin typeface="Monotype Corsiva"/>
              </a:rPr>
              <a:t>партії</a:t>
            </a:r>
            <a:endParaRPr lang="ru-RU" sz="4800" dirty="0">
              <a:ln w="0"/>
              <a:solidFill>
                <a:srgbClr val="FF61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735" y="1836337"/>
            <a:ext cx="1942978" cy="315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53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Кафедра Фізики Інженерно-Фізичного Інституту НТУ &quot;ХПІ&quot; - Hom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федра Фізики Інженерно-Фізичного Інституту НТУ &quot;ХПІ&quot; - Home ..."/>
          <p:cNvSpPr>
            <a:spLocks noChangeAspect="1" noChangeArrowheads="1"/>
          </p:cNvSpPr>
          <p:nvPr/>
        </p:nvSpPr>
        <p:spPr bwMode="auto">
          <a:xfrm>
            <a:off x="2844053" y="854466"/>
            <a:ext cx="2688722" cy="268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Кафедра Фізики Інженерно-Фізичного Інституту НТУ &quot;ХПІ&quot; - Home ..."/>
          <p:cNvSpPr>
            <a:spLocks noChangeAspect="1" noChangeArrowheads="1"/>
          </p:cNvSpPr>
          <p:nvPr/>
        </p:nvSpPr>
        <p:spPr bwMode="auto">
          <a:xfrm>
            <a:off x="307974" y="7937"/>
            <a:ext cx="2536079" cy="253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0375" y="51154"/>
            <a:ext cx="106791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u="sng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otype Corsiva" panose="03010101010201010101" pitchFamily="66" charset="0"/>
              </a:rPr>
              <a:t>М</a:t>
            </a:r>
            <a:r>
              <a:rPr lang="ru-RU" sz="6000" b="1" u="sng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otype Corsiva" panose="03010101010201010101" pitchFamily="66" charset="0"/>
              </a:rPr>
              <a:t>оже</a:t>
            </a:r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otype Corsiva" panose="03010101010201010101" pitchFamily="66" charset="0"/>
              </a:rPr>
              <a:t> стати </a:t>
            </a:r>
            <a:r>
              <a:rPr lang="ru-RU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otype Corsiva" panose="03010101010201010101" pitchFamily="66" charset="0"/>
              </a:rPr>
              <a:t>перешкодою</a:t>
            </a:r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otype Corsiva" panose="03010101010201010101" pitchFamily="66" charset="0"/>
              </a:rPr>
              <a:t> для </a:t>
            </a:r>
            <a:r>
              <a:rPr lang="ru-RU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otype Corsiva" panose="03010101010201010101" pitchFamily="66" charset="0"/>
              </a:rPr>
              <a:t>влаштування</a:t>
            </a:r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otype Corsiva" panose="03010101010201010101" pitchFamily="66" charset="0"/>
              </a:rPr>
              <a:t> на роботу: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004071"/>
            <a:ext cx="3009948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4000" b="1" dirty="0">
                <a:solidFill>
                  <a:srgbClr val="FF6161"/>
                </a:solidFill>
                <a:latin typeface="Monotype Corsiva"/>
              </a:rPr>
              <a:t> </a:t>
            </a:r>
            <a:r>
              <a:rPr lang="ru-RU" sz="4000" b="1" dirty="0" err="1">
                <a:solidFill>
                  <a:srgbClr val="FF6161"/>
                </a:solidFill>
                <a:latin typeface="Monotype Corsiva"/>
              </a:rPr>
              <a:t>Відсутність</a:t>
            </a:r>
            <a:r>
              <a:rPr lang="ru-RU" sz="4000" b="1" dirty="0">
                <a:solidFill>
                  <a:srgbClr val="FF6161"/>
                </a:solidFill>
                <a:latin typeface="Monotype Corsiva"/>
              </a:rPr>
              <a:t> </a:t>
            </a:r>
            <a:r>
              <a:rPr lang="ru-RU" sz="4000" b="1" dirty="0" err="1">
                <a:solidFill>
                  <a:srgbClr val="FF6161"/>
                </a:solidFill>
                <a:latin typeface="Monotype Corsiva"/>
              </a:rPr>
              <a:t>вакансій</a:t>
            </a:r>
            <a:endParaRPr lang="ru-RU" sz="4000" dirty="0">
              <a:ln w="0"/>
              <a:solidFill>
                <a:srgbClr val="FF61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7400" y="4992444"/>
            <a:ext cx="4543345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4000" b="1" dirty="0" err="1">
                <a:solidFill>
                  <a:srgbClr val="FF6161"/>
                </a:solidFill>
                <a:latin typeface="Monotype Corsiva"/>
              </a:rPr>
              <a:t>Відстутність</a:t>
            </a:r>
            <a:r>
              <a:rPr lang="ru-RU" sz="4000" b="1" dirty="0">
                <a:solidFill>
                  <a:srgbClr val="FF6161"/>
                </a:solidFill>
                <a:latin typeface="Monotype Corsiva"/>
              </a:rPr>
              <a:t> у претендента </a:t>
            </a:r>
            <a:r>
              <a:rPr lang="ru-RU" sz="4000" b="1" dirty="0" err="1">
                <a:solidFill>
                  <a:srgbClr val="FF6161"/>
                </a:solidFill>
                <a:latin typeface="Monotype Corsiva"/>
              </a:rPr>
              <a:t>належної</a:t>
            </a:r>
            <a:r>
              <a:rPr lang="ru-RU" sz="4000" b="1" dirty="0">
                <a:solidFill>
                  <a:srgbClr val="FF6161"/>
                </a:solidFill>
                <a:latin typeface="Monotype Corsiva"/>
              </a:rPr>
              <a:t> </a:t>
            </a:r>
            <a:r>
              <a:rPr lang="ru-RU" sz="4000" b="1" dirty="0" err="1">
                <a:solidFill>
                  <a:srgbClr val="FF6161"/>
                </a:solidFill>
                <a:latin typeface="Monotype Corsiva"/>
              </a:rPr>
              <a:t>валіфікації</a:t>
            </a:r>
            <a:endParaRPr lang="ru-RU" sz="4000" dirty="0">
              <a:ln w="0"/>
              <a:solidFill>
                <a:srgbClr val="FF61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35942" y="1880961"/>
            <a:ext cx="3065306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uk-UA" sz="4400" b="1" dirty="0">
                <a:solidFill>
                  <a:srgbClr val="FF6161"/>
                </a:solidFill>
                <a:latin typeface="Monotype Corsiva"/>
              </a:rPr>
              <a:t>Фізичні якості</a:t>
            </a:r>
            <a:endParaRPr lang="ru-RU" sz="4400" dirty="0">
              <a:ln w="0"/>
              <a:solidFill>
                <a:srgbClr val="FF61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86387" y="4629997"/>
            <a:ext cx="3905613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4400" b="1" dirty="0" err="1">
                <a:solidFill>
                  <a:srgbClr val="FF6161"/>
                </a:solidFill>
                <a:latin typeface="Monotype Corsiva"/>
              </a:rPr>
              <a:t>Обмеження</a:t>
            </a:r>
            <a:r>
              <a:rPr lang="ru-RU" sz="4400" b="1" dirty="0">
                <a:solidFill>
                  <a:srgbClr val="FF6161"/>
                </a:solidFill>
                <a:latin typeface="Monotype Corsiva"/>
              </a:rPr>
              <a:t>, </a:t>
            </a:r>
            <a:r>
              <a:rPr lang="ru-RU" sz="4400" b="1" dirty="0" err="1">
                <a:solidFill>
                  <a:srgbClr val="FF6161"/>
                </a:solidFill>
                <a:latin typeface="Monotype Corsiva"/>
              </a:rPr>
              <a:t>встановлені</a:t>
            </a:r>
            <a:r>
              <a:rPr lang="ru-RU" sz="4400" b="1" dirty="0">
                <a:solidFill>
                  <a:srgbClr val="FF6161"/>
                </a:solidFill>
                <a:latin typeface="Monotype Corsiva"/>
              </a:rPr>
              <a:t> </a:t>
            </a:r>
            <a:r>
              <a:rPr lang="ru-RU" sz="4400" b="1" dirty="0" err="1">
                <a:solidFill>
                  <a:srgbClr val="FF6161"/>
                </a:solidFill>
                <a:latin typeface="Monotype Corsiva"/>
              </a:rPr>
              <a:t>законодавством</a:t>
            </a:r>
            <a:endParaRPr lang="ru-RU" sz="4400" dirty="0">
              <a:ln w="0"/>
              <a:solidFill>
                <a:srgbClr val="FF61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1892"/>
            <a:ext cx="2905836" cy="29058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856" y="2330933"/>
            <a:ext cx="4367889" cy="24071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585" y="3165809"/>
            <a:ext cx="1886802" cy="304937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206" y="2385542"/>
            <a:ext cx="2297973" cy="229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21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Кафедра Фізики Інженерно-Фізичного Інституту НТУ &quot;ХПІ&quot; - Hom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федра Фізики Інженерно-Фізичного Інституту НТУ &quot;ХПІ&quot; - Home ..."/>
          <p:cNvSpPr>
            <a:spLocks noChangeAspect="1" noChangeArrowheads="1"/>
          </p:cNvSpPr>
          <p:nvPr/>
        </p:nvSpPr>
        <p:spPr bwMode="auto">
          <a:xfrm>
            <a:off x="2844053" y="854466"/>
            <a:ext cx="2688722" cy="268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Кафедра Фізики Інженерно-Фізичного Інституту НТУ &quot;ХПІ&quot; - Home ..."/>
          <p:cNvSpPr>
            <a:spLocks noChangeAspect="1" noChangeArrowheads="1"/>
          </p:cNvSpPr>
          <p:nvPr/>
        </p:nvSpPr>
        <p:spPr bwMode="auto">
          <a:xfrm>
            <a:off x="307974" y="7937"/>
            <a:ext cx="2536079" cy="253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0375" y="51154"/>
            <a:ext cx="106791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Monotype Corsiva" panose="03010101010201010101" pitchFamily="66" charset="0"/>
              </a:rPr>
              <a:t>Трудовий</a:t>
            </a:r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Monotype Corsiva" panose="03010101010201010101" pitchFamily="66" charset="0"/>
              </a:rPr>
              <a:t> </a:t>
            </a:r>
            <a:r>
              <a:rPr lang="ru-RU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Monotype Corsiva" panose="03010101010201010101" pitchFamily="66" charset="0"/>
              </a:rPr>
              <a:t>договір</a:t>
            </a:r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Monotype Corsiva" panose="03010101010201010101" pitchFamily="66" charset="0"/>
              </a:rPr>
              <a:t> </a:t>
            </a:r>
            <a:r>
              <a:rPr lang="ru-RU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Monotype Corsiva" panose="03010101010201010101" pitchFamily="66" charset="0"/>
              </a:rPr>
              <a:t>гарантує</a:t>
            </a:r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Monotype Corsiva" panose="03010101010201010101" pitchFamily="66" charset="0"/>
              </a:rPr>
              <a:t>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702194"/>
            <a:ext cx="25408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>
                <a:solidFill>
                  <a:srgbClr val="FF6161"/>
                </a:solidFill>
                <a:latin typeface="Monotype Corsiva" panose="03010101010201010101" pitchFamily="66" charset="0"/>
              </a:rPr>
              <a:t>Соціальний</a:t>
            </a:r>
            <a:r>
              <a:rPr lang="ru-RU" sz="4000" b="1" dirty="0">
                <a:solidFill>
                  <a:srgbClr val="FF6161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b="1" dirty="0" err="1">
                <a:solidFill>
                  <a:srgbClr val="FF6161"/>
                </a:solidFill>
                <a:latin typeface="Monotype Corsiva" panose="03010101010201010101" pitchFamily="66" charset="0"/>
              </a:rPr>
              <a:t>захист</a:t>
            </a:r>
            <a:endParaRPr lang="ru-RU" sz="4000" dirty="0">
              <a:ln w="0"/>
              <a:solidFill>
                <a:srgbClr val="FF61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95371" y="2751167"/>
            <a:ext cx="2539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>
                <a:solidFill>
                  <a:srgbClr val="FF6161"/>
                </a:solidFill>
                <a:latin typeface="Monotype Corsiva" panose="03010101010201010101" pitchFamily="66" charset="0"/>
              </a:rPr>
              <a:t>Відпустку</a:t>
            </a:r>
            <a:endParaRPr lang="ru-RU" sz="4000" dirty="0">
              <a:ln w="0"/>
              <a:solidFill>
                <a:srgbClr val="FF61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77065" y="2640912"/>
            <a:ext cx="2718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FF6161"/>
                </a:solidFill>
                <a:latin typeface="Monotype Corsiva" panose="03010101010201010101" pitchFamily="66" charset="0"/>
              </a:rPr>
              <a:t>Вихідні дні</a:t>
            </a:r>
            <a:endParaRPr lang="ru-RU" sz="4400" dirty="0">
              <a:ln w="0"/>
              <a:solidFill>
                <a:srgbClr val="FF61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87550" y="1680048"/>
            <a:ext cx="25736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>
                <a:solidFill>
                  <a:srgbClr val="FF6161"/>
                </a:solidFill>
                <a:latin typeface="Monotype Corsiva" panose="03010101010201010101" pitchFamily="66" charset="0"/>
              </a:rPr>
              <a:t>Заробітню</a:t>
            </a:r>
            <a:r>
              <a:rPr lang="ru-RU" sz="4400" b="1" dirty="0">
                <a:solidFill>
                  <a:srgbClr val="FF6161"/>
                </a:solidFill>
                <a:latin typeface="Monotype Corsiva" panose="03010101010201010101" pitchFamily="66" charset="0"/>
              </a:rPr>
              <a:t> плату</a:t>
            </a:r>
            <a:endParaRPr lang="ru-RU" sz="4400" dirty="0">
              <a:ln w="0"/>
              <a:solidFill>
                <a:srgbClr val="FF61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34298" y="1774583"/>
            <a:ext cx="1840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FF6161"/>
                </a:solidFill>
                <a:latin typeface="Monotype Corsiva" panose="03010101010201010101" pitchFamily="66" charset="0"/>
              </a:rPr>
              <a:t>Пенсію</a:t>
            </a:r>
            <a:endParaRPr lang="ru-RU" sz="4400" dirty="0">
              <a:ln w="0"/>
              <a:solidFill>
                <a:srgbClr val="FF61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cxnSp>
        <p:nvCxnSpPr>
          <p:cNvPr id="6" name="Прямая со стрелкой 5"/>
          <p:cNvCxnSpPr>
            <a:stCxn id="8" idx="2"/>
            <a:endCxn id="9" idx="0"/>
          </p:cNvCxnSpPr>
          <p:nvPr/>
        </p:nvCxnSpPr>
        <p:spPr>
          <a:xfrm flipH="1">
            <a:off x="1270443" y="1066817"/>
            <a:ext cx="4529494" cy="635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8" idx="2"/>
            <a:endCxn id="10" idx="0"/>
          </p:cNvCxnSpPr>
          <p:nvPr/>
        </p:nvCxnSpPr>
        <p:spPr>
          <a:xfrm flipH="1">
            <a:off x="3565353" y="1066817"/>
            <a:ext cx="2234584" cy="1684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8" idx="2"/>
            <a:endCxn id="14" idx="0"/>
          </p:cNvCxnSpPr>
          <p:nvPr/>
        </p:nvCxnSpPr>
        <p:spPr>
          <a:xfrm>
            <a:off x="5799937" y="1066817"/>
            <a:ext cx="74453" cy="613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8" idx="2"/>
            <a:endCxn id="12" idx="0"/>
          </p:cNvCxnSpPr>
          <p:nvPr/>
        </p:nvCxnSpPr>
        <p:spPr>
          <a:xfrm>
            <a:off x="5799937" y="1066817"/>
            <a:ext cx="2536200" cy="1574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8" idx="2"/>
            <a:endCxn id="18" idx="0"/>
          </p:cNvCxnSpPr>
          <p:nvPr/>
        </p:nvCxnSpPr>
        <p:spPr>
          <a:xfrm>
            <a:off x="5799937" y="1066817"/>
            <a:ext cx="5154549" cy="707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712" y="3410353"/>
            <a:ext cx="2381250" cy="215265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" r="9536"/>
          <a:stretch/>
        </p:blipFill>
        <p:spPr>
          <a:xfrm>
            <a:off x="0" y="3316920"/>
            <a:ext cx="2442575" cy="322285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74" y="2932199"/>
            <a:ext cx="2606926" cy="392580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576" y="3347336"/>
            <a:ext cx="2266088" cy="223018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978" y="4253512"/>
            <a:ext cx="2789734" cy="25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31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Кафедра Фізики Інженерно-Фізичного Інституту НТУ &quot;ХПІ&quot; - Hom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федра Фізики Інженерно-Фізичного Інституту НТУ &quot;ХПІ&quot; - Home ..."/>
          <p:cNvSpPr>
            <a:spLocks noChangeAspect="1" noChangeArrowheads="1"/>
          </p:cNvSpPr>
          <p:nvPr/>
        </p:nvSpPr>
        <p:spPr bwMode="auto">
          <a:xfrm>
            <a:off x="2718132" y="786227"/>
            <a:ext cx="2688722" cy="268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Кафедра Фізики Інженерно-Фізичного Інституту НТУ &quot;ХПІ&quot; - Home ..."/>
          <p:cNvSpPr>
            <a:spLocks noChangeAspect="1" noChangeArrowheads="1"/>
          </p:cNvSpPr>
          <p:nvPr/>
        </p:nvSpPr>
        <p:spPr bwMode="auto">
          <a:xfrm>
            <a:off x="307974" y="7937"/>
            <a:ext cx="2536079" cy="253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9653" y="1911460"/>
            <a:ext cx="11932693" cy="21852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4800" b="1" dirty="0">
                <a:solidFill>
                  <a:srgbClr val="C56BCF"/>
                </a:solidFill>
                <a:latin typeface="Monotype Corsiva"/>
              </a:rPr>
              <a:t> </a:t>
            </a:r>
            <a:r>
              <a:rPr lang="ru-RU" sz="4400" b="1" dirty="0" err="1">
                <a:solidFill>
                  <a:srgbClr val="002060"/>
                </a:solidFill>
                <a:latin typeface="Monotype Corsiva"/>
              </a:rPr>
              <a:t>Особливість</a:t>
            </a:r>
            <a:r>
              <a:rPr lang="ru-RU" sz="4400" b="1" dirty="0">
                <a:solidFill>
                  <a:srgbClr val="002060"/>
                </a:solidFill>
                <a:latin typeface="Monotype Corsiva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Monotype Corsiva"/>
              </a:rPr>
              <a:t>адміністративного</a:t>
            </a:r>
            <a:r>
              <a:rPr lang="ru-RU" sz="4400" b="1" dirty="0">
                <a:solidFill>
                  <a:srgbClr val="002060"/>
                </a:solidFill>
                <a:latin typeface="Monotype Corsiva"/>
              </a:rPr>
              <a:t> права – </a:t>
            </a:r>
            <a:r>
              <a:rPr lang="ru-RU" sz="4400" b="1" dirty="0" err="1">
                <a:solidFill>
                  <a:srgbClr val="002060"/>
                </a:solidFill>
                <a:latin typeface="Monotype Corsiva"/>
              </a:rPr>
              <a:t>це</a:t>
            </a:r>
            <a:r>
              <a:rPr lang="ru-RU" sz="4400" b="1" dirty="0">
                <a:solidFill>
                  <a:srgbClr val="002060"/>
                </a:solidFill>
                <a:latin typeface="Monotype Corsiva"/>
              </a:rPr>
              <a:t> те, </a:t>
            </a:r>
            <a:r>
              <a:rPr lang="ru-RU" sz="4400" b="1" dirty="0" err="1">
                <a:solidFill>
                  <a:srgbClr val="002060"/>
                </a:solidFill>
                <a:latin typeface="Monotype Corsiva"/>
              </a:rPr>
              <a:t>що</a:t>
            </a:r>
            <a:r>
              <a:rPr lang="ru-RU" sz="4400" b="1" dirty="0">
                <a:solidFill>
                  <a:srgbClr val="002060"/>
                </a:solidFill>
                <a:latin typeface="Monotype Corsiva"/>
              </a:rPr>
              <a:t> одним з </a:t>
            </a:r>
            <a:r>
              <a:rPr lang="ru-RU" sz="4400" b="1" dirty="0" err="1">
                <a:solidFill>
                  <a:srgbClr val="002060"/>
                </a:solidFill>
                <a:latin typeface="Monotype Corsiva"/>
              </a:rPr>
              <a:t>учасників</a:t>
            </a:r>
            <a:r>
              <a:rPr lang="ru-RU" sz="4400" b="1" dirty="0">
                <a:solidFill>
                  <a:srgbClr val="002060"/>
                </a:solidFill>
                <a:latin typeface="Monotype Corsiva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Monotype Corsiva"/>
              </a:rPr>
              <a:t>правовідносин</a:t>
            </a:r>
            <a:r>
              <a:rPr lang="ru-RU" sz="4400" b="1" dirty="0">
                <a:solidFill>
                  <a:srgbClr val="002060"/>
                </a:solidFill>
                <a:latin typeface="Monotype Corsiva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Monotype Corsiva"/>
              </a:rPr>
              <a:t>виступає</a:t>
            </a:r>
            <a:r>
              <a:rPr lang="ru-RU" sz="4400" b="1" dirty="0">
                <a:solidFill>
                  <a:srgbClr val="002060"/>
                </a:solidFill>
                <a:latin typeface="Monotype Corsiva"/>
              </a:rPr>
              <a:t> держава. Вона </a:t>
            </a:r>
            <a:r>
              <a:rPr lang="ru-RU" sz="4400" b="1" dirty="0" err="1">
                <a:solidFill>
                  <a:srgbClr val="002060"/>
                </a:solidFill>
                <a:latin typeface="Monotype Corsiva"/>
              </a:rPr>
              <a:t>наділена</a:t>
            </a:r>
            <a:r>
              <a:rPr lang="ru-RU" sz="4400" b="1" dirty="0">
                <a:solidFill>
                  <a:srgbClr val="002060"/>
                </a:solidFill>
                <a:latin typeface="Monotype Corsiva"/>
              </a:rPr>
              <a:t> правом примусу.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254696"/>
            <a:ext cx="3546141" cy="35461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83" y="3890586"/>
            <a:ext cx="2823603" cy="28236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7481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Тема 9. </a:t>
            </a:r>
            <a:r>
              <a:rPr lang="ru-RU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Основи</a:t>
            </a:r>
            <a:r>
              <a:rPr lang="ru-RU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 </a:t>
            </a:r>
            <a:r>
              <a:rPr lang="ru-RU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адміністративного</a:t>
            </a:r>
            <a:r>
              <a:rPr lang="ru-RU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 права</a:t>
            </a:r>
          </a:p>
        </p:txBody>
      </p:sp>
    </p:spTree>
    <p:extLst>
      <p:ext uri="{BB962C8B-B14F-4D97-AF65-F5344CB8AC3E}">
        <p14:creationId xmlns:p14="http://schemas.microsoft.com/office/powerpoint/2010/main" val="2412977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Кафедра Фізики Інженерно-Фізичного Інституту НТУ &quot;ХПІ&quot; - Hom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федра Фізики Інженерно-Фізичного Інституту НТУ &quot;ХПІ&quot; - Home ..."/>
          <p:cNvSpPr>
            <a:spLocks noChangeAspect="1" noChangeArrowheads="1"/>
          </p:cNvSpPr>
          <p:nvPr/>
        </p:nvSpPr>
        <p:spPr bwMode="auto">
          <a:xfrm>
            <a:off x="2563259" y="4762806"/>
            <a:ext cx="2688722" cy="268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Кафедра Фізики Інженерно-Фізичного Інституту НТУ &quot;ХПІ&quot; - Home ..."/>
          <p:cNvSpPr>
            <a:spLocks noChangeAspect="1" noChangeArrowheads="1"/>
          </p:cNvSpPr>
          <p:nvPr/>
        </p:nvSpPr>
        <p:spPr bwMode="auto">
          <a:xfrm>
            <a:off x="307974" y="7937"/>
            <a:ext cx="2536079" cy="253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07974" y="5687162"/>
            <a:ext cx="336327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4400" b="1" dirty="0" err="1">
                <a:solidFill>
                  <a:srgbClr val="002060"/>
                </a:solidFill>
                <a:latin typeface="Monotype Corsiva"/>
              </a:rPr>
              <a:t>Попередження</a:t>
            </a:r>
            <a:endParaRPr lang="ru-RU" sz="4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6218" y="1898218"/>
            <a:ext cx="208930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Monotype Corsiva"/>
              </a:rPr>
              <a:t>Штраф</a:t>
            </a:r>
            <a:endParaRPr lang="ru-RU" sz="4400" dirty="0">
              <a:ln w="0"/>
              <a:solidFill>
                <a:srgbClr val="FF616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14868" y="5348609"/>
            <a:ext cx="3065306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uk-UA" sz="4400" b="1" dirty="0">
                <a:solidFill>
                  <a:srgbClr val="002060"/>
                </a:solidFill>
                <a:latin typeface="Monotype Corsiva"/>
              </a:rPr>
              <a:t>Виправні роботи</a:t>
            </a:r>
            <a:endParaRPr lang="ru-RU" sz="4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46610" y="1799702"/>
            <a:ext cx="3891071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4000" b="1" dirty="0" err="1">
                <a:solidFill>
                  <a:srgbClr val="002060"/>
                </a:solidFill>
                <a:latin typeface="Monotype Corsiva"/>
              </a:rPr>
              <a:t>Адм</a:t>
            </a:r>
            <a:r>
              <a:rPr lang="uk-UA" sz="4000" b="1" dirty="0" err="1">
                <a:solidFill>
                  <a:srgbClr val="002060"/>
                </a:solidFill>
                <a:latin typeface="Monotype Corsiva"/>
              </a:rPr>
              <a:t>іністративний</a:t>
            </a:r>
            <a:r>
              <a:rPr lang="uk-UA" sz="4000" b="1" dirty="0">
                <a:solidFill>
                  <a:srgbClr val="002060"/>
                </a:solidFill>
                <a:latin typeface="Monotype Corsiva"/>
              </a:rPr>
              <a:t> арешт</a:t>
            </a:r>
            <a:endParaRPr lang="ru-RU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25920" y="215094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rgbClr val="C56BCF"/>
                </a:solidFill>
                <a:latin typeface="Monotype Corsiva" panose="03010101010201010101" pitchFamily="66" charset="0"/>
              </a:rPr>
              <a:t> </a:t>
            </a:r>
            <a:r>
              <a:rPr lang="ru-RU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otype Corsiva" panose="03010101010201010101" pitchFamily="66" charset="0"/>
              </a:rPr>
              <a:t>Види</a:t>
            </a:r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otype Corsiva" panose="03010101010201010101" pitchFamily="66" charset="0"/>
              </a:rPr>
              <a:t>адміністративних</a:t>
            </a:r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otype Corsiva" panose="03010101010201010101" pitchFamily="66" charset="0"/>
              </a:rPr>
              <a:t>стягнень</a:t>
            </a:r>
            <a:endParaRPr lang="ru-RU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928" y="2966929"/>
            <a:ext cx="3891071" cy="389107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52" y="2621065"/>
            <a:ext cx="2393891" cy="218944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628" y="2865945"/>
            <a:ext cx="2778913" cy="27441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94" y="1377846"/>
            <a:ext cx="2449633" cy="409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4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Кафедра Фізики Інженерно-Фізичного Інституту НТУ &quot;ХПІ&quot; - Hom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Кафедра Фізики Інженерно-Фізичного Інституту НТУ &quot;ХПІ&quot; - Home ..."/>
          <p:cNvSpPr>
            <a:spLocks noChangeAspect="1" noChangeArrowheads="1"/>
          </p:cNvSpPr>
          <p:nvPr/>
        </p:nvSpPr>
        <p:spPr bwMode="auto">
          <a:xfrm>
            <a:off x="307974" y="7937"/>
            <a:ext cx="2536079" cy="253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5575" y="4730548"/>
            <a:ext cx="11813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err="1">
                <a:solidFill>
                  <a:srgbClr val="B94BC5"/>
                </a:solidFill>
                <a:latin typeface="Monotype Corsiva" panose="03010101010201010101" pitchFamily="66" charset="0"/>
              </a:rPr>
              <a:t>Злочин</a:t>
            </a:r>
            <a:r>
              <a:rPr lang="ru-RU" sz="5400" b="1" dirty="0">
                <a:solidFill>
                  <a:srgbClr val="B94BC5"/>
                </a:solidFill>
                <a:latin typeface="Monotype Corsiva" panose="03010101010201010101" pitchFamily="66" charset="0"/>
              </a:rPr>
              <a:t> – </a:t>
            </a:r>
            <a:r>
              <a:rPr lang="ru-RU" sz="5400" b="1" dirty="0" err="1">
                <a:solidFill>
                  <a:srgbClr val="B94BC5"/>
                </a:solidFill>
                <a:latin typeface="Monotype Corsiva" panose="03010101010201010101" pitchFamily="66" charset="0"/>
              </a:rPr>
              <a:t>це</a:t>
            </a:r>
            <a:r>
              <a:rPr lang="ru-RU" sz="5400" b="1" dirty="0">
                <a:solidFill>
                  <a:srgbClr val="B94BC5"/>
                </a:solidFill>
                <a:latin typeface="Monotype Corsiva" panose="03010101010201010101" pitchFamily="66" charset="0"/>
              </a:rPr>
              <a:t> </a:t>
            </a:r>
            <a:r>
              <a:rPr lang="ru-RU" sz="5400" b="1" dirty="0" err="1">
                <a:solidFill>
                  <a:srgbClr val="B94BC5"/>
                </a:solidFill>
                <a:latin typeface="Monotype Corsiva" panose="03010101010201010101" pitchFamily="66" charset="0"/>
              </a:rPr>
              <a:t>суспільно-небезпечне</a:t>
            </a:r>
            <a:r>
              <a:rPr lang="ru-RU" sz="5400" b="1" dirty="0">
                <a:solidFill>
                  <a:srgbClr val="B94BC5"/>
                </a:solidFill>
                <a:latin typeface="Monotype Corsiva" panose="03010101010201010101" pitchFamily="66" charset="0"/>
              </a:rPr>
              <a:t> </a:t>
            </a:r>
            <a:r>
              <a:rPr lang="ru-RU" sz="5400" b="1" dirty="0" err="1">
                <a:solidFill>
                  <a:srgbClr val="B94BC5"/>
                </a:solidFill>
                <a:latin typeface="Monotype Corsiva" panose="03010101010201010101" pitchFamily="66" charset="0"/>
              </a:rPr>
              <a:t>діяння</a:t>
            </a:r>
            <a:r>
              <a:rPr lang="ru-RU" sz="5400" b="1" dirty="0">
                <a:solidFill>
                  <a:srgbClr val="B94BC5"/>
                </a:solidFill>
                <a:latin typeface="Monotype Corsiva" panose="03010101010201010101" pitchFamily="66" charset="0"/>
              </a:rPr>
              <a:t>, </a:t>
            </a:r>
            <a:r>
              <a:rPr lang="ru-RU" sz="5400" b="1" dirty="0" err="1">
                <a:solidFill>
                  <a:srgbClr val="B94BC5"/>
                </a:solidFill>
                <a:latin typeface="Monotype Corsiva" panose="03010101010201010101" pitchFamily="66" charset="0"/>
              </a:rPr>
              <a:t>вчинене</a:t>
            </a:r>
            <a:r>
              <a:rPr lang="ru-RU" sz="5400" b="1" dirty="0">
                <a:solidFill>
                  <a:srgbClr val="B94BC5"/>
                </a:solidFill>
                <a:latin typeface="Monotype Corsiva" panose="03010101010201010101" pitchFamily="66" charset="0"/>
              </a:rPr>
              <a:t> </a:t>
            </a:r>
            <a:r>
              <a:rPr lang="ru-RU" sz="5400" b="1" dirty="0" err="1">
                <a:solidFill>
                  <a:srgbClr val="B94BC5"/>
                </a:solidFill>
                <a:latin typeface="Monotype Corsiva" panose="03010101010201010101" pitchFamily="66" charset="0"/>
              </a:rPr>
              <a:t>суб’єктом</a:t>
            </a:r>
            <a:r>
              <a:rPr lang="ru-RU" sz="5400" b="1" dirty="0">
                <a:solidFill>
                  <a:srgbClr val="B94BC5"/>
                </a:solidFill>
                <a:latin typeface="Monotype Corsiva" panose="03010101010201010101" pitchFamily="66" charset="0"/>
              </a:rPr>
              <a:t> </a:t>
            </a:r>
            <a:r>
              <a:rPr lang="ru-RU" sz="5400" b="1" dirty="0" err="1">
                <a:solidFill>
                  <a:srgbClr val="B94BC5"/>
                </a:solidFill>
                <a:latin typeface="Monotype Corsiva" panose="03010101010201010101" pitchFamily="66" charset="0"/>
              </a:rPr>
              <a:t>злочину</a:t>
            </a:r>
            <a:endParaRPr lang="ru-RU" sz="5400" dirty="0">
              <a:ln w="0"/>
              <a:solidFill>
                <a:srgbClr val="B94BC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9" y="1621502"/>
            <a:ext cx="4907479" cy="31090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637695"/>
            <a:ext cx="3200700" cy="27744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33669" y="214151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Тема 10. </a:t>
            </a:r>
            <a:r>
              <a:rPr lang="ru-RU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Основи</a:t>
            </a:r>
            <a:r>
              <a:rPr lang="ru-RU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 </a:t>
            </a:r>
            <a:r>
              <a:rPr lang="ru-RU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кримінального</a:t>
            </a:r>
            <a:r>
              <a:rPr lang="ru-RU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 права</a:t>
            </a:r>
          </a:p>
        </p:txBody>
      </p:sp>
    </p:spTree>
    <p:extLst>
      <p:ext uri="{BB962C8B-B14F-4D97-AF65-F5344CB8AC3E}">
        <p14:creationId xmlns:p14="http://schemas.microsoft.com/office/powerpoint/2010/main" val="1634087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Кафедра Фізики Інженерно-Фізичного Інституту НТУ &quot;ХПІ&quot; - Hom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федра Фізики Інженерно-Фізичного Інституту НТУ &quot;ХПІ&quot; - Home ..."/>
          <p:cNvSpPr>
            <a:spLocks noChangeAspect="1" noChangeArrowheads="1"/>
          </p:cNvSpPr>
          <p:nvPr/>
        </p:nvSpPr>
        <p:spPr bwMode="auto">
          <a:xfrm>
            <a:off x="2718132" y="786227"/>
            <a:ext cx="2688722" cy="268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Кафедра Фізики Інженерно-Фізичного Інституту НТУ &quot;ХПІ&quot; - Home ..."/>
          <p:cNvSpPr>
            <a:spLocks noChangeAspect="1" noChangeArrowheads="1"/>
          </p:cNvSpPr>
          <p:nvPr/>
        </p:nvSpPr>
        <p:spPr bwMode="auto">
          <a:xfrm>
            <a:off x="307974" y="7937"/>
            <a:ext cx="2536079" cy="253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86499" y="2101948"/>
            <a:ext cx="10679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 </a:t>
            </a:r>
            <a:endParaRPr lang="ru-RU" sz="4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974" y="141879"/>
            <a:ext cx="118135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>
                <a:solidFill>
                  <a:srgbClr val="B94BC5"/>
                </a:solidFill>
                <a:latin typeface="Monotype Corsiva" panose="03010101010201010101" pitchFamily="66" charset="0"/>
              </a:rPr>
              <a:t>Покарання</a:t>
            </a:r>
            <a:r>
              <a:rPr lang="ru-RU" sz="4800" b="1" dirty="0">
                <a:solidFill>
                  <a:srgbClr val="B94BC5"/>
                </a:solidFill>
                <a:latin typeface="Monotype Corsiva" panose="03010101010201010101" pitchFamily="66" charset="0"/>
              </a:rPr>
              <a:t> – </a:t>
            </a:r>
            <a:r>
              <a:rPr lang="ru-RU" sz="4800" b="1" dirty="0" err="1">
                <a:solidFill>
                  <a:srgbClr val="B94BC5"/>
                </a:solidFill>
                <a:latin typeface="Monotype Corsiva" panose="03010101010201010101" pitchFamily="66" charset="0"/>
              </a:rPr>
              <a:t>це</a:t>
            </a:r>
            <a:r>
              <a:rPr lang="ru-RU" sz="4800" b="1" dirty="0">
                <a:solidFill>
                  <a:srgbClr val="B94BC5"/>
                </a:solidFill>
                <a:latin typeface="Monotype Corsiva" panose="03010101010201010101" pitchFamily="66" charset="0"/>
              </a:rPr>
              <a:t> </a:t>
            </a:r>
            <a:r>
              <a:rPr lang="ru-RU" sz="4800" b="1" dirty="0" err="1">
                <a:solidFill>
                  <a:srgbClr val="B94BC5"/>
                </a:solidFill>
                <a:latin typeface="Monotype Corsiva" panose="03010101010201010101" pitchFamily="66" charset="0"/>
              </a:rPr>
              <a:t>захід</a:t>
            </a:r>
            <a:r>
              <a:rPr lang="ru-RU" sz="4800" b="1" dirty="0">
                <a:solidFill>
                  <a:srgbClr val="B94BC5"/>
                </a:solidFill>
                <a:latin typeface="Monotype Corsiva" panose="03010101010201010101" pitchFamily="66" charset="0"/>
              </a:rPr>
              <a:t> державного примусу, </a:t>
            </a:r>
            <a:r>
              <a:rPr lang="ru-RU" sz="4800" b="1" dirty="0" err="1">
                <a:solidFill>
                  <a:srgbClr val="B94BC5"/>
                </a:solidFill>
                <a:latin typeface="Monotype Corsiva" panose="03010101010201010101" pitchFamily="66" charset="0"/>
              </a:rPr>
              <a:t>що</a:t>
            </a:r>
            <a:r>
              <a:rPr lang="ru-RU" sz="4800" b="1" dirty="0">
                <a:solidFill>
                  <a:srgbClr val="B94BC5"/>
                </a:solidFill>
                <a:latin typeface="Monotype Corsiva" panose="03010101010201010101" pitchFamily="66" charset="0"/>
              </a:rPr>
              <a:t> </a:t>
            </a:r>
            <a:r>
              <a:rPr lang="ru-RU" sz="4800" b="1" dirty="0" err="1">
                <a:solidFill>
                  <a:srgbClr val="B94BC5"/>
                </a:solidFill>
                <a:latin typeface="Monotype Corsiva" panose="03010101010201010101" pitchFamily="66" charset="0"/>
              </a:rPr>
              <a:t>застосовується</a:t>
            </a:r>
            <a:r>
              <a:rPr lang="ru-RU" sz="4800" b="1" dirty="0">
                <a:solidFill>
                  <a:srgbClr val="B94BC5"/>
                </a:solidFill>
                <a:latin typeface="Monotype Corsiva" panose="03010101010201010101" pitchFamily="66" charset="0"/>
              </a:rPr>
              <a:t> </a:t>
            </a:r>
            <a:r>
              <a:rPr lang="ru-RU" sz="4800" b="1" dirty="0" err="1">
                <a:solidFill>
                  <a:srgbClr val="B94BC5"/>
                </a:solidFill>
                <a:latin typeface="Monotype Corsiva" panose="03010101010201010101" pitchFamily="66" charset="0"/>
              </a:rPr>
              <a:t>від</a:t>
            </a:r>
            <a:r>
              <a:rPr lang="ru-RU" sz="4800" b="1" dirty="0">
                <a:solidFill>
                  <a:srgbClr val="B94BC5"/>
                </a:solidFill>
                <a:latin typeface="Monotype Corsiva" panose="03010101010201010101" pitchFamily="66" charset="0"/>
              </a:rPr>
              <a:t> </a:t>
            </a:r>
            <a:r>
              <a:rPr lang="ru-RU" sz="4800" b="1" dirty="0" err="1">
                <a:solidFill>
                  <a:srgbClr val="B94BC5"/>
                </a:solidFill>
                <a:latin typeface="Monotype Corsiva" panose="03010101010201010101" pitchFamily="66" charset="0"/>
              </a:rPr>
              <a:t>імені</a:t>
            </a:r>
            <a:r>
              <a:rPr lang="ru-RU" sz="4800" b="1" dirty="0">
                <a:solidFill>
                  <a:srgbClr val="B94BC5"/>
                </a:solidFill>
                <a:latin typeface="Monotype Corsiva" panose="03010101010201010101" pitchFamily="66" charset="0"/>
              </a:rPr>
              <a:t> </a:t>
            </a:r>
            <a:r>
              <a:rPr lang="ru-RU" sz="4800" b="1" dirty="0" err="1">
                <a:solidFill>
                  <a:srgbClr val="B94BC5"/>
                </a:solidFill>
                <a:latin typeface="Monotype Corsiva" panose="03010101010201010101" pitchFamily="66" charset="0"/>
              </a:rPr>
              <a:t>держави</a:t>
            </a:r>
            <a:r>
              <a:rPr lang="ru-RU" sz="4800" b="1" dirty="0">
                <a:solidFill>
                  <a:srgbClr val="B94BC5"/>
                </a:solidFill>
                <a:latin typeface="Monotype Corsiva" panose="03010101010201010101" pitchFamily="66" charset="0"/>
              </a:rPr>
              <a:t> за </a:t>
            </a:r>
            <a:r>
              <a:rPr lang="ru-RU" sz="4800" b="1" dirty="0" err="1">
                <a:solidFill>
                  <a:srgbClr val="B94BC5"/>
                </a:solidFill>
                <a:latin typeface="Monotype Corsiva" panose="03010101010201010101" pitchFamily="66" charset="0"/>
              </a:rPr>
              <a:t>вироком</a:t>
            </a:r>
            <a:r>
              <a:rPr lang="ru-RU" sz="4800" b="1" dirty="0">
                <a:solidFill>
                  <a:srgbClr val="B94BC5"/>
                </a:solidFill>
                <a:latin typeface="Monotype Corsiva" panose="03010101010201010101" pitchFamily="66" charset="0"/>
              </a:rPr>
              <a:t> суду до особи, яка вчинила </a:t>
            </a:r>
            <a:r>
              <a:rPr lang="ru-RU" sz="4800" b="1" dirty="0" err="1">
                <a:solidFill>
                  <a:srgbClr val="B94BC5"/>
                </a:solidFill>
                <a:latin typeface="Monotype Corsiva" panose="03010101010201010101" pitchFamily="66" charset="0"/>
              </a:rPr>
              <a:t>злочин</a:t>
            </a:r>
            <a:r>
              <a:rPr lang="ru-RU" sz="4800" b="1" dirty="0">
                <a:solidFill>
                  <a:srgbClr val="B94BC5"/>
                </a:solidFill>
                <a:latin typeface="Monotype Corsiva" panose="03010101010201010101" pitchFamily="66" charset="0"/>
              </a:rPr>
              <a:t>, і </a:t>
            </a:r>
            <a:r>
              <a:rPr lang="ru-RU" sz="4800" b="1" dirty="0" err="1">
                <a:solidFill>
                  <a:srgbClr val="B94BC5"/>
                </a:solidFill>
                <a:latin typeface="Monotype Corsiva" panose="03010101010201010101" pitchFamily="66" charset="0"/>
              </a:rPr>
              <a:t>полягає</a:t>
            </a:r>
            <a:r>
              <a:rPr lang="ru-RU" sz="4800" b="1" dirty="0">
                <a:solidFill>
                  <a:srgbClr val="B94BC5"/>
                </a:solidFill>
                <a:latin typeface="Monotype Corsiva" panose="03010101010201010101" pitchFamily="66" charset="0"/>
              </a:rPr>
              <a:t> в </a:t>
            </a:r>
            <a:r>
              <a:rPr lang="ru-RU" sz="4800" b="1" dirty="0" err="1">
                <a:solidFill>
                  <a:srgbClr val="B94BC5"/>
                </a:solidFill>
                <a:latin typeface="Monotype Corsiva" panose="03010101010201010101" pitchFamily="66" charset="0"/>
              </a:rPr>
              <a:t>обмеженні</a:t>
            </a:r>
            <a:r>
              <a:rPr lang="ru-RU" sz="4800" b="1" dirty="0">
                <a:solidFill>
                  <a:srgbClr val="B94BC5"/>
                </a:solidFill>
                <a:latin typeface="Monotype Corsiva" panose="03010101010201010101" pitchFamily="66" charset="0"/>
              </a:rPr>
              <a:t> прав і свобод </a:t>
            </a:r>
            <a:r>
              <a:rPr lang="ru-RU" sz="4800" b="1" dirty="0" err="1">
                <a:solidFill>
                  <a:srgbClr val="B94BC5"/>
                </a:solidFill>
                <a:latin typeface="Monotype Corsiva" panose="03010101010201010101" pitchFamily="66" charset="0"/>
              </a:rPr>
              <a:t>засудженного</a:t>
            </a:r>
            <a:endParaRPr lang="ru-RU" sz="4800" dirty="0">
              <a:ln w="0"/>
              <a:solidFill>
                <a:srgbClr val="B94BC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411" y="3175954"/>
            <a:ext cx="3494589" cy="34341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638" y="3292465"/>
            <a:ext cx="4781871" cy="34619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2" y="2409589"/>
            <a:ext cx="2692828" cy="443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01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Кафедра Фізики Інженерно-Фізичного Інституту НТУ &quot;ХПІ&quot; - Hom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федра Фізики Інженерно-Фізичного Інституту НТУ &quot;ХПІ&quot; - Home ..."/>
          <p:cNvSpPr>
            <a:spLocks noChangeAspect="1" noChangeArrowheads="1"/>
          </p:cNvSpPr>
          <p:nvPr/>
        </p:nvSpPr>
        <p:spPr bwMode="auto">
          <a:xfrm>
            <a:off x="2718132" y="786227"/>
            <a:ext cx="2688722" cy="268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Кафедра Фізики Інженерно-Фізичного Інституту НТУ &quot;ХПІ&quot; - Home ..."/>
          <p:cNvSpPr>
            <a:spLocks noChangeAspect="1" noChangeArrowheads="1"/>
          </p:cNvSpPr>
          <p:nvPr/>
        </p:nvSpPr>
        <p:spPr bwMode="auto">
          <a:xfrm>
            <a:off x="307974" y="7937"/>
            <a:ext cx="2536079" cy="253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3692458"/>
            <a:ext cx="6344361" cy="33239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5400" b="1" dirty="0" err="1">
                <a:solidFill>
                  <a:srgbClr val="F56375"/>
                </a:solidFill>
                <a:latin typeface="Monotype Corsiva"/>
              </a:rPr>
              <a:t>Спадкоємець</a:t>
            </a:r>
            <a:r>
              <a:rPr lang="ru-RU" sz="5400" b="1" dirty="0">
                <a:solidFill>
                  <a:srgbClr val="F56375"/>
                </a:solidFill>
                <a:latin typeface="Monotype Corsiva"/>
              </a:rPr>
              <a:t> - особа, яка </a:t>
            </a:r>
            <a:r>
              <a:rPr lang="ru-RU" sz="5400" b="1" u="sng" dirty="0" err="1">
                <a:solidFill>
                  <a:srgbClr val="F56375"/>
                </a:solidFill>
                <a:latin typeface="Monotype Corsiva"/>
              </a:rPr>
              <a:t>отримує</a:t>
            </a:r>
            <a:r>
              <a:rPr lang="ru-RU" sz="5400" b="1" dirty="0">
                <a:solidFill>
                  <a:srgbClr val="F56375"/>
                </a:solidFill>
                <a:latin typeface="Monotype Corsiva"/>
              </a:rPr>
              <a:t> </a:t>
            </a:r>
            <a:r>
              <a:rPr lang="ru-RU" sz="5400" b="1" dirty="0" err="1">
                <a:solidFill>
                  <a:srgbClr val="F56375"/>
                </a:solidFill>
                <a:latin typeface="Monotype Corsiva"/>
              </a:rPr>
              <a:t>майно</a:t>
            </a:r>
            <a:r>
              <a:rPr lang="ru-RU" sz="5400" b="1" dirty="0">
                <a:solidFill>
                  <a:srgbClr val="F56375"/>
                </a:solidFill>
                <a:latin typeface="Monotype Corsiva"/>
              </a:rPr>
              <a:t> у </a:t>
            </a:r>
            <a:r>
              <a:rPr lang="ru-RU" sz="5400" b="1" dirty="0" err="1">
                <a:solidFill>
                  <a:srgbClr val="F56375"/>
                </a:solidFill>
                <a:latin typeface="Monotype Corsiva"/>
              </a:rPr>
              <a:t>спадок</a:t>
            </a:r>
            <a:endParaRPr lang="ru-RU" sz="54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endParaRPr lang="ru-RU" sz="4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27970"/>
            <a:ext cx="6344361" cy="33239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5400" b="1" dirty="0" err="1">
                <a:solidFill>
                  <a:srgbClr val="F56375"/>
                </a:solidFill>
                <a:latin typeface="Monotype Corsiva"/>
              </a:rPr>
              <a:t>Спадкодавець</a:t>
            </a:r>
            <a:r>
              <a:rPr lang="ru-RU" sz="5400" b="1" dirty="0">
                <a:solidFill>
                  <a:srgbClr val="F56375"/>
                </a:solidFill>
                <a:latin typeface="Monotype Corsiva"/>
              </a:rPr>
              <a:t> - особа, яка </a:t>
            </a:r>
            <a:r>
              <a:rPr lang="ru-RU" sz="5400" b="1" u="sng" dirty="0" err="1">
                <a:solidFill>
                  <a:srgbClr val="F56375"/>
                </a:solidFill>
                <a:latin typeface="Monotype Corsiva"/>
              </a:rPr>
              <a:t>передає</a:t>
            </a:r>
            <a:r>
              <a:rPr lang="ru-RU" sz="5400" b="1" dirty="0">
                <a:solidFill>
                  <a:srgbClr val="F56375"/>
                </a:solidFill>
                <a:latin typeface="Monotype Corsiva"/>
              </a:rPr>
              <a:t> </a:t>
            </a:r>
            <a:r>
              <a:rPr lang="ru-RU" sz="5400" b="1" dirty="0" err="1">
                <a:solidFill>
                  <a:srgbClr val="F56375"/>
                </a:solidFill>
                <a:latin typeface="Monotype Corsiva"/>
              </a:rPr>
              <a:t>майно</a:t>
            </a:r>
            <a:r>
              <a:rPr lang="ru-RU" sz="5400" b="1" dirty="0">
                <a:solidFill>
                  <a:srgbClr val="F56375"/>
                </a:solidFill>
                <a:latin typeface="Monotype Corsiva"/>
              </a:rPr>
              <a:t> у </a:t>
            </a:r>
            <a:r>
              <a:rPr lang="ru-RU" sz="5400" b="1" dirty="0" err="1">
                <a:solidFill>
                  <a:srgbClr val="F56375"/>
                </a:solidFill>
                <a:latin typeface="Monotype Corsiva"/>
              </a:rPr>
              <a:t>спадок</a:t>
            </a:r>
            <a:endParaRPr lang="ru-RU" sz="5400" dirty="0">
              <a:ln w="0"/>
              <a:solidFill>
                <a:srgbClr val="F56375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Monotype Corsiva"/>
            </a:endParaRPr>
          </a:p>
          <a:p>
            <a:pPr algn="ctr"/>
            <a:endParaRPr lang="ru-RU" sz="4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152" name="Picture 8" descr="Coisas Vetores, Ilustrações E Cliparts Para Projetos Criativos - 123R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7" b="8174"/>
          <a:stretch/>
        </p:blipFill>
        <p:spPr bwMode="auto">
          <a:xfrm>
            <a:off x="9169637" y="3223545"/>
            <a:ext cx="2752725" cy="352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266" y="50677"/>
            <a:ext cx="3165370" cy="41454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809" y="872837"/>
            <a:ext cx="1528549" cy="1528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7904">
            <a:off x="6891873" y="4772728"/>
            <a:ext cx="1390153" cy="139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18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Кафедра Фізики Інженерно-Фізичного Інституту НТУ &quot;ХПІ&quot; - Hom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федра Фізики Інженерно-Фізичного Інституту НТУ &quot;ХПІ&quot; - Home ..."/>
          <p:cNvSpPr>
            <a:spLocks noChangeAspect="1" noChangeArrowheads="1"/>
          </p:cNvSpPr>
          <p:nvPr/>
        </p:nvSpPr>
        <p:spPr bwMode="auto">
          <a:xfrm>
            <a:off x="2718132" y="786227"/>
            <a:ext cx="2688722" cy="268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Кафедра Фізики Інженерно-Фізичного Інституту НТУ &quot;ХПІ&quot; - Home ..."/>
          <p:cNvSpPr>
            <a:spLocks noChangeAspect="1" noChangeArrowheads="1"/>
          </p:cNvSpPr>
          <p:nvPr/>
        </p:nvSpPr>
        <p:spPr bwMode="auto">
          <a:xfrm>
            <a:off x="307974" y="7937"/>
            <a:ext cx="2536079" cy="253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181" y="4602250"/>
            <a:ext cx="12186160" cy="20005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6200" b="1" dirty="0" err="1">
                <a:solidFill>
                  <a:srgbClr val="F56375"/>
                </a:solidFill>
                <a:latin typeface="Monotype Corsiva"/>
              </a:rPr>
              <a:t>Заповіт</a:t>
            </a:r>
            <a:r>
              <a:rPr lang="ru-RU" sz="6200" b="1" dirty="0">
                <a:solidFill>
                  <a:srgbClr val="F56375"/>
                </a:solidFill>
                <a:latin typeface="Monotype Corsiva"/>
              </a:rPr>
              <a:t> – особисте </a:t>
            </a:r>
            <a:r>
              <a:rPr lang="ru-RU" sz="6200" b="1" dirty="0" err="1">
                <a:solidFill>
                  <a:srgbClr val="F56375"/>
                </a:solidFill>
                <a:latin typeface="Monotype Corsiva"/>
              </a:rPr>
              <a:t>роспорядження</a:t>
            </a:r>
            <a:r>
              <a:rPr lang="ru-RU" sz="6200" b="1" dirty="0">
                <a:solidFill>
                  <a:srgbClr val="F56375"/>
                </a:solidFill>
                <a:latin typeface="Monotype Corsiva"/>
              </a:rPr>
              <a:t> </a:t>
            </a:r>
            <a:r>
              <a:rPr lang="ru-RU" sz="6200" b="1" dirty="0" err="1">
                <a:solidFill>
                  <a:srgbClr val="F56375"/>
                </a:solidFill>
                <a:latin typeface="Monotype Corsiva"/>
              </a:rPr>
              <a:t>фізичної</a:t>
            </a:r>
            <a:r>
              <a:rPr lang="ru-RU" sz="6200" b="1" dirty="0">
                <a:solidFill>
                  <a:srgbClr val="F56375"/>
                </a:solidFill>
                <a:latin typeface="Monotype Corsiva"/>
              </a:rPr>
              <a:t> особи на </a:t>
            </a:r>
            <a:r>
              <a:rPr lang="ru-RU" sz="6200" b="1" dirty="0" err="1">
                <a:solidFill>
                  <a:srgbClr val="F56375"/>
                </a:solidFill>
                <a:latin typeface="Monotype Corsiva"/>
              </a:rPr>
              <a:t>випадок</a:t>
            </a:r>
            <a:r>
              <a:rPr lang="ru-RU" sz="6200" b="1" dirty="0">
                <a:solidFill>
                  <a:srgbClr val="F56375"/>
                </a:solidFill>
                <a:latin typeface="Monotype Corsiva"/>
              </a:rPr>
              <a:t> </a:t>
            </a:r>
            <a:r>
              <a:rPr lang="ru-RU" sz="6200" b="1" dirty="0" err="1">
                <a:solidFill>
                  <a:srgbClr val="F56375"/>
                </a:solidFill>
                <a:latin typeface="Monotype Corsiva"/>
              </a:rPr>
              <a:t>своєї</a:t>
            </a:r>
            <a:r>
              <a:rPr lang="ru-RU" sz="6200" b="1" dirty="0">
                <a:solidFill>
                  <a:srgbClr val="F56375"/>
                </a:solidFill>
                <a:latin typeface="Monotype Corsiva"/>
              </a:rPr>
              <a:t> </a:t>
            </a:r>
            <a:r>
              <a:rPr lang="ru-RU" sz="6200" b="1" dirty="0" err="1">
                <a:solidFill>
                  <a:srgbClr val="F56375"/>
                </a:solidFill>
                <a:latin typeface="Monotype Corsiva"/>
              </a:rPr>
              <a:t>смерт</a:t>
            </a:r>
            <a:r>
              <a:rPr lang="ru-RU" sz="6000" b="1" dirty="0" err="1">
                <a:solidFill>
                  <a:srgbClr val="F56375"/>
                </a:solidFill>
                <a:latin typeface="Monotype Corsiva"/>
              </a:rPr>
              <a:t>і</a:t>
            </a:r>
            <a:endParaRPr lang="ru-RU" sz="6000" dirty="0">
              <a:ln w="0"/>
              <a:solidFill>
                <a:srgbClr val="F5637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/>
            </a:endParaRPr>
          </a:p>
        </p:txBody>
      </p:sp>
      <p:pic>
        <p:nvPicPr>
          <p:cNvPr id="6146" name="Picture 2" descr="Спадщина: особливості оподаткува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663" y="1811425"/>
            <a:ext cx="340042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Як оформити спадщину після спливу строку для її прийняття? - Питання про  ваше прав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1001"/>
            <a:ext cx="3363241" cy="291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ЗАПОВІТ: вимоги до оформлення - Помічник у Кам'янці-Подільському на  3849.com.u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" r="27554" b="22319"/>
          <a:stretch/>
        </p:blipFill>
        <p:spPr bwMode="auto">
          <a:xfrm>
            <a:off x="3707326" y="385091"/>
            <a:ext cx="4443295" cy="421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305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Кафедра Фізики Інженерно-Фізичного Інституту НТУ &quot;ХПІ&quot; - Hom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федра Фізики Інженерно-Фізичного Інституту НТУ &quot;ХПІ&quot; - Home ..."/>
          <p:cNvSpPr>
            <a:spLocks noChangeAspect="1" noChangeArrowheads="1"/>
          </p:cNvSpPr>
          <p:nvPr/>
        </p:nvSpPr>
        <p:spPr bwMode="auto">
          <a:xfrm>
            <a:off x="2718132" y="786227"/>
            <a:ext cx="2688722" cy="268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Кафедра Фізики Інженерно-Фізичного Інституту НТУ &quot;ХПІ&quot; - Home ..."/>
          <p:cNvSpPr>
            <a:spLocks noChangeAspect="1" noChangeArrowheads="1"/>
          </p:cNvSpPr>
          <p:nvPr/>
        </p:nvSpPr>
        <p:spPr bwMode="auto">
          <a:xfrm>
            <a:off x="307974" y="7937"/>
            <a:ext cx="2536079" cy="253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07974" y="1717447"/>
            <a:ext cx="11571466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Monotype Corsiva"/>
              </a:rPr>
              <a:t>"</a:t>
            </a:r>
            <a:r>
              <a:rPr lang="ru-RU" sz="6000" b="1" dirty="0" err="1">
                <a:solidFill>
                  <a:schemeClr val="accent1">
                    <a:lumMod val="50000"/>
                  </a:schemeClr>
                </a:solidFill>
                <a:latin typeface="Monotype Corsiva"/>
              </a:rPr>
              <a:t>Кожна</a:t>
            </a:r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latin typeface="Monotype Corsiva"/>
              </a:rPr>
              <a:t> </a:t>
            </a:r>
            <a:r>
              <a:rPr lang="ru-RU" sz="6000" b="1" dirty="0" err="1">
                <a:solidFill>
                  <a:schemeClr val="accent1">
                    <a:lumMod val="50000"/>
                  </a:schemeClr>
                </a:solidFill>
                <a:latin typeface="Monotype Corsiva"/>
              </a:rPr>
              <a:t>сім’я</a:t>
            </a:r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latin typeface="Monotype Corsiva"/>
              </a:rPr>
              <a:t> – </a:t>
            </a:r>
            <a:r>
              <a:rPr lang="ru-RU" sz="6000" b="1" dirty="0" err="1">
                <a:solidFill>
                  <a:schemeClr val="accent1">
                    <a:lumMod val="50000"/>
                  </a:schemeClr>
                </a:solidFill>
                <a:latin typeface="Monotype Corsiva"/>
              </a:rPr>
              <a:t>це</a:t>
            </a:r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latin typeface="Monotype Corsiva"/>
              </a:rPr>
              <a:t> </a:t>
            </a:r>
            <a:r>
              <a:rPr lang="ru-RU" sz="6000" b="1" dirty="0" err="1">
                <a:solidFill>
                  <a:schemeClr val="accent1">
                    <a:lumMod val="50000"/>
                  </a:schemeClr>
                </a:solidFill>
                <a:latin typeface="Monotype Corsiva"/>
              </a:rPr>
              <a:t>частина</a:t>
            </a:r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latin typeface="Monotype Corsiva"/>
              </a:rPr>
              <a:t> </a:t>
            </a:r>
            <a:r>
              <a:rPr lang="ru-RU" sz="6000" b="1" dirty="0" err="1">
                <a:solidFill>
                  <a:schemeClr val="accent1">
                    <a:lumMod val="50000"/>
                  </a:schemeClr>
                </a:solidFill>
                <a:latin typeface="Monotype Corsiva"/>
              </a:rPr>
              <a:t>держави</a:t>
            </a:r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latin typeface="Monotype Corsiva"/>
              </a:rPr>
              <a:t>."</a:t>
            </a:r>
          </a:p>
          <a:p>
            <a:pPr algn="ctr"/>
            <a:r>
              <a:rPr lang="x-none" sz="6000" b="1">
                <a:solidFill>
                  <a:schemeClr val="accent1">
                    <a:lumMod val="50000"/>
                  </a:schemeClr>
                </a:solidFill>
                <a:latin typeface="Monotype Corsiva"/>
              </a:rPr>
              <a:t>©</a:t>
            </a:r>
            <a:r>
              <a:rPr lang="uk-UA" sz="6000" b="1" dirty="0">
                <a:solidFill>
                  <a:schemeClr val="accent1">
                    <a:lumMod val="50000"/>
                  </a:schemeClr>
                </a:solidFill>
                <a:latin typeface="Monotype Corsiva"/>
              </a:rPr>
              <a:t> </a:t>
            </a:r>
            <a:r>
              <a:rPr lang="uk-UA" sz="6000" b="1" dirty="0" err="1">
                <a:solidFill>
                  <a:schemeClr val="accent1">
                    <a:lumMod val="50000"/>
                  </a:schemeClr>
                </a:solidFill>
                <a:latin typeface="Monotype Corsiva"/>
              </a:rPr>
              <a:t>Арістотель</a:t>
            </a:r>
            <a:endParaRPr lang="x-none" sz="6000" b="1" dirty="0">
              <a:solidFill>
                <a:schemeClr val="accent1">
                  <a:lumMod val="50000"/>
                </a:schemeClr>
              </a:solidFill>
              <a:latin typeface="Monotype Corsiva"/>
            </a:endParaRPr>
          </a:p>
          <a:p>
            <a:pPr algn="ctr"/>
            <a:r>
              <a:rPr lang="ru-RU" sz="4800" b="1" dirty="0">
                <a:solidFill>
                  <a:srgbClr val="FF0000"/>
                </a:solidFill>
              </a:rPr>
              <a:t> </a:t>
            </a:r>
            <a:endParaRPr lang="ru-RU" sz="4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8" b="13007"/>
          <a:stretch/>
        </p:blipFill>
        <p:spPr>
          <a:xfrm>
            <a:off x="0" y="3395036"/>
            <a:ext cx="4259179" cy="31809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789" y="3474405"/>
            <a:ext cx="4305331" cy="31016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0973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Тема 7. </a:t>
            </a:r>
            <a:r>
              <a:rPr lang="ru-RU" sz="7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Сімейне</a:t>
            </a:r>
            <a:r>
              <a:rPr lang="ru-RU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 право </a:t>
            </a:r>
            <a:r>
              <a:rPr lang="ru-RU" sz="7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України</a:t>
            </a:r>
            <a:endParaRPr lang="ru-RU" sz="7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077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Кафедра Фізики Інженерно-Фізичного Інституту НТУ &quot;ХПІ&quot; - Hom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Кафедра Фізики Інженерно-Фізичного Інституту НТУ &quot;ХПІ&quot; - Home ..."/>
          <p:cNvSpPr>
            <a:spLocks noChangeAspect="1" noChangeArrowheads="1"/>
          </p:cNvSpPr>
          <p:nvPr/>
        </p:nvSpPr>
        <p:spPr bwMode="auto">
          <a:xfrm>
            <a:off x="307974" y="7937"/>
            <a:ext cx="2536079" cy="253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5575" y="4049964"/>
            <a:ext cx="11868103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5400" b="1" dirty="0" err="1">
                <a:solidFill>
                  <a:schemeClr val="accent1">
                    <a:lumMod val="50000"/>
                  </a:schemeClr>
                </a:solidFill>
                <a:latin typeface="Monotype Corsiva"/>
              </a:rPr>
              <a:t>Шлюб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Monotype Corsiva"/>
              </a:rPr>
              <a:t> – </a:t>
            </a:r>
            <a:r>
              <a:rPr lang="ru-RU" sz="5400" b="1" dirty="0" err="1">
                <a:solidFill>
                  <a:schemeClr val="accent1">
                    <a:lumMod val="50000"/>
                  </a:schemeClr>
                </a:solidFill>
                <a:latin typeface="Monotype Corsiva"/>
              </a:rPr>
              <a:t>це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Monotype Corsiva"/>
              </a:rPr>
              <a:t> </a:t>
            </a:r>
            <a:r>
              <a:rPr lang="ru-RU" sz="5400" b="1" dirty="0" err="1">
                <a:solidFill>
                  <a:schemeClr val="accent1">
                    <a:lumMod val="50000"/>
                  </a:schemeClr>
                </a:solidFill>
                <a:latin typeface="Monotype Corsiva"/>
              </a:rPr>
              <a:t>добровільний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Monotype Corsiva"/>
              </a:rPr>
              <a:t> союз </a:t>
            </a:r>
            <a:r>
              <a:rPr lang="ru-RU" sz="5400" b="1" dirty="0" err="1">
                <a:solidFill>
                  <a:schemeClr val="accent1">
                    <a:lumMod val="50000"/>
                  </a:schemeClr>
                </a:solidFill>
                <a:latin typeface="Monotype Corsiva"/>
              </a:rPr>
              <a:t>чоловіка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Monotype Corsiva"/>
              </a:rPr>
              <a:t> та ж</a:t>
            </a:r>
            <a:r>
              <a:rPr lang="uk-UA" sz="5400" b="1" dirty="0">
                <a:solidFill>
                  <a:schemeClr val="accent1">
                    <a:lumMod val="50000"/>
                  </a:schemeClr>
                </a:solidFill>
                <a:latin typeface="Monotype Corsiva"/>
              </a:rPr>
              <a:t>інки, зареєстрований у державному органі </a:t>
            </a:r>
            <a:endParaRPr lang="x-none" sz="54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  <a:cs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7"/>
          <a:stretch/>
        </p:blipFill>
        <p:spPr>
          <a:xfrm>
            <a:off x="7333213" y="377576"/>
            <a:ext cx="4158202" cy="37701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98889"/>
            <a:ext cx="4511959" cy="41830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534" y="41192"/>
            <a:ext cx="3110184" cy="246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92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Кафедра Фізики Інженерно-Фізичного Інституту НТУ &quot;ХПІ&quot; - Hom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Кафедра Фізики Інженерно-Фізичного Інституту НТУ &quot;ХПІ&quot; - Home ..."/>
          <p:cNvSpPr>
            <a:spLocks noChangeAspect="1" noChangeArrowheads="1"/>
          </p:cNvSpPr>
          <p:nvPr/>
        </p:nvSpPr>
        <p:spPr bwMode="auto">
          <a:xfrm>
            <a:off x="307974" y="7937"/>
            <a:ext cx="2536079" cy="253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160338"/>
            <a:ext cx="12192000" cy="18466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uk-UA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otype Corsiva" panose="03010101010201010101" pitchFamily="66" charset="0"/>
              </a:rPr>
              <a:t>Права та обов’язки подружжя</a:t>
            </a:r>
            <a:endParaRPr lang="x-none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r>
              <a:rPr lang="ru-RU" sz="4800" b="1" dirty="0">
                <a:solidFill>
                  <a:srgbClr val="FF0000"/>
                </a:solidFill>
              </a:rPr>
              <a:t> </a:t>
            </a:r>
            <a:endParaRPr lang="ru-RU" sz="4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170" y="1469046"/>
            <a:ext cx="24113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Право вільно обирати місце проживання</a:t>
            </a:r>
            <a:endParaRPr lang="x-none" sz="2000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6266" y="2251731"/>
            <a:ext cx="31818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Право самостійно обирати майбутнє прізвище</a:t>
            </a:r>
            <a:endParaRPr lang="x-none" sz="3200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4800" b="1" dirty="0">
                <a:solidFill>
                  <a:srgbClr val="FF0000"/>
                </a:solidFill>
              </a:rPr>
              <a:t> </a:t>
            </a:r>
            <a:endParaRPr lang="ru-RU" sz="4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05734" y="1373660"/>
            <a:ext cx="26686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Право вільно обирати професію та місце роботи</a:t>
            </a:r>
            <a:endParaRPr lang="ru-RU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1090" y="2183692"/>
            <a:ext cx="26686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Право особистої приватної власності</a:t>
            </a:r>
            <a:endParaRPr lang="ru-RU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19861" y="1536847"/>
            <a:ext cx="26686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Право спільної сумісної власності</a:t>
            </a:r>
            <a:endParaRPr lang="ru-RU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" r="8909"/>
          <a:stretch/>
        </p:blipFill>
        <p:spPr>
          <a:xfrm>
            <a:off x="155575" y="3782548"/>
            <a:ext cx="2292243" cy="26760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818" y="3900886"/>
            <a:ext cx="2530257" cy="18976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8"/>
          <a:stretch/>
        </p:blipFill>
        <p:spPr>
          <a:xfrm>
            <a:off x="5242121" y="3588164"/>
            <a:ext cx="2489068" cy="307545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92"/>
          <a:stretch/>
        </p:blipFill>
        <p:spPr>
          <a:xfrm>
            <a:off x="8132146" y="4122401"/>
            <a:ext cx="1446684" cy="2735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049" y="3475839"/>
            <a:ext cx="2544951" cy="371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06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Кафедра Фізики Інженерно-Фізичного Інституту НТУ &quot;ХПІ&quot; - Hom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Кафедра Фізики Інженерно-Фізичного Інституту НТУ &quot;ХПІ&quot; - Home ..."/>
          <p:cNvSpPr>
            <a:spLocks noChangeAspect="1" noChangeArrowheads="1"/>
          </p:cNvSpPr>
          <p:nvPr/>
        </p:nvSpPr>
        <p:spPr bwMode="auto">
          <a:xfrm>
            <a:off x="307974" y="7937"/>
            <a:ext cx="2536079" cy="253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160338"/>
            <a:ext cx="12192000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uk-UA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otype Corsiva" panose="03010101010201010101" pitchFamily="66" charset="0"/>
              </a:rPr>
              <a:t>Батьки мають право і</a:t>
            </a:r>
            <a:r>
              <a:rPr lang="uk-UA" sz="7200" b="1" dirty="0">
                <a:solidFill>
                  <a:srgbClr val="B94BC5"/>
                </a:solidFill>
                <a:latin typeface="Monotype Corsiva" panose="03010101010201010101" pitchFamily="66" charset="0"/>
              </a:rPr>
              <a:t> </a:t>
            </a:r>
            <a:r>
              <a:rPr lang="uk-UA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otype Corsiva" panose="03010101010201010101" pitchFamily="66" charset="0"/>
              </a:rPr>
              <a:t>зобов’язані</a:t>
            </a:r>
            <a:endParaRPr lang="x-none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r>
              <a:rPr lang="ru-RU" sz="4800" b="1" dirty="0">
                <a:solidFill>
                  <a:srgbClr val="FF0000"/>
                </a:solidFill>
              </a:rPr>
              <a:t> </a:t>
            </a:r>
            <a:endParaRPr lang="ru-RU" sz="4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1198" y="1398862"/>
            <a:ext cx="64169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Піклуватись про здоров’я дитини, її фізичний, моральний розвиток.</a:t>
            </a:r>
          </a:p>
          <a:p>
            <a:pPr algn="ctr"/>
            <a:endParaRPr lang="x-none" sz="2000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432397"/>
            <a:ext cx="57670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Захищати їх права та інтереси,</a:t>
            </a:r>
            <a:b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у тому числі і в суді.</a:t>
            </a:r>
            <a:endParaRPr lang="ru-RU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5748" y="2836453"/>
            <a:ext cx="59373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Забезпечити дітей харчуванням, житлом, одягом та медичним обслуговуванням.</a:t>
            </a:r>
            <a:endParaRPr lang="ru-RU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16946" y="1398862"/>
            <a:ext cx="5671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Виховувати дітей в дусі поваги до інших людей, любові до своєї сім’ї, Батьківщини.</a:t>
            </a:r>
            <a:endParaRPr lang="ru-RU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559869"/>
            <a:ext cx="53611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Забезпечити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набуття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дітьми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загальної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середньої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освіти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4202"/>
            <a:ext cx="2431026" cy="22037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536" y="4196797"/>
            <a:ext cx="2551722" cy="266229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010" y="4620476"/>
            <a:ext cx="2589225" cy="22712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9" b="6381"/>
          <a:stretch/>
        </p:blipFill>
        <p:spPr>
          <a:xfrm>
            <a:off x="9828389" y="4736324"/>
            <a:ext cx="2426395" cy="211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27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Кафедра Фізики Інженерно-Фізичного Інституту НТУ &quot;ХПІ&quot; - Hom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Кафедра Фізики Інженерно-Фізичного Інституту НТУ &quot;ХПІ&quot; - Home ..."/>
          <p:cNvSpPr>
            <a:spLocks noChangeAspect="1" noChangeArrowheads="1"/>
          </p:cNvSpPr>
          <p:nvPr/>
        </p:nvSpPr>
        <p:spPr bwMode="auto">
          <a:xfrm>
            <a:off x="307974" y="7937"/>
            <a:ext cx="2536079" cy="253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0105" y="-87327"/>
            <a:ext cx="12192000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uk-UA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otype Corsiva"/>
              </a:rPr>
              <a:t>Обов’язки повнолітніх дітей</a:t>
            </a:r>
            <a:endParaRPr lang="x-none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Monotype Corsiva"/>
            </a:endParaRPr>
          </a:p>
          <a:p>
            <a:pPr algn="ctr"/>
            <a:r>
              <a:rPr lang="ru-RU" sz="4800" b="1" dirty="0">
                <a:solidFill>
                  <a:srgbClr val="FF0000"/>
                </a:solidFill>
              </a:rPr>
              <a:t> </a:t>
            </a:r>
            <a:endParaRPr lang="ru-RU" sz="4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60697" y="881149"/>
            <a:ext cx="6416946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Піклуватись про батьків, які є непрацездатними, проявляти про них турботу, та надавати їм допомогу.</a:t>
            </a:r>
            <a:endParaRPr lang="x-none" sz="32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60158" y="2766884"/>
            <a:ext cx="6284061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Діти мають право звернутись за захистом прав та інтересів непрацездатних, немічних батьків як їх законні представники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.</a:t>
            </a:r>
            <a:endParaRPr lang="ru-RU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6565" y="962938"/>
            <a:ext cx="5671568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Якщо повнолітні діти не піклуються про своїх непрацездатних батьків, з них  можуть бути за рішенням суду стягнуті кошти на покриття витрат, пов’язаннях із наданням такого піклування .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1"/>
          <a:stretch/>
        </p:blipFill>
        <p:spPr>
          <a:xfrm>
            <a:off x="4386398" y="4097984"/>
            <a:ext cx="4180360" cy="27600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293" y="4322409"/>
            <a:ext cx="2545618" cy="25355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" t="7108" r="262" b="5864"/>
          <a:stretch/>
        </p:blipFill>
        <p:spPr>
          <a:xfrm>
            <a:off x="-3960" y="4790310"/>
            <a:ext cx="3417806" cy="206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78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Кафедра Фізики Інженерно-Фізичного Інституту НТУ &quot;ХПІ&quot; - Hom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федра Фізики Інженерно-Фізичного Інституту НТУ &quot;ХПІ&quot; - Home ..."/>
          <p:cNvSpPr>
            <a:spLocks noChangeAspect="1" noChangeArrowheads="1"/>
          </p:cNvSpPr>
          <p:nvPr/>
        </p:nvSpPr>
        <p:spPr bwMode="auto">
          <a:xfrm>
            <a:off x="2844053" y="854466"/>
            <a:ext cx="2688722" cy="268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Кафедра Фізики Інженерно-Фізичного Інституту НТУ &quot;ХПІ&quot; - Home ..."/>
          <p:cNvSpPr>
            <a:spLocks noChangeAspect="1" noChangeArrowheads="1"/>
          </p:cNvSpPr>
          <p:nvPr/>
        </p:nvSpPr>
        <p:spPr bwMode="auto">
          <a:xfrm>
            <a:off x="307974" y="7937"/>
            <a:ext cx="2536079" cy="253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403625" y="1656980"/>
            <a:ext cx="4862719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4000" b="1" dirty="0" err="1">
                <a:solidFill>
                  <a:srgbClr val="FF6161"/>
                </a:solidFill>
                <a:latin typeface="Monotype Corsiva"/>
              </a:rPr>
              <a:t>Трудове</a:t>
            </a:r>
            <a:r>
              <a:rPr lang="ru-RU" sz="4000" b="1" dirty="0">
                <a:solidFill>
                  <a:srgbClr val="FF6161"/>
                </a:solidFill>
                <a:latin typeface="Monotype Corsiva"/>
              </a:rPr>
              <a:t> право </a:t>
            </a:r>
            <a:r>
              <a:rPr lang="ru-RU" sz="4000" b="1" dirty="0" err="1">
                <a:solidFill>
                  <a:srgbClr val="FF6161"/>
                </a:solidFill>
                <a:latin typeface="Monotype Corsiva"/>
              </a:rPr>
              <a:t>України</a:t>
            </a:r>
            <a:r>
              <a:rPr lang="ru-RU" sz="4000" b="1" dirty="0">
                <a:solidFill>
                  <a:srgbClr val="FF6161"/>
                </a:solidFill>
                <a:latin typeface="Monotype Corsiva"/>
              </a:rPr>
              <a:t> - </a:t>
            </a:r>
            <a:r>
              <a:rPr lang="ru-RU" sz="4000" b="1" dirty="0" err="1">
                <a:solidFill>
                  <a:srgbClr val="FF6161"/>
                </a:solidFill>
                <a:latin typeface="Monotype Corsiva"/>
              </a:rPr>
              <a:t>це</a:t>
            </a:r>
            <a:r>
              <a:rPr lang="ru-RU" sz="4000" b="1" dirty="0">
                <a:solidFill>
                  <a:srgbClr val="FF6161"/>
                </a:solidFill>
                <a:latin typeface="Monotype Corsiva"/>
              </a:rPr>
              <a:t> </a:t>
            </a:r>
            <a:r>
              <a:rPr lang="ru-RU" sz="4000" b="1" dirty="0" err="1">
                <a:solidFill>
                  <a:srgbClr val="FF6161"/>
                </a:solidFill>
                <a:latin typeface="Monotype Corsiva"/>
              </a:rPr>
              <a:t>галузь</a:t>
            </a:r>
            <a:r>
              <a:rPr lang="ru-RU" sz="4000" b="1" dirty="0">
                <a:solidFill>
                  <a:srgbClr val="FF6161"/>
                </a:solidFill>
                <a:latin typeface="Monotype Corsiva"/>
              </a:rPr>
              <a:t> права, яка </a:t>
            </a:r>
            <a:r>
              <a:rPr lang="ru-RU" sz="4000" b="1" dirty="0" err="1">
                <a:solidFill>
                  <a:srgbClr val="FF6161"/>
                </a:solidFill>
                <a:latin typeface="Monotype Corsiva"/>
              </a:rPr>
              <a:t>закріплює</a:t>
            </a:r>
            <a:r>
              <a:rPr lang="ru-RU" sz="4000" b="1" dirty="0">
                <a:solidFill>
                  <a:srgbClr val="FF6161"/>
                </a:solidFill>
                <a:latin typeface="Monotype Corsiva"/>
              </a:rPr>
              <a:t> та </a:t>
            </a:r>
            <a:r>
              <a:rPr lang="ru-RU" sz="4000" b="1" dirty="0" err="1">
                <a:solidFill>
                  <a:srgbClr val="FF6161"/>
                </a:solidFill>
                <a:latin typeface="Monotype Corsiva"/>
              </a:rPr>
              <a:t>регулює</a:t>
            </a:r>
            <a:r>
              <a:rPr lang="ru-RU" sz="4000" b="1" dirty="0">
                <a:solidFill>
                  <a:srgbClr val="FF6161"/>
                </a:solidFill>
                <a:latin typeface="Monotype Corsiva"/>
              </a:rPr>
              <a:t> </a:t>
            </a:r>
            <a:r>
              <a:rPr lang="ru-RU" sz="4000" b="1" dirty="0" err="1">
                <a:solidFill>
                  <a:srgbClr val="FF6161"/>
                </a:solidFill>
                <a:latin typeface="Monotype Corsiva"/>
              </a:rPr>
              <a:t>індивідульні</a:t>
            </a:r>
            <a:r>
              <a:rPr lang="ru-RU" sz="4000" b="1" dirty="0">
                <a:solidFill>
                  <a:srgbClr val="FF6161"/>
                </a:solidFill>
                <a:latin typeface="Monotype Corsiva"/>
              </a:rPr>
              <a:t> та </a:t>
            </a:r>
            <a:r>
              <a:rPr lang="ru-RU" sz="4000" b="1" dirty="0" err="1">
                <a:solidFill>
                  <a:srgbClr val="FF6161"/>
                </a:solidFill>
                <a:latin typeface="Monotype Corsiva"/>
              </a:rPr>
              <a:t>колективні</a:t>
            </a:r>
            <a:r>
              <a:rPr lang="ru-RU" sz="4000" b="1" dirty="0">
                <a:solidFill>
                  <a:srgbClr val="FF6161"/>
                </a:solidFill>
                <a:latin typeface="Monotype Corsiva"/>
              </a:rPr>
              <a:t> </a:t>
            </a:r>
            <a:r>
              <a:rPr lang="ru-RU" sz="4000" b="1" dirty="0" err="1">
                <a:solidFill>
                  <a:srgbClr val="FF6161"/>
                </a:solidFill>
                <a:latin typeface="Monotype Corsiva"/>
              </a:rPr>
              <a:t>трудові</a:t>
            </a:r>
            <a:r>
              <a:rPr lang="ru-RU" sz="4000" b="1" dirty="0">
                <a:solidFill>
                  <a:srgbClr val="FF6161"/>
                </a:solidFill>
                <a:latin typeface="Monotype Corsiva"/>
              </a:rPr>
              <a:t> </a:t>
            </a:r>
            <a:r>
              <a:rPr lang="ru-RU" sz="4000" b="1" dirty="0" err="1">
                <a:solidFill>
                  <a:srgbClr val="FF6161"/>
                </a:solidFill>
                <a:latin typeface="Monotype Corsiva"/>
              </a:rPr>
              <a:t>відносни</a:t>
            </a:r>
            <a:r>
              <a:rPr lang="ru-RU" sz="4000" b="1" dirty="0">
                <a:solidFill>
                  <a:srgbClr val="FF6161"/>
                </a:solidFill>
                <a:latin typeface="Monotype Corsiva"/>
              </a:rPr>
              <a:t>, </a:t>
            </a:r>
            <a:r>
              <a:rPr lang="ru-RU" sz="4000" b="1" dirty="0" err="1">
                <a:solidFill>
                  <a:srgbClr val="FF6161"/>
                </a:solidFill>
                <a:latin typeface="Monotype Corsiva"/>
              </a:rPr>
              <a:t>що</a:t>
            </a:r>
            <a:r>
              <a:rPr lang="ru-RU" sz="4000" b="1" dirty="0">
                <a:solidFill>
                  <a:srgbClr val="FF6161"/>
                </a:solidFill>
                <a:latin typeface="Monotype Corsiva"/>
              </a:rPr>
              <a:t> </a:t>
            </a:r>
            <a:r>
              <a:rPr lang="ru-RU" sz="4000" b="1" dirty="0" err="1">
                <a:solidFill>
                  <a:srgbClr val="FF6161"/>
                </a:solidFill>
                <a:latin typeface="Monotype Corsiva"/>
              </a:rPr>
              <a:t>виникають</a:t>
            </a:r>
            <a:r>
              <a:rPr lang="ru-RU" sz="4000" b="1" dirty="0">
                <a:solidFill>
                  <a:srgbClr val="FF6161"/>
                </a:solidFill>
                <a:latin typeface="Monotype Corsiva"/>
              </a:rPr>
              <a:t> у </a:t>
            </a:r>
            <a:r>
              <a:rPr lang="ru-RU" sz="4000" b="1" dirty="0" err="1">
                <a:solidFill>
                  <a:srgbClr val="FF6161"/>
                </a:solidFill>
                <a:latin typeface="Monotype Corsiva"/>
              </a:rPr>
              <a:t>суспільстві</a:t>
            </a:r>
            <a:r>
              <a:rPr lang="ru-RU" sz="4000" b="1" dirty="0">
                <a:solidFill>
                  <a:srgbClr val="FF6161"/>
                </a:solidFill>
                <a:latin typeface="Monotype Corsiva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8" y="2444140"/>
            <a:ext cx="3591336" cy="35688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404" y="2444140"/>
            <a:ext cx="4550833" cy="3868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60338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Тема 8. </a:t>
            </a:r>
            <a:r>
              <a:rPr lang="ru-RU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Трудове</a:t>
            </a:r>
            <a:r>
              <a:rPr lang="ru-RU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 право </a:t>
            </a:r>
            <a:r>
              <a:rPr lang="ru-RU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України</a:t>
            </a:r>
            <a:endParaRPr lang="ru-RU" sz="6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0568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3501</TotalTime>
  <Words>382</Words>
  <Application>Microsoft Office PowerPoint</Application>
  <PresentationFormat>Произвольный</PresentationFormat>
  <Paragraphs>76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ORGANISM CLONING AND THE HISTORY OF FAMOUS SHEEP</dc:title>
  <dc:creator>RePack by Diakov</dc:creator>
  <cp:lastModifiedBy>Work</cp:lastModifiedBy>
  <cp:revision>396</cp:revision>
  <cp:lastPrinted>2020-05-22T14:57:10Z</cp:lastPrinted>
  <dcterms:created xsi:type="dcterms:W3CDTF">2020-05-19T09:20:15Z</dcterms:created>
  <dcterms:modified xsi:type="dcterms:W3CDTF">2021-02-11T07:03:51Z</dcterms:modified>
</cp:coreProperties>
</file>