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1" r:id="rId4"/>
    <p:sldId id="263" r:id="rId5"/>
    <p:sldId id="265" r:id="rId6"/>
    <p:sldId id="266" r:id="rId7"/>
    <p:sldId id="267" r:id="rId8"/>
    <p:sldId id="268" r:id="rId9"/>
    <p:sldId id="271" r:id="rId10"/>
    <p:sldId id="276" r:id="rId11"/>
    <p:sldId id="277" r:id="rId12"/>
    <p:sldId id="278" r:id="rId13"/>
    <p:sldId id="280" r:id="rId14"/>
    <p:sldId id="260" r:id="rId15"/>
    <p:sldId id="281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 smtClean="0"/>
              <a:t>НОРМАТИНО-ПРАВОВЕ ЗАБЕЗПЕЧЕННЯ ІНФОРМАЦІЙНОЇ БЕЗПЕКИ В НАЦІОНАЛЬНОМУ ТА МІЖНАРОДНОМУ СПІВРОБІТНИЦТВІ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191119\Desktop\інформ. безпека\technology-concept-with-cyber-security-internet-and-networking_2034-1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8286808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/>
              <a:t>Завдання інформаційної війни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Picture 3" descr="C:\Users\191119\Desktop\інф.війна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3857652" cy="29289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929190" y="1500174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071546"/>
            <a:ext cx="428628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– </a:t>
            </a:r>
            <a:r>
              <a:rPr lang="uk-UA" sz="1600" dirty="0" smtClean="0"/>
              <a:t>створення атмосфери бездуховності, негативного ставлення до культури та історичної спадщини у суспільстві конкурента чи ворога;</a:t>
            </a:r>
          </a:p>
          <a:p>
            <a:r>
              <a:rPr lang="uk-UA" sz="1600" dirty="0" smtClean="0"/>
              <a:t>– маніпулювання громадською думкою і політичною орієнтацією населення держави з метою створення політичного напруження та стану, близького до хаосу; </a:t>
            </a:r>
          </a:p>
          <a:p>
            <a:r>
              <a:rPr lang="uk-UA" sz="1600" dirty="0" smtClean="0"/>
              <a:t>– дестабілізація політичних відносин між партіями, об’єднаннями та рухами з метою розпалення конфліктів, стимулювання недовіри, підозри, загострення ворожнечі, боротьба за владу;</a:t>
            </a:r>
          </a:p>
          <a:p>
            <a:r>
              <a:rPr lang="ru-RU" sz="1600" dirty="0" smtClean="0"/>
              <a:t>– </a:t>
            </a:r>
            <a:r>
              <a:rPr lang="uk-UA" sz="1600" dirty="0" smtClean="0"/>
              <a:t>провокування соціальних, політичних, національно-етнічних і релігійних зіткнень; – провокування, застосування репресивних дій з боку влади щодо опозиції; </a:t>
            </a:r>
          </a:p>
          <a:p>
            <a:r>
              <a:rPr lang="uk-UA" sz="1600" dirty="0" smtClean="0"/>
              <a:t>– зниження рівня інформаційного забезпечення органів влади та управління, інспірація помилкових управлінських рішень;</a:t>
            </a:r>
            <a:endParaRPr lang="uk-UA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/>
              <a:t>Завдання інформаційної війни</a:t>
            </a:r>
            <a:br>
              <a:rPr lang="uk-UA" sz="3200" b="1" dirty="0" smtClean="0"/>
            </a:br>
            <a:r>
              <a:rPr lang="uk-UA" sz="3200" b="1" dirty="0" smtClean="0"/>
              <a:t>(продовження)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 – уведення населення в оману щодо роботи державних органів влади, підрив їх авторитету, дискредитація їх дій; </a:t>
            </a:r>
          </a:p>
          <a:p>
            <a:pPr>
              <a:buNone/>
            </a:pPr>
            <a:r>
              <a:rPr lang="uk-UA" dirty="0" smtClean="0"/>
              <a:t> – ініціювання страйків, масових заворушень, інших акцій протесту та непокори; </a:t>
            </a:r>
          </a:p>
          <a:p>
            <a:pPr>
              <a:buNone/>
            </a:pPr>
            <a:r>
              <a:rPr lang="uk-UA" dirty="0" smtClean="0"/>
              <a:t> – підрив міжнародного авторитету держави, її співпраці з іншими державами; </a:t>
            </a:r>
          </a:p>
          <a:p>
            <a:pPr>
              <a:buNone/>
            </a:pPr>
            <a:r>
              <a:rPr lang="uk-UA" dirty="0" smtClean="0"/>
              <a:t> – створення чи посилення опозиційних угруповань чи рухів; </a:t>
            </a:r>
          </a:p>
          <a:p>
            <a:pPr>
              <a:buNone/>
            </a:pPr>
            <a:r>
              <a:rPr lang="uk-UA" dirty="0" smtClean="0"/>
              <a:t> – дискредитація фактів історичної, національної самобутності народу; зміна системи цінностей, які визначають спосіб життя і світогляд людей; </a:t>
            </a:r>
          </a:p>
          <a:p>
            <a:pPr>
              <a:buNone/>
            </a:pPr>
            <a:r>
              <a:rPr lang="uk-UA" dirty="0" smtClean="0"/>
              <a:t> – применшення та нівелювання визнаних світових досягнень у науці, техніці та інших галузях, перебільшення значення помилок, недоліків, наслідків хибних дій та некваліфікованих урядових рішень; </a:t>
            </a:r>
          </a:p>
          <a:p>
            <a:pPr>
              <a:buNone/>
            </a:pPr>
            <a:r>
              <a:rPr lang="uk-UA" dirty="0" smtClean="0"/>
              <a:t> – формування передумов до економічної, духовної чи військової поразки, втрати волі до боротьби та перемоги; </a:t>
            </a:r>
          </a:p>
          <a:p>
            <a:pPr>
              <a:buNone/>
            </a:pPr>
            <a:r>
              <a:rPr lang="uk-UA" dirty="0" smtClean="0"/>
              <a:t> – представлення свого способу життя як поведінки та світогляду майбутнього, які мають наслідувати інші народи; </a:t>
            </a:r>
          </a:p>
          <a:p>
            <a:pPr>
              <a:buNone/>
            </a:pPr>
            <a:r>
              <a:rPr lang="uk-UA" dirty="0" smtClean="0"/>
              <a:t> – підрив морального духу населення і, як наслідок, зниження обороноздатності та бойового потенціалу; </a:t>
            </a:r>
          </a:p>
          <a:p>
            <a:pPr>
              <a:buNone/>
            </a:pPr>
            <a:r>
              <a:rPr lang="uk-UA" dirty="0" smtClean="0"/>
              <a:t> – здійснення іншого деструктивного ідеологічного впливу; </a:t>
            </a:r>
          </a:p>
          <a:p>
            <a:pPr>
              <a:buNone/>
            </a:pPr>
            <a:r>
              <a:rPr lang="uk-UA" dirty="0" smtClean="0"/>
              <a:t> – нанесення шкоди безпеці інформаційно-технічної інфраструктури (машинно-технічним засобам, програмному забезпеченню, засобам та режиму захисту від несанкціонованого витоку інформації); </a:t>
            </a:r>
          </a:p>
          <a:p>
            <a:pPr>
              <a:buNone/>
            </a:pPr>
            <a:r>
              <a:rPr lang="uk-UA" dirty="0" smtClean="0"/>
              <a:t> – захист від іншого деструктивного і інформаційно-психологічного та інформаційно-технічного впливу 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/>
              <a:t>Об'єкти деструктивного інформаційного впливу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uk-UA" sz="2000" dirty="0" smtClean="0"/>
              <a:t>ідеологічно-психологічне середовище суспільства, пов’язане з використанням інформації, інформаційних ресурсів та інформаційної інфраструктури для здійснення впливу на психіку і поведінку людей; </a:t>
            </a:r>
          </a:p>
          <a:p>
            <a:r>
              <a:rPr lang="uk-UA" sz="2000" dirty="0" smtClean="0"/>
              <a:t> ресурси, які розкривають духовні, культурні, історичні, національні цінності, традиції, надбання держави, нації в різник сферах життя суспільства;</a:t>
            </a:r>
          </a:p>
          <a:p>
            <a:r>
              <a:rPr lang="uk-UA" sz="2000" dirty="0" smtClean="0"/>
              <a:t>інформаційна інфраструктура, тобто абсолютно всі проміжні ланки між інформацією та людиною; </a:t>
            </a:r>
          </a:p>
          <a:p>
            <a:r>
              <a:rPr lang="uk-UA" sz="2000" dirty="0" smtClean="0"/>
              <a:t>система формування суспільної свідомості (світогляд, політичні погляди, загальноприйняті правила поведінки тощо); </a:t>
            </a:r>
          </a:p>
          <a:p>
            <a:r>
              <a:rPr lang="uk-UA" sz="2000" dirty="0" smtClean="0"/>
              <a:t>система формування громадської думки; </a:t>
            </a:r>
          </a:p>
          <a:p>
            <a:r>
              <a:rPr lang="uk-UA" sz="2000" dirty="0" smtClean="0"/>
              <a:t>система розроблення та прийняття політичних рішень;</a:t>
            </a:r>
          </a:p>
          <a:p>
            <a:r>
              <a:rPr lang="uk-UA" sz="2000" dirty="0" smtClean="0"/>
              <a:t> свідомість та поведінка людини</a:t>
            </a:r>
            <a:endParaRPr lang="uk-UA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/>
              <a:t>Види інформаційних війн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928670"/>
            <a:ext cx="4572032" cy="5426255"/>
          </a:xfrm>
        </p:spPr>
        <p:txBody>
          <a:bodyPr>
            <a:noAutofit/>
          </a:bodyPr>
          <a:lstStyle/>
          <a:p>
            <a:r>
              <a:rPr lang="ru-RU" sz="1800" dirty="0" smtClean="0"/>
              <a:t> </a:t>
            </a:r>
            <a:r>
              <a:rPr lang="uk-UA" sz="1800" dirty="0" smtClean="0"/>
              <a:t>психологічна війна;</a:t>
            </a:r>
          </a:p>
          <a:p>
            <a:r>
              <a:rPr lang="uk-UA" sz="1800" dirty="0" smtClean="0"/>
              <a:t> </a:t>
            </a:r>
            <a:r>
              <a:rPr lang="uk-UA" sz="1800" dirty="0" err="1" smtClean="0"/>
              <a:t>кібервійна</a:t>
            </a:r>
            <a:r>
              <a:rPr lang="uk-UA" sz="1800" dirty="0" smtClean="0"/>
              <a:t>; </a:t>
            </a:r>
          </a:p>
          <a:p>
            <a:r>
              <a:rPr lang="uk-UA" sz="1800" dirty="0" smtClean="0"/>
              <a:t> мережева війна; </a:t>
            </a:r>
          </a:p>
          <a:p>
            <a:r>
              <a:rPr lang="uk-UA" sz="1800" dirty="0" smtClean="0"/>
              <a:t> ідеологічна війна;</a:t>
            </a:r>
          </a:p>
          <a:p>
            <a:r>
              <a:rPr lang="uk-UA" sz="1800" dirty="0" smtClean="0"/>
              <a:t> радіоелектронна боротьба, яка може проявитися такими способами; </a:t>
            </a:r>
          </a:p>
          <a:p>
            <a:r>
              <a:rPr lang="uk-UA" sz="1800" dirty="0" smtClean="0"/>
              <a:t> телебачення і радіомовлення можуть бути подавлені;</a:t>
            </a:r>
          </a:p>
          <a:p>
            <a:r>
              <a:rPr lang="uk-UA" sz="1800" dirty="0" smtClean="0"/>
              <a:t> ресурси телебачення і радіомовлення можуть бути захоплені/підкорені для здійснення дезінформації; </a:t>
            </a:r>
          </a:p>
          <a:p>
            <a:r>
              <a:rPr lang="uk-UA" sz="1800" dirty="0" smtClean="0"/>
              <a:t>мережі комунікацій можуть бути заблоковані або недоступні;</a:t>
            </a:r>
          </a:p>
          <a:p>
            <a:r>
              <a:rPr lang="uk-UA" sz="1800" dirty="0" smtClean="0"/>
              <a:t>операції фондової біржі можуть саботуватися електронним втручанням, даючи витік чутливої інформації або поширюючи дезінформацію.</a:t>
            </a:r>
            <a:endParaRPr lang="uk-UA" sz="1800" dirty="0"/>
          </a:p>
        </p:txBody>
      </p:sp>
      <p:pic>
        <p:nvPicPr>
          <p:cNvPr id="6146" name="Picture 2" descr="C:\Users\191119\Desktop\види інф.вій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887538"/>
            <a:ext cx="3786214" cy="4184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/>
              <a:t>Об'єкти правового забезпечення </a:t>
            </a:r>
            <a:br>
              <a:rPr lang="uk-UA" sz="2800" b="1" dirty="0" smtClean="0"/>
            </a:br>
            <a:r>
              <a:rPr lang="uk-UA" sz="2800" b="1" dirty="0" smtClean="0"/>
              <a:t>інформаційної безпеки України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dirty="0" smtClean="0"/>
              <a:t>    </a:t>
            </a:r>
            <a:r>
              <a:rPr lang="uk-UA" b="1" u="sng" dirty="0" smtClean="0"/>
              <a:t>Особа (людина і громадянин), її права і свободи. </a:t>
            </a:r>
          </a:p>
          <a:p>
            <a:r>
              <a:rPr lang="uk-UA" dirty="0" smtClean="0"/>
              <a:t>Право особи на збирання, зберігання, використання та поширення інформації. </a:t>
            </a:r>
          </a:p>
          <a:p>
            <a:r>
              <a:rPr lang="uk-UA" dirty="0" smtClean="0"/>
              <a:t>Правова заборона незаконного втручання у зміст, процеси обробки, передачі та використання персональних даних. </a:t>
            </a:r>
          </a:p>
          <a:p>
            <a:r>
              <a:rPr lang="uk-UA" dirty="0" smtClean="0"/>
              <a:t>Захищеність від негативного інформаційно-психологічного впливу.</a:t>
            </a:r>
            <a:endParaRPr lang="ru-RU" dirty="0"/>
          </a:p>
        </p:txBody>
      </p:sp>
      <p:pic>
        <p:nvPicPr>
          <p:cNvPr id="2050" name="Picture 2" descr="C:\Users\191119\Desktop\5a6f0071e65e25b77febd7bdf104fc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4071966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Об'єкти правового забезпечення </a:t>
            </a:r>
            <a:br>
              <a:rPr lang="uk-UA" sz="2800" b="1" dirty="0" smtClean="0"/>
            </a:br>
            <a:r>
              <a:rPr lang="uk-UA" sz="2800" b="1" dirty="0" smtClean="0"/>
              <a:t>інформаційної безпеки України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u="sng" dirty="0" smtClean="0"/>
              <a:t> Суспільство – матеріальні й духовні цінності. </a:t>
            </a:r>
          </a:p>
          <a:p>
            <a:r>
              <a:rPr lang="uk-UA" dirty="0" smtClean="0"/>
              <a:t>Збереження і примноження у суспільстві духовних, культурних і моральних цінностей. </a:t>
            </a:r>
          </a:p>
          <a:p>
            <a:r>
              <a:rPr lang="uk-UA" dirty="0" smtClean="0"/>
              <a:t>Забезпечення суспільно-політичної стабільності, міжетнічної та міжконфесійної злагоди. </a:t>
            </a:r>
          </a:p>
          <a:p>
            <a:r>
              <a:rPr lang="uk-UA" dirty="0" smtClean="0"/>
              <a:t>Формування і розвиток демократичних інститутів громадянського суспільства.  </a:t>
            </a:r>
            <a:endParaRPr lang="ru-RU" dirty="0"/>
          </a:p>
        </p:txBody>
      </p:sp>
      <p:pic>
        <p:nvPicPr>
          <p:cNvPr id="7171" name="Picture 3" descr="C:\Users\191119\Desktop\суспільств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407196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r>
              <a:rPr lang="ru-RU" dirty="0" smtClean="0"/>
              <a:t>     Для </a:t>
            </a:r>
            <a:r>
              <a:rPr lang="uk-UA" dirty="0" smtClean="0"/>
              <a:t>чого потрібен цей 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>
            <a:normAutofit/>
          </a:bodyPr>
          <a:lstStyle/>
          <a:p>
            <a:r>
              <a:rPr lang="uk-UA" sz="1600" dirty="0" smtClean="0"/>
              <a:t>Суб'єкт інформаційних відносин може мати збитки від несанкціонованого доступу до персональних даних.</a:t>
            </a:r>
          </a:p>
          <a:p>
            <a:r>
              <a:rPr lang="uk-UA" sz="1600" dirty="0" smtClean="0"/>
              <a:t>Несанкціонований доступ до інформації може привести до збоїв у роботі підприємств, установ, організацій. </a:t>
            </a:r>
          </a:p>
          <a:p>
            <a:r>
              <a:rPr lang="uk-UA" sz="1600" dirty="0" smtClean="0"/>
              <a:t>Застосування інформаційної зброї в політичній </a:t>
            </a:r>
            <a:r>
              <a:rPr lang="uk-UA" sz="1600" dirty="0" smtClean="0"/>
              <a:t>боротьбі може привести до політичної кризи, </a:t>
            </a:r>
            <a:r>
              <a:rPr lang="uk-UA" sz="1600" dirty="0" err="1" smtClean="0"/>
              <a:t>протестним</a:t>
            </a:r>
            <a:r>
              <a:rPr lang="uk-UA" sz="1600" dirty="0" smtClean="0"/>
              <a:t> </a:t>
            </a:r>
            <a:r>
              <a:rPr lang="uk-UA" sz="1600" smtClean="0"/>
              <a:t>рухам .</a:t>
            </a:r>
            <a:endParaRPr lang="uk-UA" sz="1600" dirty="0" smtClean="0"/>
          </a:p>
          <a:p>
            <a:r>
              <a:rPr lang="uk-UA" sz="1600" dirty="0" smtClean="0"/>
              <a:t>Нанести шкоду системі управління, фальсифікувати інформацію.</a:t>
            </a:r>
          </a:p>
          <a:p>
            <a:r>
              <a:rPr lang="uk-UA" sz="1600" dirty="0" smtClean="0"/>
              <a:t>Соціальні злочини – шахрайство з електронними грошима, комп’ютерне хуліганство.  </a:t>
            </a:r>
          </a:p>
          <a:p>
            <a:endParaRPr lang="uk-UA" sz="1600" dirty="0" smtClean="0"/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>
            <a:normAutofit/>
          </a:bodyPr>
          <a:lstStyle/>
          <a:p>
            <a:r>
              <a:rPr lang="uk-UA" sz="1700" dirty="0" smtClean="0"/>
              <a:t>Захист</a:t>
            </a:r>
            <a:r>
              <a:rPr lang="uk-UA" dirty="0" smtClean="0"/>
              <a:t> </a:t>
            </a:r>
            <a:r>
              <a:rPr lang="uk-UA" sz="1700" dirty="0" smtClean="0"/>
              <a:t>персональних даних.</a:t>
            </a:r>
          </a:p>
          <a:p>
            <a:r>
              <a:rPr lang="uk-UA" sz="1600" dirty="0" smtClean="0"/>
              <a:t>Захист інформації в мережі Інтернет.</a:t>
            </a:r>
          </a:p>
          <a:p>
            <a:r>
              <a:rPr lang="uk-UA" sz="1600" dirty="0" smtClean="0"/>
              <a:t>Забезпечення інформаційної безпеки підприємства, організації, установи.</a:t>
            </a:r>
          </a:p>
          <a:p>
            <a:r>
              <a:rPr lang="uk-UA" sz="1600" dirty="0" smtClean="0"/>
              <a:t>Боротьба з соціальними злочинами в інформаційній сфері.</a:t>
            </a:r>
          </a:p>
          <a:p>
            <a:r>
              <a:rPr lang="uk-UA" sz="1600" dirty="0" smtClean="0"/>
              <a:t>Якими засобами забезпечується інформаційна безпека людини, держави, суспільства.</a:t>
            </a:r>
          </a:p>
          <a:p>
            <a:r>
              <a:rPr lang="uk-UA" sz="1600" dirty="0" smtClean="0"/>
              <a:t>Боротьба з </a:t>
            </a:r>
            <a:r>
              <a:rPr lang="uk-UA" sz="1600" dirty="0" err="1" smtClean="0"/>
              <a:t>кібертероризмом</a:t>
            </a:r>
            <a:r>
              <a:rPr lang="uk-UA" sz="1600" dirty="0" smtClean="0"/>
              <a:t> та міжнародною комп’ютерною злочинністю.</a:t>
            </a:r>
          </a:p>
          <a:p>
            <a:r>
              <a:rPr lang="uk-UA" sz="1700" dirty="0" smtClean="0"/>
              <a:t>Виявлення суб'єктів, що порушують інформаційну безпеку та засобів боротьби з ними.</a:t>
            </a:r>
            <a:endParaRPr lang="uk-UA" sz="1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364333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МЕТА </a:t>
            </a:r>
            <a:br>
              <a:rPr lang="ru-RU" sz="3200" dirty="0" smtClean="0"/>
            </a:br>
            <a:r>
              <a:rPr lang="ru-RU" sz="3200" dirty="0" smtClean="0"/>
              <a:t>НАВЧАЛЬНОГО КУРСУ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357562"/>
            <a:ext cx="8501122" cy="2857520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1) Розуміння, що інформаційна безпека є складовою національної безпеки держави;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2) Визначення правових основ збирання, зберігання, обробки та використання інформації;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3) Забезпечення неможливості несанкціонованого доступу  до інформації; 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4) Обмеження доступу до інформації виключно уповноваженими особами і установами, які встановлені законом; 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5) Забезпечення зберігання і неможливості маніпуляцій інформацією.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191119\Desktop\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14290"/>
            <a:ext cx="5000660" cy="3035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186106" cy="116205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ІНФОРМАЦІЙНА БЕЗПЕКА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ctr"/>
            <a:r>
              <a:rPr lang="uk-UA" sz="2800" dirty="0" smtClean="0"/>
              <a:t>Інформаційна безпека – це стан захищеності життєво важливих інтересів особистості, суспільства і держави, за якого зводиться до мінімуму завдання збитків через неповноту, невчасність і недостовірність інформації, негативний інформаційний вплив, негативні наслідки функціонування інформаційних технологій, а також через несанкціоноване поширення інформації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91119\Desktop\інформ. безпека\81000-marka-usluga-baza_dannyh-vychislitelnaya_tehnika-multimedijnye_sredstva-500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85728"/>
            <a:ext cx="476250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Основними напрямками в сфері інформаційної безпеки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інформаційно-психологічний, який гарантує забезпечення конституційних прав і свобод людини, сприяє утвердженню загальнолюдських і національних моральних цінностей в інформаційному просторі;</a:t>
            </a:r>
            <a:endParaRPr lang="ru-RU" dirty="0" smtClean="0"/>
          </a:p>
          <a:p>
            <a:pPr lvl="0"/>
            <a:r>
              <a:rPr lang="uk-UA" dirty="0" smtClean="0"/>
              <a:t>технологічний, що відповідає за впровадження новітніх телекомунікаційних технологій та сприяє зростанню інформаційних ресурсів;</a:t>
            </a:r>
            <a:endParaRPr lang="ru-RU" dirty="0" smtClean="0"/>
          </a:p>
          <a:p>
            <a:pPr lvl="0"/>
            <a:r>
              <a:rPr lang="uk-UA" dirty="0" smtClean="0"/>
              <a:t>захист інформації, який забезпечує конфіденційність, цілісність та доступність інформації.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842946"/>
          </a:xfrm>
        </p:spPr>
        <p:txBody>
          <a:bodyPr/>
          <a:lstStyle/>
          <a:p>
            <a:pPr algn="ctr"/>
            <a:r>
              <a:rPr lang="uk-UA" dirty="0" smtClean="0"/>
              <a:t>  </a:t>
            </a:r>
            <a:r>
              <a:rPr lang="uk-UA" b="1" dirty="0" smtClean="0"/>
              <a:t>Р. </a:t>
            </a:r>
            <a:r>
              <a:rPr lang="uk-UA" b="1" dirty="0" err="1" smtClean="0"/>
              <a:t>Ніксон</a:t>
            </a:r>
            <a:r>
              <a:rPr lang="uk-UA" b="1" dirty="0" smtClean="0"/>
              <a:t> – 37-й        Президент США  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86182" y="1676400"/>
            <a:ext cx="4900618" cy="4572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“ Один долар, вкладений в інформацію і пропаганду, цінніший, ніж 10 доларів, вкладених у створення систем зброї, бо остання навряд чи буде вжита, в той час, як інформація працює щохвилинно і повсюдно ”.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191119\Desktop\р.Никс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300039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</a:t>
            </a:r>
            <a:r>
              <a:rPr lang="uk-UA" b="1" dirty="0" smtClean="0"/>
              <a:t>Інформаційна безпека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098" name="Picture 2" descr="C:\Users\191119\Desktop\інф. безп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285992"/>
            <a:ext cx="3857652" cy="27146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928802"/>
            <a:ext cx="40719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    За даними корпорації </a:t>
            </a:r>
            <a:r>
              <a:rPr lang="uk-UA" sz="2800" dirty="0" err="1" smtClean="0"/>
              <a:t>Gartner</a:t>
            </a:r>
            <a:r>
              <a:rPr lang="uk-UA" sz="2800" dirty="0" smtClean="0"/>
              <a:t>  витрати на інформаційну безпеку у світі щорічно зростають приблизно на 8,2%, і у 2020 році їх обсяг сягне 170 млрд. дол. США 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Законодавче забезпечення інформаційної безпеки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Конституція України</a:t>
            </a:r>
          </a:p>
          <a:p>
            <a:r>
              <a:rPr lang="uk-UA" dirty="0" smtClean="0"/>
              <a:t>Закон України «Про інформацію»</a:t>
            </a:r>
          </a:p>
          <a:p>
            <a:r>
              <a:rPr lang="uk-UA" dirty="0" smtClean="0"/>
              <a:t>Закон України «Про доступ до публічної інформації»</a:t>
            </a:r>
          </a:p>
          <a:p>
            <a:r>
              <a:rPr lang="uk-UA" dirty="0" smtClean="0"/>
              <a:t>Закон України «Про друковані засоби масової інформації (пресу) в Україні»</a:t>
            </a:r>
          </a:p>
          <a:p>
            <a:r>
              <a:rPr lang="uk-UA" dirty="0" smtClean="0"/>
              <a:t>Закон України  «Про телебачення і радіомовлення», </a:t>
            </a:r>
          </a:p>
          <a:p>
            <a:r>
              <a:rPr lang="uk-UA" dirty="0" smtClean="0"/>
              <a:t>Закон України «Про інформаційні агентства», </a:t>
            </a:r>
          </a:p>
          <a:p>
            <a:r>
              <a:rPr lang="uk-UA" dirty="0" smtClean="0"/>
              <a:t>Укази Президента України «Про заходи щодо розвитку національної складової глобальної інформаційної мережі Інтернет та забезпечення широкого доступу до цієї мережі в Україні» </a:t>
            </a:r>
          </a:p>
          <a:p>
            <a:r>
              <a:rPr lang="uk-UA" dirty="0" smtClean="0"/>
              <a:t>Указ Президента України  «Про заходи щодо захисту інформаційних ресурсів держави», </a:t>
            </a:r>
          </a:p>
          <a:p>
            <a:r>
              <a:rPr lang="uk-UA" dirty="0" smtClean="0"/>
              <a:t>Розпорядження КМУ «Про передачу Державного центру інформаційної безпеки до сфери управління Департаменту спеціальних телекомунікаційних систем та захисту інформації СБУ»  та інші.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/>
              <a:t>Загрози інформаційної безпеки України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dirty="0" smtClean="0"/>
              <a:t>1)український інформаційний простір є незахищеним від зовнішніх негативних </a:t>
            </a:r>
            <a:r>
              <a:rPr lang="uk-UA" dirty="0" err="1" smtClean="0"/>
              <a:t>пропагандистсько-маніпулятивних</a:t>
            </a:r>
            <a:r>
              <a:rPr lang="uk-UA" dirty="0" smtClean="0"/>
              <a:t> впливів і стає об’єктом інформаційної експансії; </a:t>
            </a:r>
          </a:p>
          <a:p>
            <a:pPr algn="just">
              <a:buNone/>
            </a:pPr>
            <a:r>
              <a:rPr lang="uk-UA" dirty="0" smtClean="0"/>
              <a:t>2) у світовому </a:t>
            </a:r>
            <a:r>
              <a:rPr lang="uk-UA" dirty="0" err="1" smtClean="0"/>
              <a:t>медіапросторі</a:t>
            </a:r>
            <a:r>
              <a:rPr lang="uk-UA" dirty="0" smtClean="0"/>
              <a:t> відсутній український національний інформаційний продукт, що поширював би об’єктивну, неупереджену та актуальну інформацію про події в Україні. Як наслідок – світова громадськість відчуває брак інформації або отримує її з інших джерел, які часом дезінформують, надають викривлену, спотворену, неповну інформацію. Водночас проти України активно застосовується потужний </a:t>
            </a:r>
            <a:r>
              <a:rPr lang="uk-UA" dirty="0" err="1" smtClean="0"/>
              <a:t>медіаресурс</a:t>
            </a:r>
            <a:r>
              <a:rPr lang="uk-UA" dirty="0" smtClean="0"/>
              <a:t>, здійснюється експансія іноземних суб’єктів на ринку інформаційних послуг, активізуються негативні інформаційні впливи, які спрямовані на викривлення реальності, заниження міжнародного іміджу держави; </a:t>
            </a:r>
          </a:p>
          <a:p>
            <a:pPr algn="just">
              <a:buNone/>
            </a:pPr>
            <a:r>
              <a:rPr lang="uk-UA" dirty="0" smtClean="0"/>
              <a:t>3) діяльність вітчизняних ЗМІ щодо систематичного, об’єктивного висвітлення фактів, подій та явищ є недостатньою та позбавлена стратегічного планування; інформаційно-комунікативна політика України у сфері національної безпеки потребує невідкладного перегляду та удосконалення.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dirty="0" smtClean="0"/>
              <a:t>Інформаційна війна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191119\Desktop\інфор.вій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357298"/>
            <a:ext cx="5214974" cy="44291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997839"/>
            <a:ext cx="30003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/>
              <a:t>Інформаційна війна – форма ведення інформаційного протистояння між різними суб’єктами (державами, неурядовими, економічними та іншими структурами), яка передбачає проведення комплексу з нанесення шкоди інформаційній сфері конкуруючої сторони і захисту власної інформаційної сфери, конкуруючої сторони і захисту власної інформаційної безпеки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1247</Words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НОРМАТИНО-ПРАВОВЕ ЗАБЕЗПЕЧЕННЯ ІНФОРМАЦІЙНОЇ БЕЗПЕКИ В НАЦІОНАЛЬНОМУ ТА МІЖНАРОДНОМУ СПІВРОБІТНИЦТВІ </vt:lpstr>
      <vt:lpstr> МЕТА  НАВЧАЛЬНОГО КУРСУ</vt:lpstr>
      <vt:lpstr>ІНФОРМАЦІЙНА БЕЗПЕКА</vt:lpstr>
      <vt:lpstr>Основними напрямками в сфері інформаційної безпеки </vt:lpstr>
      <vt:lpstr>  Р. Ніксон – 37-й        Президент США  </vt:lpstr>
      <vt:lpstr> Інформаційна безпека</vt:lpstr>
      <vt:lpstr>Законодавче забезпечення інформаційної безпеки</vt:lpstr>
      <vt:lpstr>Загрози інформаційної безпеки України</vt:lpstr>
      <vt:lpstr>Інформаційна війна</vt:lpstr>
      <vt:lpstr>Завдання інформаційної війни</vt:lpstr>
      <vt:lpstr>Завдання інформаційної війни (продовження)</vt:lpstr>
      <vt:lpstr>Об'єкти деструктивного інформаційного впливу</vt:lpstr>
      <vt:lpstr>Види інформаційних війн</vt:lpstr>
      <vt:lpstr>Об'єкти правового забезпечення  інформаційної безпеки України</vt:lpstr>
      <vt:lpstr>Об'єкти правового забезпечення  інформаційної безпеки України</vt:lpstr>
      <vt:lpstr>     Для чого потрібен цей курс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</dc:title>
  <dc:creator>191119</dc:creator>
  <cp:lastModifiedBy>191119</cp:lastModifiedBy>
  <cp:revision>37</cp:revision>
  <dcterms:created xsi:type="dcterms:W3CDTF">2020-11-28T10:29:18Z</dcterms:created>
  <dcterms:modified xsi:type="dcterms:W3CDTF">2021-02-08T14:24:04Z</dcterms:modified>
</cp:coreProperties>
</file>