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4" r:id="rId6"/>
    <p:sldId id="265" r:id="rId7"/>
    <p:sldId id="25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7" d="100"/>
          <a:sy n="97" d="100"/>
        </p:scale>
        <p:origin x="-101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664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93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635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37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296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597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24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29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80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775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72000">
              <a:schemeClr val="accent6">
                <a:lumMod val="60000"/>
                <a:lumOff val="40000"/>
              </a:schemeClr>
            </a:gs>
            <a:gs pos="35000">
              <a:schemeClr val="accent1">
                <a:lumMod val="40000"/>
                <a:lumOff val="60000"/>
              </a:schemeClr>
            </a:gs>
            <a:gs pos="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AEF6-AE32-46BA-A7BB-A605B50628AE}" type="datetimeFigureOut">
              <a:rPr lang="x-none" smtClean="0"/>
              <a:t>07.11.2022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A548-CA5C-4E86-9A10-C7DF66C54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831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libi-ua.com.ua/isk-k-rf-o-vzyiskaii-ushherba-za-zhile-i-drugoe-imushhestvo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70000">
              <a:schemeClr val="accent4">
                <a:lumMod val="40000"/>
                <a:lumOff val="60000"/>
              </a:schemeClr>
            </a:gs>
            <a:gs pos="36000">
              <a:schemeClr val="accent1">
                <a:lumMod val="40000"/>
                <a:lumOff val="60000"/>
              </a:schemeClr>
            </a:gs>
            <a:gs pos="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C381-1927-49F8-875A-A6608291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41629"/>
            <a:ext cx="12191999" cy="272979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ЗАХИСТ ПРАВ ЛЮДИНИ ТА ГРОМАДЯНИНА В УКРАЇНІ ТА СВІТІ</a:t>
            </a:r>
            <a:endParaRPr lang="x-none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02397A-3347-4A70-892A-BC091EFA3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64" y="599867"/>
            <a:ext cx="9477982" cy="1655762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>
                <a:latin typeface="+mj-lt"/>
              </a:rPr>
              <a:t>7 ЛИСТОПАДА 2022 РОКУ</a:t>
            </a:r>
          </a:p>
          <a:p>
            <a:pPr algn="l"/>
            <a:r>
              <a:rPr lang="uk-UA" sz="2800" b="1" dirty="0">
                <a:latin typeface="+mj-lt"/>
              </a:rPr>
              <a:t>КРУГЛИЙ СТІЛ</a:t>
            </a:r>
            <a:endParaRPr lang="x-non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54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DAECD-B067-4E8F-8B20-B84C411D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/>
              <a:t>Сачук</a:t>
            </a:r>
            <a:r>
              <a:rPr lang="uk-UA" sz="4800" dirty="0"/>
              <a:t> Павло Вікторович</a:t>
            </a:r>
            <a:endParaRPr lang="x-non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AD57C-2154-4E38-B281-76584B30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3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Прокурор відділу організаційно-методичної роботи та координації діяльності правоохоронних органів у сфері протидії злочинності управління нагляду за додержанням законів Національною поліцією України та органами, які ведуть боротьбу з організованою та транснаціональною злочинністю, Харківської обласної прокуратури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EEBB4E-41C4-40CD-8656-2634B1681192}"/>
              </a:ext>
            </a:extLst>
          </p:cNvPr>
          <p:cNvSpPr/>
          <p:nvPr/>
        </p:nvSpPr>
        <p:spPr>
          <a:xfrm>
            <a:off x="838200" y="4393023"/>
            <a:ext cx="11029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Особливості захисту прав громадян під час збройного конфлікту</a:t>
            </a:r>
          </a:p>
        </p:txBody>
      </p:sp>
    </p:spTree>
    <p:extLst>
      <p:ext uri="{BB962C8B-B14F-4D97-AF65-F5344CB8AC3E}">
        <p14:creationId xmlns:p14="http://schemas.microsoft.com/office/powerpoint/2010/main" val="28063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47804-535D-4109-85EB-FB3196B4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Загальна декларація прав людини</a:t>
            </a:r>
            <a:endParaRPr lang="x-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8A01292-73C5-4D59-BF65-0DB25A2079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7111"/>
            <a:ext cx="5181600" cy="406836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AE97A3-B9C0-414F-AFF5-CA2598830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48251" cy="4583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Загальна декларація прав людини (ЗДПЛ) — декларація, прийнята Генеральною Асамблеєю ООН 10 грудня 1948 року в Паризькому палаці </a:t>
            </a:r>
            <a:r>
              <a:rPr lang="uk-UA" dirty="0" err="1"/>
              <a:t>Шайо</a:t>
            </a:r>
            <a:r>
              <a:rPr lang="uk-UA" dirty="0"/>
              <a:t>. Декларація стала результатом безпосереднього досвіду Другої світової війни і представляє перше глобальне вираження невід'ємних прав, які мають усі люди. Повний текст опублікований Організацією Об'єднаних Націй на її </a:t>
            </a:r>
            <a:r>
              <a:rPr lang="uk-UA" dirty="0" err="1"/>
              <a:t>вебсайті</a:t>
            </a:r>
            <a:r>
              <a:rPr lang="uk-UA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045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5B641D-8437-46DB-AD7F-F36DC1E4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90" y="11356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Декларація складається з 30 статей, що лягли в основу наступних міжнародних договорів, регіональних документів із прав людини, національних конституцій тощо. Міжнародний </a:t>
            </a:r>
            <a:r>
              <a:rPr lang="uk-UA" dirty="0" err="1"/>
              <a:t>законопроєкт</a:t>
            </a:r>
            <a:r>
              <a:rPr lang="uk-UA" dirty="0"/>
              <a:t> з прав людини складається з Всесвітньої декларації прав людини, Міжнародного пакту про економічні, соціальні і культурні права і Міжнародного пакту про громадянські і політичні права та двох факультативних протоколів до неї. У 1966 році Генеральна Асамблея прийняла два докладні договори, які завершують Міжнародний </a:t>
            </a:r>
            <a:r>
              <a:rPr lang="uk-UA" dirty="0" err="1"/>
              <a:t>законопроєкт</a:t>
            </a:r>
            <a:r>
              <a:rPr lang="uk-UA" dirty="0"/>
              <a:t> про права людини. В 1976 році, після того як договори були ратифіковані достатнім числом окремих націй, </a:t>
            </a:r>
            <a:r>
              <a:rPr lang="uk-UA" dirty="0" err="1"/>
              <a:t>законопроєкт</a:t>
            </a:r>
            <a:r>
              <a:rPr lang="uk-UA" dirty="0"/>
              <a:t> набув статусу міжнародного правового </a:t>
            </a:r>
            <a:r>
              <a:rPr lang="uk-UA" dirty="0" err="1"/>
              <a:t>акта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817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DAECD-B067-4E8F-8B20-B84C411D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Курило Марина Миколаївна</a:t>
            </a:r>
            <a:endParaRPr lang="x-non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AD57C-2154-4E38-B281-76584B30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1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Адвокат</a:t>
            </a:r>
          </a:p>
          <a:p>
            <a:pPr marL="0" indent="0">
              <a:buNone/>
            </a:pPr>
            <a:endParaRPr lang="x-none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EEBB4E-41C4-40CD-8656-2634B1681192}"/>
              </a:ext>
            </a:extLst>
          </p:cNvPr>
          <p:cNvSpPr/>
          <p:nvPr/>
        </p:nvSpPr>
        <p:spPr>
          <a:xfrm>
            <a:off x="838200" y="2962073"/>
            <a:ext cx="11107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Компенсація заподіяної шкоди внаслідок бойових дій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D9D259-78BD-4D3C-BFDF-CD751DD43948}"/>
              </a:ext>
            </a:extLst>
          </p:cNvPr>
          <p:cNvSpPr txBox="1"/>
          <p:nvPr/>
        </p:nvSpPr>
        <p:spPr>
          <a:xfrm>
            <a:off x="939338" y="4039985"/>
            <a:ext cx="1078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https://alibi-ua.com.ua/isk-k-rf-o-vzyiskaii-ushherba-za-zhile-i-drugoe-imushhestvo.html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0977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436D1-B108-4308-B5E6-186DE1D6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9631A-25D9-471A-B8C1-F710B85A0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D24714-E9E9-41D4-9524-B6F2D7BF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1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080BF-2B28-4737-927E-A1D5B7C1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45263-5888-4D35-88B7-91732D4E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6F1FD1-E7E1-4394-9322-3BF94FF01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DAECD-B067-4E8F-8B20-B84C411D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Мельник Марина Олександрівна</a:t>
            </a:r>
            <a:endParaRPr lang="x-non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AD57C-2154-4E38-B281-76584B30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Головний спеціаліст з питань забезпечення діяльності Уповноваженого у справах Європейського суду з прав людини відділу міжнародної правової допомоги Управління судової роботи та міжнародної правової допомоги Східного міжрегіонального управління Міністерства юстиції (м. Харків)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EEBB4E-41C4-40CD-8656-2634B1681192}"/>
              </a:ext>
            </a:extLst>
          </p:cNvPr>
          <p:cNvSpPr/>
          <p:nvPr/>
        </p:nvSpPr>
        <p:spPr>
          <a:xfrm>
            <a:off x="838200" y="4001294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Європейський суд з прав людини, як орган захисту прав і свобод</a:t>
            </a:r>
          </a:p>
        </p:txBody>
      </p:sp>
    </p:spTree>
    <p:extLst>
      <p:ext uri="{BB962C8B-B14F-4D97-AF65-F5344CB8AC3E}">
        <p14:creationId xmlns:p14="http://schemas.microsoft.com/office/powerpoint/2010/main" val="72388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DAECD-B067-4E8F-8B20-B84C411D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Врублевська Катерина Миколаївна</a:t>
            </a:r>
            <a:endParaRPr lang="x-non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AD57C-2154-4E38-B281-76584B30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Кандидат юридичних наук, доцент кафедри Правового забезпечення господарської діяльності Харківського національного університету міського господарства їм. </a:t>
            </a:r>
            <a:r>
              <a:rPr lang="uk-UA" dirty="0" err="1"/>
              <a:t>О.М.Бекетова</a:t>
            </a:r>
            <a:endParaRPr lang="uk-U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EEBB4E-41C4-40CD-8656-2634B1681192}"/>
              </a:ext>
            </a:extLst>
          </p:cNvPr>
          <p:cNvSpPr/>
          <p:nvPr/>
        </p:nvSpPr>
        <p:spPr>
          <a:xfrm>
            <a:off x="838200" y="3678128"/>
            <a:ext cx="1102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Правові аспекти захисту персональних даних дитини</a:t>
            </a:r>
          </a:p>
        </p:txBody>
      </p:sp>
    </p:spTree>
    <p:extLst>
      <p:ext uri="{BB962C8B-B14F-4D97-AF65-F5344CB8AC3E}">
        <p14:creationId xmlns:p14="http://schemas.microsoft.com/office/powerpoint/2010/main" val="14033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DAECD-B067-4E8F-8B20-B84C411D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/>
              <a:t>Бровдій</a:t>
            </a:r>
            <a:r>
              <a:rPr lang="uk-UA" sz="4800" dirty="0"/>
              <a:t> Алла Михайлівна</a:t>
            </a:r>
            <a:endParaRPr lang="x-non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AD57C-2154-4E38-B281-76584B30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Кандидат юридичних наук, доцент кафедри Правового забезпечення господарської діяльності Харківського національного університету міського господарства їм. </a:t>
            </a:r>
            <a:r>
              <a:rPr lang="uk-UA" dirty="0" err="1"/>
              <a:t>О.М.Бекетова</a:t>
            </a:r>
            <a:endParaRPr lang="uk-U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EEBB4E-41C4-40CD-8656-2634B1681192}"/>
              </a:ext>
            </a:extLst>
          </p:cNvPr>
          <p:cNvSpPr/>
          <p:nvPr/>
        </p:nvSpPr>
        <p:spPr>
          <a:xfrm>
            <a:off x="838200" y="3678128"/>
            <a:ext cx="11029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Правове забезпечення реалізації освітніх прав здобувачів освіти</a:t>
            </a:r>
          </a:p>
        </p:txBody>
      </p:sp>
    </p:spTree>
    <p:extLst>
      <p:ext uri="{BB962C8B-B14F-4D97-AF65-F5344CB8AC3E}">
        <p14:creationId xmlns:p14="http://schemas.microsoft.com/office/powerpoint/2010/main" val="124310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338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ЗАХИСТ ПРАВ ЛЮДИНИ ТА ГРОМАДЯНИНА В УКРАЇНІ ТА СВІТІ</vt:lpstr>
      <vt:lpstr>Загальна декларація прав людини</vt:lpstr>
      <vt:lpstr>Презентация PowerPoint</vt:lpstr>
      <vt:lpstr>Курило Марина Миколаївна</vt:lpstr>
      <vt:lpstr>Презентация PowerPoint</vt:lpstr>
      <vt:lpstr>Презентация PowerPoint</vt:lpstr>
      <vt:lpstr>Мельник Марина Олександрівна</vt:lpstr>
      <vt:lpstr>Врублевська Катерина Миколаївна</vt:lpstr>
      <vt:lpstr>Бровдій Алла Михайлівна</vt:lpstr>
      <vt:lpstr>Сачук Павло Вікторович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ПРАВ ЛЮДИНИ ТА ГРОМАДЯНИНА В УКРАЇНІ ТА СВІТІ</dc:title>
  <dc:creator>Igor Rudakov</dc:creator>
  <cp:lastModifiedBy>Пользователь</cp:lastModifiedBy>
  <cp:revision>9</cp:revision>
  <dcterms:created xsi:type="dcterms:W3CDTF">2022-11-04T11:52:58Z</dcterms:created>
  <dcterms:modified xsi:type="dcterms:W3CDTF">2022-11-07T07:45:46Z</dcterms:modified>
</cp:coreProperties>
</file>