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D00FC-6F6F-9611-9D74-35B0C8773361}" v="114" dt="2023-11-13T20:01:02.372"/>
    <p1510:client id="{B21375FF-36C6-4FE9-9CBC-8621ED104CD5}" v="872" dt="2023-11-13T14:35:24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C4BA9-FF29-4BB0-B7DB-9E910C5450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66BA713-CFDD-40B3-AC5C-E82DD30A06AF}">
      <dgm:prSet/>
      <dgm:spPr/>
      <dgm:t>
        <a:bodyPr/>
        <a:lstStyle/>
        <a:p>
          <a:r>
            <a:rPr lang="uk-UA"/>
            <a:t>Права, які можуть бути обмежені під час воєнного стану в Україні:</a:t>
          </a:r>
          <a:endParaRPr lang="en-US"/>
        </a:p>
      </dgm:t>
    </dgm:pt>
    <dgm:pt modelId="{EC46416C-07C5-44D7-82E5-489D8F0F02FF}" type="parTrans" cxnId="{82BDD2BD-1C9D-4879-B4AC-91A25111BBB1}">
      <dgm:prSet/>
      <dgm:spPr/>
      <dgm:t>
        <a:bodyPr/>
        <a:lstStyle/>
        <a:p>
          <a:endParaRPr lang="en-US"/>
        </a:p>
      </dgm:t>
    </dgm:pt>
    <dgm:pt modelId="{BD867F04-DD96-424E-A781-E655B7B91A4A}" type="sibTrans" cxnId="{82BDD2BD-1C9D-4879-B4AC-91A25111BBB1}">
      <dgm:prSet/>
      <dgm:spPr/>
      <dgm:t>
        <a:bodyPr/>
        <a:lstStyle/>
        <a:p>
          <a:endParaRPr lang="en-US"/>
        </a:p>
      </dgm:t>
    </dgm:pt>
    <dgm:pt modelId="{BC76C4B7-E305-4774-878B-C1327F19E505}">
      <dgm:prSet/>
      <dgm:spPr/>
      <dgm:t>
        <a:bodyPr/>
        <a:lstStyle/>
        <a:p>
          <a:r>
            <a:rPr lang="uk-UA"/>
            <a:t>право особи на свободу пересування,</a:t>
          </a:r>
          <a:endParaRPr lang="en-US"/>
        </a:p>
      </dgm:t>
    </dgm:pt>
    <dgm:pt modelId="{EF816DE4-AEE2-4343-977C-FB6F43BBE7A0}" type="parTrans" cxnId="{39D0D81C-F7B1-431B-B200-A0FD834495BA}">
      <dgm:prSet/>
      <dgm:spPr/>
      <dgm:t>
        <a:bodyPr/>
        <a:lstStyle/>
        <a:p>
          <a:endParaRPr lang="en-US"/>
        </a:p>
      </dgm:t>
    </dgm:pt>
    <dgm:pt modelId="{747B9C22-6CCA-4974-911F-85BDC97A6E2A}" type="sibTrans" cxnId="{39D0D81C-F7B1-431B-B200-A0FD834495BA}">
      <dgm:prSet/>
      <dgm:spPr/>
      <dgm:t>
        <a:bodyPr/>
        <a:lstStyle/>
        <a:p>
          <a:endParaRPr lang="en-US"/>
        </a:p>
      </dgm:t>
    </dgm:pt>
    <dgm:pt modelId="{F6918CAF-83A5-4799-BF3C-BFA9BD4785A8}">
      <dgm:prSet/>
      <dgm:spPr/>
      <dgm:t>
        <a:bodyPr/>
        <a:lstStyle/>
        <a:p>
          <a:r>
            <a:rPr lang="uk-UA"/>
            <a:t>вільний вибір місця проживання;</a:t>
          </a:r>
          <a:endParaRPr lang="en-US"/>
        </a:p>
      </dgm:t>
    </dgm:pt>
    <dgm:pt modelId="{4DC69B50-CF13-4B8B-BE7E-F1D587854915}" type="parTrans" cxnId="{99962783-701E-46BC-B283-312B4462A09B}">
      <dgm:prSet/>
      <dgm:spPr/>
      <dgm:t>
        <a:bodyPr/>
        <a:lstStyle/>
        <a:p>
          <a:endParaRPr lang="en-US"/>
        </a:p>
      </dgm:t>
    </dgm:pt>
    <dgm:pt modelId="{D1816B72-79EA-4D0F-BEF1-A2C3105E35BA}" type="sibTrans" cxnId="{99962783-701E-46BC-B283-312B4462A09B}">
      <dgm:prSet/>
      <dgm:spPr/>
      <dgm:t>
        <a:bodyPr/>
        <a:lstStyle/>
        <a:p>
          <a:endParaRPr lang="en-US"/>
        </a:p>
      </dgm:t>
    </dgm:pt>
    <dgm:pt modelId="{27BD06AE-A46C-48D2-B901-3234941CD983}">
      <dgm:prSet/>
      <dgm:spPr/>
      <dgm:t>
        <a:bodyPr/>
        <a:lstStyle/>
        <a:p>
          <a:r>
            <a:rPr lang="uk-UA"/>
            <a:t>право власності;</a:t>
          </a:r>
          <a:endParaRPr lang="en-US"/>
        </a:p>
      </dgm:t>
    </dgm:pt>
    <dgm:pt modelId="{C9A43296-78BC-4D6E-B6C2-71DFF79E93F4}" type="parTrans" cxnId="{7CBCCD54-247A-4649-8507-EBFA9744D592}">
      <dgm:prSet/>
      <dgm:spPr/>
      <dgm:t>
        <a:bodyPr/>
        <a:lstStyle/>
        <a:p>
          <a:endParaRPr lang="en-US"/>
        </a:p>
      </dgm:t>
    </dgm:pt>
    <dgm:pt modelId="{7281A7A5-2857-4590-83F3-892FFAECC5AE}" type="sibTrans" cxnId="{7CBCCD54-247A-4649-8507-EBFA9744D592}">
      <dgm:prSet/>
      <dgm:spPr/>
      <dgm:t>
        <a:bodyPr/>
        <a:lstStyle/>
        <a:p>
          <a:endParaRPr lang="en-US"/>
        </a:p>
      </dgm:t>
    </dgm:pt>
    <dgm:pt modelId="{3DA722A2-7594-45E4-8C62-AF1F419049F2}">
      <dgm:prSet/>
      <dgm:spPr/>
      <dgm:t>
        <a:bodyPr/>
        <a:lstStyle/>
        <a:p>
          <a:r>
            <a:rPr lang="uk-UA"/>
            <a:t>право на проведення страйків; </a:t>
          </a:r>
          <a:endParaRPr lang="en-US"/>
        </a:p>
      </dgm:t>
    </dgm:pt>
    <dgm:pt modelId="{E3589017-446A-4E75-9C24-BDBD4BC1AADA}" type="parTrans" cxnId="{652F1A5B-EBBB-4876-8DCA-3D111A7BEF6A}">
      <dgm:prSet/>
      <dgm:spPr/>
      <dgm:t>
        <a:bodyPr/>
        <a:lstStyle/>
        <a:p>
          <a:endParaRPr lang="en-US"/>
        </a:p>
      </dgm:t>
    </dgm:pt>
    <dgm:pt modelId="{6DA5BEB3-35E4-4438-9379-5C3E53B00058}" type="sibTrans" cxnId="{652F1A5B-EBBB-4876-8DCA-3D111A7BEF6A}">
      <dgm:prSet/>
      <dgm:spPr/>
      <dgm:t>
        <a:bodyPr/>
        <a:lstStyle/>
        <a:p>
          <a:endParaRPr lang="en-US"/>
        </a:p>
      </dgm:t>
    </dgm:pt>
    <dgm:pt modelId="{87AA5447-42B7-4EDC-AD50-164870A4883B}">
      <dgm:prSet/>
      <dgm:spPr/>
      <dgm:t>
        <a:bodyPr/>
        <a:lstStyle/>
        <a:p>
          <a:r>
            <a:rPr lang="uk-UA"/>
            <a:t>свобода думки і слова, вільне вираження своїх поглядів і переконань та низка інших)</a:t>
          </a:r>
          <a:endParaRPr lang="en-US"/>
        </a:p>
      </dgm:t>
    </dgm:pt>
    <dgm:pt modelId="{8687A1B2-6571-4B8F-BB65-D96FC488797C}" type="parTrans" cxnId="{BA1A60B4-E1D7-442E-A8E0-FB697E0B7725}">
      <dgm:prSet/>
      <dgm:spPr/>
      <dgm:t>
        <a:bodyPr/>
        <a:lstStyle/>
        <a:p>
          <a:endParaRPr lang="en-US"/>
        </a:p>
      </dgm:t>
    </dgm:pt>
    <dgm:pt modelId="{987BD747-2FBD-4BE9-B299-2E239462204E}" type="sibTrans" cxnId="{BA1A60B4-E1D7-442E-A8E0-FB697E0B7725}">
      <dgm:prSet/>
      <dgm:spPr/>
      <dgm:t>
        <a:bodyPr/>
        <a:lstStyle/>
        <a:p>
          <a:endParaRPr lang="en-US"/>
        </a:p>
      </dgm:t>
    </dgm:pt>
    <dgm:pt modelId="{3112571A-6700-45C3-AD5F-12C8DA449AC8}" type="pres">
      <dgm:prSet presAssocID="{E88C4BA9-FF29-4BB0-B7DB-9E910C5450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18839-585D-4327-85A7-04492B3229DB}" type="pres">
      <dgm:prSet presAssocID="{F66BA713-CFDD-40B3-AC5C-E82DD30A06A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2F5AE-112A-4FF4-8E2E-036CFAA68C35}" type="pres">
      <dgm:prSet presAssocID="{BD867F04-DD96-424E-A781-E655B7B91A4A}" presName="sibTrans" presStyleCnt="0"/>
      <dgm:spPr/>
    </dgm:pt>
    <dgm:pt modelId="{4F8633F6-CBDB-4A49-8F6F-7718941C0CD0}" type="pres">
      <dgm:prSet presAssocID="{BC76C4B7-E305-4774-878B-C1327F19E50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D6B87-00BE-467C-9662-CA351AC2798D}" type="pres">
      <dgm:prSet presAssocID="{747B9C22-6CCA-4974-911F-85BDC97A6E2A}" presName="sibTrans" presStyleCnt="0"/>
      <dgm:spPr/>
    </dgm:pt>
    <dgm:pt modelId="{FCE1EF89-8C60-4CB0-ACE7-DC0BADB04F6D}" type="pres">
      <dgm:prSet presAssocID="{F6918CAF-83A5-4799-BF3C-BFA9BD4785A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FD1E3-E74C-4F76-AED7-A4C58AFF5A67}" type="pres">
      <dgm:prSet presAssocID="{D1816B72-79EA-4D0F-BEF1-A2C3105E35BA}" presName="sibTrans" presStyleCnt="0"/>
      <dgm:spPr/>
    </dgm:pt>
    <dgm:pt modelId="{C420181F-D009-4B88-89F8-2C288D325985}" type="pres">
      <dgm:prSet presAssocID="{27BD06AE-A46C-48D2-B901-3234941CD9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8A82F-47F1-42DB-8B15-247FB27E3264}" type="pres">
      <dgm:prSet presAssocID="{7281A7A5-2857-4590-83F3-892FFAECC5AE}" presName="sibTrans" presStyleCnt="0"/>
      <dgm:spPr/>
    </dgm:pt>
    <dgm:pt modelId="{41DA1226-19F6-4CF6-9B36-905FAE11679B}" type="pres">
      <dgm:prSet presAssocID="{3DA722A2-7594-45E4-8C62-AF1F419049F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E1F0D-E394-4945-B834-93C9E9804A00}" type="pres">
      <dgm:prSet presAssocID="{6DA5BEB3-35E4-4438-9379-5C3E53B00058}" presName="sibTrans" presStyleCnt="0"/>
      <dgm:spPr/>
    </dgm:pt>
    <dgm:pt modelId="{41BFF7F4-B868-4707-B0FC-75BDB7B2AD05}" type="pres">
      <dgm:prSet presAssocID="{87AA5447-42B7-4EDC-AD50-164870A4883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DD2BD-1C9D-4879-B4AC-91A25111BBB1}" srcId="{E88C4BA9-FF29-4BB0-B7DB-9E910C545046}" destId="{F66BA713-CFDD-40B3-AC5C-E82DD30A06AF}" srcOrd="0" destOrd="0" parTransId="{EC46416C-07C5-44D7-82E5-489D8F0F02FF}" sibTransId="{BD867F04-DD96-424E-A781-E655B7B91A4A}"/>
    <dgm:cxn modelId="{2373DF8A-A759-4C7A-8A75-87F43C38640D}" type="presOf" srcId="{3DA722A2-7594-45E4-8C62-AF1F419049F2}" destId="{41DA1226-19F6-4CF6-9B36-905FAE11679B}" srcOrd="0" destOrd="0" presId="urn:microsoft.com/office/officeart/2005/8/layout/default"/>
    <dgm:cxn modelId="{4722AC3B-1EA8-4A8F-93EB-C6F3125A0059}" type="presOf" srcId="{87AA5447-42B7-4EDC-AD50-164870A4883B}" destId="{41BFF7F4-B868-4707-B0FC-75BDB7B2AD05}" srcOrd="0" destOrd="0" presId="urn:microsoft.com/office/officeart/2005/8/layout/default"/>
    <dgm:cxn modelId="{39D0D81C-F7B1-431B-B200-A0FD834495BA}" srcId="{E88C4BA9-FF29-4BB0-B7DB-9E910C545046}" destId="{BC76C4B7-E305-4774-878B-C1327F19E505}" srcOrd="1" destOrd="0" parTransId="{EF816DE4-AEE2-4343-977C-FB6F43BBE7A0}" sibTransId="{747B9C22-6CCA-4974-911F-85BDC97A6E2A}"/>
    <dgm:cxn modelId="{652F1A5B-EBBB-4876-8DCA-3D111A7BEF6A}" srcId="{E88C4BA9-FF29-4BB0-B7DB-9E910C545046}" destId="{3DA722A2-7594-45E4-8C62-AF1F419049F2}" srcOrd="4" destOrd="0" parTransId="{E3589017-446A-4E75-9C24-BDBD4BC1AADA}" sibTransId="{6DA5BEB3-35E4-4438-9379-5C3E53B00058}"/>
    <dgm:cxn modelId="{8349C9EA-E602-406A-9C52-3742AEF121C5}" type="presOf" srcId="{E88C4BA9-FF29-4BB0-B7DB-9E910C545046}" destId="{3112571A-6700-45C3-AD5F-12C8DA449AC8}" srcOrd="0" destOrd="0" presId="urn:microsoft.com/office/officeart/2005/8/layout/default"/>
    <dgm:cxn modelId="{BA1A60B4-E1D7-442E-A8E0-FB697E0B7725}" srcId="{E88C4BA9-FF29-4BB0-B7DB-9E910C545046}" destId="{87AA5447-42B7-4EDC-AD50-164870A4883B}" srcOrd="5" destOrd="0" parTransId="{8687A1B2-6571-4B8F-BB65-D96FC488797C}" sibTransId="{987BD747-2FBD-4BE9-B299-2E239462204E}"/>
    <dgm:cxn modelId="{95A7E136-4EBA-4952-B463-54FCA597852A}" type="presOf" srcId="{F6918CAF-83A5-4799-BF3C-BFA9BD4785A8}" destId="{FCE1EF89-8C60-4CB0-ACE7-DC0BADB04F6D}" srcOrd="0" destOrd="0" presId="urn:microsoft.com/office/officeart/2005/8/layout/default"/>
    <dgm:cxn modelId="{99962783-701E-46BC-B283-312B4462A09B}" srcId="{E88C4BA9-FF29-4BB0-B7DB-9E910C545046}" destId="{F6918CAF-83A5-4799-BF3C-BFA9BD4785A8}" srcOrd="2" destOrd="0" parTransId="{4DC69B50-CF13-4B8B-BE7E-F1D587854915}" sibTransId="{D1816B72-79EA-4D0F-BEF1-A2C3105E35BA}"/>
    <dgm:cxn modelId="{339FC647-4BE0-4487-95A4-A21A5F9E572A}" type="presOf" srcId="{BC76C4B7-E305-4774-878B-C1327F19E505}" destId="{4F8633F6-CBDB-4A49-8F6F-7718941C0CD0}" srcOrd="0" destOrd="0" presId="urn:microsoft.com/office/officeart/2005/8/layout/default"/>
    <dgm:cxn modelId="{2BB1C9F2-1864-4299-8BFB-818C4A23FC85}" type="presOf" srcId="{27BD06AE-A46C-48D2-B901-3234941CD983}" destId="{C420181F-D009-4B88-89F8-2C288D325985}" srcOrd="0" destOrd="0" presId="urn:microsoft.com/office/officeart/2005/8/layout/default"/>
    <dgm:cxn modelId="{7CBCCD54-247A-4649-8507-EBFA9744D592}" srcId="{E88C4BA9-FF29-4BB0-B7DB-9E910C545046}" destId="{27BD06AE-A46C-48D2-B901-3234941CD983}" srcOrd="3" destOrd="0" parTransId="{C9A43296-78BC-4D6E-B6C2-71DFF79E93F4}" sibTransId="{7281A7A5-2857-4590-83F3-892FFAECC5AE}"/>
    <dgm:cxn modelId="{AB4D12EB-8E4C-49E6-BC70-EF46E61A7264}" type="presOf" srcId="{F66BA713-CFDD-40B3-AC5C-E82DD30A06AF}" destId="{65F18839-585D-4327-85A7-04492B3229DB}" srcOrd="0" destOrd="0" presId="urn:microsoft.com/office/officeart/2005/8/layout/default"/>
    <dgm:cxn modelId="{46C27400-29A9-4F42-8444-7998B73CC6DE}" type="presParOf" srcId="{3112571A-6700-45C3-AD5F-12C8DA449AC8}" destId="{65F18839-585D-4327-85A7-04492B3229DB}" srcOrd="0" destOrd="0" presId="urn:microsoft.com/office/officeart/2005/8/layout/default"/>
    <dgm:cxn modelId="{D5224E3E-35A3-45BD-BFED-AFE99AB3D3DC}" type="presParOf" srcId="{3112571A-6700-45C3-AD5F-12C8DA449AC8}" destId="{A9E2F5AE-112A-4FF4-8E2E-036CFAA68C35}" srcOrd="1" destOrd="0" presId="urn:microsoft.com/office/officeart/2005/8/layout/default"/>
    <dgm:cxn modelId="{498A987A-3F89-4EB1-A5D3-DC8915807059}" type="presParOf" srcId="{3112571A-6700-45C3-AD5F-12C8DA449AC8}" destId="{4F8633F6-CBDB-4A49-8F6F-7718941C0CD0}" srcOrd="2" destOrd="0" presId="urn:microsoft.com/office/officeart/2005/8/layout/default"/>
    <dgm:cxn modelId="{DE2F0C6E-26FD-49ED-921B-507B18B280CB}" type="presParOf" srcId="{3112571A-6700-45C3-AD5F-12C8DA449AC8}" destId="{85DD6B87-00BE-467C-9662-CA351AC2798D}" srcOrd="3" destOrd="0" presId="urn:microsoft.com/office/officeart/2005/8/layout/default"/>
    <dgm:cxn modelId="{241494D4-489A-4D57-A827-DD6EC3856483}" type="presParOf" srcId="{3112571A-6700-45C3-AD5F-12C8DA449AC8}" destId="{FCE1EF89-8C60-4CB0-ACE7-DC0BADB04F6D}" srcOrd="4" destOrd="0" presId="urn:microsoft.com/office/officeart/2005/8/layout/default"/>
    <dgm:cxn modelId="{13F5AE15-65A8-4C3F-BDD5-3CE67B6CAFCD}" type="presParOf" srcId="{3112571A-6700-45C3-AD5F-12C8DA449AC8}" destId="{33AFD1E3-E74C-4F76-AED7-A4C58AFF5A67}" srcOrd="5" destOrd="0" presId="urn:microsoft.com/office/officeart/2005/8/layout/default"/>
    <dgm:cxn modelId="{1CBD57AC-0951-4214-94B7-A56CD3D17B4E}" type="presParOf" srcId="{3112571A-6700-45C3-AD5F-12C8DA449AC8}" destId="{C420181F-D009-4B88-89F8-2C288D325985}" srcOrd="6" destOrd="0" presId="urn:microsoft.com/office/officeart/2005/8/layout/default"/>
    <dgm:cxn modelId="{788035D2-C8B9-4C72-BA4E-FAE9C7C85417}" type="presParOf" srcId="{3112571A-6700-45C3-AD5F-12C8DA449AC8}" destId="{36C8A82F-47F1-42DB-8B15-247FB27E3264}" srcOrd="7" destOrd="0" presId="urn:microsoft.com/office/officeart/2005/8/layout/default"/>
    <dgm:cxn modelId="{313BB235-22CB-47E4-B5F6-2C1FEDE8673F}" type="presParOf" srcId="{3112571A-6700-45C3-AD5F-12C8DA449AC8}" destId="{41DA1226-19F6-4CF6-9B36-905FAE11679B}" srcOrd="8" destOrd="0" presId="urn:microsoft.com/office/officeart/2005/8/layout/default"/>
    <dgm:cxn modelId="{24C25E1F-8AD0-46D4-B7FA-0E05A7405A68}" type="presParOf" srcId="{3112571A-6700-45C3-AD5F-12C8DA449AC8}" destId="{122E1F0D-E394-4945-B834-93C9E9804A00}" srcOrd="9" destOrd="0" presId="urn:microsoft.com/office/officeart/2005/8/layout/default"/>
    <dgm:cxn modelId="{8BC32325-25A0-4597-847E-901C459A9D50}" type="presParOf" srcId="{3112571A-6700-45C3-AD5F-12C8DA449AC8}" destId="{41BFF7F4-B868-4707-B0FC-75BDB7B2AD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18839-585D-4327-85A7-04492B3229DB}">
      <dsp:nvSpPr>
        <dsp:cNvPr id="0" name=""/>
        <dsp:cNvSpPr/>
      </dsp:nvSpPr>
      <dsp:spPr>
        <a:xfrm>
          <a:off x="185903" y="136"/>
          <a:ext cx="2469671" cy="1481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Права, які можуть бути обмежені під час воєнного стану в Україні:</a:t>
          </a:r>
          <a:endParaRPr lang="en-US" sz="1800" kern="1200"/>
        </a:p>
      </dsp:txBody>
      <dsp:txXfrm>
        <a:off x="185903" y="136"/>
        <a:ext cx="2469671" cy="1481802"/>
      </dsp:txXfrm>
    </dsp:sp>
    <dsp:sp modelId="{4F8633F6-CBDB-4A49-8F6F-7718941C0CD0}">
      <dsp:nvSpPr>
        <dsp:cNvPr id="0" name=""/>
        <dsp:cNvSpPr/>
      </dsp:nvSpPr>
      <dsp:spPr>
        <a:xfrm>
          <a:off x="2902542" y="136"/>
          <a:ext cx="2469671" cy="1481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право особи на свободу пересування,</a:t>
          </a:r>
          <a:endParaRPr lang="en-US" sz="1800" kern="1200"/>
        </a:p>
      </dsp:txBody>
      <dsp:txXfrm>
        <a:off x="2902542" y="136"/>
        <a:ext cx="2469671" cy="1481802"/>
      </dsp:txXfrm>
    </dsp:sp>
    <dsp:sp modelId="{FCE1EF89-8C60-4CB0-ACE7-DC0BADB04F6D}">
      <dsp:nvSpPr>
        <dsp:cNvPr id="0" name=""/>
        <dsp:cNvSpPr/>
      </dsp:nvSpPr>
      <dsp:spPr>
        <a:xfrm>
          <a:off x="185903" y="1728907"/>
          <a:ext cx="2469671" cy="1481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вільний вибір місця проживання;</a:t>
          </a:r>
          <a:endParaRPr lang="en-US" sz="1800" kern="1200"/>
        </a:p>
      </dsp:txBody>
      <dsp:txXfrm>
        <a:off x="185903" y="1728907"/>
        <a:ext cx="2469671" cy="1481802"/>
      </dsp:txXfrm>
    </dsp:sp>
    <dsp:sp modelId="{C420181F-D009-4B88-89F8-2C288D325985}">
      <dsp:nvSpPr>
        <dsp:cNvPr id="0" name=""/>
        <dsp:cNvSpPr/>
      </dsp:nvSpPr>
      <dsp:spPr>
        <a:xfrm>
          <a:off x="2902542" y="1728907"/>
          <a:ext cx="2469671" cy="1481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право власності;</a:t>
          </a:r>
          <a:endParaRPr lang="en-US" sz="1800" kern="1200"/>
        </a:p>
      </dsp:txBody>
      <dsp:txXfrm>
        <a:off x="2902542" y="1728907"/>
        <a:ext cx="2469671" cy="1481802"/>
      </dsp:txXfrm>
    </dsp:sp>
    <dsp:sp modelId="{41DA1226-19F6-4CF6-9B36-905FAE11679B}">
      <dsp:nvSpPr>
        <dsp:cNvPr id="0" name=""/>
        <dsp:cNvSpPr/>
      </dsp:nvSpPr>
      <dsp:spPr>
        <a:xfrm>
          <a:off x="185903" y="3457677"/>
          <a:ext cx="2469671" cy="1481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право на проведення страйків; </a:t>
          </a:r>
          <a:endParaRPr lang="en-US" sz="1800" kern="1200"/>
        </a:p>
      </dsp:txBody>
      <dsp:txXfrm>
        <a:off x="185903" y="3457677"/>
        <a:ext cx="2469671" cy="1481802"/>
      </dsp:txXfrm>
    </dsp:sp>
    <dsp:sp modelId="{41BFF7F4-B868-4707-B0FC-75BDB7B2AD05}">
      <dsp:nvSpPr>
        <dsp:cNvPr id="0" name=""/>
        <dsp:cNvSpPr/>
      </dsp:nvSpPr>
      <dsp:spPr>
        <a:xfrm>
          <a:off x="2902542" y="3457677"/>
          <a:ext cx="2469671" cy="1481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свобода думки і слова, вільне вираження своїх поглядів і переконань та низка інших)</a:t>
          </a:r>
          <a:endParaRPr lang="en-US" sz="1800" kern="1200"/>
        </a:p>
      </dsp:txBody>
      <dsp:txXfrm>
        <a:off x="2902542" y="3457677"/>
        <a:ext cx="2469671" cy="1481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657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6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2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8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CDE45C10-227D-42DF-A888-EEFD3784FA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A214944-8898-48BC-AE6F-065DA7BBB8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35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9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4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0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3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1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4905C695-F54E-4EF8-8AEF-811D460E7A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85CD2A3-2099-476E-9A85-55DC735FA2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00" y="3732143"/>
            <a:ext cx="11887200" cy="296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5695" y="4158695"/>
            <a:ext cx="10579070" cy="7980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2200" b="1"/>
              <a:t>Захист прав людини і громадянина в Україні та світі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21025" y="5606659"/>
            <a:ext cx="10168411" cy="5274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1100" b="1"/>
              <a:t>Харків</a:t>
            </a:r>
          </a:p>
          <a:p>
            <a:pPr>
              <a:lnSpc>
                <a:spcPct val="90000"/>
              </a:lnSpc>
            </a:pPr>
            <a:r>
              <a:rPr lang="uk-UA" sz="1100" b="1"/>
              <a:t>14 листопада 2023</a:t>
            </a:r>
          </a:p>
        </p:txBody>
      </p:sp>
      <p:pic>
        <p:nvPicPr>
          <p:cNvPr id="5" name="Рисунок 4" descr="Сьомий апеляційний адміністративний суд">
            <a:extLst>
              <a:ext uri="{FF2B5EF4-FFF2-40B4-BE49-F238E27FC236}">
                <a16:creationId xmlns:a16="http://schemas.microsoft.com/office/drawing/2014/main" xmlns="" id="{91B9DC72-783A-E482-9D75-D0E5C6F73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76" b="2"/>
          <a:stretch/>
        </p:blipFill>
        <p:spPr>
          <a:xfrm>
            <a:off x="6089908" y="-160"/>
            <a:ext cx="6102092" cy="3591142"/>
          </a:xfrm>
          <a:prstGeom prst="rect">
            <a:avLst/>
          </a:prstGeom>
        </p:spPr>
      </p:pic>
      <p:pic>
        <p:nvPicPr>
          <p:cNvPr id="4" name="Picture 3" descr="Low Angle View Of Clouds In Sky">
            <a:extLst>
              <a:ext uri="{FF2B5EF4-FFF2-40B4-BE49-F238E27FC236}">
                <a16:creationId xmlns:a16="http://schemas.microsoft.com/office/drawing/2014/main" xmlns="" id="{A1EDFAD9-CFF7-1DCE-4EF8-03D3F5F656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0" r="-2" b="8166"/>
          <a:stretch/>
        </p:blipFill>
        <p:spPr>
          <a:xfrm>
            <a:off x="-6093" y="10"/>
            <a:ext cx="6102093" cy="3590964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E92979E8-2E86-433E-A7E4-5F102E45A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71488" y="5209066"/>
            <a:ext cx="867485" cy="115439"/>
            <a:chOff x="8910933" y="1861308"/>
            <a:chExt cx="867485" cy="11543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CDDEF0D5-EF9F-43D4-BF40-27A3121E02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71438B34-2B34-4614-B3B4-D099271503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2C691BDB-93D3-4721-903C-45DD9590F1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BA1AA7-A9D6-9369-D96B-E40A1C3E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53" y="242048"/>
            <a:ext cx="11636189" cy="1310900"/>
          </a:xfrm>
        </p:spPr>
        <p:txBody>
          <a:bodyPr>
            <a:normAutofit/>
          </a:bodyPr>
          <a:lstStyle/>
          <a:p>
            <a:r>
              <a:rPr lang="uk" sz="2800" dirty="0">
                <a:solidFill>
                  <a:srgbClr val="666666"/>
                </a:solidFill>
                <a:latin typeface="Times New Roman"/>
                <a:ea typeface="+mj-lt"/>
                <a:cs typeface="+mj-lt"/>
              </a:rPr>
              <a:t>10 грудня 1948 року Генеральна Асамблея ООН ухвалила Загальну декларацію прав людини </a:t>
            </a:r>
            <a:endParaRPr lang="uk-UA" sz="2800">
              <a:latin typeface="Times New Roman"/>
              <a:cs typeface="Times New Roman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3DAB1F1-F38F-5909-2E7E-CC5B06213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217" y="1550252"/>
            <a:ext cx="6970057" cy="49956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z="1200" dirty="0">
                <a:solidFill>
                  <a:srgbClr val="000000"/>
                </a:solidFill>
                <a:ea typeface="+mn-lt"/>
                <a:cs typeface="+mn-lt"/>
              </a:rPr>
              <a:t>75 років тому було прийнято “Загальну декларацію прав людини”.</a:t>
            </a:r>
            <a:endParaRPr lang="uk-UA" sz="1200"/>
          </a:p>
          <a:p>
            <a:r>
              <a:rPr lang="uk-UA" sz="1200" dirty="0">
                <a:solidFill>
                  <a:srgbClr val="000000"/>
                </a:solidFill>
                <a:ea typeface="+mn-lt"/>
                <a:cs typeface="+mn-lt"/>
              </a:rPr>
              <a:t>У цій Декларації вперше були описані права, які застосовуються до всіх, повсюди, повсякчас.</a:t>
            </a:r>
            <a:endParaRPr lang="uk-UA" sz="1200"/>
          </a:p>
          <a:p>
            <a:r>
              <a:rPr lang="uk-UA" sz="1200" dirty="0">
                <a:solidFill>
                  <a:srgbClr val="000000"/>
                </a:solidFill>
                <a:ea typeface="+mn-lt"/>
                <a:cs typeface="+mn-lt"/>
              </a:rPr>
              <a:t>Цей документ, який має найбільшу кількість перекладів у світі, в англомовному варіанті містить лише 1300 слів.</a:t>
            </a:r>
            <a:endParaRPr lang="uk-UA" sz="1200"/>
          </a:p>
          <a:p>
            <a:r>
              <a:rPr lang="uk-UA" sz="1200" dirty="0">
                <a:solidFill>
                  <a:srgbClr val="000000"/>
                </a:solidFill>
                <a:ea typeface="+mn-lt"/>
                <a:cs typeface="+mn-lt"/>
              </a:rPr>
              <a:t>Але в ньому — життя всіх людей.</a:t>
            </a:r>
            <a:endParaRPr lang="uk-UA" sz="1200"/>
          </a:p>
          <a:p>
            <a:r>
              <a:rPr lang="uk-UA" sz="1200" dirty="0">
                <a:solidFill>
                  <a:srgbClr val="000000"/>
                </a:solidFill>
                <a:ea typeface="+mn-lt"/>
                <a:cs typeface="+mn-lt"/>
              </a:rPr>
              <a:t>Загальна декларація визначає право на життя, свободу та безпеку; на рівність перед законом; на свободу вираження поглядів; на пошук притулку; на працю, на охорону здоров’я та освіту тощо.</a:t>
            </a:r>
            <a:endParaRPr lang="uk-UA" sz="1200"/>
          </a:p>
          <a:p>
            <a:r>
              <a:rPr lang="uk-UA" sz="1200" dirty="0">
                <a:solidFill>
                  <a:srgbClr val="000000"/>
                </a:solidFill>
                <a:ea typeface="+mn-lt"/>
                <a:cs typeface="+mn-lt"/>
              </a:rPr>
              <a:t>Але зараз, коли ми відзначаємо 75-ту річницю прийняття Загальної декларації, вона зазнає нападів зусібіч.</a:t>
            </a:r>
            <a:endParaRPr lang="uk-UA" sz="1200"/>
          </a:p>
          <a:p>
            <a:r>
              <a:rPr lang="uk-UA" sz="1200" dirty="0">
                <a:solidFill>
                  <a:srgbClr val="000000"/>
                </a:solidFill>
                <a:ea typeface="+mn-lt"/>
                <a:cs typeface="+mn-lt"/>
              </a:rPr>
              <a:t>Російське вторгнення в Україну призвело до наймасовіших порушень прав людини, які відбуваються прямо зараз.</a:t>
            </a:r>
            <a:endParaRPr lang="uk-UA" sz="1200"/>
          </a:p>
          <a:p>
            <a:r>
              <a:rPr lang="uk-UA" sz="1200" dirty="0">
                <a:solidFill>
                  <a:srgbClr val="000000"/>
                </a:solidFill>
                <a:ea typeface="+mn-lt"/>
                <a:cs typeface="+mn-lt"/>
              </a:rPr>
              <a:t>Воно призвело до масової загибелі людей, руйнувань і вимушеного переміщення.</a:t>
            </a:r>
            <a:endParaRPr lang="uk-UA" sz="1200"/>
          </a:p>
          <a:p>
            <a:r>
              <a:rPr lang="uk-UA" sz="1200" dirty="0">
                <a:solidFill>
                  <a:srgbClr val="000000"/>
                </a:solidFill>
                <a:ea typeface="+mn-lt"/>
                <a:cs typeface="+mn-lt"/>
              </a:rPr>
              <a:t>Атаки на цивільне населення та об’єкти цивільної інфраструктури призвели до численних жертв і жахливих страждань.</a:t>
            </a:r>
            <a:endParaRPr lang="uk-UA" sz="1200"/>
          </a:p>
          <a:p>
            <a:r>
              <a:rPr lang="uk-UA" sz="1200" dirty="0">
                <a:solidFill>
                  <a:srgbClr val="000000"/>
                </a:solidFill>
                <a:ea typeface="+mn-lt"/>
                <a:cs typeface="+mn-lt"/>
              </a:rPr>
              <a:t>Управління Верховного комісара ООН з прав людини задокументувало десятки випадків пов’язаного з конфліктом сексуального насильства проти чоловіків, жінок і дівчат.</a:t>
            </a:r>
            <a:endParaRPr lang="uk-UA" sz="1200"/>
          </a:p>
          <a:p>
            <a:r>
              <a:rPr lang="uk-UA" sz="1200" dirty="0">
                <a:solidFill>
                  <a:srgbClr val="000000"/>
                </a:solidFill>
                <a:ea typeface="+mn-lt"/>
                <a:cs typeface="+mn-lt"/>
              </a:rPr>
              <a:t>Також були зафіксовані серйозні порушення міжнародного гуманітарного права та прав людини у відношенні до військовополонених, як і сотні випадків </a:t>
            </a:r>
            <a:r>
              <a:rPr lang="uk-UA" sz="1200" err="1">
                <a:solidFill>
                  <a:srgbClr val="000000"/>
                </a:solidFill>
                <a:ea typeface="+mn-lt"/>
                <a:cs typeface="+mn-lt"/>
              </a:rPr>
              <a:t>насильнецьких</a:t>
            </a:r>
            <a:r>
              <a:rPr lang="uk-UA" sz="1200" dirty="0">
                <a:solidFill>
                  <a:srgbClr val="000000"/>
                </a:solidFill>
                <a:ea typeface="+mn-lt"/>
                <a:cs typeface="+mn-lt"/>
              </a:rPr>
              <a:t> зникнень та незаконного утримання під вартою цивільних осіб.</a:t>
            </a:r>
            <a:endParaRPr lang="uk-UA" sz="1200"/>
          </a:p>
          <a:p>
            <a:endParaRPr lang="uk-UA" sz="1400" dirty="0">
              <a:latin typeface="Times New Roman"/>
              <a:cs typeface="Times New Roman"/>
            </a:endParaRPr>
          </a:p>
        </p:txBody>
      </p:sp>
      <p:pic>
        <p:nvPicPr>
          <p:cNvPr id="20" name="Місце для вмісту 19" descr="Презентація &quot;Декларація прав людини&quot;">
            <a:extLst>
              <a:ext uri="{FF2B5EF4-FFF2-40B4-BE49-F238E27FC236}">
                <a16:creationId xmlns:a16="http://schemas.microsoft.com/office/drawing/2014/main" xmlns="" id="{771AA55E-2447-3DE5-61FF-9A41F7F912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8842" y="1281299"/>
            <a:ext cx="4912657" cy="5264524"/>
          </a:xfrm>
        </p:spPr>
      </p:pic>
    </p:spTree>
    <p:extLst>
      <p:ext uri="{BB962C8B-B14F-4D97-AF65-F5344CB8AC3E}">
        <p14:creationId xmlns:p14="http://schemas.microsoft.com/office/powerpoint/2010/main" val="382730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B22176A-41DB-4D9A-9B6F-F2296F1ED1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4A8DF5-445E-49C5-B10A-8DF5FEFBC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A4E38D9-EFB8-40B5-B42B-514FBF180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566F26-A487-3AD7-E6CE-A78EC437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17" y="262935"/>
            <a:ext cx="9229167" cy="784561"/>
          </a:xfrm>
        </p:spPr>
        <p:txBody>
          <a:bodyPr anchor="b">
            <a:normAutofit/>
          </a:bodyPr>
          <a:lstStyle/>
          <a:p>
            <a:pPr algn="ctr"/>
            <a:r>
              <a:rPr lang="uk-UA" dirty="0"/>
              <a:t>Порядок денний "Круглого столу"</a:t>
            </a:r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084DF14-01F7-A5CB-1D1C-25C2C382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724" y="1245935"/>
            <a:ext cx="9191811" cy="546027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uk-UA" sz="1600" dirty="0">
                <a:latin typeface="Times New Roman"/>
                <a:ea typeface="Tahoma"/>
                <a:cs typeface="Tahoma"/>
              </a:rPr>
              <a:t>1.Вступне слово </a:t>
            </a:r>
            <a:r>
              <a:rPr lang="uk-UA" sz="1600" b="1" dirty="0">
                <a:solidFill>
                  <a:srgbClr val="727272"/>
                </a:solidFill>
                <a:latin typeface="Times New Roman"/>
                <a:ea typeface="+mn-lt"/>
                <a:cs typeface="+mn-lt"/>
              </a:rPr>
              <a:t>проректор НТУ "ХПІ" з науково-педагогічної роботи</a:t>
            </a:r>
            <a:r>
              <a:rPr lang="uk-UA" sz="1600" dirty="0">
                <a:solidFill>
                  <a:srgbClr val="727272"/>
                </a:solidFill>
                <a:latin typeface="Times New Roman"/>
                <a:ea typeface="+mn-lt"/>
                <a:cs typeface="+mn-lt"/>
              </a:rPr>
              <a:t>, доктор технічних наук, професор </a:t>
            </a:r>
            <a:r>
              <a:rPr lang="uk-UA" sz="1600" dirty="0">
                <a:latin typeface="Times New Roman"/>
                <a:ea typeface="Tahoma"/>
                <a:cs typeface="Tahoma"/>
              </a:rPr>
              <a:t>МИГУЩЕНКО Руслан Павлович</a:t>
            </a:r>
            <a:r>
              <a:rPr lang="uk-UA" sz="1600" b="1" dirty="0">
                <a:latin typeface="Times New Roman"/>
                <a:ea typeface="Tahoma"/>
                <a:cs typeface="Tahoma"/>
              </a:rPr>
              <a:t> </a:t>
            </a:r>
            <a:endParaRPr lang="uk-UA" sz="1600" b="1" dirty="0">
              <a:latin typeface="Times New Roman"/>
              <a:cs typeface="Times New Roman"/>
            </a:endParaRPr>
          </a:p>
          <a:p>
            <a:r>
              <a:rPr lang="uk-UA" sz="1600" dirty="0">
                <a:latin typeface="Times New Roman"/>
                <a:cs typeface="Times New Roman"/>
              </a:rPr>
              <a:t>2. Адвокат КУРИЛО Марина Миколаївна "Індивідуальні позови проти РФ, в тому числі стягнення моральної шкоди" </a:t>
            </a:r>
          </a:p>
          <a:p>
            <a:r>
              <a:rPr lang="uk-UA" sz="1600" dirty="0">
                <a:latin typeface="Times New Roman"/>
                <a:cs typeface="Times New Roman"/>
              </a:rPr>
              <a:t>3.</a:t>
            </a:r>
            <a:r>
              <a:rPr lang="uk-UA" sz="1600" dirty="0">
                <a:latin typeface="Times New Roman"/>
                <a:ea typeface="+mn-lt"/>
                <a:cs typeface="+mn-lt"/>
              </a:rPr>
              <a:t>Доцент кафедри патентознавства та основ правозастосовної діяльності, </a:t>
            </a:r>
            <a:r>
              <a:rPr lang="uk-UA" sz="1600" dirty="0" smtClean="0">
                <a:latin typeface="Times New Roman"/>
                <a:ea typeface="+mn-lt"/>
                <a:cs typeface="+mn-lt"/>
              </a:rPr>
              <a:t>ХНУМГ</a:t>
            </a:r>
            <a:endParaRPr lang="en-US" sz="1600" dirty="0" smtClean="0">
              <a:latin typeface="Times New Roman"/>
              <a:ea typeface="+mn-lt"/>
              <a:cs typeface="+mn-lt"/>
            </a:endParaRPr>
          </a:p>
          <a:p>
            <a:r>
              <a:rPr lang="uk-UA" sz="1600" dirty="0">
                <a:latin typeface="Times New Roman"/>
                <a:ea typeface="+mn-lt"/>
                <a:cs typeface="+mn-lt"/>
              </a:rPr>
              <a:t> ім</a:t>
            </a:r>
            <a:r>
              <a:rPr lang="uk-UA" sz="1600" dirty="0" smtClean="0">
                <a:latin typeface="Times New Roman"/>
                <a:ea typeface="+mn-lt"/>
                <a:cs typeface="+mn-lt"/>
              </a:rPr>
              <a:t>.</a:t>
            </a:r>
            <a:r>
              <a:rPr lang="en-US" sz="1600" dirty="0" smtClean="0">
                <a:latin typeface="Times New Roman"/>
                <a:ea typeface="+mn-lt"/>
                <a:cs typeface="+mn-lt"/>
              </a:rPr>
              <a:t> </a:t>
            </a:r>
            <a:r>
              <a:rPr lang="uk-UA" sz="1600" dirty="0" smtClean="0">
                <a:latin typeface="Times New Roman"/>
                <a:ea typeface="+mn-lt"/>
                <a:cs typeface="+mn-lt"/>
              </a:rPr>
              <a:t>О.М.</a:t>
            </a:r>
            <a:r>
              <a:rPr lang="en-US" sz="1600" dirty="0" smtClean="0">
                <a:latin typeface="Times New Roman"/>
                <a:ea typeface="+mn-lt"/>
                <a:cs typeface="+mn-lt"/>
              </a:rPr>
              <a:t> </a:t>
            </a:r>
            <a:r>
              <a:rPr lang="uk-UA" sz="1600" dirty="0" err="1" smtClean="0">
                <a:latin typeface="Times New Roman"/>
                <a:ea typeface="+mn-lt"/>
                <a:cs typeface="+mn-lt"/>
              </a:rPr>
              <a:t>Бекетова</a:t>
            </a:r>
            <a:r>
              <a:rPr lang="uk-UA" sz="1600" dirty="0">
                <a:solidFill>
                  <a:srgbClr val="2C2830"/>
                </a:solidFill>
                <a:latin typeface="Times New Roman"/>
                <a:cs typeface="Arial"/>
              </a:rPr>
              <a:t> </a:t>
            </a:r>
            <a:r>
              <a:rPr lang="uk-UA" sz="1600" dirty="0">
                <a:solidFill>
                  <a:srgbClr val="000000"/>
                </a:solidFill>
                <a:latin typeface="Times New Roman"/>
                <a:cs typeface="Arial"/>
              </a:rPr>
              <a:t>ДОМБРОВСЬКА  Алла Володимирівна</a:t>
            </a:r>
            <a:r>
              <a:rPr lang="uk-UA" sz="1600" dirty="0">
                <a:solidFill>
                  <a:srgbClr val="2C2830"/>
                </a:solidFill>
                <a:latin typeface="Times New Roman"/>
                <a:cs typeface="Arial"/>
              </a:rPr>
              <a:t> </a:t>
            </a:r>
            <a:r>
              <a:rPr lang="uk-UA" sz="1600" dirty="0">
                <a:solidFill>
                  <a:srgbClr val="000000"/>
                </a:solidFill>
                <a:latin typeface="Times New Roman"/>
                <a:cs typeface="Arial"/>
              </a:rPr>
              <a:t>"Інтелектуальна власність. На що я маю право як автор". </a:t>
            </a:r>
            <a:endParaRPr lang="uk-UA" sz="1600" dirty="0">
              <a:latin typeface="Times New Roman"/>
              <a:cs typeface="Times New Roman"/>
            </a:endParaRPr>
          </a:p>
          <a:p>
            <a:r>
              <a:rPr lang="uk-UA" sz="1600" dirty="0">
                <a:solidFill>
                  <a:srgbClr val="000000"/>
                </a:solidFill>
                <a:latin typeface="Times New Roman"/>
                <a:cs typeface="Arial"/>
              </a:rPr>
              <a:t>4. </a:t>
            </a:r>
            <a:r>
              <a:rPr lang="uk-UA" sz="1600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Прокурор відділу організаційно-методичної роботи та координації діяльності правоохоронних органів у сфері протидії злочинності Харківської обласної прокуратури САЧУК Павло Вікторович "Захист прав особи, яка притягається до адміністративної відповідальності"</a:t>
            </a:r>
          </a:p>
          <a:p>
            <a:r>
              <a:rPr lang="uk-UA" sz="1600" dirty="0">
                <a:solidFill>
                  <a:srgbClr val="000000"/>
                </a:solidFill>
                <a:latin typeface="Times New Roman"/>
                <a:cs typeface="Times New Roman"/>
              </a:rPr>
              <a:t>5. </a:t>
            </a:r>
            <a:r>
              <a:rPr lang="uk-UA" sz="1600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Професор кафедри правового забезпечення підприємницької діяльності та фінансової безпеки Харківського національного університету внутрішніх справ, доктор юридичних наук, професор КИРИЧЕНКО Юлія Миколаївна "Повноваження органів місцевого самоврядування у сфері забезпечення законності, правопорядку, охорони прав, свобод і законних інтересів громадян в умовах воєнного стану"</a:t>
            </a:r>
          </a:p>
          <a:p>
            <a:endParaRPr lang="uk-UA" sz="1600" dirty="0">
              <a:solidFill>
                <a:srgbClr val="000000"/>
              </a:solidFill>
              <a:latin typeface="Times New Roman"/>
              <a:ea typeface="+mn-lt"/>
              <a:cs typeface="+mn-lt"/>
            </a:endParaRPr>
          </a:p>
          <a:p>
            <a:r>
              <a:rPr lang="uk-UA" sz="1600" dirty="0">
                <a:solidFill>
                  <a:srgbClr val="000000"/>
                </a:solidFill>
                <a:latin typeface="Times New Roman"/>
                <a:cs typeface="Times New Roman"/>
              </a:rPr>
              <a:t>6. Заключне слово завідувачки кафедри права  НТУ "ХПІ" ЛИСЕНКО Ірини В'ячеславівни</a:t>
            </a:r>
          </a:p>
        </p:txBody>
      </p:sp>
      <p:pic>
        <p:nvPicPr>
          <p:cNvPr id="4" name="Рисунок 3" descr="Зображення, що містить особа, Обличчя людини, одежа, Чоло&#10;&#10;Опис створено автоматично">
            <a:extLst>
              <a:ext uri="{FF2B5EF4-FFF2-40B4-BE49-F238E27FC236}">
                <a16:creationId xmlns:a16="http://schemas.microsoft.com/office/drawing/2014/main" xmlns="" id="{CC66E161-F0B8-2832-43F0-062CE3372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2" b="21037"/>
          <a:stretch/>
        </p:blipFill>
        <p:spPr>
          <a:xfrm>
            <a:off x="159121" y="154872"/>
            <a:ext cx="1370855" cy="138294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87FFE71-34DC-4C53-AE0F-6B141D081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62257" y="5854127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7DF92F1-0E20-46AC-BB8F-F66926B40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FA14CB4-8459-4D23-B4FF-8F9868E3FC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A0C763F-37C4-4E00-AEB2-8867F4AA25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 descr="Зображення, що містить одежа, особа, Обличчя людини, чоловік&#10;&#10;Опис створено автоматично">
            <a:extLst>
              <a:ext uri="{FF2B5EF4-FFF2-40B4-BE49-F238E27FC236}">
                <a16:creationId xmlns:a16="http://schemas.microsoft.com/office/drawing/2014/main" xmlns="" id="{6556EB14-C13E-DE1A-27F3-526DDC316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753" y="3720353"/>
            <a:ext cx="1665393" cy="1644300"/>
          </a:xfrm>
          <a:prstGeom prst="rect">
            <a:avLst/>
          </a:prstGeom>
        </p:spPr>
      </p:pic>
      <p:pic>
        <p:nvPicPr>
          <p:cNvPr id="7" name="Рисунок 6" descr="Зображення, що містить Обличчя людини, особа, усмішка, одежа&#10;&#10;Опис створено автоматично">
            <a:extLst>
              <a:ext uri="{FF2B5EF4-FFF2-40B4-BE49-F238E27FC236}">
                <a16:creationId xmlns:a16="http://schemas.microsoft.com/office/drawing/2014/main" xmlns="" id="{4AC3D68B-4E4B-5288-A214-9FD76DFC3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20" y="5364652"/>
            <a:ext cx="1369056" cy="13357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 descr="науменко">
            <a:extLst>
              <a:ext uri="{FF2B5EF4-FFF2-40B4-BE49-F238E27FC236}">
                <a16:creationId xmlns:a16="http://schemas.microsoft.com/office/drawing/2014/main" xmlns="" id="{D9715A83-C6D7-3032-D649-A395C88E3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90" y="2904566"/>
            <a:ext cx="1312385" cy="1364316"/>
          </a:xfrm>
          <a:prstGeom prst="rect">
            <a:avLst/>
          </a:prstGeom>
        </p:spPr>
      </p:pic>
      <p:pic>
        <p:nvPicPr>
          <p:cNvPr id="10" name="Рисунок 9" descr="Зображення, що містить особа, Обличчя людини, одежа, плече&#10;&#10;Опис створено автоматично">
            <a:extLst>
              <a:ext uri="{FF2B5EF4-FFF2-40B4-BE49-F238E27FC236}">
                <a16:creationId xmlns:a16="http://schemas.microsoft.com/office/drawing/2014/main" xmlns="" id="{5FDFCC1D-8FB5-729F-BE42-87331F7C3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247" y="1581429"/>
            <a:ext cx="1653987" cy="13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20">
            <a:extLst>
              <a:ext uri="{FF2B5EF4-FFF2-40B4-BE49-F238E27FC236}">
                <a16:creationId xmlns:a16="http://schemas.microsoft.com/office/drawing/2014/main" xmlns="" id="{9EB54D17-3792-403D-9127-495845021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22">
            <a:extLst>
              <a:ext uri="{FF2B5EF4-FFF2-40B4-BE49-F238E27FC236}">
                <a16:creationId xmlns:a16="http://schemas.microsoft.com/office/drawing/2014/main" xmlns="" id="{B7804E36-6605-4C15-AE05-6528149445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xmlns="" id="{660D5C27-8D3C-4B26-892C-65D34D694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5999" cy="687251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xmlns="" id="{12703459-5B5E-4B0D-999D-DB8565B7FC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6EE861B-7D2F-4B7C-A6E3-5937E81B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44561" y="159026"/>
            <a:ext cx="5798876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Місце для вмісту 15" descr="Зображення, що містить прапор, небо, денний час, просто неба&#10;&#10;Опис створено автоматично">
            <a:extLst>
              <a:ext uri="{FF2B5EF4-FFF2-40B4-BE49-F238E27FC236}">
                <a16:creationId xmlns:a16="http://schemas.microsoft.com/office/drawing/2014/main" xmlns="" id="{E4C34278-8C64-766C-8C48-91E246F86D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41000"/>
          </a:blip>
          <a:srcRect r="16131" b="-2"/>
          <a:stretch/>
        </p:blipFill>
        <p:spPr>
          <a:xfrm>
            <a:off x="20" y="10"/>
            <a:ext cx="6095981" cy="68725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D7516C-70FE-5D89-9BCF-B60147A0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066800"/>
            <a:ext cx="4229100" cy="475342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2023 рік</a:t>
            </a:r>
            <a:r>
              <a:rPr lang="en-US">
                <a:solidFill>
                  <a:schemeClr val="bg1"/>
                </a:solidFill>
              </a:rPr>
              <a:t> Генеральний секретар ООН Антоніу Гутерріш назвав “нагодою для дій”.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A89096D-727F-1A56-A8F9-4ADD0DA5E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1995" y="423583"/>
            <a:ext cx="5136775" cy="627955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err="1"/>
              <a:t>Після</a:t>
            </a:r>
            <a:r>
              <a:rPr lang="en-US" sz="1600" dirty="0"/>
              <a:t> 24 </a:t>
            </a:r>
            <a:r>
              <a:rPr lang="en-US" sz="1600" err="1"/>
              <a:t>лютого</a:t>
            </a:r>
            <a:r>
              <a:rPr lang="en-US" sz="1600" dirty="0"/>
              <a:t> 2022 </a:t>
            </a:r>
            <a:r>
              <a:rPr lang="en-US" sz="1600" err="1"/>
              <a:t>року</a:t>
            </a:r>
            <a:r>
              <a:rPr lang="en-US" sz="1600" dirty="0"/>
              <a:t>, </a:t>
            </a:r>
            <a:r>
              <a:rPr lang="en-US" sz="1600" err="1"/>
              <a:t>коли</a:t>
            </a:r>
            <a:r>
              <a:rPr lang="en-US" sz="1600" dirty="0"/>
              <a:t> </a:t>
            </a:r>
            <a:r>
              <a:rPr lang="en-US" sz="1600" err="1"/>
              <a:t>збройна</a:t>
            </a:r>
            <a:r>
              <a:rPr lang="en-US" sz="1600" dirty="0"/>
              <a:t> </a:t>
            </a:r>
            <a:r>
              <a:rPr lang="en-US" sz="1600" err="1"/>
              <a:t>агресія</a:t>
            </a:r>
            <a:r>
              <a:rPr lang="en-US" sz="1600" dirty="0"/>
              <a:t> </a:t>
            </a:r>
            <a:r>
              <a:rPr lang="en-US" sz="1600" err="1"/>
              <a:t>Російської</a:t>
            </a:r>
            <a:r>
              <a:rPr lang="en-US" sz="1600" dirty="0"/>
              <a:t> </a:t>
            </a:r>
            <a:r>
              <a:rPr lang="en-US" sz="1600" err="1"/>
              <a:t>Федерації</a:t>
            </a:r>
            <a:r>
              <a:rPr lang="en-US" sz="1600" dirty="0"/>
              <a:t> </a:t>
            </a:r>
            <a:r>
              <a:rPr lang="en-US" sz="1600" err="1"/>
              <a:t>проти</a:t>
            </a:r>
            <a:r>
              <a:rPr lang="en-US" sz="1600" dirty="0"/>
              <a:t> </a:t>
            </a:r>
            <a:r>
              <a:rPr lang="en-US" sz="1600" err="1"/>
              <a:t>України</a:t>
            </a:r>
            <a:r>
              <a:rPr lang="en-US" sz="1600" dirty="0"/>
              <a:t> </a:t>
            </a:r>
            <a:r>
              <a:rPr lang="en-US" sz="1600" err="1"/>
              <a:t>набула</a:t>
            </a:r>
            <a:r>
              <a:rPr lang="en-US" sz="1600" dirty="0"/>
              <a:t> </a:t>
            </a:r>
            <a:r>
              <a:rPr lang="en-US" sz="1600" err="1"/>
              <a:t>повномасштабного</a:t>
            </a:r>
            <a:r>
              <a:rPr lang="en-US" sz="1600" dirty="0"/>
              <a:t> </a:t>
            </a:r>
            <a:r>
              <a:rPr lang="en-US" sz="1600" err="1"/>
              <a:t>характеру</a:t>
            </a:r>
            <a:r>
              <a:rPr lang="en-US" sz="1600" dirty="0"/>
              <a:t>, </a:t>
            </a:r>
            <a:r>
              <a:rPr lang="en-US" sz="1600" err="1"/>
              <a:t>правові</a:t>
            </a:r>
            <a:r>
              <a:rPr lang="en-US" sz="1600" dirty="0"/>
              <a:t> </a:t>
            </a:r>
            <a:r>
              <a:rPr lang="en-US" sz="1600" err="1"/>
              <a:t>гарантії</a:t>
            </a:r>
            <a:r>
              <a:rPr lang="en-US" sz="1600" dirty="0"/>
              <a:t> </a:t>
            </a:r>
            <a:r>
              <a:rPr lang="en-US" sz="1600" err="1"/>
              <a:t>захищеності</a:t>
            </a:r>
            <a:r>
              <a:rPr lang="en-US" sz="1600" dirty="0"/>
              <a:t> </a:t>
            </a:r>
            <a:r>
              <a:rPr lang="en-US" sz="1600" err="1"/>
              <a:t>прав</a:t>
            </a:r>
            <a:r>
              <a:rPr lang="en-US" sz="1600" dirty="0"/>
              <a:t> </a:t>
            </a:r>
            <a:r>
              <a:rPr lang="en-US" sz="1600" err="1"/>
              <a:t>людини</a:t>
            </a:r>
            <a:r>
              <a:rPr lang="en-US" sz="1600" dirty="0"/>
              <a:t> </a:t>
            </a:r>
            <a:r>
              <a:rPr lang="en-US" sz="1600" err="1"/>
              <a:t>опинилися</a:t>
            </a:r>
            <a:r>
              <a:rPr lang="en-US" sz="1600" dirty="0"/>
              <a:t> </a:t>
            </a:r>
            <a:r>
              <a:rPr lang="en-US" sz="1600" err="1"/>
              <a:t>під</a:t>
            </a:r>
            <a:r>
              <a:rPr lang="en-US" sz="1600" dirty="0"/>
              <a:t> </a:t>
            </a:r>
            <a:r>
              <a:rPr lang="en-US" sz="1600" err="1"/>
              <a:t>загрозою</a:t>
            </a:r>
            <a:r>
              <a:rPr lang="en-US" sz="1600" dirty="0"/>
              <a:t>. </a:t>
            </a:r>
            <a:r>
              <a:rPr lang="en-US" sz="1600" err="1"/>
              <a:t>Вторгнення</a:t>
            </a:r>
            <a:r>
              <a:rPr lang="en-US" sz="1600" dirty="0"/>
              <a:t> </a:t>
            </a:r>
            <a:r>
              <a:rPr lang="en-US" sz="1600" err="1"/>
              <a:t>російських</a:t>
            </a:r>
            <a:r>
              <a:rPr lang="en-US" sz="1600" dirty="0"/>
              <a:t> </a:t>
            </a:r>
            <a:r>
              <a:rPr lang="en-US" sz="1600" err="1"/>
              <a:t>військ</a:t>
            </a:r>
            <a:r>
              <a:rPr lang="en-US" sz="1600" dirty="0"/>
              <a:t> </a:t>
            </a:r>
            <a:r>
              <a:rPr lang="en-US" sz="1600" err="1"/>
              <a:t>на</a:t>
            </a:r>
            <a:r>
              <a:rPr lang="en-US" sz="1600" dirty="0"/>
              <a:t> </a:t>
            </a:r>
            <a:r>
              <a:rPr lang="en-US" sz="1600" err="1"/>
              <a:t>територію</a:t>
            </a:r>
            <a:r>
              <a:rPr lang="en-US" sz="1600" dirty="0"/>
              <a:t> </a:t>
            </a:r>
            <a:r>
              <a:rPr lang="en-US" sz="1600" err="1"/>
              <a:t>України</a:t>
            </a:r>
            <a:r>
              <a:rPr lang="en-US" sz="1600" dirty="0"/>
              <a:t> </a:t>
            </a:r>
            <a:r>
              <a:rPr lang="en-US" sz="1600" err="1"/>
              <a:t>стало</a:t>
            </a:r>
            <a:r>
              <a:rPr lang="en-US" sz="1600" dirty="0"/>
              <a:t> </a:t>
            </a:r>
            <a:r>
              <a:rPr lang="en-US" sz="1600" err="1"/>
              <a:t>причиною</a:t>
            </a:r>
            <a:r>
              <a:rPr lang="en-US" sz="1600" dirty="0"/>
              <a:t> </a:t>
            </a:r>
            <a:r>
              <a:rPr lang="en-US" sz="1600" err="1"/>
              <a:t>введення</a:t>
            </a:r>
            <a:r>
              <a:rPr lang="en-US" sz="1600" dirty="0"/>
              <a:t> </a:t>
            </a:r>
            <a:r>
              <a:rPr lang="en-US" sz="1600" err="1"/>
              <a:t>Президентом</a:t>
            </a:r>
            <a:r>
              <a:rPr lang="en-US" sz="1600" dirty="0"/>
              <a:t> </a:t>
            </a:r>
            <a:r>
              <a:rPr lang="en-US" sz="1600" err="1"/>
              <a:t>України</a:t>
            </a:r>
            <a:r>
              <a:rPr lang="en-US" sz="1600" dirty="0"/>
              <a:t> </a:t>
            </a:r>
            <a:r>
              <a:rPr lang="en-US" sz="1600" err="1"/>
              <a:t>воєнного</a:t>
            </a:r>
            <a:r>
              <a:rPr lang="en-US" sz="1600" dirty="0"/>
              <a:t> </a:t>
            </a:r>
            <a:r>
              <a:rPr lang="en-US" sz="1600" err="1"/>
              <a:t>стану</a:t>
            </a:r>
            <a:r>
              <a:rPr lang="en-US" sz="1600" dirty="0"/>
              <a:t> (</a:t>
            </a:r>
            <a:r>
              <a:rPr lang="en-US" sz="1600" err="1"/>
              <a:t>Указ</a:t>
            </a:r>
            <a:r>
              <a:rPr lang="en-US" sz="1600" dirty="0"/>
              <a:t> </a:t>
            </a:r>
            <a:r>
              <a:rPr lang="en-US" sz="1600" err="1"/>
              <a:t>Президента</a:t>
            </a:r>
            <a:r>
              <a:rPr lang="en-US" sz="1600" dirty="0"/>
              <a:t> </a:t>
            </a:r>
            <a:r>
              <a:rPr lang="en-US" sz="1600" err="1"/>
              <a:t>України</a:t>
            </a:r>
            <a:r>
              <a:rPr lang="en-US" sz="1600" dirty="0"/>
              <a:t> </a:t>
            </a:r>
            <a:r>
              <a:rPr lang="en-US" sz="1600" err="1"/>
              <a:t>від</a:t>
            </a:r>
            <a:r>
              <a:rPr lang="en-US" sz="1600" dirty="0"/>
              <a:t> 24 </a:t>
            </a:r>
            <a:r>
              <a:rPr lang="en-US" sz="1600" err="1"/>
              <a:t>лютого</a:t>
            </a:r>
            <a:r>
              <a:rPr lang="en-US" sz="1600" dirty="0"/>
              <a:t> 2022 р. № 64/2022 «</a:t>
            </a:r>
            <a:r>
              <a:rPr lang="en-US" sz="1600" err="1"/>
              <a:t>Про</a:t>
            </a:r>
            <a:r>
              <a:rPr lang="en-US" sz="1600" dirty="0"/>
              <a:t> </a:t>
            </a:r>
            <a:r>
              <a:rPr lang="en-US" sz="1600" err="1"/>
              <a:t>введення</a:t>
            </a:r>
            <a:r>
              <a:rPr lang="en-US" sz="1600" dirty="0"/>
              <a:t> </a:t>
            </a:r>
            <a:r>
              <a:rPr lang="en-US" sz="1600" err="1"/>
              <a:t>воєнного</a:t>
            </a:r>
            <a:r>
              <a:rPr lang="en-US" sz="1600" dirty="0"/>
              <a:t> </a:t>
            </a:r>
            <a:r>
              <a:rPr lang="en-US" sz="1600" err="1"/>
              <a:t>стану</a:t>
            </a:r>
            <a:r>
              <a:rPr lang="en-US" sz="1600" dirty="0"/>
              <a:t> в </a:t>
            </a:r>
            <a:r>
              <a:rPr lang="en-US" sz="1600" err="1"/>
              <a:t>Україні</a:t>
            </a:r>
            <a:r>
              <a:rPr lang="en-US" sz="1600" dirty="0"/>
              <a:t>»</a:t>
            </a:r>
          </a:p>
          <a:p>
            <a:pPr algn="ctr">
              <a:lnSpc>
                <a:spcPct val="100000"/>
              </a:lnSpc>
            </a:pPr>
            <a:r>
              <a:rPr lang="en-US" sz="1600" err="1"/>
              <a:t>Очевидно</a:t>
            </a:r>
            <a:r>
              <a:rPr lang="en-US" sz="1600" dirty="0"/>
              <a:t>, </a:t>
            </a:r>
            <a:r>
              <a:rPr lang="en-US" sz="1600" err="1"/>
              <a:t>що</a:t>
            </a:r>
            <a:r>
              <a:rPr lang="en-US" sz="1600" dirty="0"/>
              <a:t> </a:t>
            </a:r>
            <a:r>
              <a:rPr lang="en-US" sz="1600" err="1"/>
              <a:t>запровадження</a:t>
            </a:r>
            <a:r>
              <a:rPr lang="en-US" sz="1600" dirty="0"/>
              <a:t> </a:t>
            </a:r>
            <a:r>
              <a:rPr lang="en-US" sz="1600" err="1"/>
              <a:t>воєнного</a:t>
            </a:r>
            <a:r>
              <a:rPr lang="en-US" sz="1600" dirty="0"/>
              <a:t> </a:t>
            </a:r>
            <a:r>
              <a:rPr lang="en-US" sz="1600" err="1"/>
              <a:t>стану</a:t>
            </a:r>
            <a:r>
              <a:rPr lang="en-US" sz="1600" dirty="0"/>
              <a:t> в </a:t>
            </a:r>
            <a:r>
              <a:rPr lang="en-US" sz="1600" err="1"/>
              <a:t>Україні</a:t>
            </a:r>
            <a:r>
              <a:rPr lang="en-US" sz="1600" dirty="0"/>
              <a:t> </a:t>
            </a:r>
            <a:r>
              <a:rPr lang="en-US" sz="1600" err="1"/>
              <a:t>значно</a:t>
            </a:r>
            <a:r>
              <a:rPr lang="en-US" sz="1600" dirty="0"/>
              <a:t> </a:t>
            </a:r>
            <a:r>
              <a:rPr lang="en-US" sz="1600" err="1"/>
              <a:t>ускладнює</a:t>
            </a:r>
            <a:r>
              <a:rPr lang="en-US" sz="1600" dirty="0"/>
              <a:t> </a:t>
            </a:r>
            <a:r>
              <a:rPr lang="en-US" sz="1600" err="1"/>
              <a:t>забезпечення</a:t>
            </a:r>
            <a:r>
              <a:rPr lang="en-US" sz="1600" dirty="0"/>
              <a:t> </a:t>
            </a:r>
            <a:r>
              <a:rPr lang="en-US" sz="1600" err="1"/>
              <a:t>державою</a:t>
            </a:r>
            <a:r>
              <a:rPr lang="en-US" sz="1600" dirty="0"/>
              <a:t> </a:t>
            </a:r>
            <a:r>
              <a:rPr lang="en-US" sz="1600" err="1"/>
              <a:t>прав</a:t>
            </a:r>
            <a:r>
              <a:rPr lang="en-US" sz="1600" dirty="0"/>
              <a:t> </a:t>
            </a:r>
            <a:r>
              <a:rPr lang="en-US" sz="1600" err="1"/>
              <a:t>громадян</a:t>
            </a:r>
            <a:r>
              <a:rPr lang="en-US" sz="1600" dirty="0"/>
              <a:t> в </a:t>
            </a:r>
            <a:r>
              <a:rPr lang="en-US" sz="1600" err="1"/>
              <a:t>умовах</a:t>
            </a:r>
            <a:r>
              <a:rPr lang="en-US" sz="1600" dirty="0"/>
              <a:t> </a:t>
            </a:r>
            <a:r>
              <a:rPr lang="en-US" sz="1600" err="1"/>
              <a:t>об’єктивної</a:t>
            </a:r>
            <a:r>
              <a:rPr lang="en-US" sz="1600" dirty="0"/>
              <a:t> </a:t>
            </a:r>
            <a:r>
              <a:rPr lang="en-US" sz="1600" err="1"/>
              <a:t>необхідності</a:t>
            </a:r>
            <a:r>
              <a:rPr lang="en-US" sz="1600" dirty="0"/>
              <a:t> </a:t>
            </a:r>
            <a:r>
              <a:rPr lang="en-US" sz="1600" err="1"/>
              <a:t>їх</a:t>
            </a:r>
            <a:r>
              <a:rPr lang="en-US" sz="1600" dirty="0"/>
              <a:t> </a:t>
            </a:r>
            <a:r>
              <a:rPr lang="en-US" sz="1600" err="1"/>
              <a:t>часткового</a:t>
            </a:r>
            <a:r>
              <a:rPr lang="en-US" sz="1600" dirty="0"/>
              <a:t> </a:t>
            </a:r>
            <a:r>
              <a:rPr lang="en-US" sz="1600" err="1"/>
              <a:t>обмеження</a:t>
            </a:r>
            <a:r>
              <a:rPr lang="en-US" sz="1600" dirty="0"/>
              <a:t>.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У </a:t>
            </a:r>
            <a:r>
              <a:rPr lang="en-US" sz="1600" err="1"/>
              <a:t>Конституції</a:t>
            </a:r>
            <a:r>
              <a:rPr lang="en-US" sz="1600" dirty="0"/>
              <a:t> </a:t>
            </a:r>
            <a:r>
              <a:rPr lang="en-US" sz="1600" err="1"/>
              <a:t>України</a:t>
            </a:r>
            <a:r>
              <a:rPr lang="en-US" sz="1600" dirty="0"/>
              <a:t> </a:t>
            </a:r>
            <a:r>
              <a:rPr lang="en-US" sz="1600" err="1"/>
              <a:t>закріплено</a:t>
            </a:r>
            <a:r>
              <a:rPr lang="en-US" sz="1600" dirty="0"/>
              <a:t> </a:t>
            </a:r>
            <a:r>
              <a:rPr lang="en-US" sz="1600" err="1"/>
              <a:t>стандарти</a:t>
            </a:r>
            <a:r>
              <a:rPr lang="en-US" sz="1600" dirty="0"/>
              <a:t> </a:t>
            </a:r>
            <a:r>
              <a:rPr lang="en-US" sz="1600" err="1"/>
              <a:t>правової</a:t>
            </a:r>
            <a:r>
              <a:rPr lang="en-US" sz="1600" dirty="0"/>
              <a:t> </a:t>
            </a:r>
            <a:r>
              <a:rPr lang="en-US" sz="1600" err="1"/>
              <a:t>держави</a:t>
            </a:r>
            <a:r>
              <a:rPr lang="en-US" sz="1600" dirty="0"/>
              <a:t> у </a:t>
            </a:r>
            <a:r>
              <a:rPr lang="en-US" sz="1600" err="1"/>
              <a:t>такій</a:t>
            </a:r>
            <a:r>
              <a:rPr lang="en-US" sz="1600" dirty="0"/>
              <a:t> </a:t>
            </a:r>
            <a:r>
              <a:rPr lang="en-US" sz="1600" err="1"/>
              <a:t>ситуації</a:t>
            </a:r>
            <a:r>
              <a:rPr lang="en-US" sz="1600" dirty="0"/>
              <a:t>. </a:t>
            </a:r>
            <a:r>
              <a:rPr lang="en-US" sz="1600" err="1"/>
              <a:t>Це</a:t>
            </a:r>
            <a:r>
              <a:rPr lang="en-US" sz="1600" dirty="0"/>
              <a:t> </a:t>
            </a:r>
            <a:r>
              <a:rPr lang="en-US" sz="1600" err="1"/>
              <a:t>означає</a:t>
            </a:r>
            <a:r>
              <a:rPr lang="en-US" sz="1600" dirty="0"/>
              <a:t>, </a:t>
            </a:r>
            <a:r>
              <a:rPr lang="en-US" sz="1600" err="1"/>
              <a:t>що</a:t>
            </a:r>
            <a:r>
              <a:rPr lang="en-US" sz="1600" dirty="0"/>
              <a:t>: </a:t>
            </a:r>
          </a:p>
          <a:p>
            <a:pPr algn="ctr">
              <a:lnSpc>
                <a:spcPct val="100000"/>
              </a:lnSpc>
            </a:pPr>
            <a:r>
              <a:rPr lang="en-US" sz="1600" err="1"/>
              <a:t>по-перше</a:t>
            </a:r>
            <a:r>
              <a:rPr lang="en-US" sz="1600" dirty="0"/>
              <a:t>, </a:t>
            </a:r>
            <a:r>
              <a:rPr lang="en-US" sz="1600" err="1"/>
              <a:t>обмеження</a:t>
            </a:r>
            <a:r>
              <a:rPr lang="en-US" sz="1600" dirty="0"/>
              <a:t> </a:t>
            </a:r>
            <a:r>
              <a:rPr lang="en-US" sz="1600" err="1"/>
              <a:t>прав</a:t>
            </a:r>
            <a:r>
              <a:rPr lang="en-US" sz="1600" dirty="0"/>
              <a:t> </a:t>
            </a:r>
            <a:r>
              <a:rPr lang="en-US" sz="1600" err="1"/>
              <a:t>людини</a:t>
            </a:r>
            <a:r>
              <a:rPr lang="en-US" sz="1600" dirty="0"/>
              <a:t> і </a:t>
            </a:r>
            <a:r>
              <a:rPr lang="en-US" sz="1600" err="1"/>
              <a:t>громадянина</a:t>
            </a:r>
            <a:r>
              <a:rPr lang="en-US" sz="1600" dirty="0"/>
              <a:t> в </a:t>
            </a:r>
            <a:r>
              <a:rPr lang="en-US" sz="1600" err="1"/>
              <a:t>державі</a:t>
            </a:r>
            <a:r>
              <a:rPr lang="en-US" sz="1600" dirty="0"/>
              <a:t> є </a:t>
            </a:r>
            <a:r>
              <a:rPr lang="en-US" sz="1600" err="1"/>
              <a:t>тимчасовим</a:t>
            </a:r>
            <a:r>
              <a:rPr lang="en-US" sz="1600" dirty="0"/>
              <a:t> </a:t>
            </a:r>
            <a:r>
              <a:rPr lang="en-US" sz="1600" err="1"/>
              <a:t>та</a:t>
            </a:r>
            <a:r>
              <a:rPr lang="en-US" sz="1600" dirty="0"/>
              <a:t> </a:t>
            </a:r>
            <a:r>
              <a:rPr lang="en-US" sz="1600" err="1"/>
              <a:t>мінімально</a:t>
            </a:r>
            <a:r>
              <a:rPr lang="en-US" sz="1600" dirty="0"/>
              <a:t> </a:t>
            </a:r>
            <a:r>
              <a:rPr lang="en-US" sz="1600" err="1"/>
              <a:t>необхідним</a:t>
            </a:r>
            <a:r>
              <a:rPr lang="en-US" sz="1600" dirty="0"/>
              <a:t> </a:t>
            </a:r>
            <a:r>
              <a:rPr lang="en-US" sz="1600" err="1"/>
              <a:t>за</a:t>
            </a:r>
            <a:r>
              <a:rPr lang="en-US" sz="1600" dirty="0"/>
              <a:t> </a:t>
            </a:r>
            <a:r>
              <a:rPr lang="en-US" sz="1600" err="1"/>
              <a:t>характером</a:t>
            </a:r>
            <a:r>
              <a:rPr lang="en-US" sz="1600" dirty="0"/>
              <a:t>;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 </a:t>
            </a:r>
            <a:r>
              <a:rPr lang="en-US" sz="1600" err="1"/>
              <a:t>по-друге</a:t>
            </a:r>
            <a:r>
              <a:rPr lang="en-US" sz="1600" dirty="0"/>
              <a:t>, </a:t>
            </a:r>
            <a:r>
              <a:rPr lang="en-US" sz="1600" err="1"/>
              <a:t>зберігається</a:t>
            </a:r>
            <a:r>
              <a:rPr lang="en-US" sz="1600" dirty="0"/>
              <a:t> </a:t>
            </a:r>
            <a:r>
              <a:rPr lang="en-US" sz="1600" err="1"/>
              <a:t>певний</a:t>
            </a:r>
            <a:r>
              <a:rPr lang="en-US" sz="1600" dirty="0"/>
              <a:t> </a:t>
            </a:r>
            <a:r>
              <a:rPr lang="en-US" sz="1600" err="1"/>
              <a:t>перелік</a:t>
            </a:r>
            <a:r>
              <a:rPr lang="en-US" sz="1600" dirty="0"/>
              <a:t> </a:t>
            </a:r>
            <a:r>
              <a:rPr lang="en-US" sz="1600" err="1"/>
              <a:t>прав</a:t>
            </a:r>
            <a:r>
              <a:rPr lang="en-US" sz="1600" dirty="0"/>
              <a:t>, </a:t>
            </a:r>
            <a:r>
              <a:rPr lang="en-US" sz="1600" err="1"/>
              <a:t>які</a:t>
            </a:r>
            <a:r>
              <a:rPr lang="en-US" sz="1600" dirty="0"/>
              <a:t> </a:t>
            </a:r>
            <a:r>
              <a:rPr lang="en-US" sz="1600" err="1"/>
              <a:t>не</a:t>
            </a:r>
            <a:r>
              <a:rPr lang="en-US" sz="1600" dirty="0"/>
              <a:t> </a:t>
            </a:r>
            <a:r>
              <a:rPr lang="en-US" sz="1600" err="1"/>
              <a:t>можуть</a:t>
            </a:r>
            <a:r>
              <a:rPr lang="en-US" sz="1600" dirty="0"/>
              <a:t> </a:t>
            </a:r>
            <a:r>
              <a:rPr lang="en-US" sz="1600" err="1"/>
              <a:t>порушуватися</a:t>
            </a:r>
            <a:r>
              <a:rPr lang="en-US" sz="1600" dirty="0"/>
              <a:t> у </a:t>
            </a:r>
            <a:r>
              <a:rPr lang="en-US" sz="1600" err="1"/>
              <a:t>жодному</a:t>
            </a:r>
            <a:r>
              <a:rPr lang="en-US" sz="1600" dirty="0"/>
              <a:t> </a:t>
            </a:r>
            <a:r>
              <a:rPr lang="en-US" sz="1600" err="1"/>
              <a:t>разі</a:t>
            </a:r>
            <a:endParaRPr lang="en-US" sz="16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653FA49-39A3-4265-8670-1CC425A6EB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710257" y="5850470"/>
            <a:ext cx="867485" cy="115439"/>
            <a:chOff x="8910933" y="1861308"/>
            <a:chExt cx="867485" cy="1154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4DC43A9D-6FE6-4C0D-8F62-BE6F97205F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A21C79E-831C-44CF-B6A5-1677130A9C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1E9E6F4-D7E6-42EA-9D33-18D653D1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EE48E4-7BC1-B5C1-BD2E-2902FD529641}"/>
              </a:ext>
            </a:extLst>
          </p:cNvPr>
          <p:cNvSpPr txBox="1"/>
          <p:nvPr/>
        </p:nvSpPr>
        <p:spPr>
          <a:xfrm>
            <a:off x="6594475" y="5805488"/>
            <a:ext cx="410845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1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68FCC8-D6FC-A453-0837-8C837F0A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5" y="141195"/>
            <a:ext cx="10123395" cy="1075577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rgbClr val="000000"/>
                </a:solidFill>
                <a:latin typeface="Times New Roman"/>
                <a:ea typeface="+mj-lt"/>
                <a:cs typeface="+mj-lt"/>
              </a:rPr>
              <a:t>UDHR 75, яка відзначатиметься 10 грудня 2023 року, пройде під гаслом «Гідність, свобода та справедливість для всіх»</a:t>
            </a:r>
            <a:endParaRPr lang="uk-UA" sz="2800">
              <a:latin typeface="Times New Roman"/>
              <a:cs typeface="Times New Roman"/>
            </a:endParaRPr>
          </a:p>
        </p:txBody>
      </p:sp>
      <p:graphicFrame>
        <p:nvGraphicFramePr>
          <p:cNvPr id="10" name="Місце для вмісту 2">
            <a:extLst>
              <a:ext uri="{FF2B5EF4-FFF2-40B4-BE49-F238E27FC236}">
                <a16:creationId xmlns:a16="http://schemas.microsoft.com/office/drawing/2014/main" xmlns="" id="{35B38849-B786-2235-8399-DB9C7C62C1D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6203111"/>
              </p:ext>
            </p:extLst>
          </p:nvPr>
        </p:nvGraphicFramePr>
        <p:xfrm>
          <a:off x="297717" y="1214075"/>
          <a:ext cx="5558118" cy="4939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0B5A9007-EA19-6A3E-963E-C09997800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7230" y="1214075"/>
            <a:ext cx="6129615" cy="54326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uk-UA" sz="1400" dirty="0">
                <a:latin typeface="Times New Roman"/>
                <a:cs typeface="Times New Roman"/>
              </a:rPr>
              <a:t>До прав і свобод,  закріплених в Загальній </a:t>
            </a:r>
            <a:r>
              <a:rPr lang="uk-UA" sz="1400" dirty="0" err="1">
                <a:latin typeface="Times New Roman"/>
                <a:cs typeface="Times New Roman"/>
              </a:rPr>
              <a:t>деклараціїї</a:t>
            </a:r>
            <a:r>
              <a:rPr lang="uk-UA" sz="1400" dirty="0">
                <a:latin typeface="Times New Roman"/>
                <a:cs typeface="Times New Roman"/>
              </a:rPr>
              <a:t> прав </a:t>
            </a:r>
            <a:r>
              <a:rPr lang="uk-UA" sz="1400" dirty="0" err="1">
                <a:latin typeface="Times New Roman"/>
                <a:cs typeface="Times New Roman"/>
              </a:rPr>
              <a:t>людигни</a:t>
            </a:r>
            <a:r>
              <a:rPr lang="uk-UA" sz="1400" dirty="0">
                <a:latin typeface="Times New Roman"/>
                <a:cs typeface="Times New Roman"/>
              </a:rPr>
              <a:t> та </a:t>
            </a:r>
            <a:r>
              <a:rPr lang="uk-UA" sz="1400" dirty="0" err="1">
                <a:latin typeface="Times New Roman"/>
                <a:cs typeface="Times New Roman"/>
              </a:rPr>
              <a:t>Консттитуції</a:t>
            </a:r>
            <a:r>
              <a:rPr lang="uk-UA" sz="1400" dirty="0">
                <a:latin typeface="Times New Roman"/>
                <a:cs typeface="Times New Roman"/>
              </a:rPr>
              <a:t> України, які не підлягають обмеженню, належать: </a:t>
            </a:r>
            <a:endParaRPr lang="uk-UA" sz="1400" dirty="0"/>
          </a:p>
          <a:p>
            <a:r>
              <a:rPr lang="uk-UA" sz="1400" dirty="0">
                <a:latin typeface="Times New Roman"/>
                <a:cs typeface="Times New Roman"/>
              </a:rPr>
              <a:t>рівність конституційних прав і свобод та рівність перед законом (стаття 24); заборона позбавлення громадянства і права змінити громадянство (стаття 25); невід’ємне право на життя (стаття 27); право на повагу до його гідності (стаття 28); право на свободу та особисту недоторканність (стаття 29); право направляти індивідуальні чи колективні письмові звернення або особисто звертатися до органів державної влади, органів місцевого самоврядування та посадових і службових осіб цих органів (стаття 40); право на житло (стаття 47); рівні права і обов’язки подружжя у шлюбі та сім’ї; рівні права дітей (статті 51, 52); право на судовий захист (стаття 55); право на відшкодування за рахунок держави чи органів місцевого самоврядування матеріальної та моральної шкоди, завданої незаконними рішеннями, діями чи бездіяльністю органів державної влади, органів місцевого самоврядування, їх посадових і службових осіб при здійсненні ними своїх повноважень (стаття 56); право знати свої права і обов’язки (стаття 57); незворотність дії в часі законів та інших нормативно-правових актів (стаття 58); право на професійну правничу допомогу (стаття 59); право не виконувати явно злочинні розпорядження чи накази (стаття 60); право не бути двічі притягненим до юридичної відповідальності одного виду за одне й те саме правопорушення (стаття 61); презумпція невинуватості (стаття 62); право не давати показання або пояснення щодо себе, членів сім’ї чи близьких родичів, коло яких визначено законом (стаття 63). Отже, проаналізувавши положення Конституції України можна дійти висновку, що перелік прав і свобод людини та громадянина, які не можуть бути обмежені в умовах воєнного або надзвичайного стану, є вичерпним. </a:t>
            </a:r>
            <a:endParaRPr lang="uk-UA"/>
          </a:p>
        </p:txBody>
      </p:sp>
      <p:pic>
        <p:nvPicPr>
          <p:cNvPr id="5" name="Рисунок 4" descr="Конвенція про захист прав людини декларація прав людини 2023 р.: 128 грн. -  Книги / журналы Киев на Olx">
            <a:extLst>
              <a:ext uri="{FF2B5EF4-FFF2-40B4-BE49-F238E27FC236}">
                <a16:creationId xmlns:a16="http://schemas.microsoft.com/office/drawing/2014/main" xmlns="" id="{F3A197ED-2305-73A9-5E8E-107D51CB0F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9184" t="-123358" r="-118776" b="122628"/>
          <a:stretch/>
        </p:blipFill>
        <p:spPr>
          <a:xfrm>
            <a:off x="2102224" y="4406453"/>
            <a:ext cx="2732007" cy="15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EB54D17-3792-403D-9127-495845021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5FB7726-C6A8-44D0-B179-A65DE454D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Місце для вмісту 4" descr="Сьогодні Україна вперше відзначає Міжнародний День прав людини">
            <a:extLst>
              <a:ext uri="{FF2B5EF4-FFF2-40B4-BE49-F238E27FC236}">
                <a16:creationId xmlns:a16="http://schemas.microsoft.com/office/drawing/2014/main" xmlns="" id="{4C9612B4-8F0E-DA5B-6F9A-70C41A3D32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6992" b="7601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8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EB54D17-3792-403D-9127-495845021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5FB7726-C6A8-44D0-B179-A65DE454D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CA79669-85CF-4A8E-9B66-F63A5C5B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Місце для вмісту 3" descr="Дякую за увагу картинки">
            <a:extLst>
              <a:ext uri="{FF2B5EF4-FFF2-40B4-BE49-F238E27FC236}">
                <a16:creationId xmlns:a16="http://schemas.microsoft.com/office/drawing/2014/main" xmlns="" id="{CC52EC56-D89E-E516-0583-D86E93318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1000"/>
          </a:blip>
          <a:srcRect t="18801" b="249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30442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434</Words>
  <Application>Microsoft Office PowerPoint</Application>
  <PresentationFormat>Произвольный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AdornVTI</vt:lpstr>
      <vt:lpstr>Захист прав людини і громадянина в Україні та світі</vt:lpstr>
      <vt:lpstr>10 грудня 1948 року Генеральна Асамблея ООН ухвалила Загальну декларацію прав людини </vt:lpstr>
      <vt:lpstr>Порядок денний "Круглого столу"</vt:lpstr>
      <vt:lpstr>2023 рік Генеральний секретар ООН Антоніу Гутерріш назвав “нагодою для дій”. </vt:lpstr>
      <vt:lpstr>UDHR 75, яка відзначатиметься 10 грудня 2023 року, пройде під гаслом «Гідність, свобода та справедливість для всіх»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Hp15</dc:creator>
  <cp:lastModifiedBy>Hp15</cp:lastModifiedBy>
  <cp:revision>427</cp:revision>
  <dcterms:created xsi:type="dcterms:W3CDTF">2023-11-13T11:07:42Z</dcterms:created>
  <dcterms:modified xsi:type="dcterms:W3CDTF">2023-11-13T20:22:35Z</dcterms:modified>
</cp:coreProperties>
</file>