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81" r:id="rId4"/>
    <p:sldId id="273" r:id="rId5"/>
    <p:sldId id="282" r:id="rId6"/>
    <p:sldId id="283" r:id="rId7"/>
    <p:sldId id="284" r:id="rId8"/>
    <p:sldId id="285" r:id="rId9"/>
    <p:sldId id="286" r:id="rId10"/>
    <p:sldId id="280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FF3300"/>
    <a:srgbClr val="0033CC"/>
    <a:srgbClr val="003366"/>
    <a:srgbClr val="0C788E"/>
    <a:srgbClr val="422C16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82" d="100"/>
          <a:sy n="82" d="100"/>
        </p:scale>
        <p:origin x="120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08A0C-A316-44AD-8026-9C3B4CB88FC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A283-9393-477F-9C87-3BA3F4893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A283-9393-477F-9C87-3BA3F48931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A283-9393-477F-9C87-3BA3F48931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A72C-9CAA-460C-868C-063F0495572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6F07-48F4-4C0E-AFB7-338949A6CAE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C344-0278-461E-95D9-3A765FA72FA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4B94-CC47-4B41-A8F1-DB4BB393219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F384-0DE7-4D1C-9083-F4030B6D4E6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B6F9-09EE-4075-943C-6943FC7238E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5CF9-0C02-401E-9468-02C03CF1AE2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E2CA-8702-47FE-B32D-9C309C93DD3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0847-523E-40A3-BFEA-959EB7C0B23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CB29-0362-43A2-9B4D-06FC6C4AAF7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4D4F-7766-4094-99DD-139F5AB3F16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B57AF7-6C0F-49F8-A5FA-C06DB355D82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211959" y="4293096"/>
            <a:ext cx="432048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892480" cy="2664295"/>
          </a:xfrm>
          <a:solidFill>
            <a:schemeClr val="accent3"/>
          </a:solidFill>
        </p:spPr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Національний технічний університет «Харківський політехнічний інститут»</a:t>
            </a:r>
            <a:br>
              <a:rPr lang="uk-UA" sz="2800" b="1" dirty="0">
                <a:solidFill>
                  <a:srgbClr val="025198"/>
                </a:solidFill>
              </a:rPr>
            </a:br>
            <a:br>
              <a:rPr lang="en-US" sz="2800" b="1" dirty="0">
                <a:solidFill>
                  <a:srgbClr val="025198"/>
                </a:solidFill>
              </a:rPr>
            </a:br>
            <a:r>
              <a:rPr lang="uk-UA" sz="2800" b="1" dirty="0">
                <a:solidFill>
                  <a:srgbClr val="025198"/>
                </a:solidFill>
              </a:rPr>
              <a:t>Кафедра соціології і публічного управління</a:t>
            </a:r>
          </a:p>
        </p:txBody>
      </p:sp>
      <p:pic>
        <p:nvPicPr>
          <p:cNvPr id="10242" name="Picture 2" descr="Картинки по запросу психолог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17640"/>
            <a:ext cx="446449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211959" y="4293096"/>
            <a:ext cx="432048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892480" cy="2664295"/>
          </a:xfrm>
          <a:solidFill>
            <a:schemeClr val="accent3"/>
          </a:solidFill>
        </p:spPr>
        <p:txBody>
          <a:bodyPr/>
          <a:lstStyle/>
          <a:p>
            <a:r>
              <a:rPr lang="uk-UA" sz="2800" b="1" dirty="0">
                <a:solidFill>
                  <a:srgbClr val="025198"/>
                </a:solidFill>
              </a:rPr>
              <a:t> «Рано чи пізно ти зрозумієш, як і я. Знати шлях і пройти його - не одне і теж» </a:t>
            </a:r>
            <a:br>
              <a:rPr lang="uk-UA" sz="2800" b="1" dirty="0">
                <a:solidFill>
                  <a:srgbClr val="025198"/>
                </a:solidFill>
              </a:rPr>
            </a:br>
            <a:br>
              <a:rPr lang="uk-UA" sz="2800" b="1" dirty="0">
                <a:solidFill>
                  <a:srgbClr val="025198"/>
                </a:solidFill>
              </a:rPr>
            </a:br>
            <a:r>
              <a:rPr lang="uk-UA" sz="2800" b="1" dirty="0">
                <a:solidFill>
                  <a:srgbClr val="025198"/>
                </a:solidFill>
              </a:rPr>
              <a:t>(</a:t>
            </a:r>
            <a:r>
              <a:rPr lang="uk-UA" sz="2800" b="1" dirty="0" err="1">
                <a:solidFill>
                  <a:srgbClr val="025198"/>
                </a:solidFill>
              </a:rPr>
              <a:t>Морфєус</a:t>
            </a:r>
            <a:r>
              <a:rPr lang="uk-UA" sz="2800" b="1" dirty="0">
                <a:solidFill>
                  <a:srgbClr val="025198"/>
                </a:solidFill>
              </a:rPr>
              <a:t>, фільм «Матриця»)</a:t>
            </a:r>
          </a:p>
        </p:txBody>
      </p:sp>
      <p:pic>
        <p:nvPicPr>
          <p:cNvPr id="10242" name="Picture 2" descr="Картинки по запросу психоло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464496" cy="3240360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4644008" y="6165304"/>
            <a:ext cx="4499992" cy="72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251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</a:t>
            </a:r>
            <a:b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251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51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0251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Переваги НТУ “ХПІ”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032448"/>
          </a:xfrm>
        </p:spPr>
        <p:txBody>
          <a:bodyPr/>
          <a:lstStyle/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1) рейтинг </a:t>
            </a:r>
            <a:r>
              <a:rPr lang="ru-RU" sz="2400" dirty="0">
                <a:solidFill>
                  <a:srgbClr val="025198"/>
                </a:solidFill>
              </a:rPr>
              <a:t>RUR </a:t>
            </a:r>
            <a:r>
              <a:rPr lang="ru-RU" sz="2400" dirty="0" err="1">
                <a:solidFill>
                  <a:srgbClr val="025198"/>
                </a:solidFill>
              </a:rPr>
              <a:t>Subject</a:t>
            </a:r>
            <a:r>
              <a:rPr lang="ru-RU" sz="2400" dirty="0">
                <a:solidFill>
                  <a:srgbClr val="025198"/>
                </a:solidFill>
              </a:rPr>
              <a:t> </a:t>
            </a:r>
            <a:r>
              <a:rPr lang="ru-RU" sz="2400" dirty="0" err="1">
                <a:solidFill>
                  <a:srgbClr val="025198"/>
                </a:solidFill>
              </a:rPr>
              <a:t>Rankings</a:t>
            </a:r>
            <a:r>
              <a:rPr lang="uk-UA" sz="2400" dirty="0">
                <a:solidFill>
                  <a:srgbClr val="025198"/>
                </a:solidFill>
              </a:rPr>
              <a:t> 2022 визначив позиціонування НТУ “ХПІ” за напрямами: «соціальні науки» – на 546 місці (п’яте місце серед українських ЗВО); </a:t>
            </a:r>
          </a:p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2) рейтинг </a:t>
            </a:r>
            <a:r>
              <a:rPr lang="ru-RU" sz="2400" dirty="0">
                <a:solidFill>
                  <a:srgbClr val="025198"/>
                </a:solidFill>
              </a:rPr>
              <a:t>THE </a:t>
            </a:r>
            <a:r>
              <a:rPr lang="ru-RU" sz="2400" dirty="0" err="1">
                <a:solidFill>
                  <a:srgbClr val="025198"/>
                </a:solidFill>
              </a:rPr>
              <a:t>World</a:t>
            </a:r>
            <a:r>
              <a:rPr lang="ru-RU" sz="2400" dirty="0">
                <a:solidFill>
                  <a:srgbClr val="025198"/>
                </a:solidFill>
              </a:rPr>
              <a:t> </a:t>
            </a:r>
            <a:r>
              <a:rPr lang="ru-RU" sz="2400" dirty="0" err="1">
                <a:solidFill>
                  <a:srgbClr val="025198"/>
                </a:solidFill>
              </a:rPr>
              <a:t>University</a:t>
            </a:r>
            <a:r>
              <a:rPr lang="ru-RU" sz="2400" dirty="0">
                <a:solidFill>
                  <a:srgbClr val="025198"/>
                </a:solidFill>
              </a:rPr>
              <a:t> </a:t>
            </a:r>
            <a:r>
              <a:rPr lang="ru-RU" sz="2400" dirty="0" err="1">
                <a:solidFill>
                  <a:srgbClr val="025198"/>
                </a:solidFill>
              </a:rPr>
              <a:t>Rankings</a:t>
            </a:r>
            <a:r>
              <a:rPr lang="uk-UA" sz="2400" dirty="0">
                <a:solidFill>
                  <a:srgbClr val="025198"/>
                </a:solidFill>
              </a:rPr>
              <a:t>-2023 оцінив позиціонування університету на 1201–1500 місці у загальному списку кращих університетів світу та четверте місце серед українських ЗВО; </a:t>
            </a:r>
          </a:p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3) рейтинг QS </a:t>
            </a:r>
            <a:r>
              <a:rPr lang="uk-UA" sz="2400" dirty="0" err="1">
                <a:solidFill>
                  <a:srgbClr val="025198"/>
                </a:solidFill>
              </a:rPr>
              <a:t>World</a:t>
            </a:r>
            <a:r>
              <a:rPr lang="uk-UA" sz="2400" dirty="0">
                <a:solidFill>
                  <a:srgbClr val="025198"/>
                </a:solidFill>
              </a:rPr>
              <a:t> </a:t>
            </a:r>
            <a:r>
              <a:rPr lang="uk-UA" sz="2400" dirty="0" err="1">
                <a:solidFill>
                  <a:srgbClr val="025198"/>
                </a:solidFill>
              </a:rPr>
              <a:t>University</a:t>
            </a:r>
            <a:r>
              <a:rPr lang="uk-UA" sz="2400" dirty="0">
                <a:solidFill>
                  <a:srgbClr val="025198"/>
                </a:solidFill>
              </a:rPr>
              <a:t> </a:t>
            </a:r>
            <a:r>
              <a:rPr lang="uk-UA" sz="2400" dirty="0" err="1">
                <a:solidFill>
                  <a:srgbClr val="025198"/>
                </a:solidFill>
              </a:rPr>
              <a:t>Ranking</a:t>
            </a:r>
            <a:r>
              <a:rPr lang="uk-UA" sz="2400" dirty="0">
                <a:solidFill>
                  <a:srgbClr val="025198"/>
                </a:solidFill>
              </a:rPr>
              <a:t> 2023 визначив представництво НТУ «ХПІ» на 651-700 позиції (другий результат серед українських ЗВО) </a:t>
            </a:r>
          </a:p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4) здійснює підготовку фахівців за 102 спеціальностями на денній та за 70 на заочній формі навчання</a:t>
            </a:r>
            <a:endParaRPr lang="ru-RU" sz="2400" dirty="0">
              <a:solidFill>
                <a:srgbClr val="025198"/>
              </a:solidFill>
            </a:endParaRPr>
          </a:p>
          <a:p>
            <a:pPr algn="just">
              <a:buNone/>
            </a:pPr>
            <a:endParaRPr lang="uk-UA" sz="2400" dirty="0">
              <a:solidFill>
                <a:srgbClr val="02519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Загальна характеристика НТУ “ХПІ”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   - у 2021/23 навчальному році в освітньому процесі прийняло участь 11795 студентів з яких 1230 це іноземні студенти (кожен десятий студент – іноземець);</a:t>
            </a:r>
          </a:p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     - на бакалаврському рівні в НТУ “ХПІ” реалізується 42 спеціальності (станом на вересень 2022);</a:t>
            </a:r>
          </a:p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      - на магістерському рівні в НТУ “ХПІ реалізується 38 спеціальностей; (станом на вересень 2022) ;</a:t>
            </a:r>
          </a:p>
          <a:p>
            <a:pPr algn="just">
              <a:buNone/>
            </a:pPr>
            <a:r>
              <a:rPr lang="uk-UA" sz="2400" dirty="0">
                <a:solidFill>
                  <a:srgbClr val="025198"/>
                </a:solidFill>
              </a:rPr>
              <a:t>     - НТУ “ХПІ” успішно пройшов процедуру </a:t>
            </a:r>
            <a:r>
              <a:rPr lang="uk-UA" sz="2400" dirty="0" err="1">
                <a:solidFill>
                  <a:srgbClr val="025198"/>
                </a:solidFill>
              </a:rPr>
              <a:t>ресертифікації</a:t>
            </a:r>
            <a:r>
              <a:rPr lang="uk-UA" sz="2400" dirty="0">
                <a:solidFill>
                  <a:srgbClr val="025198"/>
                </a:solidFill>
              </a:rPr>
              <a:t> Системи управління якістю (надання послуг у сфері вищої освіти та проведення наукових досліджень)</a:t>
            </a:r>
          </a:p>
          <a:p>
            <a:pPr algn="just">
              <a:buNone/>
            </a:pPr>
            <a:endParaRPr lang="uk-UA" sz="2400" dirty="0">
              <a:solidFill>
                <a:srgbClr val="02519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Загальна характеристика кафедри соціології і публічного управління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569324" cy="446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6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25198"/>
                          </a:solidFill>
                          <a:latin typeface="Times New Roman"/>
                          <a:ea typeface="Calibri"/>
                        </a:rPr>
                        <a:t>Рівень освіти</a:t>
                      </a:r>
                      <a:endParaRPr lang="ru-RU" sz="1400" dirty="0">
                        <a:solidFill>
                          <a:srgbClr val="025198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25198"/>
                          </a:solidFill>
                          <a:latin typeface="Times New Roman"/>
                          <a:ea typeface="Calibri"/>
                        </a:rPr>
                        <a:t>Форма навчання</a:t>
                      </a:r>
                      <a:endParaRPr lang="ru-RU" sz="1400" dirty="0">
                        <a:solidFill>
                          <a:srgbClr val="025198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25198"/>
                          </a:solidFill>
                          <a:latin typeface="Times New Roman"/>
                          <a:ea typeface="Calibri"/>
                        </a:rPr>
                        <a:t>054 – Соціологія</a:t>
                      </a:r>
                      <a:endParaRPr lang="ru-RU" sz="1400" dirty="0">
                        <a:solidFill>
                          <a:srgbClr val="025198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25198"/>
                          </a:solidFill>
                          <a:latin typeface="Times New Roman"/>
                          <a:ea typeface="Calibri"/>
                        </a:rPr>
                        <a:t>281 – Публічне управління та адміністрування</a:t>
                      </a:r>
                      <a:endParaRPr lang="ru-RU" sz="1400" dirty="0">
                        <a:solidFill>
                          <a:srgbClr val="025198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689">
                <a:tc row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бакалаврський 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рівень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денна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заочна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–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689">
                <a:tc row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магістерський  рівень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денна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заочна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–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689">
                <a:tc row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PhD-рівень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денна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</a:rPr>
                        <a:t>–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заочна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так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</a:rPr>
                        <a:t>–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Публічне управління та адміністрування </a:t>
            </a:r>
            <a:r>
              <a:rPr lang="uk-UA" sz="3200" dirty="0">
                <a:solidFill>
                  <a:srgbClr val="025198"/>
                </a:solidFill>
              </a:rPr>
              <a:t>(бакалаврська ОПП </a:t>
            </a:r>
            <a:r>
              <a:rPr lang="uk-UA" sz="3200" dirty="0" err="1">
                <a:solidFill>
                  <a:srgbClr val="025198"/>
                </a:solidFill>
              </a:rPr>
              <a:t>“Цифрове</a:t>
            </a:r>
            <a:r>
              <a:rPr lang="uk-UA" sz="3200" dirty="0">
                <a:solidFill>
                  <a:srgbClr val="025198"/>
                </a:solidFill>
              </a:rPr>
              <a:t> врядування)</a:t>
            </a:r>
            <a:endParaRPr lang="ru-RU" sz="3200" dirty="0">
              <a:solidFill>
                <a:srgbClr val="02519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0200"/>
            <a:ext cx="8640960" cy="48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Публічне управління та адміністрування </a:t>
            </a:r>
            <a:r>
              <a:rPr lang="uk-UA" sz="3200" dirty="0">
                <a:solidFill>
                  <a:srgbClr val="025198"/>
                </a:solidFill>
              </a:rPr>
              <a:t>(магістерська ОПП </a:t>
            </a:r>
            <a:r>
              <a:rPr lang="uk-UA" sz="3200" dirty="0" err="1">
                <a:solidFill>
                  <a:srgbClr val="025198"/>
                </a:solidFill>
              </a:rPr>
              <a:t>“Адміністративний</a:t>
            </a:r>
            <a:r>
              <a:rPr lang="uk-UA" sz="3200" dirty="0">
                <a:solidFill>
                  <a:srgbClr val="025198"/>
                </a:solidFill>
              </a:rPr>
              <a:t> </a:t>
            </a:r>
            <a:r>
              <a:rPr lang="uk-UA" sz="3200" dirty="0" err="1">
                <a:solidFill>
                  <a:srgbClr val="025198"/>
                </a:solidFill>
              </a:rPr>
              <a:t>мен-т”</a:t>
            </a:r>
            <a:r>
              <a:rPr lang="uk-UA" sz="3200" dirty="0">
                <a:solidFill>
                  <a:srgbClr val="025198"/>
                </a:solidFill>
              </a:rPr>
              <a:t>)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40960" cy="48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Соціологія </a:t>
            </a:r>
            <a:r>
              <a:rPr lang="uk-UA" sz="3200" dirty="0">
                <a:solidFill>
                  <a:srgbClr val="025198"/>
                </a:solidFill>
              </a:rPr>
              <a:t>(бакалаврська ОПП </a:t>
            </a:r>
            <a:r>
              <a:rPr lang="uk-UA" sz="3200" dirty="0" err="1">
                <a:solidFill>
                  <a:srgbClr val="025198"/>
                </a:solidFill>
              </a:rPr>
              <a:t>“Соціологія</a:t>
            </a:r>
            <a:r>
              <a:rPr lang="uk-UA" sz="3200" dirty="0">
                <a:solidFill>
                  <a:srgbClr val="025198"/>
                </a:solidFill>
              </a:rPr>
              <a:t> </a:t>
            </a:r>
            <a:r>
              <a:rPr lang="uk-UA" sz="3200" dirty="0" err="1">
                <a:solidFill>
                  <a:srgbClr val="025198"/>
                </a:solidFill>
              </a:rPr>
              <a:t>управління”</a:t>
            </a:r>
            <a:r>
              <a:rPr lang="uk-UA" sz="3200" dirty="0">
                <a:solidFill>
                  <a:srgbClr val="025198"/>
                </a:solidFill>
              </a:rPr>
              <a:t>)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72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Соціологія </a:t>
            </a:r>
            <a:r>
              <a:rPr lang="uk-UA" sz="3200" dirty="0">
                <a:solidFill>
                  <a:srgbClr val="025198"/>
                </a:solidFill>
              </a:rPr>
              <a:t>(магістерська ОПП </a:t>
            </a:r>
            <a:r>
              <a:rPr lang="uk-UA" sz="3200" dirty="0" err="1">
                <a:solidFill>
                  <a:srgbClr val="025198"/>
                </a:solidFill>
              </a:rPr>
              <a:t>“Соціологія</a:t>
            </a:r>
            <a:r>
              <a:rPr lang="uk-UA" sz="3200" dirty="0">
                <a:solidFill>
                  <a:srgbClr val="025198"/>
                </a:solidFill>
              </a:rPr>
              <a:t> забезпечення економічної </a:t>
            </a:r>
            <a:r>
              <a:rPr lang="uk-UA" sz="3200" dirty="0" err="1">
                <a:solidFill>
                  <a:srgbClr val="025198"/>
                </a:solidFill>
              </a:rPr>
              <a:t>діяльності”</a:t>
            </a:r>
            <a:r>
              <a:rPr lang="uk-UA" sz="3200" dirty="0">
                <a:solidFill>
                  <a:srgbClr val="025198"/>
                </a:solidFill>
              </a:rPr>
              <a:t>)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7638"/>
            <a:ext cx="8784975" cy="493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025198"/>
                </a:solidFill>
              </a:rPr>
              <a:t>Контактна інформація</a:t>
            </a:r>
            <a:endParaRPr lang="ru-RU" sz="3200" b="1" dirty="0">
              <a:solidFill>
                <a:srgbClr val="02519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/>
          <a:lstStyle/>
          <a:p>
            <a:pPr algn="ctr"/>
            <a:r>
              <a:rPr lang="uk-UA" sz="2000" b="0" dirty="0">
                <a:solidFill>
                  <a:srgbClr val="025198"/>
                </a:solidFill>
              </a:rPr>
              <a:t>Мороз Володимир Михайлович (завідувач кафедри)</a:t>
            </a:r>
            <a:endParaRPr lang="ru-RU" sz="2000" b="0" dirty="0">
              <a:solidFill>
                <a:srgbClr val="02519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35113"/>
            <a:ext cx="4580453" cy="42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952328" cy="328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328</Words>
  <Application>Microsoft Office PowerPoint</Application>
  <PresentationFormat>Экран (4:3)</PresentationFormat>
  <Paragraphs>48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Diseño predeterminado</vt:lpstr>
      <vt:lpstr>Національний технічний університет «Харківський політехнічний інститут»  Кафедра соціології і публічного управління</vt:lpstr>
      <vt:lpstr>Переваги НТУ “ХПІ”</vt:lpstr>
      <vt:lpstr>Загальна характеристика НТУ “ХПІ”</vt:lpstr>
      <vt:lpstr>Загальна характеристика кафедри соціології і публічного управління</vt:lpstr>
      <vt:lpstr>Публічне управління та адміністрування (бакалаврська ОПП “Цифрове врядування)</vt:lpstr>
      <vt:lpstr>Публічне управління та адміністрування (магістерська ОПП “Адміністративний мен-т”)</vt:lpstr>
      <vt:lpstr>Соціологія (бакалаврська ОПП “Соціологія управління”)</vt:lpstr>
      <vt:lpstr>Соціологія (магістерська ОПП “Соціологія забезпечення економічної діяльності”)</vt:lpstr>
      <vt:lpstr>Контактна інформація</vt:lpstr>
      <vt:lpstr> «Рано чи пізно ти зрозумієш, як і я. Знати шлях і пройти його - не одне і теж»   (Морфєус, фільм «Матриця»)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Елена Козлова</cp:lastModifiedBy>
  <cp:revision>918</cp:revision>
  <dcterms:created xsi:type="dcterms:W3CDTF">2010-05-23T14:28:12Z</dcterms:created>
  <dcterms:modified xsi:type="dcterms:W3CDTF">2023-03-17T07:36:29Z</dcterms:modified>
</cp:coreProperties>
</file>