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8" r:id="rId1"/>
  </p:sldMasterIdLst>
  <p:notesMasterIdLst>
    <p:notesMasterId r:id="rId8"/>
  </p:notesMasterIdLst>
  <p:sldIdLst>
    <p:sldId id="256" r:id="rId2"/>
    <p:sldId id="284" r:id="rId3"/>
    <p:sldId id="280" r:id="rId4"/>
    <p:sldId id="283" r:id="rId5"/>
    <p:sldId id="281" r:id="rId6"/>
    <p:sldId id="28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721" autoAdjust="0"/>
  </p:normalViewPr>
  <p:slideViewPr>
    <p:cSldViewPr snapToGrid="0">
      <p:cViewPr varScale="1">
        <p:scale>
          <a:sx n="67" d="100"/>
          <a:sy n="67" d="100"/>
        </p:scale>
        <p:origin x="-8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B8A53-4BD4-4C44-B979-6D23F16EEA63}" type="datetimeFigureOut">
              <a:rPr lang="ru-UA" smtClean="0"/>
              <a:t>20.06.2024</a:t>
            </a:fld>
            <a:endParaRPr lang="ru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7B3AD-2D09-4F14-82EA-A6FF80AAEB3C}" type="slidenum">
              <a:rPr lang="ru-UA" smtClean="0"/>
              <a:t>‹#›</a:t>
            </a:fld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658724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D8D9E-B940-425B-AFEB-45281254CB8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150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6F76-8E98-4A9B-A106-79E161B9DA35}" type="datetimeFigureOut">
              <a:rPr lang="ru-UA" smtClean="0"/>
              <a:t>20.06.2024</a:t>
            </a:fld>
            <a:endParaRPr lang="ru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CB039A4-9010-47E7-B6C7-692659930BAF}" type="slidenum">
              <a:rPr lang="ru-UA" smtClean="0"/>
              <a:t>‹#›</a:t>
            </a:fld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493901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6F76-8E98-4A9B-A106-79E161B9DA35}" type="datetimeFigureOut">
              <a:rPr lang="ru-UA" smtClean="0"/>
              <a:t>20.06.2024</a:t>
            </a:fld>
            <a:endParaRPr lang="ru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CB039A4-9010-47E7-B6C7-692659930BAF}" type="slidenum">
              <a:rPr lang="ru-UA" smtClean="0"/>
              <a:t>‹#›</a:t>
            </a:fld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148375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6F76-8E98-4A9B-A106-79E161B9DA35}" type="datetimeFigureOut">
              <a:rPr lang="ru-UA" smtClean="0"/>
              <a:t>20.06.2024</a:t>
            </a:fld>
            <a:endParaRPr lang="ru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CB039A4-9010-47E7-B6C7-692659930BAF}" type="slidenum">
              <a:rPr lang="ru-UA" smtClean="0"/>
              <a:t>‹#›</a:t>
            </a:fld>
            <a:endParaRPr lang="ru-UA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4993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6F76-8E98-4A9B-A106-79E161B9DA35}" type="datetimeFigureOut">
              <a:rPr lang="ru-UA" smtClean="0"/>
              <a:t>20.06.2024</a:t>
            </a:fld>
            <a:endParaRPr lang="ru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CB039A4-9010-47E7-B6C7-692659930BAF}" type="slidenum">
              <a:rPr lang="ru-UA" smtClean="0"/>
              <a:t>‹#›</a:t>
            </a:fld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11485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6F76-8E98-4A9B-A106-79E161B9DA35}" type="datetimeFigureOut">
              <a:rPr lang="ru-UA" smtClean="0"/>
              <a:t>20.06.2024</a:t>
            </a:fld>
            <a:endParaRPr lang="ru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CB039A4-9010-47E7-B6C7-692659930BAF}" type="slidenum">
              <a:rPr lang="ru-UA" smtClean="0"/>
              <a:t>‹#›</a:t>
            </a:fld>
            <a:endParaRPr lang="ru-UA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3731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6F76-8E98-4A9B-A106-79E161B9DA35}" type="datetimeFigureOut">
              <a:rPr lang="ru-UA" smtClean="0"/>
              <a:t>20.06.2024</a:t>
            </a:fld>
            <a:endParaRPr lang="ru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CB039A4-9010-47E7-B6C7-692659930BAF}" type="slidenum">
              <a:rPr lang="ru-UA" smtClean="0"/>
              <a:t>‹#›</a:t>
            </a:fld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80210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6F76-8E98-4A9B-A106-79E161B9DA35}" type="datetimeFigureOut">
              <a:rPr lang="ru-UA" smtClean="0"/>
              <a:t>20.06.2024</a:t>
            </a:fld>
            <a:endParaRPr lang="ru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039A4-9010-47E7-B6C7-692659930BAF}" type="slidenum">
              <a:rPr lang="ru-UA" smtClean="0"/>
              <a:t>‹#›</a:t>
            </a:fld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394794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6F76-8E98-4A9B-A106-79E161B9DA35}" type="datetimeFigureOut">
              <a:rPr lang="ru-UA" smtClean="0"/>
              <a:t>20.06.2024</a:t>
            </a:fld>
            <a:endParaRPr lang="ru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039A4-9010-47E7-B6C7-692659930BAF}" type="slidenum">
              <a:rPr lang="ru-UA" smtClean="0"/>
              <a:t>‹#›</a:t>
            </a:fld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357610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6F76-8E98-4A9B-A106-79E161B9DA35}" type="datetimeFigureOut">
              <a:rPr lang="ru-UA" smtClean="0"/>
              <a:t>20.06.2024</a:t>
            </a:fld>
            <a:endParaRPr lang="ru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039A4-9010-47E7-B6C7-692659930BAF}" type="slidenum">
              <a:rPr lang="ru-UA" smtClean="0"/>
              <a:t>‹#›</a:t>
            </a:fld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306583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6F76-8E98-4A9B-A106-79E161B9DA35}" type="datetimeFigureOut">
              <a:rPr lang="ru-UA" smtClean="0"/>
              <a:t>20.06.2024</a:t>
            </a:fld>
            <a:endParaRPr lang="ru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CB039A4-9010-47E7-B6C7-692659930BAF}" type="slidenum">
              <a:rPr lang="ru-UA" smtClean="0"/>
              <a:t>‹#›</a:t>
            </a:fld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646637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6F76-8E98-4A9B-A106-79E161B9DA35}" type="datetimeFigureOut">
              <a:rPr lang="ru-UA" smtClean="0"/>
              <a:t>20.06.2024</a:t>
            </a:fld>
            <a:endParaRPr lang="ru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CB039A4-9010-47E7-B6C7-692659930BAF}" type="slidenum">
              <a:rPr lang="ru-UA" smtClean="0"/>
              <a:t>‹#›</a:t>
            </a:fld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271208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6F76-8E98-4A9B-A106-79E161B9DA35}" type="datetimeFigureOut">
              <a:rPr lang="ru-UA" smtClean="0"/>
              <a:t>20.06.2024</a:t>
            </a:fld>
            <a:endParaRPr lang="ru-U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CB039A4-9010-47E7-B6C7-692659930BAF}" type="slidenum">
              <a:rPr lang="ru-UA" smtClean="0"/>
              <a:t>‹#›</a:t>
            </a:fld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769934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6F76-8E98-4A9B-A106-79E161B9DA35}" type="datetimeFigureOut">
              <a:rPr lang="ru-UA" smtClean="0"/>
              <a:t>20.06.2024</a:t>
            </a:fld>
            <a:endParaRPr lang="ru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039A4-9010-47E7-B6C7-692659930BAF}" type="slidenum">
              <a:rPr lang="ru-UA" smtClean="0"/>
              <a:t>‹#›</a:t>
            </a:fld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379804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6F76-8E98-4A9B-A106-79E161B9DA35}" type="datetimeFigureOut">
              <a:rPr lang="ru-UA" smtClean="0"/>
              <a:t>20.06.2024</a:t>
            </a:fld>
            <a:endParaRPr lang="ru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039A4-9010-47E7-B6C7-692659930BAF}" type="slidenum">
              <a:rPr lang="ru-UA" smtClean="0"/>
              <a:t>‹#›</a:t>
            </a:fld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667585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6F76-8E98-4A9B-A106-79E161B9DA35}" type="datetimeFigureOut">
              <a:rPr lang="ru-UA" smtClean="0"/>
              <a:t>20.06.2024</a:t>
            </a:fld>
            <a:endParaRPr lang="ru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039A4-9010-47E7-B6C7-692659930BAF}" type="slidenum">
              <a:rPr lang="ru-UA" smtClean="0"/>
              <a:t>‹#›</a:t>
            </a:fld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175155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6F76-8E98-4A9B-A106-79E161B9DA35}" type="datetimeFigureOut">
              <a:rPr lang="ru-UA" smtClean="0"/>
              <a:t>20.06.2024</a:t>
            </a:fld>
            <a:endParaRPr lang="ru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CB039A4-9010-47E7-B6C7-692659930BAF}" type="slidenum">
              <a:rPr lang="ru-UA" smtClean="0"/>
              <a:t>‹#›</a:t>
            </a:fld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53297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E6F76-8E98-4A9B-A106-79E161B9DA35}" type="datetimeFigureOut">
              <a:rPr lang="ru-UA" smtClean="0"/>
              <a:t>20.06.2024</a:t>
            </a:fld>
            <a:endParaRPr lang="ru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CB039A4-9010-47E7-B6C7-692659930BAF}" type="slidenum">
              <a:rPr lang="ru-UA" smtClean="0"/>
              <a:t>‹#›</a:t>
            </a:fld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136017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4BE9C3-C124-47CC-9F12-4F3B8A8D42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7389" y="213064"/>
            <a:ext cx="10817224" cy="32159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cap="all" dirty="0">
                <a:solidFill>
                  <a:srgbClr val="C00000"/>
                </a:solidFill>
              </a:rPr>
              <a:t>Нац</a:t>
            </a:r>
            <a:r>
              <a:rPr lang="uk-UA" sz="3600" b="1" cap="all" dirty="0">
                <a:solidFill>
                  <a:srgbClr val="C00000"/>
                </a:solidFill>
              </a:rPr>
              <a:t>ІональнИй</a:t>
            </a:r>
            <a:r>
              <a:rPr lang="ru-RU" sz="3600" b="1" cap="all" dirty="0">
                <a:solidFill>
                  <a:srgbClr val="C00000"/>
                </a:solidFill>
              </a:rPr>
              <a:t> технІчНИЙ унІверситет </a:t>
            </a:r>
            <a:r>
              <a:rPr lang="ru-RU" sz="3600" dirty="0">
                <a:solidFill>
                  <a:srgbClr val="C00000"/>
                </a:solidFill>
              </a:rPr>
              <a:t/>
            </a:r>
            <a:br>
              <a:rPr lang="ru-RU" sz="3600" dirty="0">
                <a:solidFill>
                  <a:srgbClr val="C00000"/>
                </a:solidFill>
              </a:rPr>
            </a:br>
            <a:r>
              <a:rPr lang="ru-RU" sz="3600" b="1" cap="all" dirty="0">
                <a:solidFill>
                  <a:srgbClr val="C00000"/>
                </a:solidFill>
              </a:rPr>
              <a:t>«ХаркІвський полІтехнІчНИЙ Інститут»</a:t>
            </a:r>
            <a:br>
              <a:rPr lang="ru-RU" sz="3600" b="1" cap="all" dirty="0">
                <a:solidFill>
                  <a:srgbClr val="C00000"/>
                </a:solidFill>
              </a:rPr>
            </a:br>
            <a:r>
              <a:rPr lang="ru-RU" sz="4000" b="1" cap="all" dirty="0">
                <a:solidFill>
                  <a:srgbClr val="C00000"/>
                </a:solidFill>
              </a:rPr>
              <a:t/>
            </a:r>
            <a:br>
              <a:rPr lang="ru-RU" sz="4000" b="1" cap="all" dirty="0">
                <a:solidFill>
                  <a:srgbClr val="C00000"/>
                </a:solidFill>
              </a:rPr>
            </a:br>
            <a:r>
              <a:rPr lang="ru-RU" sz="3100" b="1" cap="all" dirty="0" err="1">
                <a:solidFill>
                  <a:srgbClr val="C00000"/>
                </a:solidFill>
              </a:rPr>
              <a:t>навчально-науковий</a:t>
            </a:r>
            <a:r>
              <a:rPr lang="ru-RU" sz="3100" b="1" cap="all" dirty="0">
                <a:solidFill>
                  <a:srgbClr val="C00000"/>
                </a:solidFill>
              </a:rPr>
              <a:t> </a:t>
            </a:r>
            <a:r>
              <a:rPr lang="ru-RU" sz="3100" b="1" cap="all" dirty="0" err="1">
                <a:solidFill>
                  <a:srgbClr val="C00000"/>
                </a:solidFill>
              </a:rPr>
              <a:t>іНСТИТУТ</a:t>
            </a:r>
            <a:r>
              <a:rPr lang="ru-RU" sz="3100" b="1" cap="all" dirty="0">
                <a:solidFill>
                  <a:srgbClr val="C00000"/>
                </a:solidFill>
              </a:rPr>
              <a:t> </a:t>
            </a:r>
            <a:r>
              <a:rPr lang="ru-RU" sz="3100" b="1" cap="all" dirty="0" err="1">
                <a:solidFill>
                  <a:srgbClr val="C00000"/>
                </a:solidFill>
              </a:rPr>
              <a:t>соціально-гуманітарних</a:t>
            </a:r>
            <a:r>
              <a:rPr lang="ru-RU" sz="3100" b="1" cap="all" dirty="0">
                <a:solidFill>
                  <a:srgbClr val="C00000"/>
                </a:solidFill>
              </a:rPr>
              <a:t> </a:t>
            </a:r>
            <a:r>
              <a:rPr lang="ru-RU" sz="3100" b="1" cap="all" dirty="0" err="1">
                <a:solidFill>
                  <a:srgbClr val="C00000"/>
                </a:solidFill>
              </a:rPr>
              <a:t>технологій</a:t>
            </a:r>
            <a:r>
              <a:rPr lang="ru-RU" sz="4000" b="1" dirty="0">
                <a:solidFill>
                  <a:srgbClr val="C00000"/>
                </a:solidFill>
              </a:rPr>
              <a:t/>
            </a:r>
            <a:br>
              <a:rPr lang="ru-RU" sz="4000" b="1" dirty="0">
                <a:solidFill>
                  <a:srgbClr val="C00000"/>
                </a:solidFill>
              </a:rPr>
            </a:br>
            <a:r>
              <a:rPr lang="uk-UA" sz="4000" b="1" dirty="0">
                <a:solidFill>
                  <a:srgbClr val="C00000"/>
                </a:solidFill>
              </a:rPr>
              <a:t>кафедра соціології і публічного управління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90D6847-9846-45D3-83A2-FA0D0B2A1E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5303" y="3429000"/>
            <a:ext cx="9929309" cy="3291396"/>
          </a:xfrm>
        </p:spPr>
        <p:txBody>
          <a:bodyPr/>
          <a:lstStyle/>
          <a:p>
            <a:pPr algn="ctr"/>
            <a:r>
              <a:rPr lang="uk-UA" dirty="0"/>
              <a:t> </a:t>
            </a:r>
            <a:r>
              <a:rPr lang="uk-UA" sz="3200" b="1" dirty="0" smtClean="0"/>
              <a:t>Студентські наукові гуртки </a:t>
            </a:r>
            <a:r>
              <a:rPr lang="uk-UA" sz="3200" b="1" dirty="0"/>
              <a:t>«Дискусійний клуб «Суспільство і політика</a:t>
            </a:r>
            <a:r>
              <a:rPr lang="uk-UA" sz="3200" b="1" dirty="0" smtClean="0"/>
              <a:t>»;</a:t>
            </a:r>
          </a:p>
          <a:p>
            <a:pPr algn="ctr"/>
            <a:r>
              <a:rPr lang="uk-UA" sz="3200" b="1" dirty="0"/>
              <a:t>«Менеджмент: 3.0»</a:t>
            </a:r>
            <a:endParaRPr lang="ru-UA" sz="3200" b="1" dirty="0"/>
          </a:p>
          <a:p>
            <a:pPr algn="ctr"/>
            <a:endParaRPr lang="ru-UA" sz="32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AD1804B-51CE-4FF4-86D5-983E58E846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87" y="4273826"/>
            <a:ext cx="3010753" cy="258417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E689B2B-62CB-40F9-B75E-F969DC1CCF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24"/>
          <a:stretch/>
        </p:blipFill>
        <p:spPr>
          <a:xfrm>
            <a:off x="9053565" y="4447905"/>
            <a:ext cx="2570287" cy="227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440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5601" y="103410"/>
            <a:ext cx="9866312" cy="15221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 smtClean="0"/>
              <a:t>наукових</a:t>
            </a:r>
            <a:r>
              <a:rPr lang="ru-RU" dirty="0" smtClean="0"/>
              <a:t> </a:t>
            </a:r>
            <a:r>
              <a:rPr lang="ru-RU" dirty="0" err="1" smtClean="0"/>
              <a:t>гуртків</a:t>
            </a:r>
            <a:r>
              <a:rPr lang="ru-RU" dirty="0" smtClean="0"/>
              <a:t> </a:t>
            </a:r>
            <a:r>
              <a:rPr lang="ru-RU" dirty="0" err="1"/>
              <a:t>кафедри</a:t>
            </a:r>
            <a:r>
              <a:rPr lang="ru-RU" dirty="0"/>
              <a:t> </a:t>
            </a:r>
            <a:r>
              <a:rPr lang="ru-RU" dirty="0" err="1" smtClean="0"/>
              <a:t>соціології</a:t>
            </a:r>
            <a:r>
              <a:rPr lang="ru-RU" dirty="0" smtClean="0"/>
              <a:t> і </a:t>
            </a:r>
            <a:r>
              <a:rPr lang="ru-RU" dirty="0" err="1" smtClean="0"/>
              <a:t>публічного</a:t>
            </a:r>
            <a:r>
              <a:rPr lang="ru-RU" dirty="0" smtClean="0"/>
              <a:t> </a:t>
            </a:r>
            <a:r>
              <a:rPr lang="ru-RU" dirty="0" err="1" smtClean="0"/>
              <a:t>управління</a:t>
            </a:r>
            <a:r>
              <a:rPr lang="ru-RU" dirty="0" smtClean="0"/>
              <a:t> </a:t>
            </a:r>
            <a:r>
              <a:rPr lang="ru-RU" dirty="0" err="1" smtClean="0"/>
              <a:t>реалізується</a:t>
            </a:r>
            <a:r>
              <a:rPr lang="ru-RU" dirty="0" smtClean="0"/>
              <a:t> </a:t>
            </a:r>
            <a:r>
              <a:rPr lang="ru-RU" dirty="0"/>
              <a:t>за такими </a:t>
            </a:r>
            <a:r>
              <a:rPr lang="ru-RU" dirty="0" err="1"/>
              <a:t>основними</a:t>
            </a:r>
            <a:r>
              <a:rPr lang="ru-RU" dirty="0"/>
              <a:t> </a:t>
            </a:r>
            <a:r>
              <a:rPr lang="ru-RU" dirty="0" err="1"/>
              <a:t>напрямами</a:t>
            </a:r>
            <a:r>
              <a:rPr lang="ru-RU" dirty="0"/>
              <a:t>: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30700" y="1663700"/>
            <a:ext cx="7759700" cy="4981561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1900" dirty="0" smtClean="0">
                <a:solidFill>
                  <a:schemeClr val="tx1"/>
                </a:solidFill>
              </a:rPr>
              <a:t>І</a:t>
            </a:r>
            <a:r>
              <a:rPr lang="ru-RU" sz="1900" dirty="0">
                <a:solidFill>
                  <a:schemeClr val="tx1"/>
                </a:solidFill>
              </a:rPr>
              <a:t>. </a:t>
            </a:r>
            <a:r>
              <a:rPr lang="ru-RU" sz="1900" dirty="0" err="1">
                <a:solidFill>
                  <a:schemeClr val="tx1"/>
                </a:solidFill>
              </a:rPr>
              <a:t>Науково-дослідницький</a:t>
            </a:r>
            <a:r>
              <a:rPr lang="ru-RU" sz="1900" dirty="0">
                <a:solidFill>
                  <a:schemeClr val="tx1"/>
                </a:solidFill>
              </a:rPr>
              <a:t>: участь у </a:t>
            </a:r>
            <a:r>
              <a:rPr lang="ru-RU" sz="1900" dirty="0" err="1">
                <a:solidFill>
                  <a:schemeClr val="tx1"/>
                </a:solidFill>
              </a:rPr>
              <a:t>наукових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конференціях</a:t>
            </a:r>
            <a:r>
              <a:rPr lang="ru-RU" sz="1900" dirty="0">
                <a:solidFill>
                  <a:schemeClr val="tx1"/>
                </a:solidFill>
              </a:rPr>
              <a:t>, </a:t>
            </a:r>
            <a:r>
              <a:rPr lang="ru-RU" sz="1900" dirty="0" err="1">
                <a:solidFill>
                  <a:schemeClr val="tx1"/>
                </a:solidFill>
              </a:rPr>
              <a:t>семінарах</a:t>
            </a:r>
            <a:r>
              <a:rPr lang="ru-RU" sz="1900" dirty="0">
                <a:solidFill>
                  <a:schemeClr val="tx1"/>
                </a:solidFill>
              </a:rPr>
              <a:t> та </a:t>
            </a:r>
            <a:r>
              <a:rPr lang="ru-RU" sz="1900" dirty="0" err="1">
                <a:solidFill>
                  <a:schemeClr val="tx1"/>
                </a:solidFill>
              </a:rPr>
              <a:t>дискусіях</a:t>
            </a:r>
            <a:r>
              <a:rPr lang="ru-RU" sz="1900" dirty="0">
                <a:solidFill>
                  <a:schemeClr val="tx1"/>
                </a:solidFill>
              </a:rPr>
              <a:t>; </a:t>
            </a:r>
            <a:r>
              <a:rPr lang="ru-RU" sz="1900" dirty="0" err="1">
                <a:solidFill>
                  <a:schemeClr val="tx1"/>
                </a:solidFill>
              </a:rPr>
              <a:t>обізнаність</a:t>
            </a:r>
            <a:r>
              <a:rPr lang="ru-RU" sz="1900" dirty="0">
                <a:solidFill>
                  <a:schemeClr val="tx1"/>
                </a:solidFill>
              </a:rPr>
              <a:t> та участь у </a:t>
            </a:r>
            <a:r>
              <a:rPr lang="ru-RU" sz="1900" dirty="0" err="1">
                <a:solidFill>
                  <a:schemeClr val="tx1"/>
                </a:solidFill>
              </a:rPr>
              <a:t>науково-дослідницькій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роботі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кафедри</a:t>
            </a:r>
            <a:r>
              <a:rPr lang="ru-RU" sz="1900" dirty="0">
                <a:solidFill>
                  <a:schemeClr val="tx1"/>
                </a:solidFill>
              </a:rPr>
              <a:t>;  </a:t>
            </a:r>
            <a:r>
              <a:rPr lang="ru-RU" sz="1900" dirty="0" err="1">
                <a:solidFill>
                  <a:schemeClr val="tx1"/>
                </a:solidFill>
              </a:rPr>
              <a:t>вивчення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методології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наукових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досліджень</a:t>
            </a:r>
            <a:r>
              <a:rPr lang="ru-RU" sz="1900" dirty="0">
                <a:solidFill>
                  <a:schemeClr val="tx1"/>
                </a:solidFill>
              </a:rPr>
              <a:t>; </a:t>
            </a:r>
            <a:r>
              <a:rPr lang="ru-RU" sz="1900" dirty="0" err="1">
                <a:solidFill>
                  <a:schemeClr val="tx1"/>
                </a:solidFill>
              </a:rPr>
              <a:t>апробація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результатів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наукових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досліджень</a:t>
            </a:r>
            <a:r>
              <a:rPr lang="ru-RU" sz="1900" dirty="0">
                <a:solidFill>
                  <a:schemeClr val="tx1"/>
                </a:solidFill>
              </a:rPr>
              <a:t>: ІІ. </a:t>
            </a:r>
            <a:r>
              <a:rPr lang="ru-RU" sz="1900" dirty="0" err="1">
                <a:solidFill>
                  <a:schemeClr val="tx1"/>
                </a:solidFill>
              </a:rPr>
              <a:t>Навчальний</a:t>
            </a:r>
            <a:r>
              <a:rPr lang="ru-RU" sz="1900" dirty="0">
                <a:solidFill>
                  <a:schemeClr val="tx1"/>
                </a:solidFill>
              </a:rPr>
              <a:t>:  </a:t>
            </a:r>
            <a:r>
              <a:rPr lang="ru-RU" sz="1900" dirty="0" err="1">
                <a:solidFill>
                  <a:schemeClr val="tx1"/>
                </a:solidFill>
              </a:rPr>
              <a:t>глибоке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вивчення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профільних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дисциплін</a:t>
            </a:r>
            <a:r>
              <a:rPr lang="ru-RU" sz="1900" dirty="0">
                <a:solidFill>
                  <a:schemeClr val="tx1"/>
                </a:solidFill>
              </a:rPr>
              <a:t>, </a:t>
            </a:r>
            <a:r>
              <a:rPr lang="ru-RU" sz="1900" dirty="0" err="1">
                <a:solidFill>
                  <a:schemeClr val="tx1"/>
                </a:solidFill>
              </a:rPr>
              <a:t>що</a:t>
            </a:r>
            <a:r>
              <a:rPr lang="ru-RU" sz="1900" dirty="0">
                <a:solidFill>
                  <a:schemeClr val="tx1"/>
                </a:solidFill>
              </a:rPr>
              <a:t> не </a:t>
            </a:r>
            <a:r>
              <a:rPr lang="ru-RU" sz="1900" dirty="0" err="1">
                <a:solidFill>
                  <a:schemeClr val="tx1"/>
                </a:solidFill>
              </a:rPr>
              <a:t>ввійшли</a:t>
            </a:r>
            <a:r>
              <a:rPr lang="ru-RU" sz="1900" dirty="0">
                <a:solidFill>
                  <a:schemeClr val="tx1"/>
                </a:solidFill>
              </a:rPr>
              <a:t> до планового </a:t>
            </a:r>
            <a:r>
              <a:rPr lang="ru-RU" sz="1900" dirty="0" err="1">
                <a:solidFill>
                  <a:schemeClr val="tx1"/>
                </a:solidFill>
              </a:rPr>
              <a:t>обсягу</a:t>
            </a:r>
            <a:r>
              <a:rPr lang="ru-RU" sz="1900" dirty="0">
                <a:solidFill>
                  <a:schemeClr val="tx1"/>
                </a:solidFill>
              </a:rPr>
              <a:t>; контроль за </a:t>
            </a:r>
            <a:r>
              <a:rPr lang="ru-RU" sz="1900" dirty="0" err="1">
                <a:solidFill>
                  <a:schemeClr val="tx1"/>
                </a:solidFill>
              </a:rPr>
              <a:t>якістю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освіти</a:t>
            </a:r>
            <a:r>
              <a:rPr lang="ru-RU" sz="1900" dirty="0">
                <a:solidFill>
                  <a:schemeClr val="tx1"/>
                </a:solidFill>
              </a:rPr>
              <a:t>;  </a:t>
            </a:r>
            <a:r>
              <a:rPr lang="ru-RU" sz="1900" dirty="0" err="1">
                <a:solidFill>
                  <a:schemeClr val="tx1"/>
                </a:solidFill>
              </a:rPr>
              <a:t>аналіз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успішності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навчання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членів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наукового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гуртка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кафедри</a:t>
            </a:r>
            <a:r>
              <a:rPr lang="ru-RU" sz="1900" dirty="0">
                <a:solidFill>
                  <a:schemeClr val="tx1"/>
                </a:solidFill>
              </a:rPr>
              <a:t>;  </a:t>
            </a:r>
            <a:r>
              <a:rPr lang="ru-RU" sz="1900" dirty="0" err="1">
                <a:solidFill>
                  <a:schemeClr val="tx1"/>
                </a:solidFill>
              </a:rPr>
              <a:t>самостійна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підготовка</a:t>
            </a:r>
            <a:r>
              <a:rPr lang="ru-RU" sz="1900" dirty="0">
                <a:solidFill>
                  <a:schemeClr val="tx1"/>
                </a:solidFill>
              </a:rPr>
              <a:t> у </a:t>
            </a:r>
            <a:r>
              <a:rPr lang="ru-RU" sz="1900" dirty="0" err="1">
                <a:solidFill>
                  <a:schemeClr val="tx1"/>
                </a:solidFill>
              </a:rPr>
              <a:t>колі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активних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студентів</a:t>
            </a:r>
            <a:r>
              <a:rPr lang="ru-RU" sz="1900" dirty="0">
                <a:solidFill>
                  <a:schemeClr val="tx1"/>
                </a:solidFill>
              </a:rPr>
              <a:t>, </a:t>
            </a:r>
            <a:r>
              <a:rPr lang="ru-RU" sz="1900" dirty="0" err="1">
                <a:solidFill>
                  <a:schemeClr val="tx1"/>
                </a:solidFill>
              </a:rPr>
              <a:t>науково-педагогічних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працівників</a:t>
            </a:r>
            <a:r>
              <a:rPr lang="ru-RU" sz="1900" dirty="0">
                <a:solidFill>
                  <a:schemeClr val="tx1"/>
                </a:solidFill>
              </a:rPr>
              <a:t>; </a:t>
            </a:r>
            <a:r>
              <a:rPr lang="ru-RU" sz="1900" dirty="0" err="1">
                <a:solidFill>
                  <a:schemeClr val="tx1"/>
                </a:solidFill>
              </a:rPr>
              <a:t>постійне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підвищення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знань</a:t>
            </a:r>
            <a:r>
              <a:rPr lang="ru-RU" sz="1900" dirty="0">
                <a:solidFill>
                  <a:schemeClr val="tx1"/>
                </a:solidFill>
              </a:rPr>
              <a:t> у </a:t>
            </a:r>
            <a:r>
              <a:rPr lang="ru-RU" sz="1900" dirty="0" err="1">
                <a:solidFill>
                  <a:schemeClr val="tx1"/>
                </a:solidFill>
              </a:rPr>
              <a:t>сфері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економіки</a:t>
            </a:r>
            <a:r>
              <a:rPr lang="ru-RU" sz="1900" dirty="0">
                <a:solidFill>
                  <a:schemeClr val="tx1"/>
                </a:solidFill>
              </a:rPr>
              <a:t> та менеджменту;  </a:t>
            </a:r>
            <a:r>
              <a:rPr lang="ru-RU" sz="1900" dirty="0" err="1">
                <a:solidFill>
                  <a:schemeClr val="tx1"/>
                </a:solidFill>
              </a:rPr>
              <a:t>підготовка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рекомендацій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щодо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покращення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організації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навчального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процесу</a:t>
            </a:r>
            <a:r>
              <a:rPr lang="ru-RU" sz="1900" dirty="0">
                <a:solidFill>
                  <a:schemeClr val="tx1"/>
                </a:solidFill>
              </a:rPr>
              <a:t>. ІІІ. </a:t>
            </a:r>
            <a:r>
              <a:rPr lang="ru-RU" sz="1900" dirty="0" err="1">
                <a:solidFill>
                  <a:schemeClr val="tx1"/>
                </a:solidFill>
              </a:rPr>
              <a:t>Комунікативний</a:t>
            </a:r>
            <a:r>
              <a:rPr lang="ru-RU" sz="1900" dirty="0">
                <a:solidFill>
                  <a:schemeClr val="tx1"/>
                </a:solidFill>
              </a:rPr>
              <a:t>:  </a:t>
            </a:r>
            <a:r>
              <a:rPr lang="ru-RU" sz="1900" dirty="0" err="1">
                <a:solidFill>
                  <a:schemeClr val="tx1"/>
                </a:solidFill>
              </a:rPr>
              <a:t>створення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комунікативного</a:t>
            </a:r>
            <a:r>
              <a:rPr lang="ru-RU" sz="1900" dirty="0">
                <a:solidFill>
                  <a:schemeClr val="tx1"/>
                </a:solidFill>
              </a:rPr>
              <a:t> простору </a:t>
            </a:r>
            <a:r>
              <a:rPr lang="ru-RU" sz="1900" dirty="0" err="1">
                <a:solidFill>
                  <a:schemeClr val="tx1"/>
                </a:solidFill>
              </a:rPr>
              <a:t>спільноти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гуртка</a:t>
            </a:r>
            <a:r>
              <a:rPr lang="ru-RU" sz="1900" dirty="0">
                <a:solidFill>
                  <a:schemeClr val="tx1"/>
                </a:solidFill>
              </a:rPr>
              <a:t>;  </a:t>
            </a:r>
            <a:r>
              <a:rPr lang="ru-RU" sz="1900" dirty="0" err="1">
                <a:solidFill>
                  <a:schemeClr val="tx1"/>
                </a:solidFill>
              </a:rPr>
              <a:t>збір</a:t>
            </a:r>
            <a:r>
              <a:rPr lang="ru-RU" sz="1900" dirty="0">
                <a:solidFill>
                  <a:schemeClr val="tx1"/>
                </a:solidFill>
              </a:rPr>
              <a:t>, </a:t>
            </a:r>
            <a:r>
              <a:rPr lang="ru-RU" sz="1900" dirty="0" err="1">
                <a:solidFill>
                  <a:schemeClr val="tx1"/>
                </a:solidFill>
              </a:rPr>
              <a:t>обробка</a:t>
            </a:r>
            <a:r>
              <a:rPr lang="ru-RU" sz="1900" dirty="0">
                <a:solidFill>
                  <a:schemeClr val="tx1"/>
                </a:solidFill>
              </a:rPr>
              <a:t> та </a:t>
            </a:r>
            <a:r>
              <a:rPr lang="ru-RU" sz="1900" dirty="0" err="1">
                <a:solidFill>
                  <a:schemeClr val="tx1"/>
                </a:solidFill>
              </a:rPr>
              <a:t>розповсюдження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корисної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інформації</a:t>
            </a:r>
            <a:r>
              <a:rPr lang="ru-RU" sz="1900" dirty="0">
                <a:solidFill>
                  <a:schemeClr val="tx1"/>
                </a:solidFill>
              </a:rPr>
              <a:t> (</a:t>
            </a:r>
            <a:r>
              <a:rPr lang="ru-RU" sz="1900" dirty="0" err="1">
                <a:solidFill>
                  <a:schemeClr val="tx1"/>
                </a:solidFill>
              </a:rPr>
              <a:t>стажування</a:t>
            </a:r>
            <a:r>
              <a:rPr lang="ru-RU" sz="1900" dirty="0">
                <a:solidFill>
                  <a:schemeClr val="tx1"/>
                </a:solidFill>
              </a:rPr>
              <a:t>, участь у </a:t>
            </a:r>
            <a:r>
              <a:rPr lang="ru-RU" sz="1900" dirty="0" err="1">
                <a:solidFill>
                  <a:schemeClr val="tx1"/>
                </a:solidFill>
              </a:rPr>
              <a:t>семінарах</a:t>
            </a:r>
            <a:r>
              <a:rPr lang="ru-RU" sz="1900" dirty="0">
                <a:solidFill>
                  <a:schemeClr val="tx1"/>
                </a:solidFill>
              </a:rPr>
              <a:t>, </a:t>
            </a:r>
            <a:r>
              <a:rPr lang="ru-RU" sz="1900" dirty="0" err="1">
                <a:solidFill>
                  <a:schemeClr val="tx1"/>
                </a:solidFill>
              </a:rPr>
              <a:t>працевлаштування</a:t>
            </a:r>
            <a:r>
              <a:rPr lang="ru-RU" sz="1900" dirty="0">
                <a:solidFill>
                  <a:schemeClr val="tx1"/>
                </a:solidFill>
              </a:rPr>
              <a:t>);  </a:t>
            </a:r>
            <a:r>
              <a:rPr lang="ru-RU" sz="1900" dirty="0" err="1">
                <a:solidFill>
                  <a:schemeClr val="tx1"/>
                </a:solidFill>
              </a:rPr>
              <a:t>інформування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громадськості</a:t>
            </a:r>
            <a:r>
              <a:rPr lang="ru-RU" sz="1900" dirty="0">
                <a:solidFill>
                  <a:schemeClr val="tx1"/>
                </a:solidFill>
              </a:rPr>
              <a:t> про </a:t>
            </a:r>
            <a:r>
              <a:rPr lang="ru-RU" sz="1900" dirty="0" err="1">
                <a:solidFill>
                  <a:schemeClr val="tx1"/>
                </a:solidFill>
              </a:rPr>
              <a:t>діяльність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гуртка</a:t>
            </a:r>
            <a:r>
              <a:rPr lang="ru-RU" sz="1900" dirty="0">
                <a:solidFill>
                  <a:schemeClr val="tx1"/>
                </a:solidFill>
              </a:rPr>
              <a:t>;  </a:t>
            </a:r>
            <a:r>
              <a:rPr lang="ru-RU" sz="1900" dirty="0" err="1">
                <a:solidFill>
                  <a:schemeClr val="tx1"/>
                </a:solidFill>
              </a:rPr>
              <a:t>спілкування</a:t>
            </a:r>
            <a:r>
              <a:rPr lang="ru-RU" sz="1900" dirty="0">
                <a:solidFill>
                  <a:schemeClr val="tx1"/>
                </a:solidFill>
              </a:rPr>
              <a:t> з </a:t>
            </a:r>
            <a:r>
              <a:rPr lang="ru-RU" sz="1900" dirty="0" err="1">
                <a:solidFill>
                  <a:schemeClr val="tx1"/>
                </a:solidFill>
              </a:rPr>
              <a:t>усіма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суб'єктами</a:t>
            </a:r>
            <a:r>
              <a:rPr lang="ru-RU" sz="1900" dirty="0">
                <a:solidFill>
                  <a:schemeClr val="tx1"/>
                </a:solidFill>
              </a:rPr>
              <a:t>, </a:t>
            </a:r>
            <a:r>
              <a:rPr lang="ru-RU" sz="1900" dirty="0" err="1">
                <a:solidFill>
                  <a:schemeClr val="tx1"/>
                </a:solidFill>
              </a:rPr>
              <a:t>що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мають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відношення</a:t>
            </a:r>
            <a:r>
              <a:rPr lang="ru-RU" sz="1900" dirty="0">
                <a:solidFill>
                  <a:schemeClr val="tx1"/>
                </a:solidFill>
              </a:rPr>
              <a:t> до </a:t>
            </a:r>
            <a:r>
              <a:rPr lang="ru-RU" sz="1900" dirty="0" err="1">
                <a:solidFill>
                  <a:schemeClr val="tx1"/>
                </a:solidFill>
              </a:rPr>
              <a:t>навчання</a:t>
            </a:r>
            <a:r>
              <a:rPr lang="ru-RU" sz="1900" dirty="0">
                <a:solidFill>
                  <a:schemeClr val="tx1"/>
                </a:solidFill>
              </a:rPr>
              <a:t> дипломника </a:t>
            </a:r>
            <a:r>
              <a:rPr lang="ru-RU" sz="1900" dirty="0" err="1">
                <a:solidFill>
                  <a:schemeClr val="tx1"/>
                </a:solidFill>
              </a:rPr>
              <a:t>кафедри</a:t>
            </a:r>
            <a:r>
              <a:rPr lang="ru-RU" sz="1900" dirty="0">
                <a:solidFill>
                  <a:schemeClr val="tx1"/>
                </a:solidFill>
              </a:rPr>
              <a:t>.</a:t>
            </a:r>
            <a:r>
              <a:rPr lang="en-US" sz="1900" dirty="0">
                <a:solidFill>
                  <a:schemeClr val="tx1"/>
                </a:solidFill>
              </a:rPr>
              <a:t> IV. </a:t>
            </a:r>
            <a:r>
              <a:rPr lang="ru-RU" sz="1900" dirty="0" err="1">
                <a:solidFill>
                  <a:schemeClr val="tx1"/>
                </a:solidFill>
              </a:rPr>
              <a:t>Виховний</a:t>
            </a:r>
            <a:r>
              <a:rPr lang="ru-RU" sz="1900" dirty="0">
                <a:solidFill>
                  <a:schemeClr val="tx1"/>
                </a:solidFill>
              </a:rPr>
              <a:t>:  </a:t>
            </a:r>
            <a:r>
              <a:rPr lang="ru-RU" sz="1900" dirty="0" err="1">
                <a:solidFill>
                  <a:schemeClr val="tx1"/>
                </a:solidFill>
              </a:rPr>
              <a:t>формування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лідерських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якостей</a:t>
            </a:r>
            <a:r>
              <a:rPr lang="ru-RU" sz="1900" dirty="0">
                <a:solidFill>
                  <a:schemeClr val="tx1"/>
                </a:solidFill>
              </a:rPr>
              <a:t> та </a:t>
            </a:r>
            <a:r>
              <a:rPr lang="ru-RU" sz="1900" dirty="0" err="1">
                <a:solidFill>
                  <a:schemeClr val="tx1"/>
                </a:solidFill>
              </a:rPr>
              <a:t>вмінь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роботи</a:t>
            </a:r>
            <a:r>
              <a:rPr lang="ru-RU" sz="1900" dirty="0">
                <a:solidFill>
                  <a:schemeClr val="tx1"/>
                </a:solidFill>
              </a:rPr>
              <a:t> в </a:t>
            </a:r>
            <a:r>
              <a:rPr lang="ru-RU" sz="1900" dirty="0" err="1">
                <a:solidFill>
                  <a:schemeClr val="tx1"/>
                </a:solidFill>
              </a:rPr>
              <a:t>команді</a:t>
            </a:r>
            <a:r>
              <a:rPr lang="ru-RU" sz="1900" dirty="0">
                <a:solidFill>
                  <a:schemeClr val="tx1"/>
                </a:solidFill>
              </a:rPr>
              <a:t>;  </a:t>
            </a:r>
            <a:r>
              <a:rPr lang="ru-RU" sz="1900" dirty="0" err="1">
                <a:solidFill>
                  <a:schemeClr val="tx1"/>
                </a:solidFill>
              </a:rPr>
              <a:t>підвищення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рівня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культури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ділового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спілкування</a:t>
            </a:r>
            <a:r>
              <a:rPr lang="ru-RU" sz="1900" dirty="0">
                <a:solidFill>
                  <a:schemeClr val="tx1"/>
                </a:solidFill>
              </a:rPr>
              <a:t>;  </a:t>
            </a:r>
            <a:r>
              <a:rPr lang="ru-RU" sz="1900" dirty="0" err="1">
                <a:solidFill>
                  <a:schemeClr val="tx1"/>
                </a:solidFill>
              </a:rPr>
              <a:t>організація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змістовного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дозвілля</a:t>
            </a:r>
            <a:r>
              <a:rPr lang="ru-RU" sz="1900" dirty="0">
                <a:solidFill>
                  <a:schemeClr val="tx1"/>
                </a:solidFill>
              </a:rPr>
              <a:t>;  </a:t>
            </a:r>
            <a:r>
              <a:rPr lang="ru-RU" sz="1900" dirty="0" err="1">
                <a:solidFill>
                  <a:schemeClr val="tx1"/>
                </a:solidFill>
              </a:rPr>
              <a:t>запобігання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негативних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проявів</a:t>
            </a:r>
            <a:r>
              <a:rPr lang="ru-RU" sz="1900" dirty="0">
                <a:solidFill>
                  <a:schemeClr val="tx1"/>
                </a:solidFill>
              </a:rPr>
              <a:t> у </a:t>
            </a:r>
            <a:r>
              <a:rPr lang="ru-RU" sz="1900" dirty="0" err="1">
                <a:solidFill>
                  <a:schemeClr val="tx1"/>
                </a:solidFill>
              </a:rPr>
              <a:t>студентській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спільноті</a:t>
            </a:r>
            <a:r>
              <a:rPr lang="ru-RU" sz="1900" dirty="0">
                <a:solidFill>
                  <a:schemeClr val="tx1"/>
                </a:solidFill>
              </a:rPr>
              <a:t>;  </a:t>
            </a:r>
            <a:r>
              <a:rPr lang="ru-RU" sz="1900" dirty="0" err="1">
                <a:solidFill>
                  <a:schemeClr val="tx1"/>
                </a:solidFill>
              </a:rPr>
              <a:t>згуртування</a:t>
            </a:r>
            <a:r>
              <a:rPr lang="ru-RU" sz="1900" dirty="0">
                <a:solidFill>
                  <a:schemeClr val="tx1"/>
                </a:solidFill>
              </a:rPr>
              <a:t> в </a:t>
            </a:r>
            <a:r>
              <a:rPr lang="ru-RU" sz="1900" dirty="0" err="1">
                <a:solidFill>
                  <a:schemeClr val="tx1"/>
                </a:solidFill>
              </a:rPr>
              <a:t>єдиний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колектив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гуртка</a:t>
            </a:r>
            <a:r>
              <a:rPr lang="ru-RU" sz="1900" dirty="0">
                <a:solidFill>
                  <a:schemeClr val="tx1"/>
                </a:solidFill>
              </a:rPr>
              <a:t> та </a:t>
            </a:r>
            <a:r>
              <a:rPr lang="ru-RU" sz="1900" dirty="0" err="1">
                <a:solidFill>
                  <a:schemeClr val="tx1"/>
                </a:solidFill>
              </a:rPr>
              <a:t>співробітників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кафедри</a:t>
            </a:r>
            <a:r>
              <a:rPr lang="ru-RU" sz="1900" dirty="0">
                <a:solidFill>
                  <a:schemeClr val="tx1"/>
                </a:solidFill>
              </a:rPr>
              <a:t>. </a:t>
            </a:r>
            <a:r>
              <a:rPr lang="en-US" sz="1900" dirty="0">
                <a:solidFill>
                  <a:schemeClr val="tx1"/>
                </a:solidFill>
              </a:rPr>
              <a:t>V. </a:t>
            </a:r>
            <a:r>
              <a:rPr lang="ru-RU" sz="1900" dirty="0" err="1">
                <a:solidFill>
                  <a:schemeClr val="tx1"/>
                </a:solidFill>
              </a:rPr>
              <a:t>Організаційний</a:t>
            </a:r>
            <a:r>
              <a:rPr lang="ru-RU" sz="1900" dirty="0">
                <a:solidFill>
                  <a:schemeClr val="tx1"/>
                </a:solidFill>
              </a:rPr>
              <a:t>:  </a:t>
            </a:r>
            <a:r>
              <a:rPr lang="ru-RU" sz="1900" dirty="0" err="1">
                <a:solidFill>
                  <a:schemeClr val="tx1"/>
                </a:solidFill>
              </a:rPr>
              <a:t>організація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систематичних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засідань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гуртка</a:t>
            </a:r>
            <a:r>
              <a:rPr lang="ru-RU" sz="1900" dirty="0">
                <a:solidFill>
                  <a:schemeClr val="tx1"/>
                </a:solidFill>
              </a:rPr>
              <a:t>, </a:t>
            </a:r>
            <a:r>
              <a:rPr lang="ru-RU" sz="1900" dirty="0" err="1">
                <a:solidFill>
                  <a:schemeClr val="tx1"/>
                </a:solidFill>
              </a:rPr>
              <a:t>круглих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столів</a:t>
            </a:r>
            <a:r>
              <a:rPr lang="ru-RU" sz="1900" dirty="0">
                <a:solidFill>
                  <a:schemeClr val="tx1"/>
                </a:solidFill>
              </a:rPr>
              <a:t>, </a:t>
            </a:r>
            <a:r>
              <a:rPr lang="ru-RU" sz="1900" dirty="0" err="1">
                <a:solidFill>
                  <a:schemeClr val="tx1"/>
                </a:solidFill>
              </a:rPr>
              <a:t>конференцій</a:t>
            </a:r>
            <a:r>
              <a:rPr lang="ru-RU" sz="1900" dirty="0">
                <a:solidFill>
                  <a:schemeClr val="tx1"/>
                </a:solidFill>
              </a:rPr>
              <a:t>, </a:t>
            </a:r>
            <a:r>
              <a:rPr lang="ru-RU" sz="1900" dirty="0" err="1">
                <a:solidFill>
                  <a:schemeClr val="tx1"/>
                </a:solidFill>
              </a:rPr>
              <a:t>тренінгів</a:t>
            </a:r>
            <a:r>
              <a:rPr lang="ru-RU" sz="1900" dirty="0">
                <a:solidFill>
                  <a:schemeClr val="tx1"/>
                </a:solidFill>
              </a:rPr>
              <a:t>, </a:t>
            </a:r>
            <a:r>
              <a:rPr lang="ru-RU" sz="1900" dirty="0" err="1">
                <a:solidFill>
                  <a:schemeClr val="tx1"/>
                </a:solidFill>
              </a:rPr>
              <a:t>семінарів</a:t>
            </a:r>
            <a:r>
              <a:rPr lang="ru-RU" sz="1900" dirty="0">
                <a:solidFill>
                  <a:schemeClr val="tx1"/>
                </a:solidFill>
              </a:rPr>
              <a:t>, </a:t>
            </a:r>
            <a:r>
              <a:rPr lang="ru-RU" sz="1900" dirty="0" err="1" smtClean="0">
                <a:solidFill>
                  <a:schemeClr val="tx1"/>
                </a:solidFill>
              </a:rPr>
              <a:t>дебатів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5" name="Picture 2" descr="https://web.kpi.kharkov.ua/sp/wp-content/uploads/sites/95/2022/12/Screenshot_2.png">
            <a:extLst>
              <a:ext uri="{FF2B5EF4-FFF2-40B4-BE49-F238E27FC236}">
                <a16:creationId xmlns="" xmlns:a16="http://schemas.microsoft.com/office/drawing/2014/main" id="{534B430C-86DD-49EB-8746-4DACB0F76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3700"/>
            <a:ext cx="4635500" cy="519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514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963DC1-ABD2-40D5-A369-62D89283C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91" y="0"/>
            <a:ext cx="10948021" cy="606287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Засідання гуртка</a:t>
            </a:r>
            <a:endParaRPr lang="ru-RU" b="1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6C3238B7-9A73-4CFA-8439-010B0D0D9E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8" y="606287"/>
            <a:ext cx="5847826" cy="330629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A63C6AA-AFC7-4735-9FD3-EE457430F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469" y="606286"/>
            <a:ext cx="6039476" cy="340300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9828BE7-5822-4E77-920E-A3B3825637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66" t="8317" b="5541"/>
          <a:stretch/>
        </p:blipFill>
        <p:spPr>
          <a:xfrm>
            <a:off x="143352" y="3912577"/>
            <a:ext cx="5779732" cy="286629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C19082B-01A6-4D73-82C7-10442649BE5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95" t="8841" b="5898"/>
          <a:stretch/>
        </p:blipFill>
        <p:spPr>
          <a:xfrm>
            <a:off x="5946469" y="4015495"/>
            <a:ext cx="6039476" cy="276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121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144" y="109759"/>
            <a:ext cx="9637712" cy="576041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400" b="1" dirty="0" smtClean="0">
                <a:solidFill>
                  <a:schemeClr val="accent1"/>
                </a:solidFill>
              </a:rPr>
              <a:t>Студентські наукові гуртки кафедри соціології і публічного управління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5889" y="785813"/>
            <a:ext cx="10615612" cy="280828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sz="2000" b="1" dirty="0">
                <a:solidFill>
                  <a:schemeClr val="accent1"/>
                </a:solidFill>
              </a:rPr>
              <a:t>Студентський науковий гурток «Менеджмент: 3.0</a:t>
            </a:r>
            <a:r>
              <a:rPr lang="uk-UA" sz="2000" b="1" dirty="0" smtClean="0">
                <a:solidFill>
                  <a:schemeClr val="accent1"/>
                </a:solidFill>
              </a:rPr>
              <a:t>». </a:t>
            </a:r>
            <a:r>
              <a:rPr lang="ru-RU" sz="2000" dirty="0" err="1" smtClean="0"/>
              <a:t>Керівник</a:t>
            </a:r>
            <a:r>
              <a:rPr lang="ru-RU" sz="2000" dirty="0" smtClean="0"/>
              <a:t> </a:t>
            </a:r>
            <a:r>
              <a:rPr lang="ru-RU" sz="2000" dirty="0" err="1" smtClean="0"/>
              <a:t>гуртка</a:t>
            </a:r>
            <a:r>
              <a:rPr lang="ru-RU" sz="2000" dirty="0" smtClean="0"/>
              <a:t> – доктор наук з державного </a:t>
            </a:r>
            <a:r>
              <a:rPr lang="ru-RU" sz="2000" dirty="0" err="1" smtClean="0"/>
              <a:t>управління</a:t>
            </a:r>
            <a:r>
              <a:rPr lang="ru-RU" sz="2000" dirty="0" smtClean="0"/>
              <a:t>, проф. </a:t>
            </a:r>
            <a:r>
              <a:rPr lang="ru-RU" sz="2000" dirty="0" err="1"/>
              <a:t>к</a:t>
            </a:r>
            <a:r>
              <a:rPr lang="ru-RU" sz="2000" dirty="0" err="1" smtClean="0"/>
              <a:t>афедри</a:t>
            </a:r>
            <a:r>
              <a:rPr lang="ru-RU" sz="2000" dirty="0" smtClean="0"/>
              <a:t> </a:t>
            </a:r>
            <a:r>
              <a:rPr lang="ru-RU" sz="2000" dirty="0" err="1" smtClean="0"/>
              <a:t>соціології</a:t>
            </a:r>
            <a:r>
              <a:rPr lang="ru-RU" sz="2000" dirty="0" smtClean="0"/>
              <a:t> і </a:t>
            </a:r>
            <a:r>
              <a:rPr lang="ru-RU" sz="2000" dirty="0" err="1" smtClean="0"/>
              <a:t>публічного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управління</a:t>
            </a:r>
            <a:r>
              <a:rPr lang="ru-RU" sz="2000" dirty="0" smtClean="0"/>
              <a:t>, проф. Терещенко Д.А. </a:t>
            </a:r>
            <a:endParaRPr lang="ru-RU" sz="2000" dirty="0" smtClean="0"/>
          </a:p>
          <a:p>
            <a:pPr algn="just"/>
            <a:r>
              <a:rPr lang="uk-UA" sz="2000" b="1" dirty="0" smtClean="0">
                <a:solidFill>
                  <a:schemeClr val="accent1"/>
                </a:solidFill>
              </a:rPr>
              <a:t>Студентський </a:t>
            </a:r>
            <a:r>
              <a:rPr lang="uk-UA" sz="2000" b="1" dirty="0">
                <a:solidFill>
                  <a:schemeClr val="accent1"/>
                </a:solidFill>
              </a:rPr>
              <a:t>науковий </a:t>
            </a:r>
            <a:r>
              <a:rPr lang="uk-UA" sz="2000" b="1" dirty="0" smtClean="0">
                <a:solidFill>
                  <a:schemeClr val="accent1"/>
                </a:solidFill>
              </a:rPr>
              <a:t>гурток </a:t>
            </a:r>
            <a:r>
              <a:rPr lang="uk-UA" sz="2000" b="1" dirty="0" smtClean="0">
                <a:solidFill>
                  <a:srgbClr val="FF0000"/>
                </a:solidFill>
              </a:rPr>
              <a:t>«Дискусійний </a:t>
            </a:r>
            <a:r>
              <a:rPr lang="uk-UA" sz="2000" b="1" dirty="0">
                <a:solidFill>
                  <a:srgbClr val="FF0000"/>
                </a:solidFill>
              </a:rPr>
              <a:t>клуб «Суспільство і політика</a:t>
            </a:r>
            <a:r>
              <a:rPr lang="uk-UA" sz="2000" b="1" dirty="0" smtClean="0">
                <a:solidFill>
                  <a:srgbClr val="FF0000"/>
                </a:solidFill>
              </a:rPr>
              <a:t>». </a:t>
            </a:r>
            <a:r>
              <a:rPr lang="uk-UA" sz="2000" i="1" dirty="0"/>
              <a:t>Керівник гуртка</a:t>
            </a:r>
            <a:r>
              <a:rPr lang="uk-UA" sz="2000" dirty="0"/>
              <a:t>: Козлова Олена Аркадіївна, старша викладачка кафедри соціології і публічного управління</a:t>
            </a:r>
            <a:r>
              <a:rPr lang="uk-UA" sz="2000" b="1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ru-RU" sz="2000" dirty="0"/>
              <a:t>Головною метою </a:t>
            </a:r>
            <a:r>
              <a:rPr lang="ru-RU" sz="2000" dirty="0" err="1" smtClean="0"/>
              <a:t>наукових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гуртків</a:t>
            </a:r>
            <a:r>
              <a:rPr lang="ru-RU" sz="2000" dirty="0" smtClean="0"/>
              <a:t> </a:t>
            </a:r>
            <a:r>
              <a:rPr lang="ru-RU" sz="2000" dirty="0"/>
              <a:t>є </a:t>
            </a:r>
            <a:r>
              <a:rPr lang="ru-RU" sz="2000" dirty="0" err="1"/>
              <a:t>активізація</a:t>
            </a:r>
            <a:r>
              <a:rPr lang="ru-RU" sz="2000" dirty="0"/>
              <a:t> </a:t>
            </a:r>
            <a:r>
              <a:rPr lang="ru-RU" sz="2000" dirty="0" err="1"/>
              <a:t>наукових</a:t>
            </a:r>
            <a:r>
              <a:rPr lang="ru-RU" sz="2000" dirty="0"/>
              <a:t> </a:t>
            </a:r>
            <a:r>
              <a:rPr lang="ru-RU" sz="2000" dirty="0" err="1"/>
              <a:t>досліджень</a:t>
            </a:r>
            <a:r>
              <a:rPr lang="ru-RU" sz="2000" dirty="0"/>
              <a:t> </a:t>
            </a:r>
            <a:r>
              <a:rPr lang="ru-RU" sz="2000" dirty="0" err="1"/>
              <a:t>серед</a:t>
            </a:r>
            <a:r>
              <a:rPr lang="ru-RU" sz="2000" dirty="0"/>
              <a:t> </a:t>
            </a:r>
            <a:r>
              <a:rPr lang="ru-RU" sz="2000" dirty="0" err="1"/>
              <a:t>студентів</a:t>
            </a:r>
            <a:r>
              <a:rPr lang="ru-RU" sz="2000" dirty="0"/>
              <a:t>, а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реалізація</a:t>
            </a:r>
            <a:r>
              <a:rPr lang="ru-RU" sz="2000" dirty="0"/>
              <a:t> </a:t>
            </a:r>
            <a:r>
              <a:rPr lang="ru-RU" sz="2000" dirty="0" err="1"/>
              <a:t>наукових</a:t>
            </a:r>
            <a:r>
              <a:rPr lang="ru-RU" sz="2000" dirty="0"/>
              <a:t>, </a:t>
            </a:r>
            <a:r>
              <a:rPr lang="ru-RU" sz="2000" dirty="0" err="1"/>
              <a:t>творчих</a:t>
            </a:r>
            <a:r>
              <a:rPr lang="ru-RU" sz="2000" dirty="0"/>
              <a:t>, </a:t>
            </a:r>
            <a:r>
              <a:rPr lang="ru-RU" sz="2000" dirty="0" err="1"/>
              <a:t>духовних</a:t>
            </a:r>
            <a:r>
              <a:rPr lang="ru-RU" sz="2000" dirty="0"/>
              <a:t> та </a:t>
            </a:r>
            <a:r>
              <a:rPr lang="ru-RU" sz="2000" dirty="0" err="1"/>
              <a:t>інших</a:t>
            </a:r>
            <a:r>
              <a:rPr lang="ru-RU" sz="2000" dirty="0"/>
              <a:t> </a:t>
            </a:r>
            <a:r>
              <a:rPr lang="ru-RU" sz="2000" dirty="0" err="1"/>
              <a:t>інтересів</a:t>
            </a:r>
            <a:r>
              <a:rPr lang="ru-RU" sz="2000" dirty="0"/>
              <a:t> </a:t>
            </a:r>
            <a:r>
              <a:rPr lang="ru-RU" sz="2000" dirty="0" err="1"/>
              <a:t>студентів</a:t>
            </a:r>
            <a:r>
              <a:rPr lang="ru-RU" sz="2000" dirty="0"/>
              <a:t>. В </a:t>
            </a:r>
            <a:r>
              <a:rPr lang="ru-RU" sz="2000" dirty="0" err="1"/>
              <a:t>результаті</a:t>
            </a:r>
            <a:r>
              <a:rPr lang="ru-RU" sz="2000" dirty="0"/>
              <a:t> </a:t>
            </a:r>
            <a:r>
              <a:rPr lang="ru-RU" sz="2000" dirty="0" err="1"/>
              <a:t>проведеної</a:t>
            </a:r>
            <a:r>
              <a:rPr lang="ru-RU" sz="2000" dirty="0"/>
              <a:t> </a:t>
            </a:r>
            <a:r>
              <a:rPr lang="ru-RU" sz="2000" dirty="0" err="1"/>
              <a:t>роботи</a:t>
            </a:r>
            <a:r>
              <a:rPr lang="ru-RU" sz="2000" dirty="0"/>
              <a:t> члени </a:t>
            </a:r>
            <a:r>
              <a:rPr lang="ru-RU" sz="2000" dirty="0" err="1"/>
              <a:t>гуртка</a:t>
            </a:r>
            <a:r>
              <a:rPr lang="ru-RU" sz="2000" dirty="0"/>
              <a:t> систематично брали участь в </a:t>
            </a:r>
            <a:r>
              <a:rPr lang="ru-RU" sz="2000" dirty="0" err="1"/>
              <a:t>роботі</a:t>
            </a:r>
            <a:r>
              <a:rPr lang="ru-RU" sz="2000" dirty="0"/>
              <a:t> </a:t>
            </a:r>
            <a:r>
              <a:rPr lang="ru-RU" sz="2000" dirty="0" err="1"/>
              <a:t>всеукраїнських</a:t>
            </a:r>
            <a:r>
              <a:rPr lang="ru-RU" sz="2000" dirty="0"/>
              <a:t> та </a:t>
            </a:r>
            <a:r>
              <a:rPr lang="ru-RU" sz="2000" dirty="0" err="1"/>
              <a:t>міжнародних</a:t>
            </a:r>
            <a:r>
              <a:rPr lang="ru-RU" sz="2000" dirty="0"/>
              <a:t> </a:t>
            </a:r>
            <a:r>
              <a:rPr lang="ru-RU" sz="2000" dirty="0" err="1"/>
              <a:t>наукових</a:t>
            </a:r>
            <a:r>
              <a:rPr lang="ru-RU" sz="2000" dirty="0"/>
              <a:t> </a:t>
            </a:r>
            <a:r>
              <a:rPr lang="ru-RU" sz="2000" dirty="0" err="1"/>
              <a:t>конференцій</a:t>
            </a:r>
            <a:r>
              <a:rPr lang="ru-RU" sz="2000" dirty="0"/>
              <a:t>, конкурсах </a:t>
            </a:r>
            <a:r>
              <a:rPr lang="ru-RU" sz="2000" dirty="0" err="1"/>
              <a:t>студентських</a:t>
            </a:r>
            <a:r>
              <a:rPr lang="ru-RU" sz="2000" dirty="0"/>
              <a:t> </a:t>
            </a:r>
            <a:r>
              <a:rPr lang="ru-RU" sz="2000" dirty="0" err="1"/>
              <a:t>наукових</a:t>
            </a:r>
            <a:r>
              <a:rPr lang="ru-RU" sz="2000" dirty="0"/>
              <a:t> </a:t>
            </a:r>
            <a:r>
              <a:rPr lang="ru-RU" sz="2000" dirty="0" err="1"/>
              <a:t>робіт</a:t>
            </a:r>
            <a:r>
              <a:rPr lang="ru-RU" sz="2000" dirty="0"/>
              <a:t> </a:t>
            </a:r>
            <a:r>
              <a:rPr lang="ru-RU" sz="2000" dirty="0" err="1"/>
              <a:t>тощо</a:t>
            </a:r>
            <a:r>
              <a:rPr lang="ru-RU" sz="2000" dirty="0"/>
              <a:t>, </a:t>
            </a:r>
            <a:r>
              <a:rPr lang="ru-RU" sz="2000" dirty="0" err="1"/>
              <a:t>отримували</a:t>
            </a:r>
            <a:r>
              <a:rPr lang="ru-RU" sz="2000" dirty="0"/>
              <a:t> </a:t>
            </a:r>
            <a:r>
              <a:rPr lang="ru-RU" sz="2000" dirty="0" err="1"/>
              <a:t>призові</a:t>
            </a:r>
            <a:r>
              <a:rPr lang="ru-RU" sz="2000" dirty="0"/>
              <a:t> </a:t>
            </a:r>
            <a:r>
              <a:rPr lang="ru-RU" sz="2000" dirty="0" err="1"/>
              <a:t>місця</a:t>
            </a:r>
            <a:r>
              <a:rPr lang="ru-RU" sz="2000" dirty="0"/>
              <a:t>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5" name="Picture 6" descr="https://web.kpi.kharkov.ua/sp/wp-content/uploads/sites/95/2022/12/Screenshot_12.png">
            <a:extLst>
              <a:ext uri="{FF2B5EF4-FFF2-40B4-BE49-F238E27FC236}">
                <a16:creationId xmlns:a16="http://schemas.microsoft.com/office/drawing/2014/main" xmlns="" id="{D43C9052-5174-44ED-9D78-016E70228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94100"/>
            <a:ext cx="6858000" cy="326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web.kpi.kharkov.ua/sp/wp-content/uploads/sites/95/2022/12/izobrazhenie_viber_2022-12-07_12-45-12-233.jpg">
            <a:extLst>
              <a:ext uri="{FF2B5EF4-FFF2-40B4-BE49-F238E27FC236}">
                <a16:creationId xmlns:a16="http://schemas.microsoft.com/office/drawing/2014/main" xmlns="" id="{855784FC-11F8-4017-AFBF-87BFCEC18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3594100"/>
            <a:ext cx="5229908" cy="326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048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1F951E1B-B835-46F1-A445-6B8C35198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93133"/>
            <a:ext cx="11633199" cy="132926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err="1">
                <a:solidFill>
                  <a:srgbClr val="FF0000"/>
                </a:solidFill>
              </a:rPr>
              <a:t>Розширене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засідання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студентських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наукових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гуртків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«</a:t>
            </a:r>
            <a:r>
              <a:rPr lang="ru-RU" sz="2800" b="1" dirty="0" err="1">
                <a:solidFill>
                  <a:srgbClr val="FF0000"/>
                </a:solidFill>
              </a:rPr>
              <a:t>Дискусійний</a:t>
            </a:r>
            <a:r>
              <a:rPr lang="ru-RU" sz="2800" b="1" dirty="0">
                <a:solidFill>
                  <a:srgbClr val="FF0000"/>
                </a:solidFill>
              </a:rPr>
              <a:t> клуб «</a:t>
            </a:r>
            <a:r>
              <a:rPr lang="ru-RU" sz="2800" b="1" dirty="0" err="1">
                <a:solidFill>
                  <a:srgbClr val="FF0000"/>
                </a:solidFill>
              </a:rPr>
              <a:t>Суспільство</a:t>
            </a:r>
            <a:r>
              <a:rPr lang="ru-RU" sz="2800" b="1" dirty="0">
                <a:solidFill>
                  <a:srgbClr val="FF0000"/>
                </a:solidFill>
              </a:rPr>
              <a:t> і </a:t>
            </a:r>
            <a:r>
              <a:rPr lang="ru-RU" sz="2800" b="1" dirty="0" err="1">
                <a:solidFill>
                  <a:srgbClr val="FF0000"/>
                </a:solidFill>
              </a:rPr>
              <a:t>політика</a:t>
            </a:r>
            <a:r>
              <a:rPr lang="ru-RU" sz="2800" b="1" dirty="0">
                <a:solidFill>
                  <a:srgbClr val="FF0000"/>
                </a:solidFill>
              </a:rPr>
              <a:t>» 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та «МЕНЕДЖМЕНТ 3.0»</a:t>
            </a:r>
            <a:endParaRPr lang="ru-RU" sz="2800" b="1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34535AF9-14B4-4499-BCE1-BA8EFB5604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04"/>
          <a:stretch/>
        </p:blipFill>
        <p:spPr>
          <a:xfrm>
            <a:off x="152399" y="1382448"/>
            <a:ext cx="5604934" cy="2980252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33112BE-A017-4DB4-931D-9FD661850F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3" r="19931"/>
          <a:stretch/>
        </p:blipFill>
        <p:spPr>
          <a:xfrm>
            <a:off x="5816601" y="1422400"/>
            <a:ext cx="6163730" cy="306069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B9F89471-6621-414B-8FA8-4F1659C14F3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" t="12592" r="20893" b="2567"/>
          <a:stretch/>
        </p:blipFill>
        <p:spPr>
          <a:xfrm>
            <a:off x="211667" y="4216398"/>
            <a:ext cx="5545668" cy="263524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F292674-D197-4973-805A-2082F395150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1" t="9244" r="-1" b="3336"/>
          <a:stretch/>
        </p:blipFill>
        <p:spPr>
          <a:xfrm>
            <a:off x="5757333" y="4389965"/>
            <a:ext cx="6222997" cy="237490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4E38821A-5B50-4557-A747-F0DF3971702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9" t="2778" r="6173" b="16481"/>
          <a:stretch/>
        </p:blipFill>
        <p:spPr>
          <a:xfrm>
            <a:off x="211668" y="4509001"/>
            <a:ext cx="4394200" cy="234899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320BC0A-AD75-4ACE-B682-A5C80106D8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16600" y="1778000"/>
            <a:ext cx="4861714" cy="270509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31F3C0A-2569-4368-967D-8514FEE511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826" y="4284133"/>
            <a:ext cx="4500041" cy="256751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204D06A-E209-44DA-8778-EDBB15F1E22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32381"/>
          <a:stretch/>
        </p:blipFill>
        <p:spPr>
          <a:xfrm>
            <a:off x="93131" y="1868867"/>
            <a:ext cx="4495800" cy="241526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13C3673-1F30-41B1-83E7-AB16A60FC0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57332" y="4483098"/>
            <a:ext cx="4920982" cy="237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597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1F951E1B-B835-46F1-A445-6B8C35198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93133"/>
            <a:ext cx="11633199" cy="132926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</a:rPr>
              <a:t>Розширені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засідання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студентських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наукових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гуртків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«</a:t>
            </a:r>
            <a:r>
              <a:rPr lang="ru-RU" sz="2800" b="1" dirty="0" err="1">
                <a:solidFill>
                  <a:srgbClr val="FF0000"/>
                </a:solidFill>
              </a:rPr>
              <a:t>Дискусійний</a:t>
            </a:r>
            <a:r>
              <a:rPr lang="ru-RU" sz="2800" b="1" dirty="0">
                <a:solidFill>
                  <a:srgbClr val="FF0000"/>
                </a:solidFill>
              </a:rPr>
              <a:t> клуб «</a:t>
            </a:r>
            <a:r>
              <a:rPr lang="ru-RU" sz="2800" b="1" dirty="0" err="1">
                <a:solidFill>
                  <a:srgbClr val="FF0000"/>
                </a:solidFill>
              </a:rPr>
              <a:t>Суспільство</a:t>
            </a:r>
            <a:r>
              <a:rPr lang="ru-RU" sz="2800" b="1" dirty="0">
                <a:solidFill>
                  <a:srgbClr val="FF0000"/>
                </a:solidFill>
              </a:rPr>
              <a:t> і </a:t>
            </a:r>
            <a:r>
              <a:rPr lang="ru-RU" sz="2800" b="1" dirty="0" err="1">
                <a:solidFill>
                  <a:srgbClr val="FF0000"/>
                </a:solidFill>
              </a:rPr>
              <a:t>політика</a:t>
            </a:r>
            <a:r>
              <a:rPr lang="ru-RU" sz="2800" b="1" dirty="0">
                <a:solidFill>
                  <a:srgbClr val="FF0000"/>
                </a:solidFill>
              </a:rPr>
              <a:t>» 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та «МЕНЕДЖМЕНТ 3.0»</a:t>
            </a:r>
            <a:endParaRPr lang="ru-RU" sz="2800" b="1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34535AF9-14B4-4499-BCE1-BA8EFB5604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04"/>
          <a:stretch/>
        </p:blipFill>
        <p:spPr>
          <a:xfrm>
            <a:off x="211667" y="1413935"/>
            <a:ext cx="5604934" cy="2980252"/>
          </a:xfr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B9F89471-6621-414B-8FA8-4F1659C14F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" t="12592" r="20893" b="2567"/>
          <a:stretch/>
        </p:blipFill>
        <p:spPr>
          <a:xfrm>
            <a:off x="211667" y="4216398"/>
            <a:ext cx="5545668" cy="263524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F292674-D197-4973-805A-2082F39515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1" t="9244" r="-1" b="3336"/>
          <a:stretch/>
        </p:blipFill>
        <p:spPr>
          <a:xfrm>
            <a:off x="5757334" y="4483098"/>
            <a:ext cx="6222997" cy="237490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4E38821A-5B50-4557-A747-F0DF3971702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9" t="2778" r="6173" b="16481"/>
          <a:stretch/>
        </p:blipFill>
        <p:spPr>
          <a:xfrm>
            <a:off x="211668" y="4509001"/>
            <a:ext cx="4394200" cy="2348999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6"/>
          <a:stretch>
            <a:fillRect/>
          </a:stretch>
        </p:blipFill>
        <p:spPr>
          <a:xfrm>
            <a:off x="5898619" y="1500188"/>
            <a:ext cx="59404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68275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429</TotalTime>
  <Words>353</Words>
  <Application>Microsoft Office PowerPoint</Application>
  <PresentationFormat>Произвольный</PresentationFormat>
  <Paragraphs>13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Легкий дым</vt:lpstr>
      <vt:lpstr>НацІональнИй технІчНИЙ унІверситет  «ХаркІвський полІтехнІчНИЙ Інститут»  навчально-науковий іНСТИТУТ соціально-гуманітарних технологій кафедра соціології і публічного управління</vt:lpstr>
      <vt:lpstr>Діяльність наукових гуртків кафедри соціології і публічного управління реалізується за такими основними напрямами:  </vt:lpstr>
      <vt:lpstr>Засідання гуртка</vt:lpstr>
      <vt:lpstr>Студентські наукові гуртки кафедри соціології і публічного управління</vt:lpstr>
      <vt:lpstr>Розширене засідання студентських наукових гуртків  «Дискусійний клуб «Суспільство і політика»  та «МЕНЕДЖМЕНТ 3.0»</vt:lpstr>
      <vt:lpstr>Розширені засідання студентських наукових гуртків  «Дискусійний клуб «Суспільство і політика»  та «МЕНЕДЖМЕНТ 3.0»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НацІональнИй технІчНИЙ унІверситет  «ХаркІвський полІтехнІчНИЙ Інститут»  кафедра соціології і публічного управління</dc:title>
  <dc:creator>Елена Козлова</dc:creator>
  <cp:lastModifiedBy>USER</cp:lastModifiedBy>
  <cp:revision>64</cp:revision>
  <dcterms:created xsi:type="dcterms:W3CDTF">2021-06-02T07:21:03Z</dcterms:created>
  <dcterms:modified xsi:type="dcterms:W3CDTF">2024-06-20T18:44:02Z</dcterms:modified>
</cp:coreProperties>
</file>