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70"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89A3144A-4D75-4F31-85B7-14124DECA816}" type="datetimeFigureOut">
              <a:rPr lang="uk-UA" smtClean="0"/>
              <a:t>10.11.2024</a:t>
            </a:fld>
            <a:endParaRPr lang="uk-UA"/>
          </a:p>
        </p:txBody>
      </p:sp>
      <p:sp>
        <p:nvSpPr>
          <p:cNvPr id="19" name="Footer Placeholder 18"/>
          <p:cNvSpPr>
            <a:spLocks noGrp="1"/>
          </p:cNvSpPr>
          <p:nvPr>
            <p:ph type="ftr" sz="quarter" idx="11"/>
          </p:nvPr>
        </p:nvSpPr>
        <p:spPr/>
        <p:txBody>
          <a:bodyPr/>
          <a:lstStyle/>
          <a:p>
            <a:endParaRPr lang="uk-UA"/>
          </a:p>
        </p:txBody>
      </p:sp>
      <p:sp>
        <p:nvSpPr>
          <p:cNvPr id="27" name="Slide Number Placeholder 26"/>
          <p:cNvSpPr>
            <a:spLocks noGrp="1"/>
          </p:cNvSpPr>
          <p:nvPr>
            <p:ph type="sldNum" sz="quarter" idx="12"/>
          </p:nvPr>
        </p:nvSpPr>
        <p:spPr/>
        <p:txBody>
          <a:bodyPr/>
          <a:lstStyle/>
          <a:p>
            <a:fld id="{E978734E-5841-4FDB-B815-D2DE8FD1D582}"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89A3144A-4D75-4F31-85B7-14124DECA816}" type="datetimeFigureOut">
              <a:rPr lang="uk-UA" smtClean="0"/>
              <a:t>10.11.2024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978734E-5841-4FDB-B815-D2DE8FD1D582}"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89A3144A-4D75-4F31-85B7-14124DECA816}" type="datetimeFigureOut">
              <a:rPr lang="uk-UA" smtClean="0"/>
              <a:t>10.11.2024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978734E-5841-4FDB-B815-D2DE8FD1D582}"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89A3144A-4D75-4F31-85B7-14124DECA816}" type="datetimeFigureOut">
              <a:rPr lang="uk-UA" smtClean="0"/>
              <a:t>10.11.2024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978734E-5841-4FDB-B815-D2DE8FD1D582}"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89A3144A-4D75-4F31-85B7-14124DECA816}" type="datetimeFigureOut">
              <a:rPr lang="uk-UA" smtClean="0"/>
              <a:t>10.11.2024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E978734E-5841-4FDB-B815-D2DE8FD1D582}"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89A3144A-4D75-4F31-85B7-14124DECA816}" type="datetimeFigureOut">
              <a:rPr lang="uk-UA" smtClean="0"/>
              <a:t>10.11.2024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978734E-5841-4FDB-B815-D2DE8FD1D582}"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89A3144A-4D75-4F31-85B7-14124DECA816}" type="datetimeFigureOut">
              <a:rPr lang="uk-UA" smtClean="0"/>
              <a:t>10.11.2024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E978734E-5841-4FDB-B815-D2DE8FD1D582}"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89A3144A-4D75-4F31-85B7-14124DECA816}" type="datetimeFigureOut">
              <a:rPr lang="uk-UA" smtClean="0"/>
              <a:t>10.11.2024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E978734E-5841-4FDB-B815-D2DE8FD1D582}"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3144A-4D75-4F31-85B7-14124DECA816}" type="datetimeFigureOut">
              <a:rPr lang="uk-UA" smtClean="0"/>
              <a:t>10.11.2024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E978734E-5841-4FDB-B815-D2DE8FD1D582}"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89A3144A-4D75-4F31-85B7-14124DECA816}" type="datetimeFigureOut">
              <a:rPr lang="uk-UA" smtClean="0"/>
              <a:t>10.11.2024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E978734E-5841-4FDB-B815-D2DE8FD1D582}"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89A3144A-4D75-4F31-85B7-14124DECA816}" type="datetimeFigureOut">
              <a:rPr lang="uk-UA" smtClean="0"/>
              <a:t>10.11.2024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a:xfrm>
            <a:off x="8077200" y="6356350"/>
            <a:ext cx="609600" cy="365125"/>
          </a:xfrm>
        </p:spPr>
        <p:txBody>
          <a:bodyPr/>
          <a:lstStyle/>
          <a:p>
            <a:fld id="{E978734E-5841-4FDB-B815-D2DE8FD1D582}" type="slidenum">
              <a:rPr lang="uk-UA" smtClean="0"/>
              <a:t>‹#›</a:t>
            </a:fld>
            <a:endParaRPr lang="uk-U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9A3144A-4D75-4F31-85B7-14124DECA816}" type="datetimeFigureOut">
              <a:rPr lang="uk-UA" smtClean="0"/>
              <a:t>10.11.2024</a:t>
            </a:fld>
            <a:endParaRPr lang="uk-U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uk-U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978734E-5841-4FDB-B815-D2DE8FD1D582}" type="slidenum">
              <a:rPr lang="uk-UA" smtClean="0"/>
              <a:t>‹#›</a:t>
            </a:fld>
            <a:endParaRPr lang="uk-U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784976"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492896"/>
            <a:ext cx="5861289" cy="418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60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980728"/>
            <a:ext cx="3062386" cy="450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926729" y="5661248"/>
            <a:ext cx="5184576" cy="738664"/>
          </a:xfrm>
          <a:prstGeom prst="rect">
            <a:avLst/>
          </a:prstGeom>
        </p:spPr>
        <p:txBody>
          <a:bodyPr wrap="square">
            <a:spAutoFit/>
          </a:bodyPr>
          <a:lstStyle/>
          <a:p>
            <a:r>
              <a:rPr lang="ru-RU" sz="1400" dirty="0" smtClean="0">
                <a:latin typeface="Times New Roman" panose="02020603050405020304" pitchFamily="18" charset="0"/>
                <a:cs typeface="Times New Roman" panose="02020603050405020304" pitchFamily="18" charset="0"/>
              </a:rPr>
              <a:t>                                              Рисунок 6 – </a:t>
            </a:r>
          </a:p>
          <a:p>
            <a:r>
              <a:rPr lang="ru-RU" sz="1400" dirty="0" smtClean="0">
                <a:latin typeface="Times New Roman" panose="02020603050405020304" pitchFamily="18" charset="0"/>
                <a:cs typeface="Times New Roman" panose="02020603050405020304" pitchFamily="18" charset="0"/>
              </a:rPr>
              <a:t>      Перший </a:t>
            </a:r>
            <a:r>
              <a:rPr lang="ru-RU" sz="1400" dirty="0" err="1" smtClean="0">
                <a:latin typeface="Times New Roman" panose="02020603050405020304" pitchFamily="18" charset="0"/>
                <a:cs typeface="Times New Roman" panose="02020603050405020304" pitchFamily="18" charset="0"/>
              </a:rPr>
              <a:t>завідувач</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кафедри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(2010 – 2011 </a:t>
            </a:r>
            <a:r>
              <a:rPr lang="ru-RU" sz="1400" dirty="0" err="1" smtClean="0">
                <a:latin typeface="Times New Roman" panose="02020603050405020304" pitchFamily="18" charset="0"/>
                <a:cs typeface="Times New Roman" panose="02020603050405020304" pitchFamily="18" charset="0"/>
              </a:rPr>
              <a:t>рр</a:t>
            </a:r>
            <a:r>
              <a:rPr lang="ru-RU" sz="1400" dirty="0" smtClean="0">
                <a:latin typeface="Times New Roman" panose="02020603050405020304" pitchFamily="18" charset="0"/>
                <a:cs typeface="Times New Roman" panose="02020603050405020304" pitchFamily="18" charset="0"/>
              </a:rPr>
              <a:t>.), </a:t>
            </a:r>
          </a:p>
          <a:p>
            <a:r>
              <a:rPr lang="ru-RU" sz="1400" dirty="0" err="1" smtClean="0">
                <a:latin typeface="Times New Roman" panose="02020603050405020304" pitchFamily="18" charset="0"/>
                <a:cs typeface="Times New Roman" panose="02020603050405020304" pitchFamily="18" charset="0"/>
              </a:rPr>
              <a:t>професор</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Анатолій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Ілліч</a:t>
            </a:r>
            <a:r>
              <a:rPr lang="ru-RU" sz="1400" dirty="0" smtClean="0">
                <a:latin typeface="Times New Roman" panose="02020603050405020304" pitchFamily="18" charset="0"/>
                <a:cs typeface="Times New Roman" panose="02020603050405020304" pitchFamily="18" charset="0"/>
              </a:rPr>
              <a:t> Христофоров (1929 – 2018 </a:t>
            </a:r>
            <a:r>
              <a:rPr lang="ru-RU" sz="1400" dirty="0" err="1" smtClean="0">
                <a:latin typeface="Times New Roman" panose="02020603050405020304" pitchFamily="18" charset="0"/>
                <a:cs typeface="Times New Roman" panose="02020603050405020304" pitchFamily="18" charset="0"/>
              </a:rPr>
              <a:t>рр</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9406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548680"/>
            <a:ext cx="8712968" cy="1815882"/>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Доц., канд. техн. наук Б.В. </a:t>
            </a:r>
            <a:r>
              <a:rPr lang="uk-UA" sz="1400" dirty="0" err="1" smtClean="0">
                <a:latin typeface="Times New Roman" panose="02020603050405020304" pitchFamily="18" charset="0"/>
                <a:cs typeface="Times New Roman" panose="02020603050405020304" pitchFamily="18" charset="0"/>
              </a:rPr>
              <a:t>Сітніков</a:t>
            </a:r>
            <a:r>
              <a:rPr lang="uk-UA" sz="1400" dirty="0" smtClean="0">
                <a:latin typeface="Times New Roman" panose="02020603050405020304" pitchFamily="18" charset="0"/>
                <a:cs typeface="Times New Roman" panose="02020603050405020304" pitchFamily="18" charset="0"/>
              </a:rPr>
              <a:t> – відомий фахівець в галузі зварювання з електромагнітним перемішуванням розплаву зварювальної ванни. На наданих кафедрі площах співробітниками кафедри було організовано лабораторію з приладами та обладнанням для забезпечення проведення навчального процесу та наукових досліджень. </a:t>
            </a:r>
          </a:p>
          <a:p>
            <a:pPr algn="just"/>
            <a:r>
              <a:rPr lang="uk-UA" sz="1400" dirty="0" smtClean="0">
                <a:latin typeface="Times New Roman" panose="02020603050405020304" pitchFamily="18" charset="0"/>
                <a:cs typeface="Times New Roman" panose="02020603050405020304" pitchFamily="18" charset="0"/>
              </a:rPr>
              <a:t>      Також, одночасно з цим, під керівництвом Анатолія Ілліча Христофорова була розпочата активна робота по створенню навчально-лабораторної бази в приміщені колишньої кузні та механічного цеху дослідного заводу НТУ «ХПІ». </a:t>
            </a:r>
          </a:p>
          <a:p>
            <a:pPr algn="just"/>
            <a:r>
              <a:rPr lang="uk-UA" sz="1400" dirty="0" smtClean="0">
                <a:latin typeface="Times New Roman" panose="02020603050405020304" pitchFamily="18" charset="0"/>
                <a:cs typeface="Times New Roman" panose="02020603050405020304" pitchFamily="18" charset="0"/>
              </a:rPr>
              <a:t>      З вересня 2011 року до лютого 2021 року кафедру очолював професор, д-р техн. наук В. В. Дмитрик (рис. 7).</a:t>
            </a:r>
            <a:endParaRPr lang="uk-UA" sz="1400"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2492896"/>
            <a:ext cx="2420937"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195736" y="5949280"/>
            <a:ext cx="5040560" cy="523220"/>
          </a:xfrm>
          <a:prstGeom prst="rect">
            <a:avLst/>
          </a:prstGeom>
        </p:spPr>
        <p:txBody>
          <a:bodyPr wrap="square">
            <a:spAutoFit/>
          </a:bodyPr>
          <a:lstStyle/>
          <a:p>
            <a:r>
              <a:rPr lang="ru-RU" sz="1400" dirty="0" smtClean="0">
                <a:latin typeface="Times New Roman" panose="02020603050405020304" pitchFamily="18" charset="0"/>
                <a:cs typeface="Times New Roman" panose="02020603050405020304" pitchFamily="18" charset="0"/>
              </a:rPr>
              <a:t>Рисунок 7 – </a:t>
            </a:r>
            <a:r>
              <a:rPr lang="ru-RU" sz="1400" dirty="0" err="1" smtClean="0">
                <a:latin typeface="Times New Roman" panose="02020603050405020304" pitchFamily="18" charset="0"/>
                <a:cs typeface="Times New Roman" panose="02020603050405020304" pitchFamily="18" charset="0"/>
              </a:rPr>
              <a:t>Завідувач</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кафедри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(2011 – 2021 </a:t>
            </a:r>
            <a:r>
              <a:rPr lang="ru-RU" sz="1400" dirty="0" err="1" smtClean="0">
                <a:latin typeface="Times New Roman" panose="02020603050405020304" pitchFamily="18" charset="0"/>
                <a:cs typeface="Times New Roman" panose="02020603050405020304" pitchFamily="18" charset="0"/>
              </a:rPr>
              <a:t>рр</a:t>
            </a:r>
            <a:r>
              <a:rPr lang="ru-RU" sz="1400" dirty="0" smtClean="0">
                <a:latin typeface="Times New Roman" panose="02020603050405020304" pitchFamily="18" charset="0"/>
                <a:cs typeface="Times New Roman" panose="02020603050405020304" pitchFamily="18" charset="0"/>
              </a:rPr>
              <a:t>.), </a:t>
            </a:r>
          </a:p>
          <a:p>
            <a:r>
              <a:rPr lang="ru-RU" sz="1400" dirty="0" err="1" smtClean="0">
                <a:latin typeface="Times New Roman" panose="02020603050405020304" pitchFamily="18" charset="0"/>
                <a:cs typeface="Times New Roman" panose="02020603050405020304" pitchFamily="18" charset="0"/>
              </a:rPr>
              <a:t>професор</a:t>
            </a:r>
            <a:r>
              <a:rPr lang="ru-RU" sz="1400" dirty="0" smtClean="0">
                <a:latin typeface="Times New Roman" panose="02020603050405020304" pitchFamily="18" charset="0"/>
                <a:cs typeface="Times New Roman" panose="02020603050405020304" pitchFamily="18" charset="0"/>
              </a:rPr>
              <a:t>, д-р </a:t>
            </a:r>
            <a:r>
              <a:rPr lang="ru-RU" sz="1400" dirty="0" err="1" smtClean="0">
                <a:latin typeface="Times New Roman" panose="02020603050405020304" pitchFamily="18" charset="0"/>
                <a:cs typeface="Times New Roman" panose="02020603050405020304" pitchFamily="18" charset="0"/>
              </a:rPr>
              <a:t>техн</a:t>
            </a:r>
            <a:r>
              <a:rPr lang="ru-RU" sz="1400" dirty="0" smtClean="0">
                <a:latin typeface="Times New Roman" panose="02020603050405020304" pitchFamily="18" charset="0"/>
                <a:cs typeface="Times New Roman" panose="02020603050405020304" pitchFamily="18" charset="0"/>
              </a:rPr>
              <a:t>. наук </a:t>
            </a:r>
            <a:r>
              <a:rPr lang="ru-RU" sz="1400" dirty="0" err="1" smtClean="0">
                <a:latin typeface="Times New Roman" panose="02020603050405020304" pitchFamily="18" charset="0"/>
                <a:cs typeface="Times New Roman" panose="02020603050405020304" pitchFamily="18" charset="0"/>
              </a:rPr>
              <a:t>Віталій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Володимиром</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Дмитрик</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749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332656"/>
            <a:ext cx="8208912" cy="5909310"/>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За його безпосередньої участі проводиться оснащення і починає функціонувати лабораторія «Зварювання, та споріднених процесів», яку очолив випускник НТУ «ХПІ», інженер-механік Володимир Павлович Гордієнко. Під його керівництвом співробітниками кафедри створюється навчально-методичне забезпечення кафедри за напрямом «Зварювання», що дозволило зробити перший набір студентів влітку 2012 року. Перша навчальна група МТ-62 складалася з 9 студентів, куратор якої був призначений доцент </a:t>
            </a:r>
          </a:p>
          <a:p>
            <a:pPr algn="just"/>
            <a:r>
              <a:rPr lang="uk-UA" sz="1400" dirty="0" smtClean="0">
                <a:latin typeface="Times New Roman" panose="02020603050405020304" pitchFamily="18" charset="0"/>
                <a:cs typeface="Times New Roman" panose="02020603050405020304" pitchFamily="18" charset="0"/>
              </a:rPr>
              <a:t>Б. В. </a:t>
            </a:r>
            <a:r>
              <a:rPr lang="uk-UA" sz="1400" dirty="0" err="1" smtClean="0">
                <a:latin typeface="Times New Roman" panose="02020603050405020304" pitchFamily="18" charset="0"/>
                <a:cs typeface="Times New Roman" panose="02020603050405020304" pitchFamily="18" charset="0"/>
              </a:rPr>
              <a:t>Сітніков</a:t>
            </a:r>
            <a:r>
              <a:rPr lang="uk-UA" sz="1400" dirty="0" smtClean="0">
                <a:latin typeface="Times New Roman" panose="02020603050405020304" pitchFamily="18" charset="0"/>
                <a:cs typeface="Times New Roman" panose="02020603050405020304" pitchFamily="18" charset="0"/>
              </a:rPr>
              <a:t>. </a:t>
            </a:r>
          </a:p>
          <a:p>
            <a:pPr algn="just"/>
            <a:r>
              <a:rPr lang="uk-UA" sz="1400" dirty="0" smtClean="0">
                <a:latin typeface="Times New Roman" panose="02020603050405020304" pitchFamily="18" charset="0"/>
                <a:cs typeface="Times New Roman" panose="02020603050405020304" pitchFamily="18" charset="0"/>
              </a:rPr>
              <a:t>      Збільшення контингенту студентів та навчального навантаження зумовило потребу в залученні нових співробітників. З вересня 2012 року на посаді професора кафедри «Зварювання» працює професор, д-р техн. наук М. Г. </a:t>
            </a:r>
            <a:r>
              <a:rPr lang="uk-UA" sz="1400" dirty="0" err="1" smtClean="0">
                <a:latin typeface="Times New Roman" panose="02020603050405020304" pitchFamily="18" charset="0"/>
                <a:cs typeface="Times New Roman" panose="02020603050405020304" pitchFamily="18" charset="0"/>
              </a:rPr>
              <a:t>Єфіменко</a:t>
            </a:r>
            <a:r>
              <a:rPr lang="uk-UA" sz="1400" dirty="0" smtClean="0">
                <a:latin typeface="Times New Roman" panose="02020603050405020304" pitchFamily="18" charset="0"/>
                <a:cs typeface="Times New Roman" panose="02020603050405020304" pitchFamily="18" charset="0"/>
              </a:rPr>
              <a:t> (1937 – 2021 рр.). Микола Григорович </a:t>
            </a:r>
            <a:r>
              <a:rPr lang="uk-UA" sz="1400" dirty="0" err="1" smtClean="0">
                <a:latin typeface="Times New Roman" panose="02020603050405020304" pitchFamily="18" charset="0"/>
                <a:cs typeface="Times New Roman" panose="02020603050405020304" pitchFamily="18" charset="0"/>
              </a:rPr>
              <a:t>Єфіменко</a:t>
            </a:r>
            <a:r>
              <a:rPr lang="uk-UA" sz="1400" dirty="0" smtClean="0">
                <a:latin typeface="Times New Roman" panose="02020603050405020304" pitchFamily="18" charset="0"/>
                <a:cs typeface="Times New Roman" panose="02020603050405020304" pitchFamily="18" charset="0"/>
              </a:rPr>
              <a:t> – відомий фахівець в галузі розробки та освоєння нових видів зварювальної техніки, прогресивних технологій зварювання, паяння вузлів транспортних засобів з жароміцних, корозійностійких, теплостійких сталей та кольорових сплавів. </a:t>
            </a:r>
          </a:p>
          <a:p>
            <a:pPr algn="just"/>
            <a:r>
              <a:rPr lang="uk-UA" sz="1400" dirty="0" smtClean="0">
                <a:latin typeface="Times New Roman" panose="02020603050405020304" pitchFamily="18" charset="0"/>
                <a:cs typeface="Times New Roman" panose="02020603050405020304" pitchFamily="18" charset="0"/>
              </a:rPr>
              <a:t>      У 2013 році до викладання на кафедрі запрошується досвідчений </a:t>
            </a:r>
            <a:r>
              <a:rPr lang="uk-UA" sz="1400" dirty="0" err="1" smtClean="0">
                <a:latin typeface="Times New Roman" panose="02020603050405020304" pitchFamily="18" charset="0"/>
                <a:cs typeface="Times New Roman" panose="02020603050405020304" pitchFamily="18" charset="0"/>
              </a:rPr>
              <a:t>до-цент</a:t>
            </a:r>
            <a:r>
              <a:rPr lang="uk-UA" sz="1400" dirty="0" smtClean="0">
                <a:latin typeface="Times New Roman" panose="02020603050405020304" pitchFamily="18" charset="0"/>
                <a:cs typeface="Times New Roman" panose="02020603050405020304" pitchFamily="18" charset="0"/>
              </a:rPr>
              <a:t>, канд. техн. наук Олександр Вікторович </a:t>
            </a:r>
            <a:r>
              <a:rPr lang="uk-UA" sz="1400" dirty="0" err="1" smtClean="0">
                <a:latin typeface="Times New Roman" panose="02020603050405020304" pitchFamily="18" charset="0"/>
                <a:cs typeface="Times New Roman" panose="02020603050405020304" pitchFamily="18" charset="0"/>
              </a:rPr>
              <a:t>Крахмальов</a:t>
            </a:r>
            <a:r>
              <a:rPr lang="uk-UA" sz="1400" dirty="0" smtClean="0">
                <a:latin typeface="Times New Roman" panose="02020603050405020304" pitchFamily="18" charset="0"/>
                <a:cs typeface="Times New Roman" panose="02020603050405020304" pitchFamily="18" charset="0"/>
              </a:rPr>
              <a:t>. Як висококваліфікований фахівець з практичним досвідом роботи в галузі технології конструкційних матеріалів, теорії механізмів і машин, дефектоскопії зварних з’єднань О.В. </a:t>
            </a:r>
            <a:r>
              <a:rPr lang="uk-UA" sz="1400" dirty="0" err="1" smtClean="0">
                <a:latin typeface="Times New Roman" panose="02020603050405020304" pitchFamily="18" charset="0"/>
                <a:cs typeface="Times New Roman" panose="02020603050405020304" pitchFamily="18" charset="0"/>
              </a:rPr>
              <a:t>Крахмальов</a:t>
            </a:r>
            <a:r>
              <a:rPr lang="uk-UA" sz="1400" dirty="0" smtClean="0">
                <a:latin typeface="Times New Roman" panose="02020603050405020304" pitchFamily="18" charset="0"/>
                <a:cs typeface="Times New Roman" panose="02020603050405020304" pitchFamily="18" charset="0"/>
              </a:rPr>
              <a:t> досить гармонійно поєднує викладацьку діяльність з організаційною та навчально-методичною роботою, виконує розробку навчальних планів та освітніх програм, здійснює планування та розрахунок навчального навантаження кафедри, проводить активну наукову та громадську роботу.</a:t>
            </a:r>
          </a:p>
          <a:p>
            <a:pPr algn="just"/>
            <a:endParaRPr lang="uk-UA" sz="1400" dirty="0">
              <a:latin typeface="Times New Roman" panose="02020603050405020304" pitchFamily="18" charset="0"/>
              <a:cs typeface="Times New Roman" panose="02020603050405020304" pitchFamily="18" charset="0"/>
            </a:endParaRPr>
          </a:p>
          <a:p>
            <a:pPr algn="just"/>
            <a:endParaRPr lang="uk-UA" sz="1400" dirty="0" smtClean="0">
              <a:latin typeface="Times New Roman" panose="02020603050405020304" pitchFamily="18" charset="0"/>
              <a:cs typeface="Times New Roman" panose="02020603050405020304" pitchFamily="18" charset="0"/>
            </a:endParaRPr>
          </a:p>
          <a:p>
            <a:pPr algn="just"/>
            <a:endParaRPr lang="uk-UA" sz="1400" dirty="0">
              <a:latin typeface="Times New Roman" panose="02020603050405020304" pitchFamily="18" charset="0"/>
              <a:cs typeface="Times New Roman" panose="02020603050405020304" pitchFamily="18" charset="0"/>
            </a:endParaRPr>
          </a:p>
          <a:p>
            <a:pPr algn="just"/>
            <a:endParaRPr lang="uk-UA" sz="1400" dirty="0" smtClean="0">
              <a:latin typeface="Times New Roman" panose="02020603050405020304" pitchFamily="18" charset="0"/>
              <a:cs typeface="Times New Roman" panose="02020603050405020304" pitchFamily="18" charset="0"/>
            </a:endParaRPr>
          </a:p>
          <a:p>
            <a:pPr algn="just"/>
            <a:endParaRPr lang="uk-UA" sz="1400" dirty="0">
              <a:latin typeface="Times New Roman" panose="02020603050405020304" pitchFamily="18" charset="0"/>
              <a:cs typeface="Times New Roman" panose="02020603050405020304" pitchFamily="18" charset="0"/>
            </a:endParaRPr>
          </a:p>
          <a:p>
            <a:pPr algn="just"/>
            <a:endParaRPr lang="uk-UA" sz="1400" dirty="0" smtClean="0">
              <a:latin typeface="Times New Roman" panose="02020603050405020304" pitchFamily="18" charset="0"/>
              <a:cs typeface="Times New Roman" panose="02020603050405020304" pitchFamily="18" charset="0"/>
            </a:endParaRPr>
          </a:p>
          <a:p>
            <a:pPr algn="just"/>
            <a:endParaRPr lang="uk-UA" sz="1400" dirty="0">
              <a:latin typeface="Times New Roman" panose="02020603050405020304" pitchFamily="18" charset="0"/>
              <a:cs typeface="Times New Roman" panose="02020603050405020304" pitchFamily="18" charset="0"/>
            </a:endParaRPr>
          </a:p>
          <a:p>
            <a:pPr algn="just"/>
            <a:endParaRPr lang="uk-UA" sz="1400" dirty="0" smtClean="0">
              <a:latin typeface="Times New Roman" panose="02020603050405020304" pitchFamily="18" charset="0"/>
              <a:cs typeface="Times New Roman" panose="02020603050405020304" pitchFamily="18" charset="0"/>
            </a:endParaRPr>
          </a:p>
          <a:p>
            <a:pPr algn="just"/>
            <a:endParaRPr lang="uk-UA" sz="1400" dirty="0">
              <a:latin typeface="Times New Roman" panose="02020603050405020304" pitchFamily="18" charset="0"/>
              <a:cs typeface="Times New Roman" panose="02020603050405020304" pitchFamily="18"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850" y="4653136"/>
            <a:ext cx="4432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44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692696"/>
            <a:ext cx="8314510" cy="5601533"/>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З 2014 по 2018 рік працювала на кафедрі Світлана Миколаївна </a:t>
            </a:r>
            <a:r>
              <a:rPr lang="uk-UA" sz="1400" dirty="0" err="1" smtClean="0">
                <a:latin typeface="Times New Roman" panose="02020603050405020304" pitchFamily="18" charset="0"/>
                <a:cs typeface="Times New Roman" panose="02020603050405020304" pitchFamily="18" charset="0"/>
              </a:rPr>
              <a:t>Барташ</a:t>
            </a:r>
            <a:r>
              <a:rPr lang="uk-UA" sz="1400" dirty="0" smtClean="0">
                <a:latin typeface="Times New Roman" panose="02020603050405020304" pitchFamily="18" charset="0"/>
                <a:cs typeface="Times New Roman" panose="02020603050405020304" pitchFamily="18" charset="0"/>
              </a:rPr>
              <a:t>, яка внесла свій вклад в частині розробки методичних вказівок, лекційного матеріалу з дисциплін кафедри. Активно проводила виховну та наукову роботу серед студентів. </a:t>
            </a:r>
          </a:p>
          <a:p>
            <a:pPr algn="just"/>
            <a:r>
              <a:rPr lang="uk-UA" sz="1400" dirty="0" smtClean="0">
                <a:latin typeface="Times New Roman" panose="02020603050405020304" pitchFamily="18" charset="0"/>
                <a:cs typeface="Times New Roman" panose="02020603050405020304" pitchFamily="18" charset="0"/>
              </a:rPr>
              <a:t>      З вересня вересні 2016 р. на кафедрі працює доцент, канд. техн. наук В’ячеслав Павлович </a:t>
            </a:r>
            <a:r>
              <a:rPr lang="uk-UA" sz="1400" dirty="0" err="1" smtClean="0">
                <a:latin typeface="Times New Roman" panose="02020603050405020304" pitchFamily="18" charset="0"/>
                <a:cs typeface="Times New Roman" panose="02020603050405020304" pitchFamily="18" charset="0"/>
              </a:rPr>
              <a:t>Маршуба</a:t>
            </a:r>
            <a:r>
              <a:rPr lang="uk-UA" sz="1400" dirty="0" smtClean="0">
                <a:latin typeface="Times New Roman" panose="02020603050405020304" pitchFamily="18" charset="0"/>
                <a:cs typeface="Times New Roman" panose="02020603050405020304" pitchFamily="18" charset="0"/>
              </a:rPr>
              <a:t>, який викладає дисципліни конструкторського спрямування, виконує роботу по організації практичної підготовки здобувачів освіти перед захистом дипломних робіт бакалаврів та магістрів. Важливим внеском В. П. </a:t>
            </a:r>
            <a:r>
              <a:rPr lang="uk-UA" sz="1400" dirty="0" err="1" smtClean="0">
                <a:latin typeface="Times New Roman" panose="02020603050405020304" pitchFamily="18" charset="0"/>
                <a:cs typeface="Times New Roman" panose="02020603050405020304" pitchFamily="18" charset="0"/>
              </a:rPr>
              <a:t>Маршуби</a:t>
            </a:r>
            <a:r>
              <a:rPr lang="uk-UA" sz="1400" dirty="0" smtClean="0">
                <a:latin typeface="Times New Roman" panose="02020603050405020304" pitchFamily="18" charset="0"/>
                <a:cs typeface="Times New Roman" panose="02020603050405020304" pitchFamily="18" charset="0"/>
              </a:rPr>
              <a:t> у педагогічну роботу колективу кафедри є його плідна діяльність на посаді куратора спеціальності.</a:t>
            </a:r>
          </a:p>
          <a:p>
            <a:pPr algn="just"/>
            <a:r>
              <a:rPr lang="uk-UA" sz="1400" dirty="0" smtClean="0">
                <a:latin typeface="Times New Roman" panose="02020603050405020304" pitchFamily="18" charset="0"/>
                <a:cs typeface="Times New Roman" panose="02020603050405020304" pitchFamily="18" charset="0"/>
              </a:rPr>
              <a:t>      Свій внесок в удосконалення практичної підготовки здобувачів вищої освіти зробив старший викладач Анатолій Борисович Головня (2015 – 2018 рр.), який провів сертифікацію навчальної лабораторії кафедри, займався її облаштуванням. Необхідно відзначити його вміння організовувати та проводити навчально-пізнавальні екскурсії на промислові підприємства міста Харкова, які продовжується і в теперішній час.</a:t>
            </a:r>
          </a:p>
          <a:p>
            <a:pPr algn="just"/>
            <a:r>
              <a:rPr lang="uk-UA" sz="1400" dirty="0" smtClean="0">
                <a:latin typeface="Times New Roman" panose="02020603050405020304" pitchFamily="18" charset="0"/>
                <a:cs typeface="Times New Roman" panose="02020603050405020304" pitchFamily="18" charset="0"/>
              </a:rPr>
              <a:t>      Кафедра бере участь у підготовці іноземних студентів. Так кандидатом технічних наук Оленою Павлівною Горовою (2017 – 2019 рр.) був підготовлений дипломник з Китаю </a:t>
            </a:r>
            <a:r>
              <a:rPr lang="uk-UA" sz="1400" dirty="0" err="1" smtClean="0">
                <a:latin typeface="Times New Roman" panose="02020603050405020304" pitchFamily="18" charset="0"/>
                <a:cs typeface="Times New Roman" panose="02020603050405020304" pitchFamily="18" charset="0"/>
              </a:rPr>
              <a:t>Лу</a:t>
            </a:r>
            <a:r>
              <a:rPr lang="uk-UA" sz="1400" dirty="0" smtClean="0">
                <a:latin typeface="Times New Roman" panose="02020603050405020304" pitchFamily="18" charset="0"/>
                <a:cs typeface="Times New Roman" panose="02020603050405020304" pitchFamily="18" charset="0"/>
              </a:rPr>
              <a:t> </a:t>
            </a:r>
            <a:r>
              <a:rPr lang="uk-UA" sz="1400" dirty="0" err="1" smtClean="0">
                <a:latin typeface="Times New Roman" panose="02020603050405020304" pitchFamily="18" charset="0"/>
                <a:cs typeface="Times New Roman" panose="02020603050405020304" pitchFamily="18" charset="0"/>
              </a:rPr>
              <a:t>Ганом</a:t>
            </a:r>
            <a:r>
              <a:rPr lang="uk-UA" sz="1400" dirty="0" smtClean="0">
                <a:latin typeface="Times New Roman" panose="02020603050405020304" pitchFamily="18" charset="0"/>
                <a:cs typeface="Times New Roman" panose="02020603050405020304" pitchFamily="18" charset="0"/>
              </a:rPr>
              <a:t>, який захистив дипломну роботу на відмінно у грудні 2018 році, також серед випускників кафедри були громадяни Китаю та Камеруну.</a:t>
            </a:r>
          </a:p>
          <a:p>
            <a:pPr algn="just"/>
            <a:r>
              <a:rPr lang="uk-UA" sz="1400" dirty="0" smtClean="0">
                <a:latin typeface="Times New Roman" panose="02020603050405020304" pitchFamily="18" charset="0"/>
                <a:cs typeface="Times New Roman" panose="02020603050405020304" pitchFamily="18" charset="0"/>
              </a:rPr>
              <a:t>      У листопаді 2018 р. в «Інституті електрозварювання ім. Є. О. Патона» НАН України аспіранткою </a:t>
            </a:r>
            <a:r>
              <a:rPr lang="uk-UA" sz="1400" dirty="0" err="1" smtClean="0">
                <a:latin typeface="Times New Roman" panose="02020603050405020304" pitchFamily="18" charset="0"/>
                <a:cs typeface="Times New Roman" panose="02020603050405020304" pitchFamily="18" charset="0"/>
              </a:rPr>
              <a:t>Альоною</a:t>
            </a:r>
            <a:r>
              <a:rPr lang="uk-UA" sz="1400" dirty="0" smtClean="0">
                <a:latin typeface="Times New Roman" panose="02020603050405020304" pitchFamily="18" charset="0"/>
                <a:cs typeface="Times New Roman" panose="02020603050405020304" pitchFamily="18" charset="0"/>
              </a:rPr>
              <a:t> Валеріївною Глушко було захищено кандидатську дисертацію, науковий керівник якої професор В. В. Дмитрик. З 2019 року А. В. Глушко працює старшим викладачем, поєднує викладання з роботою в Центральній приймальній комісії НТУ «ХПІ». Крім цього, А. В. Глушко є учасницею Міжнародних освітніх проектів та стажувань, у 2020 році вона стажувалася у США, а з 2022 по 2024 рр. проходила наукове стажування у Тель-Авівському університеті в Ізраїлі (рис. 8).</a:t>
            </a:r>
          </a:p>
          <a:p>
            <a:endParaRPr lang="uk-UA" sz="1400" dirty="0">
              <a:latin typeface="Times New Roman" panose="02020603050405020304" pitchFamily="18" charset="0"/>
              <a:cs typeface="Times New Roman" panose="02020603050405020304" pitchFamily="18" charset="0"/>
            </a:endParaRPr>
          </a:p>
          <a:p>
            <a:pPr algn="ctr"/>
            <a:r>
              <a:rPr lang="uk-UA" sz="3600" dirty="0" smtClean="0">
                <a:solidFill>
                  <a:srgbClr val="0070C0"/>
                </a:solidFill>
                <a:latin typeface="Times New Roman" panose="02020603050405020304" pitchFamily="18" charset="0"/>
                <a:cs typeface="Times New Roman" panose="02020603050405020304" pitchFamily="18" charset="0"/>
                <a:sym typeface="Wingdings 2"/>
              </a:rPr>
              <a:t>      </a:t>
            </a:r>
            <a:endParaRPr lang="uk-UA"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5384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644" y="980728"/>
            <a:ext cx="598270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88562" y="5877272"/>
            <a:ext cx="7776864" cy="738664"/>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Рисунок 8 – Старший </a:t>
            </a:r>
            <a:r>
              <a:rPr lang="ru-RU" sz="1400" dirty="0" err="1" smtClean="0">
                <a:latin typeface="Times New Roman" panose="02020603050405020304" pitchFamily="18" charset="0"/>
                <a:cs typeface="Times New Roman" panose="02020603050405020304" pitchFamily="18" charset="0"/>
              </a:rPr>
              <a:t>викладач</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кафедри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кандидат </a:t>
            </a:r>
            <a:r>
              <a:rPr lang="ru-RU" sz="1400" dirty="0" err="1" smtClean="0">
                <a:latin typeface="Times New Roman" panose="02020603050405020304" pitchFamily="18" charset="0"/>
                <a:cs typeface="Times New Roman" panose="02020603050405020304" pitchFamily="18" charset="0"/>
              </a:rPr>
              <a:t>технічних</a:t>
            </a:r>
            <a:r>
              <a:rPr lang="ru-RU" sz="1400" dirty="0" smtClean="0">
                <a:latin typeface="Times New Roman" panose="02020603050405020304" pitchFamily="18" charset="0"/>
                <a:cs typeface="Times New Roman" panose="02020603050405020304" pitchFamily="18" charset="0"/>
              </a:rPr>
              <a:t> наук А. В. Глушко в </a:t>
            </a:r>
            <a:r>
              <a:rPr lang="ru-RU" sz="1400" dirty="0" err="1" smtClean="0">
                <a:latin typeface="Times New Roman" panose="02020603050405020304" pitchFamily="18" charset="0"/>
                <a:cs typeface="Times New Roman" panose="02020603050405020304" pitchFamily="18" charset="0"/>
              </a:rPr>
              <a:t>лабораторії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рентгенівської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кристалографії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функціональних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матеріалів</a:t>
            </a:r>
            <a:r>
              <a:rPr lang="ru-RU" sz="1400" dirty="0" smtClean="0">
                <a:latin typeface="Times New Roman" panose="02020603050405020304" pitchFamily="18" charset="0"/>
                <a:cs typeface="Times New Roman" panose="02020603050405020304" pitchFamily="18" charset="0"/>
              </a:rPr>
              <a:t> з доктором Семеном </a:t>
            </a:r>
            <a:r>
              <a:rPr lang="ru-RU" sz="1400" dirty="0" err="1" smtClean="0">
                <a:latin typeface="Times New Roman" panose="02020603050405020304" pitchFamily="18" charset="0"/>
                <a:cs typeface="Times New Roman" panose="02020603050405020304" pitchFamily="18" charset="0"/>
              </a:rPr>
              <a:t>Горфманом</a:t>
            </a:r>
            <a:r>
              <a:rPr lang="ru-RU" sz="1400" dirty="0" smtClean="0">
                <a:latin typeface="Times New Roman" panose="02020603050405020304" pitchFamily="18" charset="0"/>
                <a:cs typeface="Times New Roman" panose="02020603050405020304" pitchFamily="18" charset="0"/>
              </a:rPr>
              <a:t>. Кафедра </a:t>
            </a:r>
            <a:r>
              <a:rPr lang="ru-RU" sz="1400" dirty="0" err="1" smtClean="0">
                <a:latin typeface="Times New Roman" panose="02020603050405020304" pitchFamily="18" charset="0"/>
                <a:cs typeface="Times New Roman" panose="02020603050405020304" pitchFamily="18" charset="0"/>
              </a:rPr>
              <a:t>матеріалознавства</a:t>
            </a:r>
            <a:r>
              <a:rPr lang="ru-RU" sz="1400" dirty="0" smtClean="0">
                <a:latin typeface="Times New Roman" panose="02020603050405020304" pitchFamily="18" charset="0"/>
                <a:cs typeface="Times New Roman" panose="02020603050405020304" pitchFamily="18" charset="0"/>
              </a:rPr>
              <a:t> при </a:t>
            </a:r>
            <a:r>
              <a:rPr lang="ru-RU" sz="1400" dirty="0" err="1" smtClean="0">
                <a:latin typeface="Times New Roman" panose="02020603050405020304" pitchFamily="18" charset="0"/>
                <a:cs typeface="Times New Roman" panose="02020603050405020304" pitchFamily="18" charset="0"/>
              </a:rPr>
              <a:t>Тель-Авівському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університеті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Ізраїль</a:t>
            </a:r>
            <a:r>
              <a:rPr lang="ru-RU" sz="1400" dirty="0" smtClean="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0574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7578" y="764704"/>
            <a:ext cx="8424936" cy="5693866"/>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З лютого 2020 року по серпень 2021 року на кафедрі працював доцент, канд. фіз.-мат. наук Юрій Михайлович </a:t>
            </a:r>
            <a:r>
              <a:rPr lang="uk-UA" sz="1400" dirty="0" err="1" smtClean="0">
                <a:latin typeface="Times New Roman" panose="02020603050405020304" pitchFamily="18" charset="0"/>
                <a:cs typeface="Times New Roman" panose="02020603050405020304" pitchFamily="18" charset="0"/>
              </a:rPr>
              <a:t>Латинін</a:t>
            </a:r>
            <a:r>
              <a:rPr lang="uk-UA" sz="1400" dirty="0" smtClean="0">
                <a:latin typeface="Times New Roman" panose="02020603050405020304" pitchFamily="18" charset="0"/>
                <a:cs typeface="Times New Roman" panose="02020603050405020304" pitchFamily="18" charset="0"/>
              </a:rPr>
              <a:t>, який проводив наполегливу навчально-методичну роботу, активно використовував сучасні освітні інформаційні технології. Сфера наукових інтересів Ю.М. </a:t>
            </a:r>
            <a:r>
              <a:rPr lang="uk-UA" sz="1400" dirty="0" err="1" smtClean="0">
                <a:latin typeface="Times New Roman" panose="02020603050405020304" pitchFamily="18" charset="0"/>
                <a:cs typeface="Times New Roman" panose="02020603050405020304" pitchFamily="18" charset="0"/>
              </a:rPr>
              <a:t>Латиніна</a:t>
            </a:r>
            <a:r>
              <a:rPr lang="uk-UA" sz="1400" dirty="0" smtClean="0">
                <a:latin typeface="Times New Roman" panose="02020603050405020304" pitchFamily="18" charset="0"/>
                <a:cs typeface="Times New Roman" panose="02020603050405020304" pitchFamily="18" charset="0"/>
              </a:rPr>
              <a:t> пов'язана з метрологічним та сертифікаційним забезпеченням технічних вимірів.</a:t>
            </a:r>
          </a:p>
          <a:p>
            <a:pPr algn="just"/>
            <a:r>
              <a:rPr lang="uk-UA" sz="1400" dirty="0" smtClean="0">
                <a:latin typeface="Times New Roman" panose="02020603050405020304" pitchFamily="18" charset="0"/>
                <a:cs typeface="Times New Roman" panose="02020603050405020304" pitchFamily="18" charset="0"/>
              </a:rPr>
              <a:t>      З лютого 2021 року завідувачем кафедри «Зварювання» призначено професора, д-ра техн. наук Сергія Олексійовича Лузана (рис. 9), фахівця з дугового наплавлення композиційних матеріалів, </a:t>
            </a:r>
            <a:r>
              <a:rPr lang="uk-UA" sz="1400" dirty="0" err="1" smtClean="0">
                <a:latin typeface="Times New Roman" panose="02020603050405020304" pitchFamily="18" charset="0"/>
                <a:cs typeface="Times New Roman" panose="02020603050405020304" pitchFamily="18" charset="0"/>
              </a:rPr>
              <a:t>газотермічних</a:t>
            </a:r>
            <a:r>
              <a:rPr lang="uk-UA" sz="1400" dirty="0" smtClean="0">
                <a:latin typeface="Times New Roman" panose="02020603050405020304" pitchFamily="18" charset="0"/>
                <a:cs typeface="Times New Roman" panose="02020603050405020304" pitchFamily="18" charset="0"/>
              </a:rPr>
              <a:t> методів нанесення </a:t>
            </a:r>
            <a:r>
              <a:rPr lang="uk-UA" sz="1400" dirty="0" err="1" smtClean="0">
                <a:latin typeface="Times New Roman" panose="02020603050405020304" pitchFamily="18" charset="0"/>
                <a:cs typeface="Times New Roman" panose="02020603050405020304" pitchFamily="18" charset="0"/>
              </a:rPr>
              <a:t>зміцнюючих</a:t>
            </a:r>
            <a:r>
              <a:rPr lang="uk-UA" sz="1400" dirty="0" smtClean="0">
                <a:latin typeface="Times New Roman" panose="02020603050405020304" pitchFamily="18" charset="0"/>
                <a:cs typeface="Times New Roman" panose="02020603050405020304" pitchFamily="18" charset="0"/>
              </a:rPr>
              <a:t> і відновлювальних покриттів на деталі машин та устаткування.</a:t>
            </a:r>
          </a:p>
          <a:p>
            <a:r>
              <a:rPr lang="uk-UA" sz="1400" dirty="0" smtClean="0">
                <a:latin typeface="Times New Roman" panose="02020603050405020304" pitchFamily="18" charset="0"/>
                <a:cs typeface="Times New Roman" panose="02020603050405020304" pitchFamily="18" charset="0"/>
              </a:rPr>
              <a:t> </a:t>
            </a:r>
          </a:p>
          <a:p>
            <a:endParaRPr lang="uk-UA" sz="1400" dirty="0">
              <a:latin typeface="Times New Roman" panose="02020603050405020304" pitchFamily="18" charset="0"/>
              <a:cs typeface="Times New Roman" panose="02020603050405020304" pitchFamily="18" charset="0"/>
            </a:endParaRPr>
          </a:p>
          <a:p>
            <a:endParaRPr lang="uk-UA" sz="1400" dirty="0" smtClean="0">
              <a:latin typeface="Times New Roman" panose="02020603050405020304" pitchFamily="18" charset="0"/>
              <a:cs typeface="Times New Roman" panose="02020603050405020304" pitchFamily="18" charset="0"/>
            </a:endParaRPr>
          </a:p>
          <a:p>
            <a:endParaRPr lang="uk-UA" sz="1400" dirty="0">
              <a:latin typeface="Times New Roman" panose="02020603050405020304" pitchFamily="18" charset="0"/>
              <a:cs typeface="Times New Roman" panose="02020603050405020304" pitchFamily="18" charset="0"/>
            </a:endParaRPr>
          </a:p>
          <a:p>
            <a:endParaRPr lang="uk-UA" sz="1400" dirty="0" smtClean="0">
              <a:latin typeface="Times New Roman" panose="02020603050405020304" pitchFamily="18" charset="0"/>
              <a:cs typeface="Times New Roman" panose="02020603050405020304" pitchFamily="18" charset="0"/>
            </a:endParaRPr>
          </a:p>
          <a:p>
            <a:endParaRPr lang="uk-UA" sz="1400" dirty="0">
              <a:latin typeface="Times New Roman" panose="02020603050405020304" pitchFamily="18" charset="0"/>
              <a:cs typeface="Times New Roman" panose="02020603050405020304" pitchFamily="18" charset="0"/>
            </a:endParaRPr>
          </a:p>
          <a:p>
            <a:endParaRPr lang="uk-UA" sz="1400" dirty="0" smtClean="0">
              <a:latin typeface="Times New Roman" panose="02020603050405020304" pitchFamily="18" charset="0"/>
              <a:cs typeface="Times New Roman" panose="02020603050405020304" pitchFamily="18" charset="0"/>
            </a:endParaRPr>
          </a:p>
          <a:p>
            <a:endParaRPr lang="uk-UA" sz="1400" dirty="0">
              <a:latin typeface="Times New Roman" panose="02020603050405020304" pitchFamily="18" charset="0"/>
              <a:cs typeface="Times New Roman" panose="02020603050405020304" pitchFamily="18" charset="0"/>
            </a:endParaRPr>
          </a:p>
          <a:p>
            <a:endParaRPr lang="uk-UA" sz="1400" dirty="0" smtClean="0">
              <a:latin typeface="Times New Roman" panose="02020603050405020304" pitchFamily="18" charset="0"/>
              <a:cs typeface="Times New Roman" panose="02020603050405020304" pitchFamily="18" charset="0"/>
            </a:endParaRPr>
          </a:p>
          <a:p>
            <a:endParaRPr lang="uk-UA" sz="1400" dirty="0">
              <a:latin typeface="Times New Roman" panose="02020603050405020304" pitchFamily="18" charset="0"/>
              <a:cs typeface="Times New Roman" panose="02020603050405020304" pitchFamily="18" charset="0"/>
            </a:endParaRPr>
          </a:p>
          <a:p>
            <a:endParaRPr lang="uk-UA" sz="1400" dirty="0" smtClean="0">
              <a:latin typeface="Times New Roman" panose="02020603050405020304" pitchFamily="18" charset="0"/>
              <a:cs typeface="Times New Roman" panose="02020603050405020304" pitchFamily="18" charset="0"/>
            </a:endParaRPr>
          </a:p>
          <a:p>
            <a:pPr algn="ctr"/>
            <a:endParaRPr lang="uk-UA" sz="1400" dirty="0" smtClean="0">
              <a:latin typeface="Times New Roman" panose="02020603050405020304" pitchFamily="18" charset="0"/>
              <a:cs typeface="Times New Roman" panose="02020603050405020304" pitchFamily="18" charset="0"/>
            </a:endParaRPr>
          </a:p>
          <a:p>
            <a:pPr algn="ctr"/>
            <a:endParaRPr lang="uk-UA" sz="1400" dirty="0">
              <a:latin typeface="Times New Roman" panose="02020603050405020304" pitchFamily="18" charset="0"/>
              <a:cs typeface="Times New Roman" panose="02020603050405020304" pitchFamily="18" charset="0"/>
            </a:endParaRPr>
          </a:p>
          <a:p>
            <a:pPr algn="ctr"/>
            <a:endParaRPr lang="uk-UA" sz="1400" dirty="0" smtClean="0">
              <a:latin typeface="Times New Roman" panose="02020603050405020304" pitchFamily="18" charset="0"/>
              <a:cs typeface="Times New Roman" panose="02020603050405020304" pitchFamily="18" charset="0"/>
            </a:endParaRPr>
          </a:p>
          <a:p>
            <a:pPr algn="ctr"/>
            <a:endParaRPr lang="uk-UA" sz="1400" dirty="0">
              <a:latin typeface="Times New Roman" panose="02020603050405020304" pitchFamily="18" charset="0"/>
              <a:cs typeface="Times New Roman" panose="02020603050405020304" pitchFamily="18" charset="0"/>
            </a:endParaRPr>
          </a:p>
          <a:p>
            <a:pPr algn="ctr"/>
            <a:endParaRPr lang="uk-UA" sz="1400" dirty="0" smtClean="0">
              <a:latin typeface="Times New Roman" panose="02020603050405020304" pitchFamily="18" charset="0"/>
              <a:cs typeface="Times New Roman" panose="02020603050405020304" pitchFamily="18" charset="0"/>
            </a:endParaRPr>
          </a:p>
          <a:p>
            <a:pPr algn="ctr"/>
            <a:endParaRPr lang="uk-UA" sz="1400" dirty="0">
              <a:latin typeface="Times New Roman" panose="02020603050405020304" pitchFamily="18" charset="0"/>
              <a:cs typeface="Times New Roman" panose="02020603050405020304" pitchFamily="18" charset="0"/>
            </a:endParaRPr>
          </a:p>
          <a:p>
            <a:pPr algn="ctr"/>
            <a:r>
              <a:rPr lang="uk-UA" sz="1400" dirty="0" smtClean="0">
                <a:latin typeface="Times New Roman" panose="02020603050405020304" pitchFamily="18" charset="0"/>
                <a:cs typeface="Times New Roman" panose="02020603050405020304" pitchFamily="18" charset="0"/>
              </a:rPr>
              <a:t>Рисунок 9 – Завідувач кафедри «Зварювання» з 2021 року професор, </a:t>
            </a:r>
          </a:p>
          <a:p>
            <a:pPr algn="ctr"/>
            <a:r>
              <a:rPr lang="uk-UA" sz="1400" dirty="0" smtClean="0">
                <a:latin typeface="Times New Roman" panose="02020603050405020304" pitchFamily="18" charset="0"/>
                <a:cs typeface="Times New Roman" panose="02020603050405020304" pitchFamily="18" charset="0"/>
              </a:rPr>
              <a:t>д-р техн. наук Сергій Олексійович </a:t>
            </a:r>
            <a:r>
              <a:rPr lang="uk-UA" sz="1400" dirty="0" err="1" smtClean="0">
                <a:latin typeface="Times New Roman" panose="02020603050405020304" pitchFamily="18" charset="0"/>
                <a:cs typeface="Times New Roman" panose="02020603050405020304" pitchFamily="18" charset="0"/>
              </a:rPr>
              <a:t>Лузан</a:t>
            </a:r>
            <a:r>
              <a:rPr lang="uk-UA" sz="1400" dirty="0" smtClean="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899" y="2564904"/>
            <a:ext cx="2195513"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375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3382" y="1772816"/>
            <a:ext cx="8280920" cy="4185761"/>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За результатами впровадження наукових розробок за останні п’ять років співробітниками кафедри підготовлено та опубліковано понад 30 наукових публікацій, 70 тез доповідей, отримано 10 патентів України. Професором М. Г. </a:t>
            </a:r>
            <a:r>
              <a:rPr lang="uk-UA" sz="1400" dirty="0" err="1" smtClean="0">
                <a:latin typeface="Times New Roman" panose="02020603050405020304" pitchFamily="18" charset="0"/>
                <a:cs typeface="Times New Roman" panose="02020603050405020304" pitchFamily="18" charset="0"/>
              </a:rPr>
              <a:t>Єфіменко</a:t>
            </a:r>
            <a:r>
              <a:rPr lang="uk-UA" sz="1400" dirty="0" smtClean="0">
                <a:latin typeface="Times New Roman" panose="02020603050405020304" pitchFamily="18" charset="0"/>
                <a:cs typeface="Times New Roman" panose="02020603050405020304" pitchFamily="18" charset="0"/>
              </a:rPr>
              <a:t> підготовлено навчальні посібники «Металографія зварних з’єднань» (2016 р.) та «Рідкісноземельні метали в зварювальних матеріалах» (2017 р.), професором В. В. Дмитриком – монографія «Створення роторів великої потужності» (2019 р.), доцентами Ю. М. </a:t>
            </a:r>
            <a:r>
              <a:rPr lang="uk-UA" sz="1400" dirty="0" err="1" smtClean="0">
                <a:latin typeface="Times New Roman" panose="02020603050405020304" pitchFamily="18" charset="0"/>
                <a:cs typeface="Times New Roman" panose="02020603050405020304" pitchFamily="18" charset="0"/>
              </a:rPr>
              <a:t>Латиніним</a:t>
            </a:r>
            <a:r>
              <a:rPr lang="uk-UA" sz="1400" dirty="0" smtClean="0">
                <a:latin typeface="Times New Roman" panose="02020603050405020304" pitchFamily="18" charset="0"/>
                <a:cs typeface="Times New Roman" panose="02020603050405020304" pitchFamily="18" charset="0"/>
              </a:rPr>
              <a:t> та О. В. </a:t>
            </a:r>
            <a:r>
              <a:rPr lang="uk-UA" sz="1400" dirty="0" err="1" smtClean="0">
                <a:latin typeface="Times New Roman" panose="02020603050405020304" pitchFamily="18" charset="0"/>
                <a:cs typeface="Times New Roman" panose="02020603050405020304" pitchFamily="18" charset="0"/>
              </a:rPr>
              <a:t>Крахмальовим</a:t>
            </a:r>
            <a:r>
              <a:rPr lang="uk-UA" sz="1400" dirty="0" smtClean="0">
                <a:latin typeface="Times New Roman" panose="02020603050405020304" pitchFamily="18" charset="0"/>
                <a:cs typeface="Times New Roman" panose="02020603050405020304" pitchFamily="18" charset="0"/>
              </a:rPr>
              <a:t> – навчальний посібник «Основи метрології, обробка та представлення результатів досліджень» (2020 р.) та лабораторний практикум «Наплавлення та </a:t>
            </a:r>
            <a:r>
              <a:rPr lang="uk-UA" sz="1400" dirty="0" err="1" smtClean="0">
                <a:latin typeface="Times New Roman" panose="02020603050405020304" pitchFamily="18" charset="0"/>
                <a:cs typeface="Times New Roman" panose="02020603050405020304" pitchFamily="18" charset="0"/>
              </a:rPr>
              <a:t>напилення</a:t>
            </a:r>
            <a:r>
              <a:rPr lang="uk-UA" sz="1400" dirty="0" smtClean="0">
                <a:latin typeface="Times New Roman" panose="02020603050405020304" pitchFamily="18" charset="0"/>
                <a:cs typeface="Times New Roman" panose="02020603050405020304" pitchFamily="18" charset="0"/>
              </a:rPr>
              <a:t>» (2021 р.), завідувачем кафедри С. О. </a:t>
            </a:r>
            <a:r>
              <a:rPr lang="uk-UA" sz="1400" dirty="0" err="1" smtClean="0">
                <a:latin typeface="Times New Roman" panose="02020603050405020304" pitchFamily="18" charset="0"/>
                <a:cs typeface="Times New Roman" panose="02020603050405020304" pitchFamily="18" charset="0"/>
              </a:rPr>
              <a:t>Лузаном</a:t>
            </a:r>
            <a:r>
              <a:rPr lang="uk-UA" sz="1400" dirty="0" smtClean="0">
                <a:latin typeface="Times New Roman" panose="02020603050405020304" pitchFamily="18" charset="0"/>
                <a:cs typeface="Times New Roman" panose="02020603050405020304" pitchFamily="18" charset="0"/>
              </a:rPr>
              <a:t> – навчальний посібник «Технологія ремонту машин та обладнання» (2017 р.) та курси лекцій «Інженерія поверхні» (2019 р.) і «Обґрунтування та вдосконалення технологій відновлення деталей» (2020 р).</a:t>
            </a:r>
          </a:p>
          <a:p>
            <a:pPr algn="just"/>
            <a:r>
              <a:rPr lang="uk-UA" sz="1400" dirty="0" smtClean="0">
                <a:latin typeface="Times New Roman" panose="02020603050405020304" pitchFamily="18" charset="0"/>
                <a:cs typeface="Times New Roman" panose="02020603050405020304" pitchFamily="18" charset="0"/>
              </a:rPr>
              <a:t>      За високі наукові досягнення у 2019 р. було відзначено Держаною премією в галузі науки і техніки України проф. В. В. Дмитрика, премією Президента України для молодих вчених </a:t>
            </a:r>
            <a:r>
              <a:rPr lang="uk-UA" sz="1400" dirty="0" err="1" smtClean="0">
                <a:latin typeface="Times New Roman" panose="02020603050405020304" pitchFamily="18" charset="0"/>
                <a:cs typeface="Times New Roman" panose="02020603050405020304" pitchFamily="18" charset="0"/>
              </a:rPr>
              <a:t>к.т.н</a:t>
            </a:r>
            <a:r>
              <a:rPr lang="uk-UA" sz="1400" dirty="0" smtClean="0">
                <a:latin typeface="Times New Roman" panose="02020603050405020304" pitchFamily="18" charset="0"/>
                <a:cs typeface="Times New Roman" panose="02020603050405020304" pitchFamily="18" charset="0"/>
              </a:rPr>
              <a:t>. А. В. Глушко, у 2019 та 2020 рр. академічною стипендією Президента України, а також премією Національної академії наук України молодим вченим та студентам вищих навчальних </a:t>
            </a:r>
          </a:p>
          <a:p>
            <a:pPr algn="just"/>
            <a:r>
              <a:rPr lang="uk-UA" sz="1400" dirty="0" smtClean="0">
                <a:latin typeface="Times New Roman" panose="02020603050405020304" pitchFamily="18" charset="0"/>
                <a:cs typeface="Times New Roman" panose="02020603050405020304" pitchFamily="18" charset="0"/>
              </a:rPr>
              <a:t>закладів студента групи МІТ-Н218л П. А. </a:t>
            </a:r>
            <a:r>
              <a:rPr lang="uk-UA" sz="1400" dirty="0" err="1" smtClean="0">
                <a:latin typeface="Times New Roman" panose="02020603050405020304" pitchFamily="18" charset="0"/>
                <a:cs typeface="Times New Roman" panose="02020603050405020304" pitchFamily="18" charset="0"/>
              </a:rPr>
              <a:t>Ситникова</a:t>
            </a:r>
            <a:r>
              <a:rPr lang="uk-UA" sz="1400" dirty="0" smtClean="0">
                <a:latin typeface="Times New Roman" panose="02020603050405020304" pitchFamily="18" charset="0"/>
                <a:cs typeface="Times New Roman" panose="02020603050405020304" pitchFamily="18" charset="0"/>
              </a:rPr>
              <a:t>.</a:t>
            </a:r>
          </a:p>
          <a:p>
            <a:pPr algn="just"/>
            <a:r>
              <a:rPr lang="uk-UA" sz="1400" dirty="0">
                <a:latin typeface="Times New Roman" panose="02020603050405020304" pitchFamily="18" charset="0"/>
                <a:cs typeface="Times New Roman" panose="02020603050405020304" pitchFamily="18" charset="0"/>
              </a:rPr>
              <a:t> </a:t>
            </a:r>
            <a:r>
              <a:rPr lang="uk-UA" sz="1400" dirty="0" smtClean="0">
                <a:latin typeface="Times New Roman" panose="02020603050405020304" pitchFamily="18" charset="0"/>
                <a:cs typeface="Times New Roman" panose="02020603050405020304" pitchFamily="18" charset="0"/>
              </a:rPr>
              <a:t>     Важливий внесок у розвиток кафедри було зроблено її студентами, учасниками та переможцями всеукраїнських наукових конкурсів та олімпіад, регіональних і міських наукових заходів. В період 2017 – 2019 років команда студентів кафедри займала призові місця на Всеукраїнській студентській олімпіаді за напрямом «Зварювання» зі спеціальності «Технологія та устаткування зварювання» у Маріуполі (рис. 10). </a:t>
            </a:r>
            <a:endParaRPr lang="uk-UA" sz="1400" dirty="0">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850" y="692696"/>
            <a:ext cx="4432300"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8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User\Pictures\Фото кафедри зварювання\IMG_20170412_151723.jpg"/>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0013" t="19675" r="14344" b="5783"/>
          <a:stretch/>
        </p:blipFill>
        <p:spPr bwMode="auto">
          <a:xfrm>
            <a:off x="179513" y="260649"/>
            <a:ext cx="4896544" cy="3168352"/>
          </a:xfrm>
          <a:prstGeom prst="rect">
            <a:avLst/>
          </a:prstGeom>
          <a:noFill/>
          <a:ln>
            <a:noFill/>
          </a:ln>
          <a:extLst>
            <a:ext uri="{53640926-AAD7-44D8-BBD7-CCE9431645EC}">
              <a14:shadowObscured xmlns:a14="http://schemas.microsoft.com/office/drawing/2010/main"/>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348880"/>
            <a:ext cx="4191199" cy="313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41785" y="3429001"/>
            <a:ext cx="3942183" cy="3108543"/>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Рисунок 10 – Нагородження команди студентів кафедри зварювання на Всеукраїнській студентській олімпіаді за напрямом «Зварювання» зі спеціальності «Технологія та устаткування зварювання», Маріуполь, Державний вищий навчальний заклад Приазовський державний технічний університет, 2017 та 2019 рр. Кафедру представляли в 2017 р. - студенти групи МТ-64 П. А. </a:t>
            </a:r>
            <a:r>
              <a:rPr lang="uk-UA" sz="1400" dirty="0" err="1" smtClean="0">
                <a:latin typeface="Times New Roman" panose="02020603050405020304" pitchFamily="18" charset="0"/>
                <a:cs typeface="Times New Roman" panose="02020603050405020304" pitchFamily="18" charset="0"/>
              </a:rPr>
              <a:t>Сітніков</a:t>
            </a:r>
            <a:r>
              <a:rPr lang="uk-UA" sz="1400" dirty="0" smtClean="0">
                <a:latin typeface="Times New Roman" panose="02020603050405020304" pitchFamily="18" charset="0"/>
                <a:cs typeface="Times New Roman" panose="02020603050405020304" pitchFamily="18" charset="0"/>
              </a:rPr>
              <a:t>, Р. В. </a:t>
            </a:r>
            <a:r>
              <a:rPr lang="uk-UA" sz="1400" dirty="0" err="1" smtClean="0">
                <a:latin typeface="Times New Roman" panose="02020603050405020304" pitchFamily="18" charset="0"/>
                <a:cs typeface="Times New Roman" panose="02020603050405020304" pitchFamily="18" charset="0"/>
              </a:rPr>
              <a:t>Порутчиков</a:t>
            </a:r>
            <a:r>
              <a:rPr lang="uk-UA" sz="1400" dirty="0" smtClean="0">
                <a:latin typeface="Times New Roman" panose="02020603050405020304" pitchFamily="18" charset="0"/>
                <a:cs typeface="Times New Roman" panose="02020603050405020304" pitchFamily="18" charset="0"/>
              </a:rPr>
              <a:t>, керівник групи – доцент В. П. </a:t>
            </a:r>
            <a:r>
              <a:rPr lang="uk-UA" sz="1400" dirty="0" err="1" smtClean="0">
                <a:latin typeface="Times New Roman" panose="02020603050405020304" pitchFamily="18" charset="0"/>
                <a:cs typeface="Times New Roman" panose="02020603050405020304" pitchFamily="18" charset="0"/>
              </a:rPr>
              <a:t>Маршуба</a:t>
            </a:r>
            <a:r>
              <a:rPr lang="uk-UA" sz="1400" dirty="0" smtClean="0">
                <a:latin typeface="Times New Roman" panose="02020603050405020304" pitchFamily="18" charset="0"/>
                <a:cs typeface="Times New Roman" panose="02020603050405020304" pitchFamily="18" charset="0"/>
              </a:rPr>
              <a:t>; в 2019 р. - студент групи МТ-64 П. А. </a:t>
            </a:r>
            <a:r>
              <a:rPr lang="uk-UA" sz="1400" dirty="0" err="1" smtClean="0">
                <a:latin typeface="Times New Roman" panose="02020603050405020304" pitchFamily="18" charset="0"/>
                <a:cs typeface="Times New Roman" panose="02020603050405020304" pitchFamily="18" charset="0"/>
              </a:rPr>
              <a:t>Ситников</a:t>
            </a:r>
            <a:r>
              <a:rPr lang="uk-UA" sz="1400" dirty="0" smtClean="0">
                <a:latin typeface="Times New Roman" panose="02020603050405020304" pitchFamily="18" charset="0"/>
                <a:cs typeface="Times New Roman" panose="02020603050405020304" pitchFamily="18" charset="0"/>
              </a:rPr>
              <a:t>, студенти групи МТ-65 В. В. </a:t>
            </a:r>
            <a:r>
              <a:rPr lang="uk-UA" sz="1400" dirty="0" err="1" smtClean="0">
                <a:latin typeface="Times New Roman" panose="02020603050405020304" pitchFamily="18" charset="0"/>
                <a:cs typeface="Times New Roman" panose="02020603050405020304" pitchFamily="18" charset="0"/>
              </a:rPr>
              <a:t>Гадченко</a:t>
            </a:r>
            <a:r>
              <a:rPr lang="uk-UA" sz="1400" dirty="0" smtClean="0">
                <a:latin typeface="Times New Roman" panose="02020603050405020304" pitchFamily="18" charset="0"/>
                <a:cs typeface="Times New Roman" panose="02020603050405020304" pitchFamily="18" charset="0"/>
              </a:rPr>
              <a:t>, В.В. </a:t>
            </a:r>
            <a:r>
              <a:rPr lang="uk-UA" sz="1400" dirty="0" err="1" smtClean="0">
                <a:latin typeface="Times New Roman" panose="02020603050405020304" pitchFamily="18" charset="0"/>
                <a:cs typeface="Times New Roman" panose="02020603050405020304" pitchFamily="18" charset="0"/>
              </a:rPr>
              <a:t>Пензев</a:t>
            </a:r>
            <a:r>
              <a:rPr lang="uk-UA" sz="1400" dirty="0" smtClean="0">
                <a:latin typeface="Times New Roman" panose="02020603050405020304" pitchFamily="18" charset="0"/>
                <a:cs typeface="Times New Roman" panose="02020603050405020304" pitchFamily="18" charset="0"/>
              </a:rPr>
              <a:t>, керівник групи – професор В. В. Дмитрик;</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67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27584" y="692696"/>
            <a:ext cx="7776864" cy="954107"/>
          </a:xfrm>
          <a:prstGeom prst="rect">
            <a:avLst/>
          </a:prstGeom>
        </p:spPr>
        <p:txBody>
          <a:bodyPr wrap="square">
            <a:spAutoFit/>
          </a:bodyPr>
          <a:lstStyle/>
          <a:p>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Переможцями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Всеукраїнського</a:t>
            </a:r>
            <a:r>
              <a:rPr lang="ru-RU" sz="1400" dirty="0" smtClean="0">
                <a:latin typeface="Times New Roman" panose="02020603050405020304" pitchFamily="18" charset="0"/>
                <a:cs typeface="Times New Roman" panose="02020603050405020304" pitchFamily="18" charset="0"/>
              </a:rPr>
              <a:t> конкурсу </a:t>
            </a:r>
            <a:r>
              <a:rPr lang="ru-RU" sz="1400" dirty="0" err="1" smtClean="0">
                <a:latin typeface="Times New Roman" panose="02020603050405020304" pitchFamily="18" charset="0"/>
                <a:cs typeface="Times New Roman" panose="02020603050405020304" pitchFamily="18" charset="0"/>
              </a:rPr>
              <a:t>студентських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наукових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робіт</a:t>
            </a:r>
            <a:r>
              <a:rPr lang="ru-RU" sz="1400" dirty="0" smtClean="0">
                <a:latin typeface="Times New Roman" panose="02020603050405020304" pitchFamily="18" charset="0"/>
                <a:cs typeface="Times New Roman" panose="02020603050405020304" pitchFamily="18" charset="0"/>
              </a:rPr>
              <a:t> за </a:t>
            </a:r>
            <a:r>
              <a:rPr lang="ru-RU" sz="1400" dirty="0" err="1" smtClean="0">
                <a:latin typeface="Times New Roman" panose="02020603050405020304" pitchFamily="18" charset="0"/>
                <a:cs typeface="Times New Roman" panose="02020603050405020304" pitchFamily="18" charset="0"/>
              </a:rPr>
              <a:t>напрямом</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під</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керівництвом</a:t>
            </a:r>
            <a:r>
              <a:rPr lang="ru-RU" sz="1400" dirty="0" smtClean="0">
                <a:latin typeface="Times New Roman" panose="02020603050405020304" pitchFamily="18" charset="0"/>
                <a:cs typeface="Times New Roman" panose="02020603050405020304" pitchFamily="18" charset="0"/>
              </a:rPr>
              <a:t> проф. В. В. </a:t>
            </a:r>
            <a:r>
              <a:rPr lang="ru-RU" sz="1400" dirty="0" err="1" smtClean="0">
                <a:latin typeface="Times New Roman" panose="02020603050405020304" pitchFamily="18" charset="0"/>
                <a:cs typeface="Times New Roman" panose="02020603050405020304" pitchFamily="18" charset="0"/>
              </a:rPr>
              <a:t>Дмитрика</a:t>
            </a:r>
            <a:r>
              <a:rPr lang="ru-RU" sz="1400" dirty="0" smtClean="0">
                <a:latin typeface="Times New Roman" panose="02020603050405020304" pitchFamily="18" charset="0"/>
                <a:cs typeface="Times New Roman" panose="02020603050405020304" pitchFamily="18" charset="0"/>
              </a:rPr>
              <a:t> стали В. М. Романько, О. В. Панченко, М. І. Туренко, Г. В. </a:t>
            </a:r>
            <a:r>
              <a:rPr lang="ru-RU" sz="1400" dirty="0" err="1" smtClean="0">
                <a:latin typeface="Times New Roman" panose="02020603050405020304" pitchFamily="18" charset="0"/>
                <a:cs typeface="Times New Roman" panose="02020603050405020304" pitchFamily="18" charset="0"/>
              </a:rPr>
              <a:t>Зелінська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під</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керівництвом</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професора</a:t>
            </a:r>
            <a:r>
              <a:rPr lang="ru-RU" sz="1400" dirty="0" smtClean="0">
                <a:latin typeface="Times New Roman" panose="02020603050405020304" pitchFamily="18" charset="0"/>
                <a:cs typeface="Times New Roman" panose="02020603050405020304" pitchFamily="18" charset="0"/>
              </a:rPr>
              <a:t> М. Г. </a:t>
            </a:r>
            <a:r>
              <a:rPr lang="ru-RU" sz="1400" dirty="0" err="1" smtClean="0">
                <a:latin typeface="Times New Roman" panose="02020603050405020304" pitchFamily="18" charset="0"/>
                <a:cs typeface="Times New Roman" panose="02020603050405020304" pitchFamily="18" charset="0"/>
              </a:rPr>
              <a:t>Єфіменко</a:t>
            </a:r>
            <a:r>
              <a:rPr lang="ru-RU" sz="1400" dirty="0" smtClean="0">
                <a:latin typeface="Times New Roman" panose="02020603050405020304" pitchFamily="18" charset="0"/>
                <a:cs typeface="Times New Roman" panose="02020603050405020304" pitchFamily="18" charset="0"/>
              </a:rPr>
              <a:t> та доцента О. В. </a:t>
            </a:r>
            <a:r>
              <a:rPr lang="ru-RU" sz="1400" dirty="0" err="1" smtClean="0">
                <a:latin typeface="Times New Roman" panose="02020603050405020304" pitchFamily="18" charset="0"/>
                <a:cs typeface="Times New Roman" panose="02020603050405020304" pitchFamily="18" charset="0"/>
              </a:rPr>
              <a:t>Крахмальова</a:t>
            </a:r>
            <a:r>
              <a:rPr lang="ru-RU" sz="1400" dirty="0" smtClean="0">
                <a:latin typeface="Times New Roman" panose="02020603050405020304" pitchFamily="18" charset="0"/>
                <a:cs typeface="Times New Roman" panose="02020603050405020304" pitchFamily="18" charset="0"/>
              </a:rPr>
              <a:t> – П. А. Ситников (2019, 2020 </a:t>
            </a:r>
            <a:r>
              <a:rPr lang="ru-RU" sz="1400" dirty="0" err="1" smtClean="0">
                <a:latin typeface="Times New Roman" panose="02020603050405020304" pitchFamily="18" charset="0"/>
                <a:cs typeface="Times New Roman" panose="02020603050405020304" pitchFamily="18" charset="0"/>
              </a:rPr>
              <a:t>рр</a:t>
            </a:r>
            <a:r>
              <a:rPr lang="ru-RU" sz="1400" dirty="0" smtClean="0">
                <a:latin typeface="Times New Roman" panose="02020603050405020304" pitchFamily="18" charset="0"/>
                <a:cs typeface="Times New Roman" panose="02020603050405020304" pitchFamily="18" charset="0"/>
              </a:rPr>
              <a:t>.) (рис. 11, 12, 13).</a:t>
            </a:r>
            <a:endParaRPr lang="uk-UA" sz="1400" dirty="0">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46803"/>
            <a:ext cx="5907087" cy="376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5" y="5413940"/>
            <a:ext cx="5907087" cy="1169551"/>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Рисунок 11 – </a:t>
            </a:r>
            <a:r>
              <a:rPr lang="ru-RU" sz="1400" dirty="0" err="1" smtClean="0">
                <a:latin typeface="Times New Roman" panose="02020603050405020304" pitchFamily="18" charset="0"/>
                <a:cs typeface="Times New Roman" panose="02020603050405020304" pitchFamily="18" charset="0"/>
              </a:rPr>
              <a:t>Учасники</a:t>
            </a:r>
            <a:r>
              <a:rPr lang="ru-RU" sz="1400" dirty="0" smtClean="0">
                <a:latin typeface="Times New Roman" panose="02020603050405020304" pitchFamily="18" charset="0"/>
                <a:cs typeface="Times New Roman" panose="02020603050405020304" pitchFamily="18" charset="0"/>
              </a:rPr>
              <a:t> II-</a:t>
            </a:r>
            <a:r>
              <a:rPr lang="ru-RU" sz="1400" dirty="0" err="1" smtClean="0">
                <a:latin typeface="Times New Roman" panose="02020603050405020304" pitchFamily="18" charset="0"/>
                <a:cs typeface="Times New Roman" panose="02020603050405020304" pitchFamily="18" charset="0"/>
              </a:rPr>
              <a:t>етапу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Всеукраїнського</a:t>
            </a:r>
            <a:r>
              <a:rPr lang="ru-RU" sz="1400" dirty="0" smtClean="0">
                <a:latin typeface="Times New Roman" panose="02020603050405020304" pitchFamily="18" charset="0"/>
                <a:cs typeface="Times New Roman" panose="02020603050405020304" pitchFamily="18" charset="0"/>
              </a:rPr>
              <a:t> конкурсу </a:t>
            </a:r>
            <a:r>
              <a:rPr lang="ru-RU" sz="1400" dirty="0" err="1" smtClean="0">
                <a:latin typeface="Times New Roman" panose="02020603050405020304" pitchFamily="18" charset="0"/>
                <a:cs typeface="Times New Roman" panose="02020603050405020304" pitchFamily="18" charset="0"/>
              </a:rPr>
              <a:t>студентських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наукових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робіт</a:t>
            </a:r>
            <a:r>
              <a:rPr lang="ru-RU" sz="1400" dirty="0" smtClean="0">
                <a:latin typeface="Times New Roman" panose="02020603050405020304" pitchFamily="18" charset="0"/>
                <a:cs typeface="Times New Roman" panose="02020603050405020304" pitchFamily="18" charset="0"/>
              </a:rPr>
              <a:t> за </a:t>
            </a:r>
            <a:r>
              <a:rPr lang="ru-RU" sz="1400" dirty="0" err="1" smtClean="0">
                <a:latin typeface="Times New Roman" panose="02020603050405020304" pitchFamily="18" charset="0"/>
                <a:cs typeface="Times New Roman" panose="02020603050405020304" pitchFamily="18" charset="0"/>
              </a:rPr>
              <a:t>напрямом</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Центральноукраїнський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національний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технічний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університет</a:t>
            </a:r>
            <a:r>
              <a:rPr lang="ru-RU" sz="1400" dirty="0" smtClean="0">
                <a:latin typeface="Times New Roman" panose="02020603050405020304" pitchFamily="18" charset="0"/>
                <a:cs typeface="Times New Roman" panose="02020603050405020304" pitchFamily="18" charset="0"/>
              </a:rPr>
              <a:t>, 2017 р. Кафедру представляли студент </a:t>
            </a:r>
            <a:r>
              <a:rPr lang="ru-RU" sz="1400" dirty="0" err="1" smtClean="0">
                <a:latin typeface="Times New Roman" panose="02020603050405020304" pitchFamily="18" charset="0"/>
                <a:cs typeface="Times New Roman" panose="02020603050405020304" pitchFamily="18" charset="0"/>
              </a:rPr>
              <a:t>групи</a:t>
            </a:r>
            <a:r>
              <a:rPr lang="ru-RU" sz="1400" dirty="0" smtClean="0">
                <a:latin typeface="Times New Roman" panose="02020603050405020304" pitchFamily="18" charset="0"/>
                <a:cs typeface="Times New Roman" panose="02020603050405020304" pitchFamily="18" charset="0"/>
              </a:rPr>
              <a:t> МТ-64 В. М. Романько та </a:t>
            </a:r>
            <a:r>
              <a:rPr lang="ru-RU" sz="1400" dirty="0" err="1" smtClean="0">
                <a:latin typeface="Times New Roman" panose="02020603050405020304" pitchFamily="18" charset="0"/>
                <a:cs typeface="Times New Roman" panose="02020603050405020304" pitchFamily="18" charset="0"/>
              </a:rPr>
              <a:t>його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науковий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керівник</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професор</a:t>
            </a:r>
            <a:r>
              <a:rPr lang="ru-RU" sz="1400" dirty="0" smtClean="0">
                <a:latin typeface="Times New Roman" panose="02020603050405020304" pitchFamily="18" charset="0"/>
                <a:cs typeface="Times New Roman" panose="02020603050405020304" pitchFamily="18" charset="0"/>
              </a:rPr>
              <a:t> В. В. </a:t>
            </a:r>
            <a:r>
              <a:rPr lang="ru-RU" sz="1400" dirty="0" err="1" smtClean="0">
                <a:latin typeface="Times New Roman" panose="02020603050405020304" pitchFamily="18" charset="0"/>
                <a:cs typeface="Times New Roman" panose="02020603050405020304" pitchFamily="18" charset="0"/>
              </a:rPr>
              <a:t>Дмитрик</a:t>
            </a:r>
            <a:r>
              <a:rPr lang="ru-RU" sz="1400" dirty="0" smtClean="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464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555" y="1124744"/>
            <a:ext cx="5937250"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472727" y="5157192"/>
            <a:ext cx="6014853" cy="1169551"/>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Рисунок 12 – </a:t>
            </a:r>
            <a:r>
              <a:rPr lang="ru-RU" sz="1400" dirty="0" err="1" smtClean="0">
                <a:latin typeface="Times New Roman" panose="02020603050405020304" pitchFamily="18" charset="0"/>
                <a:cs typeface="Times New Roman" panose="02020603050405020304" pitchFamily="18" charset="0"/>
              </a:rPr>
              <a:t>Учасники</a:t>
            </a:r>
            <a:r>
              <a:rPr lang="ru-RU" sz="1400" dirty="0" smtClean="0">
                <a:latin typeface="Times New Roman" panose="02020603050405020304" pitchFamily="18" charset="0"/>
                <a:cs typeface="Times New Roman" panose="02020603050405020304" pitchFamily="18" charset="0"/>
              </a:rPr>
              <a:t> II-</a:t>
            </a:r>
            <a:r>
              <a:rPr lang="ru-RU" sz="1400" dirty="0" err="1" smtClean="0">
                <a:latin typeface="Times New Roman" panose="02020603050405020304" pitchFamily="18" charset="0"/>
                <a:cs typeface="Times New Roman" panose="02020603050405020304" pitchFamily="18" charset="0"/>
              </a:rPr>
              <a:t>етапу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Всеукраїнського</a:t>
            </a:r>
            <a:r>
              <a:rPr lang="ru-RU" sz="1400" dirty="0" smtClean="0">
                <a:latin typeface="Times New Roman" panose="02020603050405020304" pitchFamily="18" charset="0"/>
                <a:cs typeface="Times New Roman" panose="02020603050405020304" pitchFamily="18" charset="0"/>
              </a:rPr>
              <a:t> конкурсу </a:t>
            </a:r>
            <a:r>
              <a:rPr lang="ru-RU" sz="1400" dirty="0" err="1" smtClean="0">
                <a:latin typeface="Times New Roman" panose="02020603050405020304" pitchFamily="18" charset="0"/>
                <a:cs typeface="Times New Roman" panose="02020603050405020304" pitchFamily="18" charset="0"/>
              </a:rPr>
              <a:t>студентських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наукових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робіт</a:t>
            </a:r>
            <a:r>
              <a:rPr lang="ru-RU" sz="1400" dirty="0" smtClean="0">
                <a:latin typeface="Times New Roman" panose="02020603050405020304" pitchFamily="18" charset="0"/>
                <a:cs typeface="Times New Roman" panose="02020603050405020304" pitchFamily="18" charset="0"/>
              </a:rPr>
              <a:t> за </a:t>
            </a:r>
            <a:r>
              <a:rPr lang="ru-RU" sz="1400" dirty="0" err="1" smtClean="0">
                <a:latin typeface="Times New Roman" panose="02020603050405020304" pitchFamily="18" charset="0"/>
                <a:cs typeface="Times New Roman" panose="02020603050405020304" pitchFamily="18" charset="0"/>
              </a:rPr>
              <a:t>напрямом</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Національний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технічний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університет</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Запоріжська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політехніка</a:t>
            </a:r>
            <a:r>
              <a:rPr lang="ru-RU" sz="1400" dirty="0" smtClean="0">
                <a:latin typeface="Times New Roman" panose="02020603050405020304" pitchFamily="18" charset="0"/>
                <a:cs typeface="Times New Roman" panose="02020603050405020304" pitchFamily="18" charset="0"/>
              </a:rPr>
              <a:t>», 2018 р. Кафедру представляли студентка </a:t>
            </a:r>
            <a:r>
              <a:rPr lang="ru-RU" sz="1400" dirty="0" err="1" smtClean="0">
                <a:latin typeface="Times New Roman" panose="02020603050405020304" pitchFamily="18" charset="0"/>
                <a:cs typeface="Times New Roman" panose="02020603050405020304" pitchFamily="18" charset="0"/>
              </a:rPr>
              <a:t>групи</a:t>
            </a:r>
            <a:r>
              <a:rPr lang="ru-RU" sz="1400" dirty="0" smtClean="0">
                <a:latin typeface="Times New Roman" panose="02020603050405020304" pitchFamily="18" charset="0"/>
                <a:cs typeface="Times New Roman" panose="02020603050405020304" pitchFamily="18" charset="0"/>
              </a:rPr>
              <a:t> МІТ-Н218л М. І. Туренко та </a:t>
            </a:r>
            <a:r>
              <a:rPr lang="ru-RU" sz="1400" dirty="0" err="1" smtClean="0">
                <a:latin typeface="Times New Roman" panose="02020603050405020304" pitchFamily="18" charset="0"/>
                <a:cs typeface="Times New Roman" panose="02020603050405020304" pitchFamily="18" charset="0"/>
              </a:rPr>
              <a:t>її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науковий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керівник</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професор</a:t>
            </a:r>
            <a:r>
              <a:rPr lang="ru-RU" sz="1400" dirty="0" smtClean="0">
                <a:latin typeface="Times New Roman" panose="02020603050405020304" pitchFamily="18" charset="0"/>
                <a:cs typeface="Times New Roman" panose="02020603050405020304" pitchFamily="18" charset="0"/>
              </a:rPr>
              <a:t> В. В. </a:t>
            </a:r>
            <a:r>
              <a:rPr lang="ru-RU" sz="1400" dirty="0" err="1" smtClean="0">
                <a:latin typeface="Times New Roman" panose="02020603050405020304" pitchFamily="18" charset="0"/>
                <a:cs typeface="Times New Roman" panose="02020603050405020304" pitchFamily="18" charset="0"/>
              </a:rPr>
              <a:t>Дмитрик</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16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88640"/>
            <a:ext cx="8229600" cy="6336704"/>
          </a:xfrm>
        </p:spPr>
        <p:txBody>
          <a:bodyPr>
            <a:normAutofit fontScale="55000" lnSpcReduction="20000"/>
          </a:bodyPr>
          <a:lstStyle/>
          <a:p>
            <a:pPr marL="0" indent="0" algn="just">
              <a:buNone/>
            </a:pPr>
            <a:endParaRPr lang="uk-UA" b="1" dirty="0" smtClean="0">
              <a:latin typeface="Times New Roman" panose="02020603050405020304" pitchFamily="18" charset="0"/>
              <a:cs typeface="Times New Roman" panose="02020603050405020304" pitchFamily="18" charset="0"/>
            </a:endParaRPr>
          </a:p>
          <a:p>
            <a:pPr marL="0" indent="0" algn="just">
              <a:buNone/>
            </a:pPr>
            <a:r>
              <a:rPr lang="uk-UA" sz="3600" b="1" dirty="0" smtClean="0">
                <a:solidFill>
                  <a:srgbClr val="0070C0"/>
                </a:solidFill>
                <a:latin typeface="Times New Roman" panose="02020603050405020304" pitchFamily="18" charset="0"/>
                <a:cs typeface="Times New Roman" panose="02020603050405020304" pitchFamily="18" charset="0"/>
              </a:rPr>
              <a:t>ІСТОРІЯ </a:t>
            </a:r>
            <a:r>
              <a:rPr lang="uk-UA" sz="3600" b="1" dirty="0">
                <a:solidFill>
                  <a:srgbClr val="0070C0"/>
                </a:solidFill>
                <a:latin typeface="Times New Roman" panose="02020603050405020304" pitchFamily="18" charset="0"/>
                <a:cs typeface="Times New Roman" panose="02020603050405020304" pitchFamily="18" charset="0"/>
              </a:rPr>
              <a:t>РОЗВИТКУ ЗВАРЮВАЛЬНОГО ВИРОБНИЦТВА</a:t>
            </a:r>
            <a:endParaRPr lang="uk-UA" sz="3600" dirty="0">
              <a:solidFill>
                <a:srgbClr val="0070C0"/>
              </a:solidFill>
              <a:latin typeface="Times New Roman" panose="02020603050405020304" pitchFamily="18" charset="0"/>
              <a:cs typeface="Times New Roman" panose="02020603050405020304" pitchFamily="18" charset="0"/>
            </a:endParaRPr>
          </a:p>
          <a:p>
            <a:pPr marL="0" indent="0" algn="just">
              <a:buNone/>
            </a:pPr>
            <a:r>
              <a:rPr lang="uk-UA" b="1" dirty="0">
                <a:latin typeface="Times New Roman" panose="02020603050405020304" pitchFamily="18" charset="0"/>
                <a:cs typeface="Times New Roman" panose="02020603050405020304" pitchFamily="18" charset="0"/>
              </a:rPr>
              <a:t> </a:t>
            </a:r>
            <a:endParaRPr lang="uk-UA" dirty="0">
              <a:latin typeface="Times New Roman" panose="02020603050405020304" pitchFamily="18" charset="0"/>
              <a:cs typeface="Times New Roman" panose="02020603050405020304" pitchFamily="18" charset="0"/>
            </a:endParaRPr>
          </a:p>
          <a:p>
            <a:pPr marL="0" indent="0" algn="just">
              <a:buNone/>
            </a:pPr>
            <a:r>
              <a:rPr lang="uk-UA" b="1" dirty="0">
                <a:latin typeface="Times New Roman" panose="02020603050405020304" pitchFamily="18" charset="0"/>
                <a:cs typeface="Times New Roman" panose="02020603050405020304" pitchFamily="18" charset="0"/>
              </a:rPr>
              <a:t>	</a:t>
            </a:r>
          </a:p>
          <a:p>
            <a:pPr marL="0" indent="0" algn="just">
              <a:buNone/>
            </a:pPr>
            <a:endParaRPr lang="uk-UA" b="1" dirty="0">
              <a:latin typeface="Times New Roman" panose="02020603050405020304" pitchFamily="18" charset="0"/>
              <a:cs typeface="Times New Roman" panose="02020603050405020304" pitchFamily="18" charset="0"/>
            </a:endParaRPr>
          </a:p>
          <a:p>
            <a:pPr marL="0" indent="0" algn="just">
              <a:buNone/>
            </a:pPr>
            <a:r>
              <a:rPr lang="uk-UA" sz="3300" b="1" dirty="0" smtClean="0">
                <a:latin typeface="Times New Roman" panose="02020603050405020304" pitchFamily="18" charset="0"/>
                <a:cs typeface="Times New Roman" panose="02020603050405020304" pitchFamily="18" charset="0"/>
              </a:rPr>
              <a:t>Історичний </a:t>
            </a:r>
            <a:r>
              <a:rPr lang="uk-UA" sz="3300" b="1" dirty="0">
                <a:latin typeface="Times New Roman" panose="02020603050405020304" pitchFamily="18" charset="0"/>
                <a:cs typeface="Times New Roman" panose="02020603050405020304" pitchFamily="18" charset="0"/>
              </a:rPr>
              <a:t>шлях розвитку зварювання</a:t>
            </a:r>
            <a:endParaRPr lang="uk-UA" sz="3300" dirty="0">
              <a:latin typeface="Times New Roman" panose="02020603050405020304" pitchFamily="18" charset="0"/>
              <a:cs typeface="Times New Roman" panose="02020603050405020304" pitchFamily="18" charset="0"/>
            </a:endParaRPr>
          </a:p>
          <a:p>
            <a:pPr marL="0" indent="0" algn="just">
              <a:buNone/>
            </a:pPr>
            <a:r>
              <a:rPr lang="uk-UA" dirty="0">
                <a:latin typeface="Times New Roman" panose="02020603050405020304" pitchFamily="18" charset="0"/>
                <a:cs typeface="Times New Roman" panose="02020603050405020304" pitchFamily="18" charset="0"/>
              </a:rPr>
              <a:t> </a:t>
            </a:r>
          </a:p>
          <a:p>
            <a:pPr marL="0" indent="0" algn="just">
              <a:buNone/>
            </a:pPr>
            <a:r>
              <a:rPr lang="uk-UA" dirty="0" smtClean="0">
                <a:latin typeface="Times New Roman" panose="02020603050405020304" pitchFamily="18" charset="0"/>
                <a:cs typeface="Times New Roman" panose="02020603050405020304" pitchFamily="18" charset="0"/>
              </a:rPr>
              <a:t>      Зварювання </a:t>
            </a:r>
            <a:r>
              <a:rPr lang="uk-UA" dirty="0">
                <a:latin typeface="Times New Roman" panose="02020603050405020304" pitchFamily="18" charset="0"/>
                <a:cs typeface="Times New Roman" panose="02020603050405020304" pitchFamily="18" charset="0"/>
              </a:rPr>
              <a:t>є одним із революційних технологічних процесів </a:t>
            </a:r>
            <a:r>
              <a:rPr lang="en-US" dirty="0">
                <a:latin typeface="Times New Roman" panose="02020603050405020304" pitchFamily="18" charset="0"/>
                <a:cs typeface="Times New Roman" panose="02020603050405020304" pitchFamily="18" charset="0"/>
              </a:rPr>
              <a:t>XX</a:t>
            </a:r>
            <a:r>
              <a:rPr lang="uk-UA" dirty="0">
                <a:latin typeface="Times New Roman" panose="02020603050405020304" pitchFamily="18" charset="0"/>
                <a:cs typeface="Times New Roman" panose="02020603050405020304" pitchFamily="18" charset="0"/>
              </a:rPr>
              <a:t> сторіччя, яке суттєво змінило підходи до створення різноманітних деталей, конструкцій та споруд. Важко назвати галузь виробництва, де в теперішній час не застосовується зварювання з метою отримання </a:t>
            </a:r>
            <a:r>
              <a:rPr lang="uk-UA" dirty="0" err="1">
                <a:latin typeface="Times New Roman" panose="02020603050405020304" pitchFamily="18" charset="0"/>
                <a:cs typeface="Times New Roman" panose="02020603050405020304" pitchFamily="18" charset="0"/>
              </a:rPr>
              <a:t>нерознімних</a:t>
            </a:r>
            <a:r>
              <a:rPr lang="uk-UA" dirty="0">
                <a:latin typeface="Times New Roman" panose="02020603050405020304" pitchFamily="18" charset="0"/>
                <a:cs typeface="Times New Roman" panose="02020603050405020304" pitchFamily="18" charset="0"/>
              </a:rPr>
              <a:t> з’єднань. Безперервно зростають вимоги до якості зварних з’єднань і умов їх отримання. Все це обумовлює широкі дослідження з різних аспектів створення зварних конструкцій та розробки процесів зварювання, які проводяться в промислово розвинутих країнах світу. Велика увага при дослідженні та оптимізації різних процесів зварювання надається математичному моделюванню фізичних (хімічних) процесів (явищ), від яких в значній мірі залежить якість зварного з’єднання. Розвиток комп’ютерної техніки створює добрі перспективи для застосування складних моделей, які відображують багатофакторність та взаємозв’язок явищ, що відбуваються при зварюванні. </a:t>
            </a:r>
          </a:p>
          <a:p>
            <a:pPr marL="0" indent="0" algn="just">
              <a:buNone/>
            </a:pPr>
            <a:r>
              <a:rPr lang="uk-UA" dirty="0" smtClean="0">
                <a:latin typeface="Times New Roman" panose="02020603050405020304" pitchFamily="18" charset="0"/>
                <a:cs typeface="Times New Roman" panose="02020603050405020304" pitchFamily="18" charset="0"/>
              </a:rPr>
              <a:t>      Окрім </a:t>
            </a:r>
            <a:r>
              <a:rPr lang="uk-UA" dirty="0">
                <a:latin typeface="Times New Roman" panose="02020603050405020304" pitchFamily="18" charset="0"/>
                <a:cs typeface="Times New Roman" panose="02020603050405020304" pitchFamily="18" charset="0"/>
              </a:rPr>
              <a:t>того, комп’ютеризація математичного моделювання зварювальних процесів робить його доступним для широкого кола користувачів та дослідників, які пов’язані не лише з теоретичними дослідженнями, а і з розробкою та оптимізацією інженерних рішень. </a:t>
            </a:r>
          </a:p>
          <a:p>
            <a:pPr marL="0" indent="0" algn="just">
              <a:buNone/>
            </a:pPr>
            <a:r>
              <a:rPr lang="uk-UA" dirty="0" smtClean="0">
                <a:latin typeface="Times New Roman" panose="02020603050405020304" pitchFamily="18" charset="0"/>
                <a:cs typeface="Times New Roman" panose="02020603050405020304" pitchFamily="18" charset="0"/>
              </a:rPr>
              <a:t>      Сучасні </a:t>
            </a:r>
            <a:r>
              <a:rPr lang="uk-UA" dirty="0">
                <a:latin typeface="Times New Roman" panose="02020603050405020304" pitchFamily="18" charset="0"/>
                <a:cs typeface="Times New Roman" panose="02020603050405020304" pitchFamily="18" charset="0"/>
              </a:rPr>
              <a:t>зварювальні процеси являють собою комплекс характерних фізичних та хімічних явищ, від яких залежить якість зварних з’єднань та багато інших показників (продуктивність, енергоефективність, екологія та ін.). Створено багато нових зварювальних процесів: від зварювання вугільним і металевим електродом до електронно-променевого, лазерного, гібридного лазерно-дугового зварювання.</a:t>
            </a:r>
          </a:p>
          <a:p>
            <a:pPr marL="0" indent="0" algn="just">
              <a:buNone/>
            </a:pPr>
            <a:r>
              <a:rPr lang="uk-UA" dirty="0" smtClean="0">
                <a:latin typeface="Times New Roman" panose="02020603050405020304" pitchFamily="18" charset="0"/>
                <a:cs typeface="Times New Roman" panose="02020603050405020304" pitchFamily="18" charset="0"/>
              </a:rPr>
              <a:t>      Вперше </a:t>
            </a:r>
            <a:r>
              <a:rPr lang="uk-UA" dirty="0">
                <a:latin typeface="Times New Roman" panose="02020603050405020304" pitchFamily="18" charset="0"/>
                <a:cs typeface="Times New Roman" panose="02020603050405020304" pitchFamily="18" charset="0"/>
              </a:rPr>
              <a:t>думка про можливість практичного застосування «електричних іскор» для плавлення металів висловив у 1753 році академік Георг Вільгельм </a:t>
            </a:r>
            <a:r>
              <a:rPr lang="uk-UA" dirty="0" err="1">
                <a:latin typeface="Times New Roman" panose="02020603050405020304" pitchFamily="18" charset="0"/>
                <a:cs typeface="Times New Roman" panose="02020603050405020304" pitchFamily="18" charset="0"/>
              </a:rPr>
              <a:t>Рихман</a:t>
            </a:r>
            <a:r>
              <a:rPr lang="uk-UA" dirty="0">
                <a:latin typeface="Times New Roman" panose="02020603050405020304" pitchFamily="18" charset="0"/>
                <a:cs typeface="Times New Roman" panose="02020603050405020304" pitchFamily="18" charset="0"/>
              </a:rPr>
              <a:t>, який виконав ряд досліджень атмосферної електрики. Практичній перевірці такого припущення сприяло створення італійським вченим-фізиком </a:t>
            </a:r>
            <a:r>
              <a:rPr lang="uk-UA" dirty="0" err="1">
                <a:latin typeface="Times New Roman" panose="02020603050405020304" pitchFamily="18" charset="0"/>
                <a:cs typeface="Times New Roman" panose="02020603050405020304" pitchFamily="18" charset="0"/>
              </a:rPr>
              <a:t>Алессандро</a:t>
            </a:r>
            <a:r>
              <a:rPr lang="uk-UA" dirty="0">
                <a:latin typeface="Times New Roman" panose="02020603050405020304" pitchFamily="18" charset="0"/>
                <a:cs typeface="Times New Roman" panose="02020603050405020304" pitchFamily="18" charset="0"/>
              </a:rPr>
              <a:t> Вольта гальванічного елемента «вольтова стовпа». У 1802 році професор Василь Володимирович Петров (рис.1, а), використовуючи потужний гальванічний елемент відкрив явище електричної дуги. Він також передбачив можливість її практичного застосування. Незалежно від В. В. Петрова, у 1809 році, електричну дугу отримав англійський </a:t>
            </a:r>
            <a:r>
              <a:rPr lang="uk-UA" dirty="0" smtClean="0">
                <a:latin typeface="Times New Roman" panose="02020603050405020304" pitchFamily="18" charset="0"/>
                <a:cs typeface="Times New Roman" panose="02020603050405020304" pitchFamily="18" charset="0"/>
              </a:rPr>
              <a:t>фізик </a:t>
            </a:r>
            <a:r>
              <a:rPr lang="uk-UA" dirty="0" err="1" smtClean="0">
                <a:latin typeface="Times New Roman" panose="02020603050405020304" pitchFamily="18" charset="0"/>
                <a:cs typeface="Times New Roman" panose="02020603050405020304" pitchFamily="18" charset="0"/>
              </a:rPr>
              <a:t>Гемфрі</a:t>
            </a:r>
            <a:r>
              <a:rPr lang="uk-UA" dirty="0" smtClean="0">
                <a:latin typeface="Times New Roman" panose="02020603050405020304" pitchFamily="18" charset="0"/>
                <a:cs typeface="Times New Roman" panose="02020603050405020304" pitchFamily="18" charset="0"/>
              </a:rPr>
              <a:t> </a:t>
            </a:r>
            <a:r>
              <a:rPr lang="uk-UA" dirty="0" err="1" smtClean="0">
                <a:latin typeface="Times New Roman" panose="02020603050405020304" pitchFamily="18" charset="0"/>
                <a:cs typeface="Times New Roman" panose="02020603050405020304" pitchFamily="18" charset="0"/>
              </a:rPr>
              <a:t>Деві</a:t>
            </a:r>
            <a:r>
              <a:rPr lang="uk-UA" dirty="0" smtClean="0">
                <a:latin typeface="Times New Roman" panose="02020603050405020304" pitchFamily="18" charset="0"/>
                <a:cs typeface="Times New Roman" panose="02020603050405020304" pitchFamily="18" charset="0"/>
              </a:rPr>
              <a:t> (рис</a:t>
            </a:r>
            <a:r>
              <a:rPr lang="uk-UA" dirty="0">
                <a:latin typeface="Times New Roman" panose="02020603050405020304" pitchFamily="18" charset="0"/>
                <a:cs typeface="Times New Roman" panose="02020603050405020304" pitchFamily="18" charset="0"/>
              </a:rPr>
              <a:t>. 1, б).</a:t>
            </a:r>
          </a:p>
          <a:p>
            <a:pPr marL="0" indent="0">
              <a:buNone/>
            </a:pP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774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120" y="1124744"/>
            <a:ext cx="5316537" cy="375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23728" y="5085184"/>
            <a:ext cx="5328592" cy="1169551"/>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Рисунок 13 – </a:t>
            </a:r>
            <a:r>
              <a:rPr lang="ru-RU" sz="1400" dirty="0" err="1" smtClean="0">
                <a:latin typeface="Times New Roman" panose="02020603050405020304" pitchFamily="18" charset="0"/>
                <a:cs typeface="Times New Roman" panose="02020603050405020304" pitchFamily="18" charset="0"/>
              </a:rPr>
              <a:t>Учасники</a:t>
            </a:r>
            <a:r>
              <a:rPr lang="ru-RU" sz="1400" dirty="0" smtClean="0">
                <a:latin typeface="Times New Roman" panose="02020603050405020304" pitchFamily="18" charset="0"/>
                <a:cs typeface="Times New Roman" panose="02020603050405020304" pitchFamily="18" charset="0"/>
              </a:rPr>
              <a:t> II-</a:t>
            </a:r>
            <a:r>
              <a:rPr lang="ru-RU" sz="1400" dirty="0" err="1" smtClean="0">
                <a:latin typeface="Times New Roman" panose="02020603050405020304" pitchFamily="18" charset="0"/>
                <a:cs typeface="Times New Roman" panose="02020603050405020304" pitchFamily="18" charset="0"/>
              </a:rPr>
              <a:t>етапу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Всеукраїнського</a:t>
            </a:r>
            <a:r>
              <a:rPr lang="ru-RU" sz="1400" dirty="0" smtClean="0">
                <a:latin typeface="Times New Roman" panose="02020603050405020304" pitchFamily="18" charset="0"/>
                <a:cs typeface="Times New Roman" panose="02020603050405020304" pitchFamily="18" charset="0"/>
              </a:rPr>
              <a:t> конкурсу </a:t>
            </a:r>
            <a:r>
              <a:rPr lang="ru-RU" sz="1400" dirty="0" err="1" smtClean="0">
                <a:latin typeface="Times New Roman" panose="02020603050405020304" pitchFamily="18" charset="0"/>
                <a:cs typeface="Times New Roman" panose="02020603050405020304" pitchFamily="18" charset="0"/>
              </a:rPr>
              <a:t>студентських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наукових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робіт</a:t>
            </a:r>
            <a:r>
              <a:rPr lang="ru-RU" sz="1400" dirty="0" smtClean="0">
                <a:latin typeface="Times New Roman" panose="02020603050405020304" pitchFamily="18" charset="0"/>
                <a:cs typeface="Times New Roman" panose="02020603050405020304" pitchFamily="18" charset="0"/>
              </a:rPr>
              <a:t> за </a:t>
            </a:r>
            <a:r>
              <a:rPr lang="ru-RU" sz="1400" dirty="0" err="1" smtClean="0">
                <a:latin typeface="Times New Roman" panose="02020603050405020304" pitchFamily="18" charset="0"/>
                <a:cs typeface="Times New Roman" panose="02020603050405020304" pitchFamily="18" charset="0"/>
              </a:rPr>
              <a:t>напрямом</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Національний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технічний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університет</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Запоріжська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політехніка</a:t>
            </a:r>
            <a:r>
              <a:rPr lang="ru-RU" sz="1400" dirty="0" smtClean="0">
                <a:latin typeface="Times New Roman" panose="02020603050405020304" pitchFamily="18" charset="0"/>
                <a:cs typeface="Times New Roman" panose="02020603050405020304" pitchFamily="18" charset="0"/>
              </a:rPr>
              <a:t>», 2019 р. Кафедру представляли студент </a:t>
            </a:r>
            <a:r>
              <a:rPr lang="ru-RU" sz="1400" dirty="0" err="1" smtClean="0">
                <a:latin typeface="Times New Roman" panose="02020603050405020304" pitchFamily="18" charset="0"/>
                <a:cs typeface="Times New Roman" panose="02020603050405020304" pitchFamily="18" charset="0"/>
              </a:rPr>
              <a:t>групи</a:t>
            </a:r>
            <a:r>
              <a:rPr lang="ru-RU" sz="1400" dirty="0" smtClean="0">
                <a:latin typeface="Times New Roman" panose="02020603050405020304" pitchFamily="18" charset="0"/>
                <a:cs typeface="Times New Roman" panose="02020603050405020304" pitchFamily="18" charset="0"/>
              </a:rPr>
              <a:t> МІТ-Н218л П. А. </a:t>
            </a:r>
            <a:r>
              <a:rPr lang="ru-RU" sz="1400" dirty="0" err="1" smtClean="0">
                <a:latin typeface="Times New Roman" panose="02020603050405020304" pitchFamily="18" charset="0"/>
                <a:cs typeface="Times New Roman" panose="02020603050405020304" pitchFamily="18" charset="0"/>
              </a:rPr>
              <a:t>Ситнков</a:t>
            </a:r>
            <a:r>
              <a:rPr lang="ru-RU" sz="1400"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та старший </a:t>
            </a:r>
            <a:r>
              <a:rPr lang="ru-RU" sz="1400" dirty="0" err="1" smtClean="0">
                <a:latin typeface="Times New Roman" panose="02020603050405020304" pitchFamily="18" charset="0"/>
                <a:cs typeface="Times New Roman" panose="02020603050405020304" pitchFamily="18" charset="0"/>
              </a:rPr>
              <a:t>викладач</a:t>
            </a:r>
            <a:r>
              <a:rPr lang="ru-RU" sz="1400" dirty="0" smtClean="0">
                <a:latin typeface="Times New Roman" panose="02020603050405020304" pitchFamily="18" charset="0"/>
                <a:cs typeface="Times New Roman" panose="02020603050405020304" pitchFamily="18" charset="0"/>
              </a:rPr>
              <a:t>, канд. </a:t>
            </a:r>
            <a:r>
              <a:rPr lang="ru-RU" sz="1400" dirty="0" err="1" smtClean="0">
                <a:latin typeface="Times New Roman" panose="02020603050405020304" pitchFamily="18" charset="0"/>
                <a:cs typeface="Times New Roman" panose="02020603050405020304" pitchFamily="18" charset="0"/>
              </a:rPr>
              <a:t>техн</a:t>
            </a:r>
            <a:r>
              <a:rPr lang="ru-RU" sz="1400" dirty="0" smtClean="0">
                <a:latin typeface="Times New Roman" panose="02020603050405020304" pitchFamily="18" charset="0"/>
                <a:cs typeface="Times New Roman" panose="02020603050405020304" pitchFamily="18" charset="0"/>
              </a:rPr>
              <a:t>. наук А. В. Глушко.</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9700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476672"/>
            <a:ext cx="8424936" cy="1600438"/>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На кафедрі працює аспірантура, проводиться підготовка наукових кадрів. Так, у 2023 році дисертації на здобуття наукового ступеня доктора філософії було захищено О. С. </a:t>
            </a:r>
            <a:r>
              <a:rPr lang="uk-UA" sz="1400" dirty="0" err="1" smtClean="0">
                <a:latin typeface="Times New Roman" panose="02020603050405020304" pitchFamily="18" charset="0"/>
                <a:cs typeface="Times New Roman" panose="02020603050405020304" pitchFamily="18" charset="0"/>
              </a:rPr>
              <a:t>Гаращенко</a:t>
            </a:r>
            <a:r>
              <a:rPr lang="uk-UA" sz="1400" dirty="0" smtClean="0">
                <a:latin typeface="Times New Roman" panose="02020603050405020304" pitchFamily="18" charset="0"/>
                <a:cs typeface="Times New Roman" panose="02020603050405020304" pitchFamily="18" charset="0"/>
              </a:rPr>
              <a:t>, І. В. </a:t>
            </a:r>
            <a:r>
              <a:rPr lang="uk-UA" sz="1400" dirty="0" err="1" smtClean="0">
                <a:latin typeface="Times New Roman" panose="02020603050405020304" pitchFamily="18" charset="0"/>
                <a:cs typeface="Times New Roman" panose="02020603050405020304" pitchFamily="18" charset="0"/>
              </a:rPr>
              <a:t>Касьяненко</a:t>
            </a:r>
            <a:r>
              <a:rPr lang="uk-UA" sz="1400" dirty="0" smtClean="0">
                <a:latin typeface="Times New Roman" panose="02020603050405020304" pitchFamily="18" charset="0"/>
                <a:cs typeface="Times New Roman" panose="02020603050405020304" pitchFamily="18" charset="0"/>
              </a:rPr>
              <a:t>, С. В. </a:t>
            </a:r>
            <a:r>
              <a:rPr lang="uk-UA" sz="1400" dirty="0" err="1" smtClean="0">
                <a:latin typeface="Times New Roman" panose="02020603050405020304" pitchFamily="18" charset="0"/>
                <a:cs typeface="Times New Roman" panose="02020603050405020304" pitchFamily="18" charset="0"/>
              </a:rPr>
              <a:t>Артьомова</a:t>
            </a:r>
            <a:r>
              <a:rPr lang="uk-UA" sz="1400" dirty="0" smtClean="0">
                <a:latin typeface="Times New Roman" panose="02020603050405020304" pitchFamily="18" charset="0"/>
                <a:cs typeface="Times New Roman" panose="02020603050405020304" pitchFamily="18" charset="0"/>
              </a:rPr>
              <a:t>.</a:t>
            </a:r>
          </a:p>
          <a:p>
            <a:pPr algn="just"/>
            <a:r>
              <a:rPr lang="uk-UA" sz="1400" dirty="0" smtClean="0">
                <a:latin typeface="Times New Roman" panose="02020603050405020304" pitchFamily="18" charset="0"/>
                <a:cs typeface="Times New Roman" panose="02020603050405020304" pitchFamily="18" charset="0"/>
              </a:rPr>
              <a:t>      У квітні 2024 року достроково захистив дисертацію на здобуття наукового ступеня доктора філософії випускник кафедри зварювання (2020 р.) </a:t>
            </a:r>
          </a:p>
          <a:p>
            <a:pPr algn="just"/>
            <a:r>
              <a:rPr lang="uk-UA" sz="1400" dirty="0" smtClean="0">
                <a:latin typeface="Times New Roman" panose="02020603050405020304" pitchFamily="18" charset="0"/>
                <a:cs typeface="Times New Roman" panose="02020603050405020304" pitchFamily="18" charset="0"/>
              </a:rPr>
              <a:t>      П. А. </a:t>
            </a:r>
            <a:r>
              <a:rPr lang="uk-UA" sz="1400" dirty="0" err="1" smtClean="0">
                <a:latin typeface="Times New Roman" panose="02020603050405020304" pitchFamily="18" charset="0"/>
                <a:cs typeface="Times New Roman" panose="02020603050405020304" pitchFamily="18" charset="0"/>
              </a:rPr>
              <a:t>Ситников</a:t>
            </a:r>
            <a:r>
              <a:rPr lang="uk-UA" sz="1400" dirty="0" smtClean="0">
                <a:latin typeface="Times New Roman" panose="02020603050405020304" pitchFamily="18" charset="0"/>
                <a:cs typeface="Times New Roman" panose="02020603050405020304" pitchFamily="18" charset="0"/>
              </a:rPr>
              <a:t> (рис. 14). Нині він працює на посаді асистента, поєднуючи викладання з науковою роботою та обов’язками відповідального за профорієнтаційну роботу.</a:t>
            </a:r>
            <a:endParaRPr lang="uk-UA" sz="1400" dirty="0">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088144"/>
            <a:ext cx="4949825"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75656" y="5877272"/>
            <a:ext cx="6408712" cy="738664"/>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Рисунок 14 – Аспірант Павло Андрійович </a:t>
            </a:r>
            <a:r>
              <a:rPr lang="uk-UA" sz="1400" dirty="0" err="1" smtClean="0">
                <a:latin typeface="Times New Roman" panose="02020603050405020304" pitchFamily="18" charset="0"/>
                <a:cs typeface="Times New Roman" panose="02020603050405020304" pitchFamily="18" charset="0"/>
              </a:rPr>
              <a:t>Ситников</a:t>
            </a:r>
            <a:r>
              <a:rPr lang="uk-UA" sz="1400" dirty="0" smtClean="0">
                <a:latin typeface="Times New Roman" panose="02020603050405020304" pitchFamily="18" charset="0"/>
                <a:cs typeface="Times New Roman" panose="02020603050405020304" pitchFamily="18" charset="0"/>
              </a:rPr>
              <a:t>, під час захисту дисертації на здобуття наукового ступеня доктора філософії, Національний технічний університет «Харківський політехнічний інститут», 2024 р., м. Харків.</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251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02018" y="620688"/>
            <a:ext cx="7992888" cy="2246769"/>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З серпня 2024 року на кафедрі почала працювати інженер Н. В. Савченко, досвідчений фахівець з комп’ютерно-інформаційних технологій, яку долучено до профорієнтаційної роботи та наповнення сайту кафедри. Кафедра «Зварювання» продовжує реалізовувати основні завдання з підготовки висококваліфікованих фахівців за спеціальністю 132 «Матеріалознавство» Спеціалізація: «Зварювання та споріднені процеси і технології», здатних формулювати, узагальнювати та розв’язувати наукові і практичні задачі у своїй професійній діяльності з проектування, виробництва та експлуатації зварних конструкцій, експлуатації та ремонту зварювального устаткування, розробки новітніх технологій </a:t>
            </a:r>
            <a:r>
              <a:rPr lang="uk-UA" sz="1400" dirty="0" err="1" smtClean="0">
                <a:latin typeface="Times New Roman" panose="02020603050405020304" pitchFamily="18" charset="0"/>
                <a:cs typeface="Times New Roman" panose="02020603050405020304" pitchFamily="18" charset="0"/>
              </a:rPr>
              <a:t>зварювальння</a:t>
            </a:r>
            <a:r>
              <a:rPr lang="uk-UA" sz="1400" dirty="0" smtClean="0">
                <a:latin typeface="Times New Roman" panose="02020603050405020304" pitchFamily="18" charset="0"/>
                <a:cs typeface="Times New Roman" panose="02020603050405020304" pitchFamily="18" charset="0"/>
              </a:rPr>
              <a:t> та споріднених процесів і технологій. Станом на вересень 2024 року на кафедрі працюють два професора, д-р техн. наук; три доцента, канд. техн. наук; один доктор філософії (</a:t>
            </a:r>
            <a:r>
              <a:rPr lang="en-US" sz="1400" dirty="0" smtClean="0">
                <a:latin typeface="Times New Roman" panose="02020603050405020304" pitchFamily="18" charset="0"/>
                <a:cs typeface="Times New Roman" panose="02020603050405020304" pitchFamily="18" charset="0"/>
              </a:rPr>
              <a:t>PhD), </a:t>
            </a:r>
            <a:r>
              <a:rPr lang="uk-UA" sz="1400" dirty="0" smtClean="0">
                <a:latin typeface="Times New Roman" panose="02020603050405020304" pitchFamily="18" charset="0"/>
                <a:cs typeface="Times New Roman" panose="02020603050405020304" pitchFamily="18" charset="0"/>
              </a:rPr>
              <a:t>завідувач навчальної лабораторії та інженер (рис. 15). </a:t>
            </a:r>
            <a:endParaRPr lang="uk-UA" sz="1400" dirty="0">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31" y="2867457"/>
            <a:ext cx="4648874" cy="3585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364088" y="3775680"/>
            <a:ext cx="3563888" cy="2677656"/>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Рисунок 15 – Колектив кафедри «Зварювання» (зліва направо): завідувач лабораторії Володимир Павлович Гордієнко; професор, д-р техн. наук Віталій Володимирович Дмитрик; доцент, </a:t>
            </a:r>
            <a:r>
              <a:rPr lang="uk-UA" sz="1400" dirty="0" err="1" smtClean="0">
                <a:latin typeface="Times New Roman" panose="02020603050405020304" pitchFamily="18" charset="0"/>
                <a:cs typeface="Times New Roman" panose="02020603050405020304" pitchFamily="18" charset="0"/>
              </a:rPr>
              <a:t>к.т.н</a:t>
            </a:r>
            <a:r>
              <a:rPr lang="uk-UA" sz="1400" dirty="0" smtClean="0">
                <a:latin typeface="Times New Roman" panose="02020603050405020304" pitchFamily="18" charset="0"/>
                <a:cs typeface="Times New Roman" panose="02020603050405020304" pitchFamily="18" charset="0"/>
              </a:rPr>
              <a:t>. В’ячеслав Павлович </a:t>
            </a:r>
            <a:r>
              <a:rPr lang="uk-UA" sz="1400" dirty="0" err="1" smtClean="0">
                <a:latin typeface="Times New Roman" panose="02020603050405020304" pitchFamily="18" charset="0"/>
                <a:cs typeface="Times New Roman" panose="02020603050405020304" pitchFamily="18" charset="0"/>
              </a:rPr>
              <a:t>Маршуба</a:t>
            </a:r>
            <a:r>
              <a:rPr lang="uk-UA" sz="1400" dirty="0" smtClean="0">
                <a:latin typeface="Times New Roman" panose="02020603050405020304" pitchFamily="18" charset="0"/>
                <a:cs typeface="Times New Roman" panose="02020603050405020304" pitchFamily="18" charset="0"/>
              </a:rPr>
              <a:t>; завідувач кафедри, професор, </a:t>
            </a:r>
            <a:r>
              <a:rPr lang="uk-UA" sz="1400" dirty="0" err="1" smtClean="0">
                <a:latin typeface="Times New Roman" panose="02020603050405020304" pitchFamily="18" charset="0"/>
                <a:cs typeface="Times New Roman" panose="02020603050405020304" pitchFamily="18" charset="0"/>
              </a:rPr>
              <a:t>д.т.н</a:t>
            </a:r>
            <a:r>
              <a:rPr lang="uk-UA" sz="1400" dirty="0" smtClean="0">
                <a:latin typeface="Times New Roman" panose="02020603050405020304" pitchFamily="18" charset="0"/>
                <a:cs typeface="Times New Roman" panose="02020603050405020304" pitchFamily="18" charset="0"/>
              </a:rPr>
              <a:t>. Сергій Олексійович </a:t>
            </a:r>
            <a:r>
              <a:rPr lang="uk-UA" sz="1400" dirty="0" err="1" smtClean="0">
                <a:latin typeface="Times New Roman" panose="02020603050405020304" pitchFamily="18" charset="0"/>
                <a:cs typeface="Times New Roman" panose="02020603050405020304" pitchFamily="18" charset="0"/>
              </a:rPr>
              <a:t>Лузан</a:t>
            </a:r>
            <a:r>
              <a:rPr lang="uk-UA" sz="1400" dirty="0" smtClean="0">
                <a:latin typeface="Times New Roman" panose="02020603050405020304" pitchFamily="18" charset="0"/>
                <a:cs typeface="Times New Roman" panose="02020603050405020304" pitchFamily="18" charset="0"/>
              </a:rPr>
              <a:t>; асистент, доктор філософії Павло Андрійович </a:t>
            </a:r>
            <a:r>
              <a:rPr lang="uk-UA" sz="1400" dirty="0" err="1" smtClean="0">
                <a:latin typeface="Times New Roman" panose="02020603050405020304" pitchFamily="18" charset="0"/>
                <a:cs typeface="Times New Roman" panose="02020603050405020304" pitchFamily="18" charset="0"/>
              </a:rPr>
              <a:t>Ситников</a:t>
            </a:r>
            <a:r>
              <a:rPr lang="uk-UA" sz="1400" dirty="0" smtClean="0">
                <a:latin typeface="Times New Roman" panose="02020603050405020304" pitchFamily="18" charset="0"/>
                <a:cs typeface="Times New Roman" panose="02020603050405020304" pitchFamily="18" charset="0"/>
              </a:rPr>
              <a:t>; доцент, </a:t>
            </a:r>
            <a:r>
              <a:rPr lang="uk-UA" sz="1400" dirty="0" err="1" smtClean="0">
                <a:latin typeface="Times New Roman" panose="02020603050405020304" pitchFamily="18" charset="0"/>
                <a:cs typeface="Times New Roman" panose="02020603050405020304" pitchFamily="18" charset="0"/>
              </a:rPr>
              <a:t>к.т.н</a:t>
            </a:r>
            <a:r>
              <a:rPr lang="uk-UA" sz="1400" dirty="0" smtClean="0">
                <a:latin typeface="Times New Roman" panose="02020603050405020304" pitchFamily="18" charset="0"/>
                <a:cs typeface="Times New Roman" panose="02020603050405020304" pitchFamily="18" charset="0"/>
              </a:rPr>
              <a:t>. Олександр Вікторович </a:t>
            </a:r>
            <a:r>
              <a:rPr lang="uk-UA" sz="1400" dirty="0" err="1" smtClean="0">
                <a:latin typeface="Times New Roman" panose="02020603050405020304" pitchFamily="18" charset="0"/>
                <a:cs typeface="Times New Roman" panose="02020603050405020304" pitchFamily="18" charset="0"/>
              </a:rPr>
              <a:t>Крахмальов</a:t>
            </a:r>
            <a:r>
              <a:rPr lang="uk-UA" sz="1400" dirty="0" smtClean="0">
                <a:latin typeface="Times New Roman" panose="02020603050405020304" pitchFamily="18" charset="0"/>
                <a:cs typeface="Times New Roman" panose="02020603050405020304" pitchFamily="18" charset="0"/>
              </a:rPr>
              <a:t> (2024 р., Навчально-наукова лабораторія кафедри, м. Харків)</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1061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1772816"/>
            <a:ext cx="7920880" cy="2062103"/>
          </a:xfrm>
          <a:prstGeom prst="rect">
            <a:avLst/>
          </a:prstGeom>
        </p:spPr>
        <p:txBody>
          <a:bodyPr wrap="square">
            <a:spAutoFit/>
          </a:bodyPr>
          <a:lstStyle/>
          <a:p>
            <a:pPr algn="just"/>
            <a:r>
              <a:rPr lang="ru-RU" sz="3200" b="1" dirty="0" smtClean="0">
                <a:solidFill>
                  <a:srgbClr val="3399FF"/>
                </a:solidFill>
                <a:latin typeface="Times New Roman" panose="02020603050405020304" pitchFamily="18" charset="0"/>
                <a:cs typeface="Times New Roman" panose="02020603050405020304" pitchFamily="18" charset="0"/>
              </a:rPr>
              <a:t>      </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Кафедра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має</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все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необхідне</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для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суттєвого</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підвищення</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рівня</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навчально-методичної</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та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наукової</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роботи</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для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вирішення</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задач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сучасної</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вищої</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ru-RU" sz="3200" b="1" dirty="0" err="1" smtClean="0">
                <a:solidFill>
                  <a:schemeClr val="accent1">
                    <a:lumMod val="75000"/>
                  </a:schemeClr>
                </a:solidFill>
                <a:latin typeface="Times New Roman" panose="02020603050405020304" pitchFamily="18" charset="0"/>
                <a:cs typeface="Times New Roman" panose="02020603050405020304" pitchFamily="18" charset="0"/>
              </a:rPr>
              <a:t>школи</a:t>
            </a:r>
            <a:r>
              <a:rPr lang="ru-RU" sz="3200" b="1" dirty="0" smtClean="0">
                <a:solidFill>
                  <a:schemeClr val="accent1">
                    <a:lumMod val="75000"/>
                  </a:schemeClr>
                </a:solidFill>
                <a:latin typeface="Times New Roman" panose="02020603050405020304" pitchFamily="18" charset="0"/>
                <a:cs typeface="Times New Roman" panose="02020603050405020304" pitchFamily="18" charset="0"/>
              </a:rPr>
              <a:t>. </a:t>
            </a:r>
            <a:endParaRPr lang="uk-UA" sz="3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547664" y="4509120"/>
            <a:ext cx="6408712" cy="646331"/>
          </a:xfrm>
          <a:prstGeom prst="rect">
            <a:avLst/>
          </a:prstGeom>
        </p:spPr>
        <p:txBody>
          <a:bodyPr wrap="square">
            <a:spAutoFit/>
          </a:bodyPr>
          <a:lstStyle/>
          <a:p>
            <a:pPr lvl="0" algn="ctr"/>
            <a:r>
              <a:rPr lang="uk-UA" sz="3600" dirty="0">
                <a:solidFill>
                  <a:srgbClr val="0070C0"/>
                </a:solidFill>
                <a:latin typeface="Times New Roman" panose="02020603050405020304" pitchFamily="18" charset="0"/>
                <a:cs typeface="Times New Roman" panose="02020603050405020304" pitchFamily="18" charset="0"/>
                <a:sym typeface="Wingdings 2"/>
              </a:rPr>
              <a:t> </a:t>
            </a:r>
            <a:r>
              <a:rPr lang="uk-UA" sz="3600" dirty="0" smtClean="0">
                <a:solidFill>
                  <a:srgbClr val="0070C0"/>
                </a:solidFill>
                <a:latin typeface="Times New Roman" panose="02020603050405020304" pitchFamily="18" charset="0"/>
                <a:cs typeface="Times New Roman" panose="02020603050405020304" pitchFamily="18" charset="0"/>
                <a:sym typeface="Wingdings 2"/>
              </a:rPr>
              <a:t>           </a:t>
            </a:r>
            <a:endParaRPr lang="uk-UA"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128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196752"/>
            <a:ext cx="244827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1"/>
            <a:ext cx="2674916" cy="363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08" y="4941168"/>
            <a:ext cx="6912768" cy="1477328"/>
          </a:xfrm>
          <a:prstGeom prst="rect">
            <a:avLst/>
          </a:prstGeom>
        </p:spPr>
        <p:txBody>
          <a:bodyPr wrap="square">
            <a:spAutoFit/>
          </a:bodyPr>
          <a:lstStyle/>
          <a:p>
            <a:r>
              <a:rPr lang="ru-RU" dirty="0" smtClean="0"/>
              <a:t>                     а	                                                     б</a:t>
            </a:r>
          </a:p>
          <a:p>
            <a:pPr algn="just"/>
            <a:r>
              <a:rPr lang="ru-RU" b="1" dirty="0" smtClean="0">
                <a:latin typeface="Times New Roman" panose="02020603050405020304" pitchFamily="18" charset="0"/>
                <a:cs typeface="Times New Roman" panose="02020603050405020304" pitchFamily="18" charset="0"/>
              </a:rPr>
              <a:t>Рисунок 1 – </a:t>
            </a:r>
            <a:r>
              <a:rPr lang="ru-RU" b="1" dirty="0" err="1" smtClean="0">
                <a:latin typeface="Times New Roman" panose="02020603050405020304" pitchFamily="18" charset="0"/>
                <a:cs typeface="Times New Roman" panose="02020603050405020304" pitchFamily="18" charset="0"/>
              </a:rPr>
              <a:t>Відкривачі</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явища</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електричної</a:t>
            </a:r>
            <a:r>
              <a:rPr lang="ru-RU" b="1" dirty="0" smtClean="0">
                <a:latin typeface="Times New Roman" panose="02020603050405020304" pitchFamily="18" charset="0"/>
                <a:cs typeface="Times New Roman" panose="02020603050405020304" pitchFamily="18" charset="0"/>
              </a:rPr>
              <a:t> дуги:</a:t>
            </a:r>
          </a:p>
          <a:p>
            <a:pPr algn="just"/>
            <a:r>
              <a:rPr lang="ru-RU" b="1" dirty="0" smtClean="0">
                <a:latin typeface="Times New Roman" panose="02020603050405020304" pitchFamily="18" charset="0"/>
                <a:cs typeface="Times New Roman" panose="02020603050405020304" pitchFamily="18" charset="0"/>
              </a:rPr>
              <a:t>а – </a:t>
            </a:r>
            <a:r>
              <a:rPr lang="ru-RU" b="1" dirty="0" err="1" smtClean="0">
                <a:latin typeface="Times New Roman" panose="02020603050405020304" pitchFamily="18" charset="0"/>
                <a:cs typeface="Times New Roman" panose="02020603050405020304" pitchFamily="18" charset="0"/>
              </a:rPr>
              <a:t>Професор</a:t>
            </a:r>
            <a:r>
              <a:rPr lang="ru-RU" b="1" dirty="0" smtClean="0">
                <a:latin typeface="Times New Roman" panose="02020603050405020304" pitchFamily="18" charset="0"/>
                <a:cs typeface="Times New Roman" panose="02020603050405020304" pitchFamily="18" charset="0"/>
              </a:rPr>
              <a:t> Василь </a:t>
            </a:r>
            <a:r>
              <a:rPr lang="ru-RU" b="1" dirty="0" err="1" smtClean="0">
                <a:latin typeface="Times New Roman" panose="02020603050405020304" pitchFamily="18" charset="0"/>
                <a:cs typeface="Times New Roman" panose="02020603050405020304" pitchFamily="18" charset="0"/>
              </a:rPr>
              <a:t>Володимирович</a:t>
            </a:r>
            <a:r>
              <a:rPr lang="ru-RU" b="1" dirty="0" smtClean="0">
                <a:latin typeface="Times New Roman" panose="02020603050405020304" pitchFamily="18" charset="0"/>
                <a:cs typeface="Times New Roman" panose="02020603050405020304" pitchFamily="18" charset="0"/>
              </a:rPr>
              <a:t> Петров (1761 – 1834 </a:t>
            </a:r>
            <a:r>
              <a:rPr lang="ru-RU" b="1" dirty="0" err="1" smtClean="0">
                <a:latin typeface="Times New Roman" panose="02020603050405020304" pitchFamily="18" charset="0"/>
                <a:cs typeface="Times New Roman" panose="02020603050405020304" pitchFamily="18" charset="0"/>
              </a:rPr>
              <a:t>рр</a:t>
            </a:r>
            <a:r>
              <a:rPr lang="ru-RU" b="1" dirty="0" smtClean="0">
                <a:latin typeface="Times New Roman" panose="02020603050405020304" pitchFamily="18" charset="0"/>
                <a:cs typeface="Times New Roman" panose="02020603050405020304" pitchFamily="18" charset="0"/>
              </a:rPr>
              <a:t>.), </a:t>
            </a:r>
          </a:p>
          <a:p>
            <a:pPr algn="just"/>
            <a:r>
              <a:rPr lang="ru-RU" b="1" dirty="0" smtClean="0">
                <a:latin typeface="Times New Roman" panose="02020603050405020304" pitchFamily="18" charset="0"/>
                <a:cs typeface="Times New Roman" panose="02020603050405020304" pitchFamily="18" charset="0"/>
              </a:rPr>
              <a:t>б – </a:t>
            </a:r>
            <a:r>
              <a:rPr lang="ru-RU" b="1" dirty="0" err="1" smtClean="0">
                <a:latin typeface="Times New Roman" panose="02020603050405020304" pitchFamily="18" charset="0"/>
                <a:cs typeface="Times New Roman" panose="02020603050405020304" pitchFamily="18" charset="0"/>
              </a:rPr>
              <a:t>Англійський</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фізик</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Гемфрі</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Деві</a:t>
            </a:r>
            <a:r>
              <a:rPr lang="ru-RU" b="1" dirty="0" smtClean="0">
                <a:latin typeface="Times New Roman" panose="02020603050405020304" pitchFamily="18" charset="0"/>
                <a:cs typeface="Times New Roman" panose="02020603050405020304" pitchFamily="18" charset="0"/>
              </a:rPr>
              <a:t> (1778 – 1829 </a:t>
            </a:r>
            <a:r>
              <a:rPr lang="ru-RU" b="1" dirty="0" err="1" smtClean="0">
                <a:latin typeface="Times New Roman" panose="02020603050405020304" pitchFamily="18" charset="0"/>
                <a:cs typeface="Times New Roman" panose="02020603050405020304" pitchFamily="18" charset="0"/>
              </a:rPr>
              <a:t>рр</a:t>
            </a:r>
            <a:r>
              <a:rPr lang="ru-RU" b="1" dirty="0" smtClean="0">
                <a:latin typeface="Times New Roman" panose="02020603050405020304" pitchFamily="18" charset="0"/>
                <a:cs typeface="Times New Roman" panose="02020603050405020304" pitchFamily="18" charset="0"/>
              </a:rPr>
              <a:t>.).</a:t>
            </a:r>
          </a:p>
          <a:p>
            <a:endParaRPr lang="ru-RU" dirty="0"/>
          </a:p>
        </p:txBody>
      </p:sp>
    </p:spTree>
    <p:extLst>
      <p:ext uri="{BB962C8B-B14F-4D97-AF65-F5344CB8AC3E}">
        <p14:creationId xmlns:p14="http://schemas.microsoft.com/office/powerpoint/2010/main" val="3101028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332656"/>
            <a:ext cx="8352928" cy="3108543"/>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Для практичного </a:t>
            </a:r>
            <a:r>
              <a:rPr lang="ru-RU" sz="1400" dirty="0" err="1" smtClean="0">
                <a:latin typeface="Times New Roman" panose="02020603050405020304" pitchFamily="18" charset="0"/>
                <a:cs typeface="Times New Roman" panose="02020603050405020304" pitchFamily="18" charset="0"/>
              </a:rPr>
              <a:t>використання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електричної</a:t>
            </a:r>
            <a:r>
              <a:rPr lang="ru-RU" sz="1400" dirty="0" smtClean="0">
                <a:latin typeface="Times New Roman" panose="02020603050405020304" pitchFamily="18" charset="0"/>
                <a:cs typeface="Times New Roman" panose="02020603050405020304" pitchFamily="18" charset="0"/>
              </a:rPr>
              <a:t> дуги для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металів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знадобилося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багато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років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спільних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зусиль</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фізиків</a:t>
            </a:r>
            <a:r>
              <a:rPr lang="ru-RU" sz="1400" dirty="0" smtClean="0">
                <a:latin typeface="Times New Roman" panose="02020603050405020304" pitchFamily="18" charset="0"/>
                <a:cs typeface="Times New Roman" panose="02020603050405020304" pitchFamily="18" charset="0"/>
              </a:rPr>
              <a:t> і </a:t>
            </a:r>
            <a:r>
              <a:rPr lang="ru-RU" sz="1400" dirty="0" err="1" smtClean="0">
                <a:latin typeface="Times New Roman" panose="02020603050405020304" pitchFamily="18" charset="0"/>
                <a:cs typeface="Times New Roman" panose="02020603050405020304" pitchFamily="18" charset="0"/>
              </a:rPr>
              <a:t>техніків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спрямованих</a:t>
            </a:r>
            <a:r>
              <a:rPr lang="ru-RU" sz="1400" dirty="0" smtClean="0">
                <a:latin typeface="Times New Roman" panose="02020603050405020304" pitchFamily="18" charset="0"/>
                <a:cs typeface="Times New Roman" panose="02020603050405020304" pitchFamily="18" charset="0"/>
              </a:rPr>
              <a:t> на </a:t>
            </a:r>
            <a:r>
              <a:rPr lang="ru-RU" sz="1400" dirty="0" err="1" smtClean="0">
                <a:latin typeface="Times New Roman" panose="02020603050405020304" pitchFamily="18" charset="0"/>
                <a:cs typeface="Times New Roman" panose="02020603050405020304" pitchFamily="18" charset="0"/>
              </a:rPr>
              <a:t>створення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електричних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генераторів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Важливу</a:t>
            </a:r>
            <a:r>
              <a:rPr lang="ru-RU" sz="1400" dirty="0" smtClean="0">
                <a:latin typeface="Times New Roman" panose="02020603050405020304" pitchFamily="18" charset="0"/>
                <a:cs typeface="Times New Roman" panose="02020603050405020304" pitchFamily="18" charset="0"/>
              </a:rPr>
              <a:t> роль </a:t>
            </a:r>
            <a:r>
              <a:rPr lang="ru-RU" sz="1400" dirty="0" err="1" smtClean="0">
                <a:latin typeface="Times New Roman" panose="02020603050405020304" pitchFamily="18" charset="0"/>
                <a:cs typeface="Times New Roman" panose="02020603050405020304" pitchFamily="18" charset="0"/>
              </a:rPr>
              <a:t>відіграли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відкриття</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винаходи</a:t>
            </a:r>
            <a:r>
              <a:rPr lang="ru-RU" sz="1400" dirty="0" smtClean="0">
                <a:latin typeface="Times New Roman" panose="02020603050405020304" pitchFamily="18" charset="0"/>
                <a:cs typeface="Times New Roman" panose="02020603050405020304" pitchFamily="18" charset="0"/>
              </a:rPr>
              <a:t> в </a:t>
            </a:r>
            <a:r>
              <a:rPr lang="ru-RU" sz="1400" dirty="0" err="1" smtClean="0">
                <a:latin typeface="Times New Roman" panose="02020603050405020304" pitchFamily="18" charset="0"/>
                <a:cs typeface="Times New Roman" panose="02020603050405020304" pitchFamily="18" charset="0"/>
              </a:rPr>
              <a:t>галузі</a:t>
            </a:r>
            <a:r>
              <a:rPr lang="ru-RU" sz="1400" dirty="0" smtClean="0">
                <a:latin typeface="Times New Roman" panose="02020603050405020304" pitchFamily="18" charset="0"/>
                <a:cs typeface="Times New Roman" panose="02020603050405020304" pitchFamily="18" charset="0"/>
              </a:rPr>
              <a:t> магнетизму та </a:t>
            </a:r>
            <a:r>
              <a:rPr lang="ru-RU" sz="1400" dirty="0" err="1" smtClean="0">
                <a:latin typeface="Times New Roman" panose="02020603050405020304" pitchFamily="18" charset="0"/>
                <a:cs typeface="Times New Roman" panose="02020603050405020304" pitchFamily="18" charset="0"/>
              </a:rPr>
              <a:t>електрики</a:t>
            </a:r>
            <a:r>
              <a:rPr lang="ru-RU" sz="1400" dirty="0" smtClean="0">
                <a:latin typeface="Times New Roman" panose="02020603050405020304" pitchFamily="18" charset="0"/>
                <a:cs typeface="Times New Roman" panose="02020603050405020304" pitchFamily="18" charset="0"/>
              </a:rPr>
              <a:t>. </a:t>
            </a:r>
          </a:p>
          <a:p>
            <a:pPr algn="just"/>
            <a:r>
              <a:rPr lang="ru-RU" sz="1400" dirty="0" err="1" smtClean="0">
                <a:latin typeface="Times New Roman" panose="02020603050405020304" pitchFamily="18" charset="0"/>
                <a:cs typeface="Times New Roman" panose="02020603050405020304" pitchFamily="18" charset="0"/>
              </a:rPr>
              <a:t>Перші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електромагнітні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генератори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були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створенні</a:t>
            </a:r>
            <a:r>
              <a:rPr lang="ru-RU" sz="1400" dirty="0" smtClean="0">
                <a:latin typeface="Times New Roman" panose="02020603050405020304" pitchFamily="18" charset="0"/>
                <a:cs typeface="Times New Roman" panose="02020603050405020304" pitchFamily="18" charset="0"/>
              </a:rPr>
              <a:t> в 70-х роках XIX </a:t>
            </a:r>
            <a:r>
              <a:rPr lang="ru-RU" sz="1400" dirty="0" err="1" smtClean="0">
                <a:latin typeface="Times New Roman" panose="02020603050405020304" pitchFamily="18" charset="0"/>
                <a:cs typeface="Times New Roman" panose="02020603050405020304" pitchFamily="18" charset="0"/>
              </a:rPr>
              <a:t>сторіччя</a:t>
            </a:r>
            <a:r>
              <a:rPr lang="ru-RU" sz="1400" dirty="0" smtClean="0">
                <a:latin typeface="Times New Roman" panose="02020603050405020304" pitchFamily="18" charset="0"/>
                <a:cs typeface="Times New Roman" panose="02020603050405020304" pitchFamily="18" charset="0"/>
              </a:rPr>
              <a:t>. До </a:t>
            </a:r>
            <a:r>
              <a:rPr lang="ru-RU" sz="1400" dirty="0" err="1" smtClean="0">
                <a:latin typeface="Times New Roman" panose="02020603050405020304" pitchFamily="18" charset="0"/>
                <a:cs typeface="Times New Roman" panose="02020603050405020304" pitchFamily="18" charset="0"/>
              </a:rPr>
              <a:t>цього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були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окремі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спроби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здійснення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електричного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металів</a:t>
            </a:r>
            <a:r>
              <a:rPr lang="ru-RU" sz="1400" dirty="0" smtClean="0">
                <a:latin typeface="Times New Roman" panose="02020603050405020304" pitchFamily="18" charset="0"/>
                <a:cs typeface="Times New Roman" panose="02020603050405020304" pitchFamily="18" charset="0"/>
              </a:rPr>
              <a:t> за </a:t>
            </a:r>
            <a:r>
              <a:rPr lang="ru-RU" sz="1400" dirty="0" err="1" smtClean="0">
                <a:latin typeface="Times New Roman" panose="02020603050405020304" pitchFamily="18" charset="0"/>
                <a:cs typeface="Times New Roman" panose="02020603050405020304" pitchFamily="18" charset="0"/>
              </a:rPr>
              <a:t>допомогою</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гальванічних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елементів</a:t>
            </a:r>
            <a:r>
              <a:rPr lang="ru-RU" sz="1400" dirty="0" smtClean="0">
                <a:latin typeface="Times New Roman" panose="02020603050405020304" pitchFamily="18" charset="0"/>
                <a:cs typeface="Times New Roman" panose="02020603050405020304" pitchFamily="18" charset="0"/>
              </a:rPr>
              <a:t>. Так, у 1849 </a:t>
            </a:r>
            <a:r>
              <a:rPr lang="ru-RU" sz="1400" dirty="0" err="1" smtClean="0">
                <a:latin typeface="Times New Roman" panose="02020603050405020304" pitchFamily="18" charset="0"/>
                <a:cs typeface="Times New Roman" panose="02020603050405020304" pitchFamily="18" charset="0"/>
              </a:rPr>
              <a:t>році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американець</a:t>
            </a:r>
            <a:r>
              <a:rPr lang="ru-RU" sz="1400" dirty="0" smtClean="0">
                <a:latin typeface="Times New Roman" panose="02020603050405020304" pitchFamily="18" charset="0"/>
                <a:cs typeface="Times New Roman" panose="02020603050405020304" pitchFamily="18" charset="0"/>
              </a:rPr>
              <a:t> Г. </a:t>
            </a:r>
            <a:r>
              <a:rPr lang="ru-RU" sz="1400" dirty="0" err="1" smtClean="0">
                <a:latin typeface="Times New Roman" panose="02020603050405020304" pitchFamily="18" charset="0"/>
                <a:cs typeface="Times New Roman" panose="02020603050405020304" pitchFamily="18" charset="0"/>
              </a:rPr>
              <a:t>Стет</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отримав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англійський</a:t>
            </a:r>
            <a:r>
              <a:rPr lang="ru-RU" sz="1400" dirty="0" smtClean="0">
                <a:latin typeface="Times New Roman" panose="02020603050405020304" pitchFamily="18" charset="0"/>
                <a:cs typeface="Times New Roman" panose="02020603050405020304" pitchFamily="18" charset="0"/>
              </a:rPr>
              <a:t> патент на </a:t>
            </a:r>
            <a:r>
              <a:rPr lang="ru-RU" sz="1400" dirty="0" err="1" smtClean="0">
                <a:latin typeface="Times New Roman" panose="02020603050405020304" pitchFamily="18" charset="0"/>
                <a:cs typeface="Times New Roman" panose="02020603050405020304" pitchFamily="18" charset="0"/>
              </a:rPr>
              <a:t>з’єднання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металів</a:t>
            </a:r>
            <a:r>
              <a:rPr lang="ru-RU" sz="1400" dirty="0" smtClean="0">
                <a:latin typeface="Times New Roman" panose="02020603050405020304" pitchFamily="18" charset="0"/>
                <a:cs typeface="Times New Roman" panose="02020603050405020304" pitchFamily="18" charset="0"/>
              </a:rPr>
              <a:t> за </a:t>
            </a:r>
            <a:r>
              <a:rPr lang="ru-RU" sz="1400" dirty="0" err="1" smtClean="0">
                <a:latin typeface="Times New Roman" panose="02020603050405020304" pitchFamily="18" charset="0"/>
                <a:cs typeface="Times New Roman" panose="02020603050405020304" pitchFamily="18" charset="0"/>
              </a:rPr>
              <a:t>допомогою</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електрики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Однак</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цей</a:t>
            </a:r>
            <a:r>
              <a:rPr lang="ru-RU" sz="1400" dirty="0" smtClean="0">
                <a:latin typeface="Times New Roman" panose="02020603050405020304" pitchFamily="18" charset="0"/>
                <a:cs typeface="Times New Roman" panose="02020603050405020304" pitchFamily="18" charset="0"/>
              </a:rPr>
              <a:t> патент не </a:t>
            </a:r>
            <a:r>
              <a:rPr lang="ru-RU" sz="1400" dirty="0" err="1" smtClean="0">
                <a:latin typeface="Times New Roman" panose="02020603050405020304" pitchFamily="18" charset="0"/>
                <a:cs typeface="Times New Roman" panose="02020603050405020304" pitchFamily="18" charset="0"/>
              </a:rPr>
              <a:t>був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реалізований</a:t>
            </a:r>
            <a:r>
              <a:rPr lang="ru-RU" sz="1400" dirty="0" smtClean="0">
                <a:latin typeface="Times New Roman" panose="02020603050405020304" pitchFamily="18" charset="0"/>
                <a:cs typeface="Times New Roman" panose="02020603050405020304" pitchFamily="18" charset="0"/>
              </a:rPr>
              <a:t> на </a:t>
            </a:r>
            <a:r>
              <a:rPr lang="ru-RU" sz="1400" dirty="0" err="1" smtClean="0">
                <a:latin typeface="Times New Roman" panose="02020603050405020304" pitchFamily="18" charset="0"/>
                <a:cs typeface="Times New Roman" panose="02020603050405020304" pitchFamily="18" charset="0"/>
              </a:rPr>
              <a:t>практиці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Поглиблена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розробка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процесів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електричного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металів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розпочалася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пізніше</a:t>
            </a:r>
            <a:r>
              <a:rPr lang="ru-RU" sz="1400" dirty="0" smtClean="0">
                <a:latin typeface="Times New Roman" panose="02020603050405020304" pitchFamily="18" charset="0"/>
                <a:cs typeface="Times New Roman" panose="02020603050405020304" pitchFamily="18" charset="0"/>
              </a:rPr>
              <a:t>.</a:t>
            </a:r>
          </a:p>
          <a:p>
            <a:pPr algn="just"/>
            <a:r>
              <a:rPr lang="ru-RU" sz="1400" dirty="0" smtClean="0">
                <a:latin typeface="Times New Roman" panose="02020603050405020304" pitchFamily="18" charset="0"/>
                <a:cs typeface="Times New Roman" panose="02020603050405020304" pitchFamily="18" charset="0"/>
              </a:rPr>
              <a:t>      Так в 1882 </a:t>
            </a:r>
            <a:r>
              <a:rPr lang="ru-RU" sz="1400" dirty="0" err="1" smtClean="0">
                <a:latin typeface="Times New Roman" panose="02020603050405020304" pitchFamily="18" charset="0"/>
                <a:cs typeface="Times New Roman" panose="02020603050405020304" pitchFamily="18" charset="0"/>
              </a:rPr>
              <a:t>році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винахідник</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Микола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Миколайович</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Бенардос</a:t>
            </a:r>
            <a:r>
              <a:rPr lang="ru-RU" sz="1400" dirty="0" smtClean="0">
                <a:latin typeface="Times New Roman" panose="02020603050405020304" pitchFamily="18" charset="0"/>
                <a:cs typeface="Times New Roman" panose="02020603050405020304" pitchFamily="18" charset="0"/>
              </a:rPr>
              <a:t> (рис. 2, а) </a:t>
            </a:r>
            <a:r>
              <a:rPr lang="ru-RU" sz="1400" dirty="0" err="1" smtClean="0">
                <a:latin typeface="Times New Roman" panose="02020603050405020304" pitchFamily="18" charset="0"/>
                <a:cs typeface="Times New Roman" panose="02020603050405020304" pitchFamily="18" charset="0"/>
              </a:rPr>
              <a:t>запропонував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спосіб</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міцного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з’єднання</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роз’єднання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металів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безпосередньою</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дією</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електричного</a:t>
            </a:r>
            <a:r>
              <a:rPr lang="ru-RU" sz="1400" dirty="0" smtClean="0">
                <a:latin typeface="Times New Roman" panose="02020603050405020304" pitchFamily="18" charset="0"/>
                <a:cs typeface="Times New Roman" panose="02020603050405020304" pitchFamily="18" charset="0"/>
              </a:rPr>
              <a:t> струму. Не </a:t>
            </a:r>
            <a:r>
              <a:rPr lang="ru-RU" sz="1400" dirty="0" err="1" smtClean="0">
                <a:latin typeface="Times New Roman" panose="02020603050405020304" pitchFamily="18" charset="0"/>
                <a:cs typeface="Times New Roman" panose="02020603050405020304" pitchFamily="18" charset="0"/>
              </a:rPr>
              <a:t>менш</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важливими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винаходами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вченого</a:t>
            </a:r>
            <a:r>
              <a:rPr lang="ru-RU" sz="1400" dirty="0" smtClean="0">
                <a:latin typeface="Times New Roman" panose="02020603050405020304" pitchFamily="18" charset="0"/>
                <a:cs typeface="Times New Roman" panose="02020603050405020304" pitchFamily="18" charset="0"/>
              </a:rPr>
              <a:t> у </a:t>
            </a:r>
            <a:r>
              <a:rPr lang="ru-RU" sz="1400" dirty="0" err="1" smtClean="0">
                <a:latin typeface="Times New Roman" panose="02020603050405020304" pitchFamily="18" charset="0"/>
                <a:cs typeface="Times New Roman" panose="02020603050405020304" pitchFamily="18" charset="0"/>
              </a:rPr>
              <a:t>галузі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стали </a:t>
            </a:r>
            <a:r>
              <a:rPr lang="ru-RU" sz="1400" dirty="0" err="1" smtClean="0">
                <a:latin typeface="Times New Roman" panose="02020603050405020304" pitchFamily="18" charset="0"/>
                <a:cs typeface="Times New Roman" panose="02020603050405020304" pitchFamily="18" charset="0"/>
              </a:rPr>
              <a:t>зварні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спиральношовні</a:t>
            </a:r>
            <a:r>
              <a:rPr lang="ru-RU" sz="1400" dirty="0" smtClean="0">
                <a:latin typeface="Times New Roman" panose="02020603050405020304" pitchFamily="18" charset="0"/>
                <a:cs typeface="Times New Roman" panose="02020603050405020304" pitchFamily="18" charset="0"/>
              </a:rPr>
              <a:t> труби, </a:t>
            </a:r>
            <a:r>
              <a:rPr lang="ru-RU" sz="1400" dirty="0" err="1" smtClean="0">
                <a:latin typeface="Times New Roman" panose="02020603050405020304" pitchFamily="18" charset="0"/>
                <a:cs typeface="Times New Roman" panose="02020603050405020304" pitchFamily="18" charset="0"/>
              </a:rPr>
              <a:t>порошковий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дріт</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ін</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Електричне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дугове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отримало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подальший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розвиток</a:t>
            </a:r>
            <a:r>
              <a:rPr lang="ru-RU" sz="1400" dirty="0" smtClean="0">
                <a:latin typeface="Times New Roman" panose="02020603050405020304" pitchFamily="18" charset="0"/>
                <a:cs typeface="Times New Roman" panose="02020603050405020304" pitchFamily="18" charset="0"/>
              </a:rPr>
              <a:t> в </a:t>
            </a:r>
            <a:r>
              <a:rPr lang="ru-RU" sz="1400" dirty="0" err="1" smtClean="0">
                <a:latin typeface="Times New Roman" panose="02020603050405020304" pitchFamily="18" charset="0"/>
                <a:cs typeface="Times New Roman" panose="02020603050405020304" pitchFamily="18" charset="0"/>
              </a:rPr>
              <a:t>працях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Миколи</a:t>
            </a:r>
            <a:r>
              <a:rPr lang="ru-RU" sz="1400" dirty="0" smtClean="0">
                <a:latin typeface="Times New Roman" panose="02020603050405020304" pitchFamily="18" charset="0"/>
                <a:cs typeface="Times New Roman" panose="02020603050405020304" pitchFamily="18" charset="0"/>
              </a:rPr>
              <a:t> Гавриловича Славянова (рис. 2, б). </a:t>
            </a:r>
          </a:p>
          <a:p>
            <a:endParaRPr lang="uk-UA" sz="1400" dirty="0">
              <a:latin typeface="Times New Roman" panose="02020603050405020304" pitchFamily="18" charset="0"/>
              <a:cs typeface="Times New Roman" panose="02020603050405020304" pitchFamily="18" charset="0"/>
            </a:endParaRPr>
          </a:p>
        </p:txBody>
      </p:sp>
      <p:pic>
        <p:nvPicPr>
          <p:cNvPr id="7" name="Рисунок 6" descr="ММИИИКККОООЛЛЛАА ББЕЕЕНННАААРРРДДДОООССС —"/>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469023" y="3210375"/>
            <a:ext cx="2382897" cy="2594889"/>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300" y="3140968"/>
            <a:ext cx="240194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21678" y="5808675"/>
            <a:ext cx="5044660" cy="954107"/>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а                                                                           б</a:t>
            </a:r>
          </a:p>
          <a:p>
            <a:r>
              <a:rPr lang="ru-RU" sz="1400" dirty="0" smtClean="0">
                <a:latin typeface="Times New Roman" panose="02020603050405020304" pitchFamily="18" charset="0"/>
                <a:cs typeface="Times New Roman" panose="02020603050405020304" pitchFamily="18" charset="0"/>
              </a:rPr>
              <a:t>Рисунок 2 – </a:t>
            </a:r>
            <a:r>
              <a:rPr lang="ru-RU" sz="1400" dirty="0" err="1" smtClean="0">
                <a:latin typeface="Times New Roman" panose="02020603050405020304" pitchFamily="18" charset="0"/>
                <a:cs typeface="Times New Roman" panose="02020603050405020304" pitchFamily="18" charset="0"/>
              </a:rPr>
              <a:t>Винахідники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електродугового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металів</a:t>
            </a:r>
            <a:r>
              <a:rPr lang="ru-RU" sz="1400" dirty="0" smtClean="0">
                <a:latin typeface="Times New Roman" panose="02020603050405020304" pitchFamily="18" charset="0"/>
                <a:cs typeface="Times New Roman" panose="02020603050405020304" pitchFamily="18" charset="0"/>
              </a:rPr>
              <a:t>:</a:t>
            </a:r>
          </a:p>
          <a:p>
            <a:r>
              <a:rPr lang="ru-RU" sz="1400" dirty="0" smtClean="0">
                <a:latin typeface="Times New Roman" panose="02020603050405020304" pitchFamily="18" charset="0"/>
                <a:cs typeface="Times New Roman" panose="02020603050405020304" pitchFamily="18" charset="0"/>
              </a:rPr>
              <a:t>а – </a:t>
            </a:r>
            <a:r>
              <a:rPr lang="ru-RU" sz="1400" dirty="0" err="1" smtClean="0">
                <a:latin typeface="Times New Roman" panose="02020603050405020304" pitchFamily="18" charset="0"/>
                <a:cs typeface="Times New Roman" panose="02020603050405020304" pitchFamily="18" charset="0"/>
              </a:rPr>
              <a:t>професор</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Микола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Миколайович</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Бенардос</a:t>
            </a:r>
            <a:r>
              <a:rPr lang="ru-RU" sz="1400" dirty="0" smtClean="0">
                <a:latin typeface="Times New Roman" panose="02020603050405020304" pitchFamily="18" charset="0"/>
                <a:cs typeface="Times New Roman" panose="02020603050405020304" pitchFamily="18" charset="0"/>
              </a:rPr>
              <a:t> (1842 – 1905 </a:t>
            </a:r>
            <a:r>
              <a:rPr lang="ru-RU" sz="1400" dirty="0" err="1" smtClean="0">
                <a:latin typeface="Times New Roman" panose="02020603050405020304" pitchFamily="18" charset="0"/>
                <a:cs typeface="Times New Roman" panose="02020603050405020304" pitchFamily="18" charset="0"/>
              </a:rPr>
              <a:t>рр</a:t>
            </a:r>
            <a:r>
              <a:rPr lang="ru-RU" sz="1400" dirty="0" smtClean="0">
                <a:latin typeface="Times New Roman" panose="02020603050405020304" pitchFamily="18" charset="0"/>
                <a:cs typeface="Times New Roman" panose="02020603050405020304" pitchFamily="18" charset="0"/>
              </a:rPr>
              <a:t>.), </a:t>
            </a:r>
          </a:p>
          <a:p>
            <a:r>
              <a:rPr lang="ru-RU" sz="1400" dirty="0" smtClean="0">
                <a:latin typeface="Times New Roman" panose="02020603050405020304" pitchFamily="18" charset="0"/>
                <a:cs typeface="Times New Roman" panose="02020603050405020304" pitchFamily="18" charset="0"/>
              </a:rPr>
              <a:t>б – </a:t>
            </a:r>
            <a:r>
              <a:rPr lang="ru-RU" sz="1400" dirty="0" err="1" smtClean="0">
                <a:latin typeface="Times New Roman" panose="02020603050405020304" pitchFamily="18" charset="0"/>
                <a:cs typeface="Times New Roman" panose="02020603050405020304" pitchFamily="18" charset="0"/>
              </a:rPr>
              <a:t>професор</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Микола</a:t>
            </a:r>
            <a:r>
              <a:rPr lang="ru-RU" sz="1400" dirty="0" smtClean="0">
                <a:latin typeface="Times New Roman" panose="02020603050405020304" pitchFamily="18" charset="0"/>
                <a:cs typeface="Times New Roman" panose="02020603050405020304" pitchFamily="18" charset="0"/>
              </a:rPr>
              <a:t> Гаврилович Славянов (1854 – 1897 </a:t>
            </a:r>
            <a:r>
              <a:rPr lang="ru-RU" sz="1400" dirty="0" err="1" smtClean="0">
                <a:latin typeface="Times New Roman" panose="02020603050405020304" pitchFamily="18" charset="0"/>
                <a:cs typeface="Times New Roman" panose="02020603050405020304" pitchFamily="18" charset="0"/>
              </a:rPr>
              <a:t>рр</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145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260648"/>
            <a:ext cx="8229600" cy="4389120"/>
          </a:xfrm>
        </p:spPr>
        <p:txBody>
          <a:bodyPr>
            <a:normAutofit fontScale="55000" lnSpcReduction="20000"/>
          </a:bodyPr>
          <a:lstStyle/>
          <a:p>
            <a:pPr marL="0" indent="0" algn="just">
              <a:buNone/>
            </a:pPr>
            <a:r>
              <a:rPr lang="uk-UA" dirty="0" smtClean="0"/>
              <a:t>      </a:t>
            </a:r>
            <a:r>
              <a:rPr lang="uk-UA" dirty="0" smtClean="0">
                <a:latin typeface="Times New Roman" panose="02020603050405020304" pitchFamily="18" charset="0"/>
                <a:cs typeface="Times New Roman" panose="02020603050405020304" pitchFamily="18" charset="0"/>
              </a:rPr>
              <a:t>В </a:t>
            </a:r>
            <a:r>
              <a:rPr lang="uk-UA" dirty="0">
                <a:latin typeface="Times New Roman" panose="02020603050405020304" pitchFamily="18" charset="0"/>
                <a:cs typeface="Times New Roman" panose="02020603050405020304" pitchFamily="18" charset="0"/>
              </a:rPr>
              <a:t>способі М. Г. Славянова (1888 р.) на відміну від способу </a:t>
            </a:r>
            <a:r>
              <a:rPr lang="uk-UA" dirty="0" smtClean="0">
                <a:latin typeface="Times New Roman" panose="02020603050405020304" pitchFamily="18" charset="0"/>
                <a:cs typeface="Times New Roman" panose="02020603050405020304" pitchFamily="18" charset="0"/>
              </a:rPr>
              <a:t>М</a:t>
            </a:r>
            <a:r>
              <a:rPr lang="uk-UA" dirty="0">
                <a:latin typeface="Times New Roman" panose="02020603050405020304" pitchFamily="18" charset="0"/>
                <a:cs typeface="Times New Roman" panose="02020603050405020304" pitchFamily="18" charset="0"/>
              </a:rPr>
              <a:t>. М. </a:t>
            </a:r>
            <a:r>
              <a:rPr lang="uk-UA" dirty="0" err="1">
                <a:latin typeface="Times New Roman" panose="02020603050405020304" pitchFamily="18" charset="0"/>
                <a:cs typeface="Times New Roman" panose="02020603050405020304" pitchFamily="18" charset="0"/>
              </a:rPr>
              <a:t>Бенардоса</a:t>
            </a:r>
            <a:r>
              <a:rPr lang="uk-UA" dirty="0">
                <a:latin typeface="Times New Roman" panose="02020603050405020304" pitchFamily="18" charset="0"/>
                <a:cs typeface="Times New Roman" panose="02020603050405020304" pitchFamily="18" charset="0"/>
              </a:rPr>
              <a:t> металевий стрижень одночасно є і електродом, і </a:t>
            </a:r>
            <a:r>
              <a:rPr lang="uk-UA" dirty="0" err="1">
                <a:latin typeface="Times New Roman" panose="02020603050405020304" pitchFamily="18" charset="0"/>
                <a:cs typeface="Times New Roman" panose="02020603050405020304" pitchFamily="18" charset="0"/>
              </a:rPr>
              <a:t>присадковим</a:t>
            </a:r>
            <a:r>
              <a:rPr lang="uk-UA" dirty="0">
                <a:latin typeface="Times New Roman" panose="02020603050405020304" pitchFamily="18" charset="0"/>
                <a:cs typeface="Times New Roman" panose="02020603050405020304" pitchFamily="18" charset="0"/>
              </a:rPr>
              <a:t> металом. М. Г. Славянов розробив технологічні та металургійні основи електродугового зварювання. Він застосував флюс для захисту металу зварювальної ванни від повітря, запропонував способи наплавлення та гарячого зварювання чавуну, організував перший в світі електрозварювальний цех. </a:t>
            </a:r>
          </a:p>
          <a:p>
            <a:pPr marL="0" indent="0" algn="just">
              <a:buNone/>
            </a:pPr>
            <a:r>
              <a:rPr lang="uk-UA" dirty="0" smtClean="0">
                <a:latin typeface="Times New Roman" panose="02020603050405020304" pitchFamily="18" charset="0"/>
                <a:cs typeface="Times New Roman" panose="02020603050405020304" pitchFamily="18" charset="0"/>
              </a:rPr>
              <a:t>      М</a:t>
            </a:r>
            <a:r>
              <a:rPr lang="uk-UA" dirty="0">
                <a:latin typeface="Times New Roman" panose="02020603050405020304" pitchFamily="18" charset="0"/>
                <a:cs typeface="Times New Roman" panose="02020603050405020304" pitchFamily="18" charset="0"/>
              </a:rPr>
              <a:t>. М. </a:t>
            </a:r>
            <a:r>
              <a:rPr lang="uk-UA" dirty="0" err="1">
                <a:latin typeface="Times New Roman" panose="02020603050405020304" pitchFamily="18" charset="0"/>
                <a:cs typeface="Times New Roman" panose="02020603050405020304" pitchFamily="18" charset="0"/>
              </a:rPr>
              <a:t>Бенардос</a:t>
            </a:r>
            <a:r>
              <a:rPr lang="uk-UA" dirty="0">
                <a:latin typeface="Times New Roman" panose="02020603050405020304" pitchFamily="18" charset="0"/>
                <a:cs typeface="Times New Roman" panose="02020603050405020304" pitchFamily="18" charset="0"/>
              </a:rPr>
              <a:t> та М. Г. Славянов сприяли початку автоматизації зварювальних </a:t>
            </a:r>
            <a:r>
              <a:rPr lang="uk-UA" dirty="0" err="1">
                <a:latin typeface="Times New Roman" panose="02020603050405020304" pitchFamily="18" charset="0"/>
                <a:cs typeface="Times New Roman" panose="02020603050405020304" pitchFamily="18" charset="0"/>
              </a:rPr>
              <a:t>зварювальних</a:t>
            </a:r>
            <a:r>
              <a:rPr lang="uk-UA" dirty="0">
                <a:latin typeface="Times New Roman" panose="02020603050405020304" pitchFamily="18" charset="0"/>
                <a:cs typeface="Times New Roman" panose="02020603050405020304" pitchFamily="18" charset="0"/>
              </a:rPr>
              <a:t> процесів та створили перші пристрої для механізованої подачі електроду. </a:t>
            </a:r>
          </a:p>
          <a:p>
            <a:pPr marL="0" indent="0" algn="just">
              <a:buNone/>
            </a:pPr>
            <a:r>
              <a:rPr lang="uk-UA" dirty="0">
                <a:latin typeface="Times New Roman" panose="02020603050405020304" pitchFamily="18" charset="0"/>
                <a:cs typeface="Times New Roman" panose="02020603050405020304" pitchFamily="18" charset="0"/>
              </a:rPr>
              <a:t>Подальший розвиток електричного дугового зварювання декілька затримався через конкуренцію з газовим зварюванням киснево-ацетиленовим полум’ям. На початку </a:t>
            </a:r>
            <a:r>
              <a:rPr lang="en-US" dirty="0">
                <a:latin typeface="Times New Roman" panose="02020603050405020304" pitchFamily="18" charset="0"/>
                <a:cs typeface="Times New Roman" panose="02020603050405020304" pitchFamily="18" charset="0"/>
              </a:rPr>
              <a:t>XX </a:t>
            </a:r>
            <a:r>
              <a:rPr lang="uk-UA" dirty="0">
                <a:latin typeface="Times New Roman" panose="02020603050405020304" pitchFamily="18" charset="0"/>
                <a:cs typeface="Times New Roman" panose="02020603050405020304" pitchFamily="18" charset="0"/>
              </a:rPr>
              <a:t>сторіччя цей спосіб забезпечував більш високу якість зварних швів, аніж дугове зварювання металевим електродом. </a:t>
            </a:r>
          </a:p>
          <a:p>
            <a:pPr marL="0" indent="0" algn="just">
              <a:buNone/>
            </a:pPr>
            <a:r>
              <a:rPr lang="uk-UA" dirty="0" smtClean="0">
                <a:latin typeface="Times New Roman" panose="02020603050405020304" pitchFamily="18" charset="0"/>
                <a:cs typeface="Times New Roman" panose="02020603050405020304" pitchFamily="18" charset="0"/>
              </a:rPr>
              <a:t>      Становище </a:t>
            </a:r>
            <a:r>
              <a:rPr lang="uk-UA" dirty="0">
                <a:latin typeface="Times New Roman" panose="02020603050405020304" pitchFamily="18" charset="0"/>
                <a:cs typeface="Times New Roman" panose="02020603050405020304" pitchFamily="18" charset="0"/>
              </a:rPr>
              <a:t>змінилося, коли у 1907 році шведський інженер Оскар </a:t>
            </a:r>
            <a:r>
              <a:rPr lang="uk-UA" dirty="0" err="1" smtClean="0">
                <a:latin typeface="Times New Roman" panose="02020603050405020304" pitchFamily="18" charset="0"/>
                <a:cs typeface="Times New Roman" panose="02020603050405020304" pitchFamily="18" charset="0"/>
              </a:rPr>
              <a:t>Кьельберг</a:t>
            </a:r>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(1870 – 1931 рр.) застосував металеві електроди з нанесеним на їх поверхню покриттям. Це покриття захищало метал шва від шкідливого впливу повітря (окислення та азотування) і стабілізувало горіння дуги. Застосування покритих електродів забезпечило стрімке підвищення якості зварних з’єднань. Ручне електродугове зварювання електродом, що плавиться, почало широко застосовуватися на заводах США, Англії, Австро-Угорщини та </a:t>
            </a:r>
            <a:r>
              <a:rPr lang="uk-UA" dirty="0" smtClean="0">
                <a:latin typeface="Times New Roman" panose="02020603050405020304" pitchFamily="18" charset="0"/>
                <a:cs typeface="Times New Roman" panose="02020603050405020304" pitchFamily="18" charset="0"/>
              </a:rPr>
              <a:t> інших </a:t>
            </a:r>
            <a:r>
              <a:rPr lang="uk-UA" dirty="0">
                <a:latin typeface="Times New Roman" panose="02020603050405020304" pitchFamily="18" charset="0"/>
                <a:cs typeface="Times New Roman" panose="02020603050405020304" pitchFamily="18" charset="0"/>
              </a:rPr>
              <a:t>країн. </a:t>
            </a:r>
          </a:p>
          <a:p>
            <a:pPr marL="0" indent="0" algn="just">
              <a:buNone/>
            </a:pPr>
            <a:r>
              <a:rPr lang="uk-UA" dirty="0" smtClean="0">
                <a:latin typeface="Times New Roman" panose="02020603050405020304" pitchFamily="18" charset="0"/>
                <a:cs typeface="Times New Roman" panose="02020603050405020304" pitchFamily="18" charset="0"/>
              </a:rPr>
              <a:t>      В </a:t>
            </a:r>
            <a:r>
              <a:rPr lang="uk-UA" dirty="0">
                <a:latin typeface="Times New Roman" panose="02020603050405020304" pitchFamily="18" charset="0"/>
                <a:cs typeface="Times New Roman" panose="02020603050405020304" pitchFamily="18" charset="0"/>
              </a:rPr>
              <a:t>кінці першої чверті ХХ сторіччя ручне дугове зварювання електродом, що плавиться, стало основним способом зварювання в нашій країні та усьому світі. Весь час ручне дугове зварювання розвивалося та удосконалювалося і не втратило провідних позицій у </a:t>
            </a:r>
            <a:r>
              <a:rPr lang="en-US" dirty="0">
                <a:latin typeface="Times New Roman" panose="02020603050405020304" pitchFamily="18" charset="0"/>
                <a:cs typeface="Times New Roman" panose="02020603050405020304" pitchFamily="18" charset="0"/>
              </a:rPr>
              <a:t>XXI </a:t>
            </a:r>
            <a:r>
              <a:rPr lang="uk-UA" dirty="0">
                <a:latin typeface="Times New Roman" panose="02020603050405020304" pitchFamily="18" charset="0"/>
                <a:cs typeface="Times New Roman" panose="02020603050405020304" pitchFamily="18" charset="0"/>
              </a:rPr>
              <a:t>сторіччі. </a:t>
            </a:r>
          </a:p>
          <a:p>
            <a:pPr marL="0" indent="0" algn="just">
              <a:buNone/>
            </a:pPr>
            <a:r>
              <a:rPr lang="uk-UA" dirty="0" smtClean="0">
                <a:latin typeface="Times New Roman" panose="02020603050405020304" pitchFamily="18" charset="0"/>
                <a:cs typeface="Times New Roman" panose="02020603050405020304" pitchFamily="18" charset="0"/>
              </a:rPr>
              <a:t>      Видатним </a:t>
            </a:r>
            <a:r>
              <a:rPr lang="uk-UA" dirty="0">
                <a:latin typeface="Times New Roman" panose="02020603050405020304" pitchFamily="18" charset="0"/>
                <a:cs typeface="Times New Roman" panose="02020603050405020304" pitchFamily="18" charset="0"/>
              </a:rPr>
              <a:t>вченим України в галузі зварювання був професор Євген Оскарович Патон (рис. 3). </a:t>
            </a:r>
          </a:p>
          <a:p>
            <a:pPr marL="0" indent="0" algn="just">
              <a:buNone/>
            </a:pPr>
            <a:endParaRPr lang="uk-UA"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005063"/>
            <a:ext cx="1800200" cy="261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779912" y="5602930"/>
            <a:ext cx="5112568" cy="307777"/>
          </a:xfrm>
          <a:prstGeom prst="rect">
            <a:avLst/>
          </a:prstGeom>
        </p:spPr>
        <p:txBody>
          <a:bodyPr wrap="square">
            <a:spAutoFit/>
          </a:bodyPr>
          <a:lstStyle/>
          <a:p>
            <a:r>
              <a:rPr lang="ru-RU" sz="1400" dirty="0" smtClean="0">
                <a:latin typeface="Times New Roman" panose="02020603050405020304" pitchFamily="18" charset="0"/>
                <a:cs typeface="Times New Roman" panose="02020603050405020304" pitchFamily="18" charset="0"/>
              </a:rPr>
              <a:t>Рисунок 3 – </a:t>
            </a:r>
            <a:r>
              <a:rPr lang="ru-RU" sz="1400" dirty="0" err="1" smtClean="0">
                <a:latin typeface="Times New Roman" panose="02020603050405020304" pitchFamily="18" charset="0"/>
                <a:cs typeface="Times New Roman" panose="02020603050405020304" pitchFamily="18" charset="0"/>
              </a:rPr>
              <a:t>Академік</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Євген</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Оскарович</a:t>
            </a:r>
            <a:r>
              <a:rPr lang="ru-RU" sz="1400" dirty="0" smtClean="0">
                <a:latin typeface="Times New Roman" panose="02020603050405020304" pitchFamily="18" charset="0"/>
                <a:cs typeface="Times New Roman" panose="02020603050405020304" pitchFamily="18" charset="0"/>
              </a:rPr>
              <a:t> Патон (1870 – 1953 </a:t>
            </a:r>
            <a:r>
              <a:rPr lang="ru-RU" sz="1400" dirty="0" err="1" smtClean="0">
                <a:latin typeface="Times New Roman" panose="02020603050405020304" pitchFamily="18" charset="0"/>
                <a:cs typeface="Times New Roman" panose="02020603050405020304" pitchFamily="18" charset="0"/>
              </a:rPr>
              <a:t>рр</a:t>
            </a:r>
            <a:r>
              <a:rPr lang="ru-RU" sz="1400" dirty="0" smtClean="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4644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836712"/>
            <a:ext cx="8496944" cy="5478423"/>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Ще в 90-х роках </a:t>
            </a:r>
            <a:r>
              <a:rPr lang="en-US" sz="1400" dirty="0" smtClean="0">
                <a:latin typeface="Times New Roman" panose="02020603050405020304" pitchFamily="18" charset="0"/>
                <a:cs typeface="Times New Roman" panose="02020603050405020304" pitchFamily="18" charset="0"/>
              </a:rPr>
              <a:t>XIX </a:t>
            </a:r>
            <a:r>
              <a:rPr lang="uk-UA" sz="1400" dirty="0" smtClean="0">
                <a:latin typeface="Times New Roman" panose="02020603050405020304" pitchFamily="18" charset="0"/>
                <a:cs typeface="Times New Roman" panose="02020603050405020304" pitchFamily="18" charset="0"/>
              </a:rPr>
              <a:t>сторіччя, молодий інженер-мостобудівник Є. О. Патон запропонував нові методи розрахунку і нові типи мостових конструкцій. За його проектами та під його безпосереднім керівництвом були збудовані великі мости оригінальної конструкції, в тому числі широко відомі мости через річку Дніпро у Києві, через річку Куру в Тбілісі та багато інших. У 1929 році, Євген Оскарович створив у Києві електрозварювальну лабораторію, яка згодом перетворилася в всесвітньо відомий найбільший науково-дослідний «Інститут електрозварювання» (1934 р.), що нині носить його ім’я. </a:t>
            </a:r>
          </a:p>
          <a:p>
            <a:pPr algn="just"/>
            <a:r>
              <a:rPr lang="uk-UA" sz="1400" dirty="0" smtClean="0">
                <a:latin typeface="Times New Roman" panose="02020603050405020304" pitchFamily="18" charset="0"/>
                <a:cs typeface="Times New Roman" panose="02020603050405020304" pitchFamily="18" charset="0"/>
              </a:rPr>
              <a:t>      Новий етап розвитку механізованого дугового зварювання в нашій країні розпочався наприкінці 30-х років, коли на основі ідей М. Г. Славянова, колективом «Інституту електрозварювання» АН УРСР під керівництвом академіка АН УРСР Євгена Оскаровича Патона був розроблений новий спосіб зварювання, який отримав назву – автоматичне зварювання під флюсом. В середині 40 - х років зварювання під флюсом було застосоване і для напівавтоматичного процесу. Серед учнів та співробітників Є. О. Патона, які продовжили його роботи по зварюванню, були академіки Б. Є. Патон, Б. І. Медовар, Д. А. </a:t>
            </a:r>
            <a:r>
              <a:rPr lang="uk-UA" sz="1400" dirty="0" err="1" smtClean="0">
                <a:latin typeface="Times New Roman" panose="02020603050405020304" pitchFamily="18" charset="0"/>
                <a:cs typeface="Times New Roman" panose="02020603050405020304" pitchFamily="18" charset="0"/>
              </a:rPr>
              <a:t>Дудко</a:t>
            </a:r>
            <a:r>
              <a:rPr lang="uk-UA" sz="1400" dirty="0" smtClean="0">
                <a:latin typeface="Times New Roman" panose="02020603050405020304" pitchFamily="18" charset="0"/>
                <a:cs typeface="Times New Roman" panose="02020603050405020304" pitchFamily="18" charset="0"/>
              </a:rPr>
              <a:t>, професори В. В. </a:t>
            </a:r>
            <a:r>
              <a:rPr lang="uk-UA" sz="1400" dirty="0" err="1" smtClean="0">
                <a:latin typeface="Times New Roman" panose="02020603050405020304" pitchFamily="18" charset="0"/>
                <a:cs typeface="Times New Roman" panose="02020603050405020304" pitchFamily="18" charset="0"/>
              </a:rPr>
              <a:t>Підгаєцький</a:t>
            </a:r>
            <a:r>
              <a:rPr lang="uk-UA" sz="1400" dirty="0" smtClean="0">
                <a:latin typeface="Times New Roman" panose="02020603050405020304" pitchFamily="18" charset="0"/>
                <a:cs typeface="Times New Roman" panose="02020603050405020304" pitchFamily="18" charset="0"/>
              </a:rPr>
              <a:t>, С. М. Гуревич, І. І. </a:t>
            </a:r>
            <a:r>
              <a:rPr lang="uk-UA" sz="1400" dirty="0" err="1" smtClean="0">
                <a:latin typeface="Times New Roman" panose="02020603050405020304" pitchFamily="18" charset="0"/>
                <a:cs typeface="Times New Roman" panose="02020603050405020304" pitchFamily="18" charset="0"/>
              </a:rPr>
              <a:t>Фрумін</a:t>
            </a:r>
            <a:r>
              <a:rPr lang="uk-UA" sz="1400" dirty="0" smtClean="0">
                <a:latin typeface="Times New Roman" panose="02020603050405020304" pitchFamily="18" charset="0"/>
                <a:cs typeface="Times New Roman" panose="02020603050405020304" pitchFamily="18" charset="0"/>
              </a:rPr>
              <a:t>, В. Є. Патон, П. І. </a:t>
            </a:r>
            <a:r>
              <a:rPr lang="uk-UA" sz="1400" dirty="0" err="1" smtClean="0">
                <a:latin typeface="Times New Roman" panose="02020603050405020304" pitchFamily="18" charset="0"/>
                <a:cs typeface="Times New Roman" panose="02020603050405020304" pitchFamily="18" charset="0"/>
              </a:rPr>
              <a:t>Севбо</a:t>
            </a:r>
            <a:r>
              <a:rPr lang="uk-UA" sz="1400" dirty="0" smtClean="0">
                <a:latin typeface="Times New Roman" panose="02020603050405020304" pitchFamily="18" charset="0"/>
                <a:cs typeface="Times New Roman" panose="02020603050405020304" pitchFamily="18" charset="0"/>
              </a:rPr>
              <a:t> та ін. </a:t>
            </a:r>
          </a:p>
          <a:p>
            <a:pPr algn="just"/>
            <a:r>
              <a:rPr lang="uk-UA" sz="1400" dirty="0">
                <a:latin typeface="Times New Roman" panose="02020603050405020304" pitchFamily="18" charset="0"/>
                <a:cs typeface="Times New Roman" panose="02020603050405020304" pitchFamily="18" charset="0"/>
              </a:rPr>
              <a:t> </a:t>
            </a:r>
            <a:r>
              <a:rPr lang="uk-UA" sz="1400" dirty="0" smtClean="0">
                <a:latin typeface="Times New Roman" panose="02020603050405020304" pitchFamily="18" charset="0"/>
                <a:cs typeface="Times New Roman" panose="02020603050405020304" pitchFamily="18" charset="0"/>
              </a:rPr>
              <a:t>     Академік Є. О. Патон був директором «Інституту електрозварювання» з 1 січня 1934 року до своєї смерті 12 серпня 1953 р. </a:t>
            </a:r>
          </a:p>
          <a:p>
            <a:pPr algn="just"/>
            <a:r>
              <a:rPr lang="uk-UA" sz="1400" dirty="0" smtClean="0">
                <a:latin typeface="Times New Roman" panose="02020603050405020304" pitchFamily="18" charset="0"/>
                <a:cs typeface="Times New Roman" panose="02020603050405020304" pitchFamily="18" charset="0"/>
              </a:rPr>
              <a:t>      З 1953 року директором «Інституту електрозварювання» став його син Борис Євгенович Патон, видатний вчений в галузі зварювання, металургії і технології металів, академік, президент Академії наук УРСР та Національної академії наук незалежної України (рис. 4). </a:t>
            </a:r>
          </a:p>
          <a:p>
            <a:pPr algn="just"/>
            <a:r>
              <a:rPr lang="uk-UA" sz="1400" dirty="0" smtClean="0">
                <a:latin typeface="Times New Roman" panose="02020603050405020304" pitchFamily="18" charset="0"/>
                <a:cs typeface="Times New Roman" panose="02020603050405020304" pitchFamily="18" charset="0"/>
              </a:rPr>
              <a:t>      Його ім’я безпосередньо пов’язано з подальшим виконанням та поглибленням теоретичних, пошукових та інженерних розробок в галузі фізики дугового розряду, теорії дугових автоматів та напівавтоматів, плавлення та кристалізації металів, </a:t>
            </a:r>
            <a:r>
              <a:rPr lang="uk-UA" sz="1400" dirty="0" err="1" smtClean="0">
                <a:latin typeface="Times New Roman" panose="02020603050405020304" pitchFamily="18" charset="0"/>
                <a:cs typeface="Times New Roman" panose="02020603050405020304" pitchFamily="18" charset="0"/>
              </a:rPr>
              <a:t>рафінуючих</a:t>
            </a:r>
            <a:r>
              <a:rPr lang="uk-UA" sz="1400" dirty="0" smtClean="0">
                <a:latin typeface="Times New Roman" panose="02020603050405020304" pitchFamily="18" charset="0"/>
                <a:cs typeface="Times New Roman" panose="02020603050405020304" pitchFamily="18" charset="0"/>
              </a:rPr>
              <a:t> переплавів, технологічності зварних конструкцій, прогнозуванням шляхів розвитку зварювання, розробкою автоматичних систем керування основними зварювальними операціями, питаннями комплексної механізації виготовлення зварних конструкцій і створення </a:t>
            </a:r>
            <a:r>
              <a:rPr lang="uk-UA" sz="1400" dirty="0" err="1" smtClean="0">
                <a:latin typeface="Times New Roman" panose="02020603050405020304" pitchFamily="18" charset="0"/>
                <a:cs typeface="Times New Roman" panose="02020603050405020304" pitchFamily="18" charset="0"/>
              </a:rPr>
              <a:t>но-вих</a:t>
            </a:r>
            <a:r>
              <a:rPr lang="uk-UA" sz="1400" dirty="0" smtClean="0">
                <a:latin typeface="Times New Roman" panose="02020603050405020304" pitchFamily="18" charset="0"/>
                <a:cs typeface="Times New Roman" panose="02020603050405020304" pitchFamily="18" charset="0"/>
              </a:rPr>
              <a:t> видів зварювання. Під його керівництвом інститут перетворився в найбільший в світі науковий центр зі зварювання. </a:t>
            </a:r>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861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980728"/>
            <a:ext cx="3049582"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36251" y="5517232"/>
            <a:ext cx="6984776" cy="523220"/>
          </a:xfrm>
          <a:prstGeom prst="rect">
            <a:avLst/>
          </a:prstGeom>
        </p:spPr>
        <p:txBody>
          <a:bodyPr wrap="square">
            <a:spAutoFit/>
          </a:bodyPr>
          <a:lstStyle/>
          <a:p>
            <a:r>
              <a:rPr lang="ru-RU" sz="1400" dirty="0" smtClean="0">
                <a:latin typeface="Times New Roman" panose="02020603050405020304" pitchFamily="18" charset="0"/>
                <a:cs typeface="Times New Roman" panose="02020603050405020304" pitchFamily="18" charset="0"/>
              </a:rPr>
              <a:t>Рисунок 4 – Президент НАН </a:t>
            </a:r>
            <a:r>
              <a:rPr lang="ru-RU" sz="1400" dirty="0" err="1" smtClean="0">
                <a:latin typeface="Times New Roman" panose="02020603050405020304" pitchFamily="18" charset="0"/>
                <a:cs typeface="Times New Roman" panose="02020603050405020304" pitchFamily="18" charset="0"/>
              </a:rPr>
              <a:t>України</a:t>
            </a:r>
            <a:r>
              <a:rPr lang="ru-RU" sz="1400" dirty="0" smtClean="0">
                <a:latin typeface="Times New Roman" panose="02020603050405020304" pitchFamily="18" charset="0"/>
                <a:cs typeface="Times New Roman" panose="02020603050405020304" pitchFamily="18" charset="0"/>
              </a:rPr>
              <a:t>, директор «</a:t>
            </a:r>
            <a:r>
              <a:rPr lang="ru-RU" sz="1400" dirty="0" err="1" smtClean="0">
                <a:latin typeface="Times New Roman" panose="02020603050405020304" pitchFamily="18" charset="0"/>
                <a:cs typeface="Times New Roman" panose="02020603050405020304" pitchFamily="18" charset="0"/>
              </a:rPr>
              <a:t>Інституту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електрозварювання</a:t>
            </a:r>
            <a:r>
              <a:rPr lang="ru-RU" sz="1400" dirty="0" smtClean="0">
                <a:latin typeface="Times New Roman" panose="02020603050405020304" pitchFamily="18" charset="0"/>
                <a:cs typeface="Times New Roman" panose="02020603050405020304" pitchFamily="18" charset="0"/>
              </a:rPr>
              <a:t> </a:t>
            </a:r>
          </a:p>
          <a:p>
            <a:r>
              <a:rPr lang="ru-RU" sz="1400" dirty="0" err="1" smtClean="0">
                <a:latin typeface="Times New Roman" panose="02020603050405020304" pitchFamily="18" charset="0"/>
                <a:cs typeface="Times New Roman" panose="02020603050405020304" pitchFamily="18" charset="0"/>
              </a:rPr>
              <a:t>ім</a:t>
            </a:r>
            <a:r>
              <a:rPr lang="ru-RU" sz="1400" dirty="0" smtClean="0">
                <a:latin typeface="Times New Roman" panose="02020603050405020304" pitchFamily="18" charset="0"/>
                <a:cs typeface="Times New Roman" panose="02020603050405020304" pitchFamily="18" charset="0"/>
              </a:rPr>
              <a:t>. Є. О. Патона» НАН </a:t>
            </a:r>
            <a:r>
              <a:rPr lang="ru-RU" sz="1400" dirty="0" err="1" smtClean="0">
                <a:latin typeface="Times New Roman" panose="02020603050405020304" pitchFamily="18" charset="0"/>
                <a:cs typeface="Times New Roman" panose="02020603050405020304" pitchFamily="18" charset="0"/>
              </a:rPr>
              <a:t>України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академік</a:t>
            </a:r>
            <a:r>
              <a:rPr lang="ru-RU" sz="1400" dirty="0" smtClean="0">
                <a:latin typeface="Times New Roman" panose="02020603050405020304" pitchFamily="18" charset="0"/>
                <a:cs typeface="Times New Roman" panose="02020603050405020304" pitchFamily="18" charset="0"/>
              </a:rPr>
              <a:t> Борис </a:t>
            </a:r>
            <a:r>
              <a:rPr lang="ru-RU" sz="1400" dirty="0" err="1" smtClean="0">
                <a:latin typeface="Times New Roman" panose="02020603050405020304" pitchFamily="18" charset="0"/>
                <a:cs typeface="Times New Roman" panose="02020603050405020304" pitchFamily="18" charset="0"/>
              </a:rPr>
              <a:t>Євгенович</a:t>
            </a:r>
            <a:r>
              <a:rPr lang="ru-RU" sz="1400" dirty="0" smtClean="0">
                <a:latin typeface="Times New Roman" panose="02020603050405020304" pitchFamily="18" charset="0"/>
                <a:cs typeface="Times New Roman" panose="02020603050405020304" pitchFamily="18" charset="0"/>
              </a:rPr>
              <a:t> Патон (1918 – 2020 </a:t>
            </a:r>
            <a:r>
              <a:rPr lang="ru-RU" sz="1400" dirty="0" err="1" smtClean="0">
                <a:latin typeface="Times New Roman" panose="02020603050405020304" pitchFamily="18" charset="0"/>
                <a:cs typeface="Times New Roman" panose="02020603050405020304" pitchFamily="18" charset="0"/>
              </a:rPr>
              <a:t>рр</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76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404664"/>
            <a:ext cx="8496944" cy="2462213"/>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Борис Євгенович відомий державний і громадський діяч. Багато разів він обирався до складу вищих органів держаної влади, був керівником та членом різних комітетів і комісій. Обіймаючи високі посади, Борис Євгенович плідно працював з глибоким почуттям особистої відповідальності перед державою, народом та власною совістю. Високий авторитет вченого дозволяє констатувати, що сучасні технології зварювання не тільки застосовуються у матеріальному виробництві продукції але й впливають на підвищення якості життя людини та сприяють досягненню сталого розвитку сучасного суспільства.</a:t>
            </a:r>
          </a:p>
          <a:p>
            <a:pPr algn="just"/>
            <a:r>
              <a:rPr lang="uk-UA" sz="1400" dirty="0" smtClean="0">
                <a:latin typeface="Times New Roman" panose="02020603050405020304" pitchFamily="18" charset="0"/>
                <a:cs typeface="Times New Roman" panose="02020603050405020304" pitchFamily="18" charset="0"/>
              </a:rPr>
              <a:t>      Сучасні зварювальні процеси являють собою комплекс характерних фізичних та хімічних явищ, від яких залежить якість зварних з’єднань та багато інших показників (продуктивність, енергоефективність, екологія та ін.). Створено багато нових зварювальних процесів: від зварювання вугільним і металевим електродом до електронно-променевого, лазерного, гібридного </a:t>
            </a:r>
            <a:r>
              <a:rPr lang="ru-RU" sz="1400" dirty="0" smtClean="0">
                <a:latin typeface="Times New Roman" panose="02020603050405020304" pitchFamily="18" charset="0"/>
                <a:cs typeface="Times New Roman" panose="02020603050405020304" pitchFamily="18" charset="0"/>
              </a:rPr>
              <a:t>лазерно-дугового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газотермічних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способів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напилення</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наплавлення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покриттів</a:t>
            </a:r>
            <a:r>
              <a:rPr lang="ru-RU" sz="1400" dirty="0" smtClean="0">
                <a:latin typeface="Times New Roman" panose="02020603050405020304" pitchFamily="18" charset="0"/>
                <a:cs typeface="Times New Roman" panose="02020603050405020304" pitchFamily="18" charset="0"/>
              </a:rPr>
              <a:t> (рис. 5).</a:t>
            </a:r>
            <a:endParaRPr lang="uk-UA" sz="1400"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996952"/>
            <a:ext cx="2878137"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964490"/>
            <a:ext cx="2878137"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58008" y="5085184"/>
            <a:ext cx="5814392" cy="800219"/>
          </a:xfrm>
          <a:prstGeom prst="rect">
            <a:avLst/>
          </a:prstGeom>
        </p:spPr>
        <p:txBody>
          <a:bodyPr wrap="square">
            <a:spAutoFit/>
          </a:bodyPr>
          <a:lstStyle/>
          <a:p>
            <a:r>
              <a:rPr lang="ru-RU" dirty="0" smtClean="0"/>
              <a:t>     а                                                                  б</a:t>
            </a:r>
          </a:p>
          <a:p>
            <a:r>
              <a:rPr lang="ru-RU" sz="1400" dirty="0" smtClean="0">
                <a:latin typeface="Times New Roman" panose="02020603050405020304" pitchFamily="18" charset="0"/>
                <a:cs typeface="Times New Roman" panose="02020603050405020304" pitchFamily="18" charset="0"/>
              </a:rPr>
              <a:t>Рисунок 5 –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споріднені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процеси</a:t>
            </a:r>
            <a:r>
              <a:rPr lang="ru-RU" sz="1400" dirty="0" smtClean="0">
                <a:latin typeface="Times New Roman" panose="02020603050405020304" pitchFamily="18" charset="0"/>
                <a:cs typeface="Times New Roman" panose="02020603050405020304" pitchFamily="18" charset="0"/>
              </a:rPr>
              <a:t>:</a:t>
            </a:r>
          </a:p>
          <a:p>
            <a:r>
              <a:rPr lang="ru-RU" sz="1400" dirty="0" smtClean="0">
                <a:latin typeface="Times New Roman" panose="02020603050405020304" pitchFamily="18" charset="0"/>
                <a:cs typeface="Times New Roman" panose="02020603050405020304" pitchFamily="18" charset="0"/>
              </a:rPr>
              <a:t>а – </a:t>
            </a:r>
            <a:r>
              <a:rPr lang="ru-RU" sz="1400" dirty="0" err="1" smtClean="0">
                <a:latin typeface="Times New Roman" panose="02020603050405020304" pitchFamily="18" charset="0"/>
                <a:cs typeface="Times New Roman" panose="02020603050405020304" pitchFamily="18" charset="0"/>
              </a:rPr>
              <a:t>Роботизоване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б – </a:t>
            </a:r>
            <a:r>
              <a:rPr lang="ru-RU" sz="1400" dirty="0" err="1" smtClean="0">
                <a:latin typeface="Times New Roman" panose="02020603050405020304" pitchFamily="18" charset="0"/>
                <a:cs typeface="Times New Roman" panose="02020603050405020304" pitchFamily="18" charset="0"/>
              </a:rPr>
              <a:t>Плазмове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напилення</a:t>
            </a:r>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725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620688"/>
            <a:ext cx="7272808" cy="369332"/>
          </a:xfrm>
          <a:prstGeom prst="rect">
            <a:avLst/>
          </a:prstGeom>
        </p:spPr>
        <p:txBody>
          <a:bodyPr wrap="square">
            <a:spAutoFit/>
          </a:bodyPr>
          <a:lstStyle/>
          <a:p>
            <a:r>
              <a:rPr lang="ru-RU" b="1" dirty="0" err="1" smtClean="0">
                <a:latin typeface="Times New Roman" panose="02020603050405020304" pitchFamily="18" charset="0"/>
                <a:cs typeface="Times New Roman" panose="02020603050405020304" pitchFamily="18" charset="0"/>
              </a:rPr>
              <a:t>Основні</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етапи</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історії</a:t>
            </a:r>
            <a:r>
              <a:rPr lang="ru-RU" b="1" dirty="0" smtClean="0">
                <a:latin typeface="Times New Roman" panose="02020603050405020304" pitchFamily="18" charset="0"/>
                <a:cs typeface="Times New Roman" panose="02020603050405020304" pitchFamily="18" charset="0"/>
              </a:rPr>
              <a:t> та </a:t>
            </a:r>
            <a:r>
              <a:rPr lang="ru-RU" b="1" dirty="0" err="1" smtClean="0">
                <a:latin typeface="Times New Roman" panose="02020603050405020304" pitchFamily="18" charset="0"/>
                <a:cs typeface="Times New Roman" panose="02020603050405020304" pitchFamily="18" charset="0"/>
              </a:rPr>
              <a:t>наукові</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школи</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кафедри</a:t>
            </a:r>
            <a:r>
              <a:rPr lang="ru-RU" b="1" dirty="0" smtClean="0">
                <a:latin typeface="Times New Roman" panose="02020603050405020304" pitchFamily="18" charset="0"/>
                <a:cs typeface="Times New Roman" panose="02020603050405020304" pitchFamily="18" charset="0"/>
              </a:rPr>
              <a:t> «</a:t>
            </a:r>
            <a:r>
              <a:rPr lang="ru-RU" b="1" dirty="0" err="1" smtClean="0">
                <a:latin typeface="Times New Roman" panose="02020603050405020304" pitchFamily="18" charset="0"/>
                <a:cs typeface="Times New Roman" panose="02020603050405020304" pitchFamily="18" charset="0"/>
              </a:rPr>
              <a:t>Зварювання</a:t>
            </a:r>
            <a:r>
              <a:rPr lang="ru-RU" b="1" dirty="0" smtClean="0">
                <a:latin typeface="Times New Roman" panose="02020603050405020304" pitchFamily="18" charset="0"/>
                <a:cs typeface="Times New Roman" panose="02020603050405020304" pitchFamily="18" charset="0"/>
              </a:rPr>
              <a:t>» </a:t>
            </a:r>
            <a:endParaRPr lang="uk-UA"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23528" y="990020"/>
            <a:ext cx="8424936" cy="5693866"/>
          </a:xfrm>
          <a:prstGeom prst="rect">
            <a:avLst/>
          </a:prstGeom>
        </p:spPr>
        <p:txBody>
          <a:bodyPr wrap="square">
            <a:spAutoFit/>
          </a:bodyPr>
          <a:lstStyle/>
          <a:p>
            <a:pPr algn="just"/>
            <a:r>
              <a:rPr lang="uk-UA" sz="1400" dirty="0" smtClean="0">
                <a:latin typeface="Times New Roman" panose="02020603050405020304" pitchFamily="18" charset="0"/>
                <a:cs typeface="Times New Roman" panose="02020603050405020304" pitchFamily="18" charset="0"/>
              </a:rPr>
              <a:t>      </a:t>
            </a:r>
          </a:p>
          <a:p>
            <a:pPr algn="just"/>
            <a:endParaRPr lang="uk-UA" sz="1400" dirty="0">
              <a:latin typeface="Times New Roman" panose="02020603050405020304" pitchFamily="18" charset="0"/>
              <a:cs typeface="Times New Roman" panose="02020603050405020304" pitchFamily="18" charset="0"/>
            </a:endParaRPr>
          </a:p>
          <a:p>
            <a:pPr algn="just"/>
            <a:r>
              <a:rPr lang="uk-UA" sz="1400" dirty="0" smtClean="0">
                <a:latin typeface="Times New Roman" panose="02020603050405020304" pitchFamily="18" charset="0"/>
                <a:cs typeface="Times New Roman" panose="02020603050405020304" pitchFamily="18" charset="0"/>
              </a:rPr>
              <a:t>      Кафедра «Зварювання» у Національному технічному університеті «Харківський політехнічний інститут» була заснована у лютому 2010 року за ініціативою ректорату нашого університету та при підтримці видатного вченого та організатора науки Президента Національної академії наук України, директора «Інституту електрозварювання»  академіка Бориса Євгеновича Патона. Створення кафедри було обумовлено потребою в інженерних кадрах для провідних підприємств регіону, зокрема, АТ «Турбоатом», ВАТ «</a:t>
            </a:r>
            <a:r>
              <a:rPr lang="uk-UA" sz="1400" dirty="0" err="1" smtClean="0">
                <a:latin typeface="Times New Roman" panose="02020603050405020304" pitchFamily="18" charset="0"/>
                <a:cs typeface="Times New Roman" panose="02020603050405020304" pitchFamily="18" charset="0"/>
              </a:rPr>
              <a:t>Електроважмаш</a:t>
            </a:r>
            <a:r>
              <a:rPr lang="uk-UA" sz="1400" dirty="0" smtClean="0">
                <a:latin typeface="Times New Roman" panose="02020603050405020304" pitchFamily="18" charset="0"/>
                <a:cs typeface="Times New Roman" panose="02020603050405020304" pitchFamily="18" charset="0"/>
              </a:rPr>
              <a:t>», ПАТ «Харківський тракторний завод», ДП «Завод ім. В. О. Малишева» та багатьох інших. </a:t>
            </a:r>
          </a:p>
          <a:p>
            <a:pPr algn="just"/>
            <a:r>
              <a:rPr lang="uk-UA" sz="1400" dirty="0" smtClean="0">
                <a:latin typeface="Times New Roman" panose="02020603050405020304" pitchFamily="18" charset="0"/>
                <a:cs typeface="Times New Roman" panose="02020603050405020304" pitchFamily="18" charset="0"/>
              </a:rPr>
              <a:t>      Нині кафедра «Зварювання» є однією з найвідоміших в Україні та за її межами центрів інженерної та наукової підготовки фахівців зі зварювання та споріднених процесів і технологій. За час існування кафедри створені власні наукові школи з електродугового наплавлення композиційних матеріалів, </a:t>
            </a:r>
            <a:r>
              <a:rPr lang="uk-UA" sz="1400" dirty="0" err="1" smtClean="0">
                <a:latin typeface="Times New Roman" panose="02020603050405020304" pitchFamily="18" charset="0"/>
                <a:cs typeface="Times New Roman" panose="02020603050405020304" pitchFamily="18" charset="0"/>
              </a:rPr>
              <a:t>газотермічних</a:t>
            </a:r>
            <a:r>
              <a:rPr lang="uk-UA" sz="1400" dirty="0" smtClean="0">
                <a:latin typeface="Times New Roman" panose="02020603050405020304" pitchFamily="18" charset="0"/>
                <a:cs typeface="Times New Roman" panose="02020603050405020304" pitchFamily="18" charset="0"/>
              </a:rPr>
              <a:t> методів нанесення </a:t>
            </a:r>
            <a:r>
              <a:rPr lang="uk-UA" sz="1400" dirty="0" err="1" smtClean="0">
                <a:latin typeface="Times New Roman" panose="02020603050405020304" pitchFamily="18" charset="0"/>
                <a:cs typeface="Times New Roman" panose="02020603050405020304" pitchFamily="18" charset="0"/>
              </a:rPr>
              <a:t>зміцнюючих</a:t>
            </a:r>
            <a:r>
              <a:rPr lang="uk-UA" sz="1400" dirty="0" smtClean="0">
                <a:latin typeface="Times New Roman" panose="02020603050405020304" pitchFamily="18" charset="0"/>
                <a:cs typeface="Times New Roman" panose="02020603050405020304" pitchFamily="18" charset="0"/>
              </a:rPr>
              <a:t> і відновлювальних покриттів на деталі машин і устаткування, зварювання спеціальних сталей і сплавів, проведені дослідження та розробка інноваційних технологій зварювання, підібрано висококваліфікований професорсько-викладацький склад.</a:t>
            </a:r>
            <a:r>
              <a:rPr lang="ru-RU" sz="1400" dirty="0" smtClean="0">
                <a:latin typeface="Times New Roman" panose="02020603050405020304" pitchFamily="18" charset="0"/>
                <a:cs typeface="Times New Roman" panose="02020603050405020304" pitchFamily="18" charset="0"/>
              </a:rPr>
              <a:t> </a:t>
            </a: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Першим </a:t>
            </a:r>
            <a:r>
              <a:rPr lang="ru-RU" sz="1400" dirty="0" err="1" smtClean="0">
                <a:latin typeface="Times New Roman" panose="02020603050405020304" pitchFamily="18" charset="0"/>
                <a:cs typeface="Times New Roman" panose="02020603050405020304" pitchFamily="18" charset="0"/>
              </a:rPr>
              <a:t>завідувачем</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кафедри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було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призначено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професора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Анатолія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Ілліча</a:t>
            </a:r>
            <a:r>
              <a:rPr lang="ru-RU" sz="1400" dirty="0" smtClean="0">
                <a:latin typeface="Times New Roman" panose="02020603050405020304" pitchFamily="18" charset="0"/>
                <a:cs typeface="Times New Roman" panose="02020603050405020304" pitchFamily="18" charset="0"/>
              </a:rPr>
              <a:t> Христофорова (рис. 6), </a:t>
            </a:r>
            <a:r>
              <a:rPr lang="ru-RU" sz="1400" dirty="0" err="1" smtClean="0">
                <a:latin typeface="Times New Roman" panose="02020603050405020304" pitchFamily="18" charset="0"/>
                <a:cs typeface="Times New Roman" panose="02020603050405020304" pitchFamily="18" charset="0"/>
              </a:rPr>
              <a:t>який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очолював</a:t>
            </a:r>
            <a:r>
              <a:rPr lang="ru-RU" sz="1400" dirty="0" smtClean="0">
                <a:latin typeface="Times New Roman" panose="02020603050405020304" pitchFamily="18" charset="0"/>
                <a:cs typeface="Times New Roman" panose="02020603050405020304" pitchFamily="18" charset="0"/>
              </a:rPr>
              <a:t> кафедру з 2010 до 2011 року. </a:t>
            </a:r>
            <a:r>
              <a:rPr lang="ru-RU" sz="1400" dirty="0" err="1" smtClean="0">
                <a:latin typeface="Times New Roman" panose="02020603050405020304" pitchFamily="18" charset="0"/>
                <a:cs typeface="Times New Roman" panose="02020603050405020304" pitchFamily="18" charset="0"/>
              </a:rPr>
              <a:t>Кафедрі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Зварювання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було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надано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приміщення</a:t>
            </a:r>
            <a:r>
              <a:rPr lang="ru-RU" sz="1400" dirty="0" smtClean="0">
                <a:latin typeface="Times New Roman" panose="02020603050405020304" pitchFamily="18" charset="0"/>
                <a:cs typeface="Times New Roman" panose="02020603050405020304" pitchFamily="18" charset="0"/>
              </a:rPr>
              <a:t> на </a:t>
            </a:r>
            <a:r>
              <a:rPr lang="ru-RU" sz="1400" dirty="0" err="1" smtClean="0">
                <a:latin typeface="Times New Roman" panose="02020603050405020304" pitchFamily="18" charset="0"/>
                <a:cs typeface="Times New Roman" panose="02020603050405020304" pitchFamily="18" charset="0"/>
              </a:rPr>
              <a:t>третьому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поверсі</a:t>
            </a:r>
            <a:r>
              <a:rPr lang="ru-RU" sz="1400" dirty="0" smtClean="0">
                <a:latin typeface="Times New Roman" panose="02020603050405020304" pitchFamily="18" charset="0"/>
                <a:cs typeface="Times New Roman" panose="02020603050405020304" pitchFamily="18" charset="0"/>
              </a:rPr>
              <a:t> корпусу У-4 по </a:t>
            </a:r>
            <a:r>
              <a:rPr lang="ru-RU" sz="1400" dirty="0" err="1" smtClean="0">
                <a:latin typeface="Times New Roman" panose="02020603050405020304" pitchFamily="18" charset="0"/>
                <a:cs typeface="Times New Roman" panose="02020603050405020304" pitchFamily="18" charset="0"/>
              </a:rPr>
              <a:t>вулиці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Пушкінська</a:t>
            </a:r>
            <a:r>
              <a:rPr lang="ru-RU" sz="1400" dirty="0" smtClean="0">
                <a:latin typeface="Times New Roman" panose="02020603050405020304" pitchFamily="18" charset="0"/>
                <a:cs typeface="Times New Roman" panose="02020603050405020304" pitchFamily="18" charset="0"/>
              </a:rPr>
              <a:t>, 85. </a:t>
            </a: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В </a:t>
            </a:r>
            <a:r>
              <a:rPr lang="ru-RU" sz="1400" dirty="0" err="1" smtClean="0">
                <a:latin typeface="Times New Roman" panose="02020603050405020304" pitchFamily="18" charset="0"/>
                <a:cs typeface="Times New Roman" panose="02020603050405020304" pitchFamily="18" charset="0"/>
              </a:rPr>
              <a:t>цей</a:t>
            </a:r>
            <a:r>
              <a:rPr lang="ru-RU" sz="1400" dirty="0" smtClean="0">
                <a:latin typeface="Times New Roman" panose="02020603050405020304" pitchFamily="18" charset="0"/>
                <a:cs typeface="Times New Roman" panose="02020603050405020304" pitchFamily="18" charset="0"/>
              </a:rPr>
              <a:t> час </a:t>
            </a:r>
            <a:r>
              <a:rPr lang="ru-RU" sz="1400" dirty="0" err="1" smtClean="0">
                <a:latin typeface="Times New Roman" panose="02020603050405020304" pitchFamily="18" charset="0"/>
                <a:cs typeface="Times New Roman" panose="02020603050405020304" pitchFamily="18" charset="0"/>
              </a:rPr>
              <a:t>колектив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кафедри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поповнився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досвідченими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викладачами</a:t>
            </a:r>
            <a:r>
              <a:rPr lang="ru-RU" sz="1400" dirty="0" smtClean="0">
                <a:latin typeface="Times New Roman" panose="02020603050405020304" pitchFamily="18" charset="0"/>
                <a:cs typeface="Times New Roman" panose="02020603050405020304" pitchFamily="18" charset="0"/>
              </a:rPr>
              <a:t> з </a:t>
            </a:r>
            <a:r>
              <a:rPr lang="ru-RU" sz="1400" dirty="0" err="1" smtClean="0">
                <a:latin typeface="Times New Roman" panose="02020603050405020304" pitchFamily="18" charset="0"/>
                <a:cs typeface="Times New Roman" panose="02020603050405020304" pitchFamily="18" charset="0"/>
              </a:rPr>
              <a:t>Української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інженерно-педагогічної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академії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професором</a:t>
            </a:r>
            <a:r>
              <a:rPr lang="ru-RU" sz="1400" dirty="0" smtClean="0">
                <a:latin typeface="Times New Roman" panose="02020603050405020304" pitchFamily="18" charset="0"/>
                <a:cs typeface="Times New Roman" panose="02020603050405020304" pitchFamily="18" charset="0"/>
              </a:rPr>
              <a:t>, доктором </a:t>
            </a:r>
            <a:r>
              <a:rPr lang="ru-RU" sz="1400" dirty="0" err="1" smtClean="0">
                <a:latin typeface="Times New Roman" panose="02020603050405020304" pitchFamily="18" charset="0"/>
                <a:cs typeface="Times New Roman" panose="02020603050405020304" pitchFamily="18" charset="0"/>
              </a:rPr>
              <a:t>техн</a:t>
            </a:r>
            <a:r>
              <a:rPr lang="ru-RU" sz="1400" dirty="0" smtClean="0">
                <a:latin typeface="Times New Roman" panose="02020603050405020304" pitchFamily="18" charset="0"/>
                <a:cs typeface="Times New Roman" panose="02020603050405020304" pitchFamily="18" charset="0"/>
              </a:rPr>
              <a:t>. наук </a:t>
            </a:r>
            <a:r>
              <a:rPr lang="ru-RU" sz="1400" dirty="0" err="1" smtClean="0">
                <a:latin typeface="Times New Roman" panose="02020603050405020304" pitchFamily="18" charset="0"/>
                <a:cs typeface="Times New Roman" panose="02020603050405020304" pitchFamily="18" charset="0"/>
              </a:rPr>
              <a:t>Дмитриком</a:t>
            </a:r>
            <a:r>
              <a:rPr lang="ru-RU" sz="1400" dirty="0" smtClean="0">
                <a:latin typeface="Times New Roman" panose="02020603050405020304" pitchFamily="18" charset="0"/>
                <a:cs typeface="Times New Roman" panose="02020603050405020304" pitchFamily="18" charset="0"/>
              </a:rPr>
              <a:t> В.В. і доцентом, канд. </a:t>
            </a:r>
            <a:r>
              <a:rPr lang="ru-RU" sz="1400" dirty="0" err="1" smtClean="0">
                <a:latin typeface="Times New Roman" panose="02020603050405020304" pitchFamily="18" charset="0"/>
                <a:cs typeface="Times New Roman" panose="02020603050405020304" pitchFamily="18" charset="0"/>
              </a:rPr>
              <a:t>техн</a:t>
            </a:r>
            <a:r>
              <a:rPr lang="ru-RU" sz="1400" dirty="0" smtClean="0">
                <a:latin typeface="Times New Roman" panose="02020603050405020304" pitchFamily="18" charset="0"/>
                <a:cs typeface="Times New Roman" panose="02020603050405020304" pitchFamily="18" charset="0"/>
              </a:rPr>
              <a:t>. наук Б.В. </a:t>
            </a:r>
            <a:r>
              <a:rPr lang="ru-RU" sz="1400" dirty="0" err="1" smtClean="0">
                <a:latin typeface="Times New Roman" panose="02020603050405020304" pitchFamily="18" charset="0"/>
                <a:cs typeface="Times New Roman" panose="02020603050405020304" pitchFamily="18" charset="0"/>
              </a:rPr>
              <a:t>Сітніковим</a:t>
            </a:r>
            <a:r>
              <a:rPr lang="ru-RU" sz="1400" dirty="0" smtClean="0">
                <a:latin typeface="Times New Roman" panose="02020603050405020304" pitchFamily="18" charset="0"/>
                <a:cs typeface="Times New Roman" panose="02020603050405020304" pitchFamily="18" charset="0"/>
              </a:rPr>
              <a:t>. Область </a:t>
            </a:r>
            <a:r>
              <a:rPr lang="ru-RU" sz="1400" dirty="0" err="1" smtClean="0">
                <a:latin typeface="Times New Roman" panose="02020603050405020304" pitchFamily="18" charset="0"/>
                <a:cs typeface="Times New Roman" panose="02020603050405020304" pitchFamily="18" charset="0"/>
              </a:rPr>
              <a:t>наукових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інтересів</a:t>
            </a:r>
            <a:r>
              <a:rPr lang="ru-RU" sz="1400" dirty="0" smtClean="0">
                <a:latin typeface="Times New Roman" panose="02020603050405020304" pitchFamily="18" charset="0"/>
                <a:cs typeface="Times New Roman" panose="02020603050405020304" pitchFamily="18" charset="0"/>
              </a:rPr>
              <a:t> проф., д-ра </a:t>
            </a:r>
            <a:r>
              <a:rPr lang="ru-RU" sz="1400" dirty="0" err="1" smtClean="0">
                <a:latin typeface="Times New Roman" panose="02020603050405020304" pitchFamily="18" charset="0"/>
                <a:cs typeface="Times New Roman" panose="02020603050405020304" pitchFamily="18" charset="0"/>
              </a:rPr>
              <a:t>техн</a:t>
            </a:r>
            <a:r>
              <a:rPr lang="ru-RU" sz="1400" dirty="0" smtClean="0">
                <a:latin typeface="Times New Roman" panose="02020603050405020304" pitchFamily="18" charset="0"/>
                <a:cs typeface="Times New Roman" panose="02020603050405020304" pitchFamily="18" charset="0"/>
              </a:rPr>
              <a:t>. наук В.В. </a:t>
            </a:r>
            <a:r>
              <a:rPr lang="ru-RU" sz="1400" dirty="0" err="1" smtClean="0">
                <a:latin typeface="Times New Roman" panose="02020603050405020304" pitchFamily="18" charset="0"/>
                <a:cs typeface="Times New Roman" panose="02020603050405020304" pitchFamily="18" charset="0"/>
              </a:rPr>
              <a:t>Дмитрика</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дослідження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пошкоджуваності</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фізико-хімічних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процесів</a:t>
            </a:r>
            <a:r>
              <a:rPr lang="ru-RU" sz="1400" dirty="0" smtClean="0">
                <a:latin typeface="Times New Roman" panose="02020603050405020304" pitchFamily="18" charset="0"/>
                <a:cs typeface="Times New Roman" panose="02020603050405020304" pitchFamily="18" charset="0"/>
              </a:rPr>
              <a:t> у </a:t>
            </a:r>
            <a:r>
              <a:rPr lang="ru-RU" sz="1400" dirty="0" err="1" smtClean="0">
                <a:latin typeface="Times New Roman" panose="02020603050405020304" pitchFamily="18" charset="0"/>
                <a:cs typeface="Times New Roman" panose="02020603050405020304" pitchFamily="18" charset="0"/>
              </a:rPr>
              <a:t>металі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зварних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з’єднань</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паропроводів</a:t>
            </a:r>
            <a:r>
              <a:rPr lang="ru-RU" sz="1400" dirty="0" smtClean="0">
                <a:latin typeface="Times New Roman" panose="02020603050405020304" pitchFamily="18" charset="0"/>
                <a:cs typeface="Times New Roman" panose="02020603050405020304" pitchFamily="18" charset="0"/>
              </a:rPr>
              <a:t> ТЕС, </a:t>
            </a:r>
            <a:r>
              <a:rPr lang="ru-RU" sz="1400" dirty="0" err="1" smtClean="0">
                <a:latin typeface="Times New Roman" panose="02020603050405020304" pitchFamily="18" charset="0"/>
                <a:cs typeface="Times New Roman" panose="02020603050405020304" pitchFamily="18" charset="0"/>
              </a:rPr>
              <a:t>які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тривалий</a:t>
            </a:r>
            <a:r>
              <a:rPr lang="ru-RU" sz="1400" dirty="0" smtClean="0">
                <a:latin typeface="Times New Roman" panose="02020603050405020304" pitchFamily="18" charset="0"/>
                <a:cs typeface="Times New Roman" panose="02020603050405020304" pitchFamily="18" charset="0"/>
              </a:rPr>
              <a:t> час </a:t>
            </a:r>
            <a:r>
              <a:rPr lang="ru-RU" sz="1400" dirty="0" err="1" smtClean="0">
                <a:latin typeface="Times New Roman" panose="02020603050405020304" pitchFamily="18" charset="0"/>
                <a:cs typeface="Times New Roman" panose="02020603050405020304" pitchFamily="18" charset="0"/>
              </a:rPr>
              <a:t>експлуатуються</a:t>
            </a:r>
            <a:r>
              <a:rPr lang="ru-RU" sz="1400" dirty="0" smtClean="0">
                <a:latin typeface="Times New Roman" panose="02020603050405020304" pitchFamily="18" charset="0"/>
                <a:cs typeface="Times New Roman" panose="02020603050405020304" pitchFamily="18" charset="0"/>
              </a:rPr>
              <a:t> в </a:t>
            </a:r>
            <a:r>
              <a:rPr lang="ru-RU" sz="1400" dirty="0" err="1" smtClean="0">
                <a:latin typeface="Times New Roman" panose="02020603050405020304" pitchFamily="18" charset="0"/>
                <a:cs typeface="Times New Roman" panose="02020603050405020304" pitchFamily="18" charset="0"/>
              </a:rPr>
              <a:t>умовах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повзучості</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малоциклової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втоми</a:t>
            </a:r>
            <a:r>
              <a:rPr lang="ru-RU" sz="1400" dirty="0" smtClean="0">
                <a:latin typeface="Times New Roman" panose="02020603050405020304" pitchFamily="18" charset="0"/>
                <a:cs typeface="Times New Roman" panose="02020603050405020304" pitchFamily="18" charset="0"/>
              </a:rPr>
              <a:t>. </a:t>
            </a:r>
          </a:p>
          <a:p>
            <a:pPr algn="just"/>
            <a:endParaRPr lang="ru-RU" sz="1400" dirty="0">
              <a:latin typeface="Times New Roman" panose="02020603050405020304" pitchFamily="18" charset="0"/>
              <a:cs typeface="Times New Roman" panose="02020603050405020304" pitchFamily="18" charset="0"/>
            </a:endParaRPr>
          </a:p>
          <a:p>
            <a:pPr algn="just"/>
            <a:endParaRPr lang="ru-RU" sz="1400" dirty="0" smtClean="0">
              <a:latin typeface="Times New Roman" panose="02020603050405020304" pitchFamily="18" charset="0"/>
              <a:cs typeface="Times New Roman" panose="02020603050405020304" pitchFamily="18" charset="0"/>
            </a:endParaRPr>
          </a:p>
          <a:p>
            <a:pPr algn="just"/>
            <a:endParaRPr lang="uk-UA"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1416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191</TotalTime>
  <Words>3238</Words>
  <Application>Microsoft Office PowerPoint</Application>
  <PresentationFormat>Экран (4:3)</PresentationFormat>
  <Paragraphs>114</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Nataliia</dc:creator>
  <cp:lastModifiedBy>Наталья</cp:lastModifiedBy>
  <cp:revision>62</cp:revision>
  <dcterms:created xsi:type="dcterms:W3CDTF">2024-11-08T08:29:42Z</dcterms:created>
  <dcterms:modified xsi:type="dcterms:W3CDTF">2024-11-10T09:53:15Z</dcterms:modified>
</cp:coreProperties>
</file>