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1" r:id="rId9"/>
    <p:sldId id="266" r:id="rId10"/>
    <p:sldId id="267" r:id="rId11"/>
    <p:sldId id="262" r:id="rId12"/>
    <p:sldId id="268" r:id="rId13"/>
    <p:sldId id="269" r:id="rId14"/>
    <p:sldId id="263" r:id="rId15"/>
    <p:sldId id="270" r:id="rId16"/>
    <p:sldId id="271" r:id="rId17"/>
    <p:sldId id="272" r:id="rId18"/>
    <p:sldId id="273" r:id="rId19"/>
    <p:sldId id="274" r:id="rId20"/>
  </p:sldIdLst>
  <p:sldSz cx="9906000" cy="6858000" type="A4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-12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080B-F5C6-4142-AC4D-114C3BEDC0CA}" type="datetimeFigureOut">
              <a:rPr lang="uk-UA" smtClean="0"/>
              <a:t>17.04.2025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E338F-8204-4434-807E-29AF8A65979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7620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080B-F5C6-4142-AC4D-114C3BEDC0CA}" type="datetimeFigureOut">
              <a:rPr lang="uk-UA" smtClean="0"/>
              <a:t>17.04.2025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E338F-8204-4434-807E-29AF8A65979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2873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080B-F5C6-4142-AC4D-114C3BEDC0CA}" type="datetimeFigureOut">
              <a:rPr lang="uk-UA" smtClean="0"/>
              <a:t>17.04.2025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E338F-8204-4434-807E-29AF8A65979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7916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080B-F5C6-4142-AC4D-114C3BEDC0CA}" type="datetimeFigureOut">
              <a:rPr lang="uk-UA" smtClean="0"/>
              <a:t>17.04.2025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E338F-8204-4434-807E-29AF8A65979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1232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080B-F5C6-4142-AC4D-114C3BEDC0CA}" type="datetimeFigureOut">
              <a:rPr lang="uk-UA" smtClean="0"/>
              <a:t>17.04.2025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E338F-8204-4434-807E-29AF8A65979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9015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080B-F5C6-4142-AC4D-114C3BEDC0CA}" type="datetimeFigureOut">
              <a:rPr lang="uk-UA" smtClean="0"/>
              <a:t>17.04.2025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E338F-8204-4434-807E-29AF8A65979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4997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080B-F5C6-4142-AC4D-114C3BEDC0CA}" type="datetimeFigureOut">
              <a:rPr lang="uk-UA" smtClean="0"/>
              <a:t>17.04.2025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E338F-8204-4434-807E-29AF8A65979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9945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080B-F5C6-4142-AC4D-114C3BEDC0CA}" type="datetimeFigureOut">
              <a:rPr lang="uk-UA" smtClean="0"/>
              <a:t>17.04.2025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E338F-8204-4434-807E-29AF8A65979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2397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080B-F5C6-4142-AC4D-114C3BEDC0CA}" type="datetimeFigureOut">
              <a:rPr lang="uk-UA" smtClean="0"/>
              <a:t>17.04.2025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E338F-8204-4434-807E-29AF8A65979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5647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080B-F5C6-4142-AC4D-114C3BEDC0CA}" type="datetimeFigureOut">
              <a:rPr lang="uk-UA" smtClean="0"/>
              <a:t>17.04.2025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E338F-8204-4434-807E-29AF8A65979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3761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080B-F5C6-4142-AC4D-114C3BEDC0CA}" type="datetimeFigureOut">
              <a:rPr lang="uk-UA" smtClean="0"/>
              <a:t>17.04.2025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E338F-8204-4434-807E-29AF8A65979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6787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E080B-F5C6-4142-AC4D-114C3BEDC0CA}" type="datetimeFigureOut">
              <a:rPr lang="uk-UA" smtClean="0"/>
              <a:t>17.04.2025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E338F-8204-4434-807E-29AF8A65979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9420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38250" y="1547986"/>
            <a:ext cx="7717674" cy="4802014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Тема:</a:t>
            </a:r>
          </a:p>
          <a:p>
            <a:r>
              <a:rPr lang="uk-UA" b="1" dirty="0" err="1" smtClean="0"/>
              <a:t>Енергоощадність</a:t>
            </a:r>
            <a:r>
              <a:rPr lang="uk-UA" b="1" dirty="0" smtClean="0"/>
              <a:t> або енергоефективність?</a:t>
            </a:r>
            <a:br>
              <a:rPr lang="uk-UA" b="1" dirty="0" smtClean="0"/>
            </a:br>
            <a:r>
              <a:rPr lang="uk-UA" b="1" dirty="0" smtClean="0"/>
              <a:t>Що краще?</a:t>
            </a:r>
          </a:p>
          <a:p>
            <a:endParaRPr lang="uk-UA" dirty="0" smtClean="0"/>
          </a:p>
          <a:p>
            <a:pPr algn="l"/>
            <a:r>
              <a:rPr lang="uk-UA" dirty="0" smtClean="0"/>
              <a:t>					Ст.: гр. Е-</a:t>
            </a:r>
            <a:r>
              <a:rPr lang="uk-UA" dirty="0" err="1" smtClean="0"/>
              <a:t>422н</a:t>
            </a:r>
            <a:endParaRPr lang="uk-UA" dirty="0" smtClean="0"/>
          </a:p>
          <a:p>
            <a:pPr algn="l"/>
            <a:r>
              <a:rPr lang="uk-UA" dirty="0" smtClean="0"/>
              <a:t>					Артем Ручка</a:t>
            </a:r>
          </a:p>
          <a:p>
            <a:pPr algn="l"/>
            <a:r>
              <a:rPr lang="uk-UA" dirty="0" smtClean="0"/>
              <a:t>					Викладач:</a:t>
            </a:r>
          </a:p>
          <a:p>
            <a:pPr algn="l"/>
            <a:r>
              <a:rPr lang="uk-UA" dirty="0" smtClean="0"/>
              <a:t>					Лариса </a:t>
            </a:r>
            <a:r>
              <a:rPr lang="uk-UA" dirty="0" err="1" smtClean="0"/>
              <a:t>ТЮТЮНИК</a:t>
            </a:r>
            <a:endParaRPr lang="uk-UA" dirty="0" smtClean="0"/>
          </a:p>
          <a:p>
            <a:pPr algn="l"/>
            <a:endParaRPr lang="uk-UA" dirty="0"/>
          </a:p>
          <a:p>
            <a:pPr algn="l"/>
            <a:endParaRPr lang="uk-UA" dirty="0" smtClean="0"/>
          </a:p>
          <a:p>
            <a:r>
              <a:rPr lang="uk-UA" dirty="0" smtClean="0"/>
              <a:t>2025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47373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487" y="1109870"/>
            <a:ext cx="9303025" cy="510926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800" b="1" dirty="0" smtClean="0"/>
              <a:t>Приклад </a:t>
            </a:r>
            <a:r>
              <a:rPr lang="uk-UA" sz="1800" b="1" dirty="0"/>
              <a:t>простого підходу:</a:t>
            </a:r>
          </a:p>
          <a:p>
            <a:pPr marL="0" indent="0" algn="just">
              <a:buNone/>
            </a:pPr>
            <a:r>
              <a:rPr lang="uk-UA" sz="1800" dirty="0"/>
              <a:t>На підприємстві працює компресор, який весь день працює "в холосту", бо в ньому тиск тримається постійно — навіть коли споживачі не використовують повітря</a:t>
            </a:r>
            <a:r>
              <a:rPr lang="uk-UA" sz="1800" dirty="0" smtClean="0"/>
              <a:t>.</a:t>
            </a:r>
          </a:p>
          <a:p>
            <a:pPr marL="0" indent="0" algn="just">
              <a:buNone/>
            </a:pPr>
            <a:r>
              <a:rPr lang="uk-UA" sz="1800" dirty="0"/>
              <a:t/>
            </a:r>
            <a:br>
              <a:rPr lang="uk-UA" sz="1800" dirty="0"/>
            </a:br>
            <a:r>
              <a:rPr lang="uk-UA" sz="1800" dirty="0"/>
              <a:t>➡️ Просте рішення: ставлять таймер або пускають його тільки в години активної роботи</a:t>
            </a:r>
            <a:r>
              <a:rPr lang="uk-UA" sz="1800" dirty="0" smtClean="0"/>
              <a:t>.</a:t>
            </a:r>
          </a:p>
          <a:p>
            <a:pPr marL="0" indent="0" algn="just">
              <a:buNone/>
            </a:pPr>
            <a:r>
              <a:rPr lang="uk-UA" sz="1800" dirty="0"/>
              <a:t/>
            </a:r>
            <a:br>
              <a:rPr lang="uk-UA" sz="1800" dirty="0"/>
            </a:br>
            <a:r>
              <a:rPr lang="uk-UA" sz="1800" dirty="0"/>
              <a:t>👉 Результат: </a:t>
            </a:r>
            <a:r>
              <a:rPr lang="uk-UA" sz="1800" b="1" dirty="0"/>
              <a:t>мінус кілька тисяч гривень на місяць</a:t>
            </a:r>
            <a:r>
              <a:rPr lang="uk-UA" sz="1800" dirty="0"/>
              <a:t> на електроенергії.</a:t>
            </a:r>
          </a:p>
          <a:p>
            <a:pPr marL="0" indent="0" algn="just">
              <a:buNone/>
            </a:pPr>
            <a:endParaRPr lang="uk-UA" sz="1800" dirty="0" smtClean="0"/>
          </a:p>
        </p:txBody>
      </p:sp>
    </p:spTree>
    <p:extLst>
      <p:ext uri="{BB962C8B-B14F-4D97-AF65-F5344CB8AC3E}">
        <p14:creationId xmlns:p14="http://schemas.microsoft.com/office/powerpoint/2010/main" val="1810049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827569"/>
          </a:xfrm>
        </p:spPr>
        <p:txBody>
          <a:bodyPr/>
          <a:lstStyle/>
          <a:p>
            <a:pPr algn="ctr"/>
            <a:r>
              <a:rPr lang="uk-UA" dirty="0"/>
              <a:t>Енергоефективність в побуті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3316" y="1470991"/>
            <a:ext cx="8543925" cy="48782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000" dirty="0" smtClean="0"/>
              <a:t>	Отримання того самого комфорту, але з меншими витратами енергії, завдяки кращим технологіям або продуманим рішенням.</a:t>
            </a:r>
          </a:p>
          <a:p>
            <a:pPr marL="0" indent="0" algn="just">
              <a:buNone/>
            </a:pPr>
            <a:r>
              <a:rPr lang="uk-UA" sz="2000" b="1" dirty="0"/>
              <a:t>💡 Освітлення</a:t>
            </a:r>
          </a:p>
          <a:p>
            <a:pPr algn="just"/>
            <a:r>
              <a:rPr lang="uk-UA" sz="2000" dirty="0"/>
              <a:t>Замінити лампи розжарювання на </a:t>
            </a:r>
            <a:r>
              <a:rPr lang="en-US" sz="2000" b="1" dirty="0"/>
              <a:t>LED-</a:t>
            </a:r>
            <a:r>
              <a:rPr lang="uk-UA" sz="2000" b="1" dirty="0"/>
              <a:t>лампи</a:t>
            </a:r>
            <a:r>
              <a:rPr lang="uk-UA" sz="2000" dirty="0"/>
              <a:t> — споживають у 8–10 разів менше електроенергії.</a:t>
            </a:r>
          </a:p>
          <a:p>
            <a:pPr algn="just"/>
            <a:r>
              <a:rPr lang="uk-UA" sz="2000" dirty="0"/>
              <a:t>Використання </a:t>
            </a:r>
            <a:r>
              <a:rPr lang="uk-UA" sz="2000" b="1" dirty="0" err="1"/>
              <a:t>димерів</a:t>
            </a:r>
            <a:r>
              <a:rPr lang="uk-UA" sz="2000" dirty="0"/>
              <a:t> (регуляторів яскравості) для точного контролю освітлення.</a:t>
            </a:r>
          </a:p>
          <a:p>
            <a:pPr marL="0" indent="0" algn="just">
              <a:buNone/>
            </a:pPr>
            <a:r>
              <a:rPr lang="ru-RU" sz="2000" b="1" dirty="0" smtClean="0"/>
              <a:t>    Холодильник</a:t>
            </a:r>
            <a:endParaRPr lang="ru-RU" sz="2000" b="1" dirty="0"/>
          </a:p>
          <a:p>
            <a:pPr algn="just"/>
            <a:r>
              <a:rPr lang="uk-UA" sz="2000" dirty="0" smtClean="0"/>
              <a:t>Встановити </a:t>
            </a:r>
            <a:r>
              <a:rPr lang="uk-UA" sz="2000" b="1" dirty="0" smtClean="0"/>
              <a:t>енергоефективну модель (A+, A++ або A+++)</a:t>
            </a:r>
            <a:r>
              <a:rPr lang="uk-UA" sz="2000" dirty="0" smtClean="0"/>
              <a:t>.</a:t>
            </a:r>
          </a:p>
          <a:p>
            <a:pPr algn="just"/>
            <a:r>
              <a:rPr lang="uk-UA" sz="2000" dirty="0" smtClean="0"/>
              <a:t>Поставити його </a:t>
            </a:r>
            <a:r>
              <a:rPr lang="uk-UA" sz="2000" b="1" dirty="0" smtClean="0"/>
              <a:t>подалі від плити або прямих сонячних променів</a:t>
            </a:r>
            <a:r>
              <a:rPr lang="uk-UA" sz="2000" dirty="0" smtClean="0"/>
              <a:t>, щоб зменшити навантаження на охолодження.</a:t>
            </a:r>
          </a:p>
          <a:p>
            <a:pPr algn="just"/>
            <a:r>
              <a:rPr lang="uk-UA" sz="2000" dirty="0" smtClean="0"/>
              <a:t>Дотримуватись рекомендованої температури: +</a:t>
            </a:r>
            <a:r>
              <a:rPr lang="uk-UA" sz="2000" dirty="0" err="1" smtClean="0"/>
              <a:t>4°C</a:t>
            </a:r>
            <a:r>
              <a:rPr lang="uk-UA" sz="2000" dirty="0" smtClean="0"/>
              <a:t> для холодильника, -</a:t>
            </a:r>
            <a:r>
              <a:rPr lang="uk-UA" sz="2000" dirty="0" err="1" smtClean="0"/>
              <a:t>18°C</a:t>
            </a:r>
            <a:r>
              <a:rPr lang="uk-UA" sz="2000" dirty="0" smtClean="0"/>
              <a:t> для морозилки.</a:t>
            </a:r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41400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800" y="609600"/>
            <a:ext cx="8965441" cy="57396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dirty="0"/>
              <a:t>🌡 </a:t>
            </a:r>
            <a:r>
              <a:rPr lang="uk-UA" sz="2000" b="1" dirty="0" smtClean="0"/>
              <a:t>Опалення </a:t>
            </a:r>
            <a:r>
              <a:rPr lang="uk-UA" sz="2000" b="1" dirty="0"/>
              <a:t>і утеплення</a:t>
            </a:r>
          </a:p>
          <a:p>
            <a:r>
              <a:rPr lang="uk-UA" sz="2000" dirty="0"/>
              <a:t>Встановити </a:t>
            </a:r>
            <a:r>
              <a:rPr lang="uk-UA" sz="2000" b="1" dirty="0"/>
              <a:t>програмований термостат</a:t>
            </a:r>
            <a:r>
              <a:rPr lang="uk-UA" sz="2000" dirty="0"/>
              <a:t>, який знижує температуру, коли нікого нема вдома.</a:t>
            </a:r>
          </a:p>
          <a:p>
            <a:r>
              <a:rPr lang="uk-UA" sz="2000" dirty="0"/>
              <a:t>Замінити старі вікна на </a:t>
            </a:r>
            <a:r>
              <a:rPr lang="uk-UA" sz="2000" b="1" dirty="0"/>
              <a:t>енергозберігаючі склопакети</a:t>
            </a:r>
            <a:r>
              <a:rPr lang="uk-UA" sz="2000" dirty="0"/>
              <a:t>.</a:t>
            </a:r>
          </a:p>
          <a:p>
            <a:r>
              <a:rPr lang="uk-UA" sz="2000" dirty="0"/>
              <a:t>Утеплення стін, даху, підлоги — тепло не “тікає”, і потрібно менше гріти</a:t>
            </a:r>
            <a:r>
              <a:rPr lang="uk-UA" sz="2000" dirty="0" smtClean="0"/>
              <a:t>.</a:t>
            </a:r>
          </a:p>
          <a:p>
            <a:pPr marL="0" indent="0">
              <a:buNone/>
            </a:pPr>
            <a:r>
              <a:rPr lang="uk-UA" sz="2000" b="1" dirty="0"/>
              <a:t>🚿 Гаряча вода</a:t>
            </a:r>
          </a:p>
          <a:p>
            <a:r>
              <a:rPr lang="uk-UA" sz="2000" dirty="0"/>
              <a:t>Встановити </a:t>
            </a:r>
            <a:r>
              <a:rPr lang="uk-UA" sz="2000" b="1" dirty="0"/>
              <a:t>газовий або електричний бойлер з теплоізоляцією</a:t>
            </a:r>
            <a:r>
              <a:rPr lang="uk-UA" sz="2000" dirty="0"/>
              <a:t>.</a:t>
            </a:r>
          </a:p>
          <a:p>
            <a:r>
              <a:rPr lang="uk-UA" sz="2000" dirty="0"/>
              <a:t>Використовувати </a:t>
            </a:r>
            <a:r>
              <a:rPr lang="uk-UA" sz="2000" b="1" dirty="0"/>
              <a:t>змішувачі з аераторами</a:t>
            </a:r>
            <a:r>
              <a:rPr lang="uk-UA" sz="2000" dirty="0"/>
              <a:t>, які зменшують витрати води, не знижуючи тиск.</a:t>
            </a:r>
          </a:p>
          <a:p>
            <a:r>
              <a:rPr lang="uk-UA" sz="2000" dirty="0"/>
              <a:t>Замінити душ на </a:t>
            </a:r>
            <a:r>
              <a:rPr lang="uk-UA" sz="2000" b="1" dirty="0"/>
              <a:t>економічний</a:t>
            </a:r>
            <a:r>
              <a:rPr lang="uk-UA" sz="2000" dirty="0"/>
              <a:t> — він споживає до 50% менше </a:t>
            </a:r>
            <a:r>
              <a:rPr lang="uk-UA" sz="2000" dirty="0" smtClean="0"/>
              <a:t>води.</a:t>
            </a:r>
          </a:p>
          <a:p>
            <a:pPr marL="0" indent="0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   Побутова </a:t>
            </a:r>
            <a:r>
              <a:rPr lang="uk-UA" sz="2000" b="1" dirty="0"/>
              <a:t>техніка</a:t>
            </a:r>
          </a:p>
          <a:p>
            <a:r>
              <a:rPr lang="uk-UA" sz="2000" dirty="0"/>
              <a:t>Вибирати техніку з </a:t>
            </a:r>
            <a:r>
              <a:rPr lang="uk-UA" sz="2000" b="1" dirty="0"/>
              <a:t>високим класом енергоефективності</a:t>
            </a:r>
            <a:r>
              <a:rPr lang="uk-UA" sz="2000" dirty="0"/>
              <a:t>.</a:t>
            </a:r>
          </a:p>
          <a:p>
            <a:r>
              <a:rPr lang="uk-UA" sz="2000" dirty="0"/>
              <a:t>Пральна машина з </a:t>
            </a:r>
            <a:r>
              <a:rPr lang="uk-UA" sz="2000" dirty="0" err="1"/>
              <a:t>інверторним</a:t>
            </a:r>
            <a:r>
              <a:rPr lang="uk-UA" sz="2000" dirty="0"/>
              <a:t> двигуном — тихіша, довговічніша, і споживає менше електрики.</a:t>
            </a:r>
          </a:p>
          <a:p>
            <a:r>
              <a:rPr lang="uk-UA" sz="2000" dirty="0"/>
              <a:t>Індукційна плита замість електричної — гріє швидше і менше витрачає</a:t>
            </a:r>
            <a:r>
              <a:rPr lang="uk-UA" sz="2000" dirty="0" smtClean="0"/>
              <a:t>.</a:t>
            </a:r>
            <a:endParaRPr lang="uk-UA" sz="2000" dirty="0"/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149194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3316" y="685800"/>
            <a:ext cx="8543925" cy="56634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b="1" dirty="0" smtClean="0"/>
              <a:t>🏠 </a:t>
            </a:r>
            <a:r>
              <a:rPr lang="uk-UA" sz="2000" b="1" dirty="0"/>
              <a:t>Розумний будинок</a:t>
            </a:r>
          </a:p>
          <a:p>
            <a:pPr algn="just"/>
            <a:r>
              <a:rPr lang="uk-UA" sz="2000" b="1" dirty="0"/>
              <a:t>Системи "розумного освітлення"</a:t>
            </a:r>
            <a:r>
              <a:rPr lang="uk-UA" sz="2000" dirty="0"/>
              <a:t> або автоматизації, які вимикають прилади, коли тебе немає вдома.</a:t>
            </a:r>
          </a:p>
          <a:p>
            <a:pPr algn="just"/>
            <a:r>
              <a:rPr lang="uk-UA" sz="2000" dirty="0"/>
              <a:t>Датчики руху та освітлення в коридорах, підвалах, на подвір’ї.</a:t>
            </a:r>
          </a:p>
          <a:p>
            <a:pPr algn="just"/>
            <a:r>
              <a:rPr lang="uk-UA" sz="2000" b="1" dirty="0"/>
              <a:t>Сонячні панелі або сонячні колектори</a:t>
            </a:r>
            <a:r>
              <a:rPr lang="uk-UA" sz="2000" dirty="0"/>
              <a:t> — інвестиція, яка в майбутньому економить витрати</a:t>
            </a:r>
            <a:r>
              <a:rPr lang="uk-UA" sz="2000" dirty="0" smtClean="0"/>
              <a:t>.</a:t>
            </a:r>
          </a:p>
          <a:p>
            <a:pPr marL="0" indent="0">
              <a:buNone/>
            </a:pPr>
            <a:r>
              <a:rPr lang="ru-RU" sz="2000" b="1" dirty="0"/>
              <a:t>💰 Приклад у цифрах:</a:t>
            </a:r>
          </a:p>
          <a:p>
            <a:pPr algn="just"/>
            <a:r>
              <a:rPr lang="uk-UA" sz="2000" dirty="0" smtClean="0"/>
              <a:t>Замінивши всі лампи в квартирі на </a:t>
            </a:r>
            <a:r>
              <a:rPr lang="uk-UA" sz="2000" dirty="0" err="1" smtClean="0"/>
              <a:t>LED</a:t>
            </a:r>
            <a:r>
              <a:rPr lang="uk-UA" sz="2000" dirty="0" smtClean="0"/>
              <a:t>, середня родина може економити </a:t>
            </a:r>
            <a:r>
              <a:rPr lang="uk-UA" sz="2000" b="1" dirty="0" smtClean="0"/>
              <a:t>300–500 грн на рік</a:t>
            </a:r>
            <a:r>
              <a:rPr lang="uk-UA" sz="2000" dirty="0" smtClean="0"/>
              <a:t> лише на світлі.</a:t>
            </a:r>
          </a:p>
          <a:p>
            <a:pPr algn="just"/>
            <a:r>
              <a:rPr lang="uk-UA" sz="2000" dirty="0" smtClean="0"/>
              <a:t>А індукційна плита проти звичайної електричної — це ще </a:t>
            </a:r>
            <a:r>
              <a:rPr lang="uk-UA" sz="2000" b="1" dirty="0" smtClean="0"/>
              <a:t>1000+ грн економії</a:t>
            </a:r>
            <a:r>
              <a:rPr lang="uk-UA" sz="2000" dirty="0" smtClean="0"/>
              <a:t> на рік при регулярному використанні.</a:t>
            </a:r>
          </a:p>
          <a:p>
            <a:pPr marL="0" indent="0">
              <a:buNone/>
            </a:pPr>
            <a:endParaRPr lang="uk-UA" sz="2000" dirty="0"/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2502801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1038" y="365128"/>
            <a:ext cx="8543925" cy="960090"/>
          </a:xfrm>
        </p:spPr>
        <p:txBody>
          <a:bodyPr/>
          <a:lstStyle/>
          <a:p>
            <a:pPr algn="ctr"/>
            <a:r>
              <a:rPr lang="uk-UA" b="1" dirty="0" smtClean="0"/>
              <a:t>Енергоефективність </a:t>
            </a:r>
            <a:r>
              <a:rPr lang="uk-UA" b="1" dirty="0"/>
              <a:t>у виробництві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1038" y="1325218"/>
            <a:ext cx="8543925" cy="4851745"/>
          </a:xfrm>
        </p:spPr>
        <p:txBody>
          <a:bodyPr>
            <a:normAutofit/>
          </a:bodyPr>
          <a:lstStyle/>
          <a:p>
            <a:pPr algn="just"/>
            <a:r>
              <a:rPr lang="uk-UA" sz="2000" dirty="0" smtClean="0"/>
              <a:t>Зменшення витрати енергії без зниження продуктивності, за рахунок технологічних рішень, модернізації та автоматизації.</a:t>
            </a:r>
          </a:p>
          <a:p>
            <a:pPr marL="0" indent="0" algn="just">
              <a:buNone/>
            </a:pPr>
            <a:r>
              <a:rPr lang="uk-UA" sz="2000" b="1" dirty="0"/>
              <a:t>🏭 Обладнання</a:t>
            </a:r>
          </a:p>
          <a:p>
            <a:pPr algn="just"/>
            <a:r>
              <a:rPr lang="uk-UA" sz="2000" dirty="0"/>
              <a:t>Замінити старі електродвигуни на </a:t>
            </a:r>
            <a:r>
              <a:rPr lang="uk-UA" sz="2000" b="1" dirty="0"/>
              <a:t>високоефективні (</a:t>
            </a:r>
            <a:r>
              <a:rPr lang="en-US" sz="2000" b="1" dirty="0" err="1"/>
              <a:t>IE3</a:t>
            </a:r>
            <a:r>
              <a:rPr lang="en-US" sz="2000" b="1" dirty="0"/>
              <a:t>/</a:t>
            </a:r>
            <a:r>
              <a:rPr lang="en-US" sz="2000" b="1" dirty="0" err="1"/>
              <a:t>IE4</a:t>
            </a:r>
            <a:r>
              <a:rPr lang="en-US" sz="2000" b="1" dirty="0"/>
              <a:t>)</a:t>
            </a:r>
            <a:r>
              <a:rPr lang="en-US" sz="2000" dirty="0"/>
              <a:t>.</a:t>
            </a:r>
          </a:p>
          <a:p>
            <a:pPr algn="just"/>
            <a:r>
              <a:rPr lang="uk-UA" sz="2000" dirty="0"/>
              <a:t>Встановити </a:t>
            </a:r>
            <a:r>
              <a:rPr lang="uk-UA" sz="2000" b="1" dirty="0"/>
              <a:t>частотні перетворювачі (</a:t>
            </a:r>
            <a:r>
              <a:rPr lang="en-US" sz="2000" b="1" dirty="0" err="1"/>
              <a:t>VFD</a:t>
            </a:r>
            <a:r>
              <a:rPr lang="en-US" sz="2000" b="1" dirty="0"/>
              <a:t>)</a:t>
            </a:r>
            <a:r>
              <a:rPr lang="en-US" sz="2000" dirty="0"/>
              <a:t> </a:t>
            </a:r>
            <a:r>
              <a:rPr lang="uk-UA" sz="2000" dirty="0"/>
              <a:t>на мотори — дають змогу плавно регулювати оберти, що економить енергію.</a:t>
            </a:r>
          </a:p>
          <a:p>
            <a:pPr algn="just"/>
            <a:r>
              <a:rPr lang="uk-UA" sz="2000" dirty="0"/>
              <a:t>Використання </a:t>
            </a:r>
            <a:r>
              <a:rPr lang="uk-UA" sz="2000" b="1" dirty="0"/>
              <a:t>енергоефективних компресорів</a:t>
            </a:r>
            <a:r>
              <a:rPr lang="uk-UA" sz="2000" dirty="0"/>
              <a:t> і </a:t>
            </a:r>
            <a:r>
              <a:rPr lang="uk-UA" sz="2000" b="1" dirty="0"/>
              <a:t>теплових насосів</a:t>
            </a:r>
            <a:r>
              <a:rPr lang="uk-UA" sz="2000" dirty="0"/>
              <a:t>.</a:t>
            </a:r>
          </a:p>
          <a:p>
            <a:pPr marL="0" indent="0" algn="just">
              <a:buNone/>
            </a:pPr>
            <a:r>
              <a:rPr lang="uk-UA" sz="2000" b="1" dirty="0"/>
              <a:t>💡 Освітлення</a:t>
            </a:r>
          </a:p>
          <a:p>
            <a:pPr algn="just"/>
            <a:r>
              <a:rPr lang="uk-UA" sz="2000" dirty="0"/>
              <a:t>Перехід на </a:t>
            </a:r>
            <a:r>
              <a:rPr lang="en-US" sz="2000" b="1" dirty="0"/>
              <a:t>LED-</a:t>
            </a:r>
            <a:r>
              <a:rPr lang="uk-UA" sz="2000" b="1" dirty="0"/>
              <a:t>освітлення</a:t>
            </a:r>
            <a:r>
              <a:rPr lang="uk-UA" sz="2000" dirty="0"/>
              <a:t> в цехах, складах, офісах.</a:t>
            </a:r>
          </a:p>
          <a:p>
            <a:pPr algn="just"/>
            <a:r>
              <a:rPr lang="uk-UA" sz="2000" dirty="0"/>
              <a:t>Встановлення </a:t>
            </a:r>
            <a:r>
              <a:rPr lang="uk-UA" sz="2000" b="1" dirty="0"/>
              <a:t>датчиків руху/світла</a:t>
            </a:r>
            <a:r>
              <a:rPr lang="uk-UA" sz="2000" dirty="0"/>
              <a:t> в малоактивних зонах.</a:t>
            </a:r>
          </a:p>
          <a:p>
            <a:pPr algn="just"/>
            <a:r>
              <a:rPr lang="uk-UA" sz="2000" dirty="0"/>
              <a:t>Використання </a:t>
            </a:r>
            <a:r>
              <a:rPr lang="uk-UA" sz="2000" b="1" dirty="0"/>
              <a:t>природного освітлення</a:t>
            </a:r>
            <a:r>
              <a:rPr lang="uk-UA" sz="2000" dirty="0"/>
              <a:t> — прозорі дахи, світлові лінзи.</a:t>
            </a:r>
          </a:p>
          <a:p>
            <a:pPr marL="0" indent="0" algn="just">
              <a:buNone/>
            </a:pPr>
            <a:endParaRPr lang="uk-UA" sz="2000" dirty="0" smtClean="0"/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504676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1038" y="1325218"/>
            <a:ext cx="8543925" cy="48517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dirty="0"/>
              <a:t>🌡 </a:t>
            </a:r>
            <a:r>
              <a:rPr lang="uk-UA" sz="2000" b="1" dirty="0" smtClean="0"/>
              <a:t>Системи </a:t>
            </a:r>
            <a:r>
              <a:rPr lang="uk-UA" sz="2000" b="1" dirty="0"/>
              <a:t>опалення, вентиляції та кондиціювання (</a:t>
            </a:r>
            <a:r>
              <a:rPr lang="en-US" sz="2000" b="1" dirty="0"/>
              <a:t>HVAC)</a:t>
            </a:r>
          </a:p>
          <a:p>
            <a:pPr algn="just"/>
            <a:r>
              <a:rPr lang="uk-UA" sz="2000" dirty="0"/>
              <a:t>Встановлення </a:t>
            </a:r>
            <a:r>
              <a:rPr lang="uk-UA" sz="2000" b="1" dirty="0"/>
              <a:t>теплообмінників</a:t>
            </a:r>
            <a:r>
              <a:rPr lang="uk-UA" sz="2000" dirty="0"/>
              <a:t>, які використовують “вихідне тепло” від обладнання.</a:t>
            </a:r>
          </a:p>
          <a:p>
            <a:pPr algn="just"/>
            <a:r>
              <a:rPr lang="uk-UA" sz="2000" dirty="0"/>
              <a:t>Використання </a:t>
            </a:r>
            <a:r>
              <a:rPr lang="uk-UA" sz="2000" b="1" dirty="0"/>
              <a:t>автоматизованих систем управління мікрокліматом</a:t>
            </a:r>
            <a:r>
              <a:rPr lang="uk-UA" sz="2000" dirty="0"/>
              <a:t>.</a:t>
            </a:r>
          </a:p>
          <a:p>
            <a:pPr algn="just"/>
            <a:r>
              <a:rPr lang="uk-UA" sz="2000" dirty="0"/>
              <a:t>Утеплення трубопроводів, повітропроводів і виробничих приміщень.</a:t>
            </a:r>
          </a:p>
          <a:p>
            <a:pPr marL="0" indent="0" algn="just">
              <a:buNone/>
            </a:pPr>
            <a:r>
              <a:rPr lang="uk-UA" sz="2000" b="1" dirty="0" smtClean="0"/>
              <a:t>    Автоматизація </a:t>
            </a:r>
            <a:r>
              <a:rPr lang="uk-UA" sz="2000" b="1" dirty="0"/>
              <a:t>та моніторинг</a:t>
            </a:r>
          </a:p>
          <a:p>
            <a:pPr algn="just"/>
            <a:r>
              <a:rPr lang="uk-UA" sz="2000" b="1" dirty="0"/>
              <a:t>Системи </a:t>
            </a:r>
            <a:r>
              <a:rPr lang="uk-UA" sz="2000" b="1" dirty="0" err="1"/>
              <a:t>енергомоніторингу</a:t>
            </a:r>
            <a:r>
              <a:rPr lang="uk-UA" sz="2000" dirty="0"/>
              <a:t> (</a:t>
            </a:r>
            <a:r>
              <a:rPr lang="en-US" sz="2000" dirty="0"/>
              <a:t>Energy Management Systems, EMS) — </a:t>
            </a:r>
            <a:r>
              <a:rPr lang="uk-UA" sz="2000" dirty="0"/>
              <a:t>показують, де йде перевитрата.</a:t>
            </a:r>
          </a:p>
          <a:p>
            <a:pPr algn="just"/>
            <a:r>
              <a:rPr lang="en-US" sz="2000" b="1" dirty="0" err="1"/>
              <a:t>SCADA</a:t>
            </a:r>
            <a:r>
              <a:rPr lang="en-US" sz="2000" b="1" dirty="0"/>
              <a:t>-</a:t>
            </a:r>
            <a:r>
              <a:rPr lang="uk-UA" sz="2000" b="1" dirty="0"/>
              <a:t>системи</a:t>
            </a:r>
            <a:r>
              <a:rPr lang="uk-UA" sz="2000" dirty="0"/>
              <a:t> для віддаленого керування процесами — точність і менше втрат.</a:t>
            </a:r>
          </a:p>
          <a:p>
            <a:pPr algn="just"/>
            <a:r>
              <a:rPr lang="uk-UA" sz="2000" b="1" dirty="0"/>
              <a:t>Автоматичне керування навантаженнями</a:t>
            </a:r>
            <a:r>
              <a:rPr lang="uk-UA" sz="2000" dirty="0"/>
              <a:t> — розподіл енергії у часі для уникнення піків.</a:t>
            </a:r>
          </a:p>
          <a:p>
            <a:pPr marL="0" indent="0" algn="just">
              <a:buNone/>
            </a:pPr>
            <a:endParaRPr lang="uk-UA" sz="2000" dirty="0" smtClean="0"/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5840888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1038" y="1325218"/>
            <a:ext cx="8543925" cy="48517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dirty="0"/>
              <a:t>🔄 Вторинне використання енергії</a:t>
            </a:r>
          </a:p>
          <a:p>
            <a:pPr algn="just"/>
            <a:r>
              <a:rPr lang="uk-UA" sz="2000" dirty="0"/>
              <a:t>Використання </a:t>
            </a:r>
            <a:r>
              <a:rPr lang="uk-UA" sz="2000" b="1" dirty="0"/>
              <a:t>рекуперації</a:t>
            </a:r>
            <a:r>
              <a:rPr lang="uk-UA" sz="2000" dirty="0"/>
              <a:t>: наприклад, тепло від печі або компресора — для обігріву приміщень або води.</a:t>
            </a:r>
          </a:p>
          <a:p>
            <a:pPr algn="just"/>
            <a:r>
              <a:rPr lang="uk-UA" sz="2000" dirty="0"/>
              <a:t>Використання </a:t>
            </a:r>
            <a:r>
              <a:rPr lang="uk-UA" sz="2000" b="1" dirty="0"/>
              <a:t>відходів виробництва</a:t>
            </a:r>
            <a:r>
              <a:rPr lang="uk-UA" sz="2000" dirty="0"/>
              <a:t> як джерела енергії (біомаса, біогаз, тощо).</a:t>
            </a:r>
          </a:p>
          <a:p>
            <a:pPr marL="0" indent="0" algn="just">
              <a:buNone/>
            </a:pPr>
            <a:r>
              <a:rPr lang="uk-UA" sz="2000" b="1" dirty="0" smtClean="0"/>
              <a:t>☀ Відновлювані джерела енергії</a:t>
            </a:r>
          </a:p>
          <a:p>
            <a:pPr algn="just"/>
            <a:r>
              <a:rPr lang="uk-UA" sz="2000" dirty="0" smtClean="0"/>
              <a:t>Встановлення </a:t>
            </a:r>
            <a:r>
              <a:rPr lang="uk-UA" sz="2000" b="1" dirty="0" smtClean="0"/>
              <a:t>сонячних панелей</a:t>
            </a:r>
            <a:r>
              <a:rPr lang="uk-UA" sz="2000" dirty="0" smtClean="0"/>
              <a:t> або </a:t>
            </a:r>
            <a:r>
              <a:rPr lang="uk-UA" sz="2000" b="1" dirty="0" smtClean="0"/>
              <a:t>вітрових турбін</a:t>
            </a:r>
            <a:r>
              <a:rPr lang="uk-UA" sz="2000" dirty="0" smtClean="0"/>
              <a:t> для власного споживання.</a:t>
            </a:r>
          </a:p>
          <a:p>
            <a:pPr algn="just"/>
            <a:r>
              <a:rPr lang="uk-UA" sz="2000" dirty="0" smtClean="0"/>
              <a:t>Використання </a:t>
            </a:r>
            <a:r>
              <a:rPr lang="uk-UA" sz="2000" b="1" dirty="0" err="1" smtClean="0"/>
              <a:t>геліосистем</a:t>
            </a:r>
            <a:r>
              <a:rPr lang="uk-UA" sz="2000" dirty="0" smtClean="0"/>
              <a:t> для нагріву технічної води.</a:t>
            </a:r>
          </a:p>
          <a:p>
            <a:pPr marL="0" indent="0" algn="just">
              <a:buNone/>
            </a:pPr>
            <a:r>
              <a:rPr lang="ru-RU" sz="2000" b="1" dirty="0"/>
              <a:t>📉 Приклад у цифрах:</a:t>
            </a:r>
          </a:p>
          <a:p>
            <a:pPr algn="just"/>
            <a:r>
              <a:rPr lang="uk-UA" sz="2000" dirty="0" smtClean="0"/>
              <a:t>Заміна звичайного двигуна 22 кВт на енергоефективний класу </a:t>
            </a:r>
            <a:r>
              <a:rPr lang="uk-UA" sz="2000" dirty="0" err="1" smtClean="0"/>
              <a:t>IE4</a:t>
            </a:r>
            <a:r>
              <a:rPr lang="uk-UA" sz="2000" dirty="0" smtClean="0"/>
              <a:t> може зекономити </a:t>
            </a:r>
            <a:r>
              <a:rPr lang="uk-UA" sz="2000" b="1" dirty="0" smtClean="0"/>
              <a:t>до 8 000–10 000 </a:t>
            </a:r>
            <a:r>
              <a:rPr lang="uk-UA" sz="2000" b="1" dirty="0" err="1" smtClean="0"/>
              <a:t>кВт·год</a:t>
            </a:r>
            <a:r>
              <a:rPr lang="uk-UA" sz="2000" b="1" dirty="0" smtClean="0"/>
              <a:t> на рік</a:t>
            </a:r>
            <a:r>
              <a:rPr lang="uk-UA" sz="2000" dirty="0" smtClean="0"/>
              <a:t>, що = </a:t>
            </a:r>
            <a:r>
              <a:rPr lang="uk-UA" sz="2000" b="1" dirty="0" smtClean="0"/>
              <a:t>20–30 тис. грн економії</a:t>
            </a:r>
            <a:r>
              <a:rPr lang="uk-UA" sz="2000" dirty="0" smtClean="0"/>
              <a:t> (в залежності від тарифу).</a:t>
            </a:r>
          </a:p>
          <a:p>
            <a:endParaRPr lang="uk-UA" sz="2000" dirty="0" smtClean="0"/>
          </a:p>
          <a:p>
            <a:endParaRPr lang="uk-UA" sz="2000" dirty="0" smtClean="0"/>
          </a:p>
          <a:p>
            <a:pPr marL="0" indent="0" algn="just">
              <a:buNone/>
            </a:pPr>
            <a:endParaRPr lang="uk-UA" sz="2000" dirty="0" smtClean="0"/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8394971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1038" y="365128"/>
            <a:ext cx="8543925" cy="960090"/>
          </a:xfrm>
        </p:spPr>
        <p:txBody>
          <a:bodyPr/>
          <a:lstStyle/>
          <a:p>
            <a:pPr algn="ctr"/>
            <a:r>
              <a:rPr lang="uk-UA" dirty="0"/>
              <a:t>Ефект енергоефективності: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1038" y="2222500"/>
            <a:ext cx="8543925" cy="3954463"/>
          </a:xfrm>
        </p:spPr>
        <p:txBody>
          <a:bodyPr>
            <a:normAutofit/>
          </a:bodyPr>
          <a:lstStyle/>
          <a:p>
            <a:r>
              <a:rPr lang="uk-UA" sz="2000" dirty="0" smtClean="0"/>
              <a:t>Зменшення енергоспоживання (до 20–40% у деяких випадках).</a:t>
            </a:r>
          </a:p>
          <a:p>
            <a:r>
              <a:rPr lang="uk-UA" sz="2000" dirty="0" smtClean="0"/>
              <a:t>Підвищення </a:t>
            </a:r>
            <a:r>
              <a:rPr lang="uk-UA" sz="2000" dirty="0"/>
              <a:t>надійності обладнання</a:t>
            </a:r>
            <a:r>
              <a:rPr lang="uk-UA" sz="2000" dirty="0" smtClean="0"/>
              <a:t>.</a:t>
            </a:r>
          </a:p>
          <a:p>
            <a:r>
              <a:rPr lang="uk-UA" sz="2000" dirty="0"/>
              <a:t>Менші витрати на обслуговування</a:t>
            </a:r>
            <a:r>
              <a:rPr lang="uk-UA" sz="2000" dirty="0" smtClean="0"/>
              <a:t>.</a:t>
            </a:r>
          </a:p>
          <a:p>
            <a:r>
              <a:rPr lang="uk-UA" sz="2000" dirty="0"/>
              <a:t>Покращення умов праці</a:t>
            </a:r>
            <a:r>
              <a:rPr lang="uk-UA" sz="2000" dirty="0" smtClean="0"/>
              <a:t>.</a:t>
            </a:r>
          </a:p>
          <a:p>
            <a:r>
              <a:rPr lang="uk-UA" sz="2000" dirty="0" smtClean="0"/>
              <a:t>Менше викидів </a:t>
            </a:r>
            <a:r>
              <a:rPr lang="uk-UA" sz="2000" dirty="0" err="1" smtClean="0"/>
              <a:t>CO</a:t>
            </a:r>
            <a:r>
              <a:rPr lang="uk-UA" sz="2000" dirty="0" smtClean="0"/>
              <a:t>₂ — круто для “зеленого іміджу”.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4275537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1038" y="365128"/>
            <a:ext cx="8958262" cy="124777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Так що краще </a:t>
            </a:r>
            <a:r>
              <a:rPr lang="uk-UA" dirty="0" err="1" smtClean="0"/>
              <a:t>енергоощадність</a:t>
            </a: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>чи енергоефективність?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1038" y="1612900"/>
            <a:ext cx="8543925" cy="381000"/>
          </a:xfrm>
        </p:spPr>
        <p:txBody>
          <a:bodyPr>
            <a:normAutofit/>
          </a:bodyPr>
          <a:lstStyle/>
          <a:p>
            <a:r>
              <a:rPr lang="uk-UA" sz="2000" dirty="0"/>
              <a:t>Порівняння:</a:t>
            </a:r>
            <a:endParaRPr lang="uk-UA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454931"/>
              </p:ext>
            </p:extLst>
          </p:nvPr>
        </p:nvGraphicFramePr>
        <p:xfrm>
          <a:off x="681038" y="1993899"/>
          <a:ext cx="8958261" cy="3963813"/>
        </p:xfrm>
        <a:graphic>
          <a:graphicData uri="http://schemas.openxmlformats.org/drawingml/2006/table">
            <a:tbl>
              <a:tblPr firstRow="1" firstCol="1" bandRow="1"/>
              <a:tblGrid>
                <a:gridCol w="2532062">
                  <a:extLst>
                    <a:ext uri="{9D8B030D-6E8A-4147-A177-3AD203B41FA5}">
                      <a16:colId xmlns:a16="http://schemas.microsoft.com/office/drawing/2014/main" val="1961696302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687158982"/>
                    </a:ext>
                  </a:extLst>
                </a:gridCol>
                <a:gridCol w="3606799">
                  <a:extLst>
                    <a:ext uri="{9D8B030D-6E8A-4147-A177-3AD203B41FA5}">
                      <a16:colId xmlns:a16="http://schemas.microsoft.com/office/drawing/2014/main" val="3344317229"/>
                    </a:ext>
                  </a:extLst>
                </a:gridCol>
              </a:tblGrid>
              <a:tr h="5023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Параметр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Енергоощадність</a:t>
                      </a:r>
                      <a:endParaRPr lang="uk-UA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Енергоефективність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750493"/>
                  </a:ext>
                </a:extLst>
              </a:tr>
              <a:tr h="742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Що це?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Менше споживаємо шляхом обмежень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Менше витрачаємо завдяки технологіям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3075151"/>
                  </a:ext>
                </a:extLst>
              </a:tr>
              <a:tr h="502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Приклад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Вимкнув світло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Поставив LED-лампу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8816401"/>
                  </a:ext>
                </a:extLst>
              </a:tr>
              <a:tr h="502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Витрати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Мінімальні або нульові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Потрібні інвестиції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7121274"/>
                  </a:ext>
                </a:extLst>
              </a:tr>
              <a:tr h="7097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Комфорт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Може трохи зменшитись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змінюється або навіть зростає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9786893"/>
                  </a:ext>
                </a:extLst>
              </a:tr>
              <a:tr h="502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Довгострокова вигода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Помітна, але обмежена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Велика економія з часом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4629066"/>
                  </a:ext>
                </a:extLst>
              </a:tr>
              <a:tr h="502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Екологічність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Добре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Дуже добре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7176029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85310" y="6107878"/>
            <a:ext cx="78093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Висновок: найкраще — поєднувати і те, і те.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505268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1038" y="365128"/>
            <a:ext cx="8958262" cy="1247772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Висновок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1038" y="1612900"/>
            <a:ext cx="8543925" cy="3009900"/>
          </a:xfrm>
        </p:spPr>
        <p:txBody>
          <a:bodyPr>
            <a:normAutofit/>
          </a:bodyPr>
          <a:lstStyle/>
          <a:p>
            <a:pPr algn="just"/>
            <a:r>
              <a:rPr lang="uk-UA" sz="2000" b="1" dirty="0" err="1" smtClean="0"/>
              <a:t>Короткостроково</a:t>
            </a:r>
            <a:r>
              <a:rPr lang="uk-UA" sz="2000" dirty="0" smtClean="0"/>
              <a:t> — </a:t>
            </a:r>
            <a:r>
              <a:rPr lang="uk-UA" sz="2000" b="1" dirty="0" err="1" smtClean="0"/>
              <a:t>енергоощадність</a:t>
            </a:r>
            <a:r>
              <a:rPr lang="uk-UA" sz="2000" dirty="0" smtClean="0"/>
              <a:t>: це швидко, дешево і одразу видно результат (наприклад, вимкнув усе — платиш менше</a:t>
            </a:r>
            <a:r>
              <a:rPr lang="ru-RU" sz="2000" dirty="0" smtClean="0"/>
              <a:t>).</a:t>
            </a:r>
            <a:endParaRPr lang="uk-UA" sz="2000" dirty="0"/>
          </a:p>
          <a:p>
            <a:pPr algn="just"/>
            <a:r>
              <a:rPr lang="uk-UA" sz="2000" b="1" dirty="0"/>
              <a:t>Довгостроково</a:t>
            </a:r>
            <a:r>
              <a:rPr lang="uk-UA" sz="2000" dirty="0"/>
              <a:t> — </a:t>
            </a:r>
            <a:r>
              <a:rPr lang="uk-UA" sz="2000" b="1" dirty="0"/>
              <a:t>енергоефективність</a:t>
            </a:r>
            <a:r>
              <a:rPr lang="uk-UA" sz="2000" dirty="0"/>
              <a:t>: ти витрачаєш гроші на нові рішення, але потім щомісяця економиш </a:t>
            </a:r>
            <a:r>
              <a:rPr lang="uk-UA" sz="2000" b="1" dirty="0"/>
              <a:t>без додаткових зусиль</a:t>
            </a:r>
            <a:r>
              <a:rPr lang="uk-UA" sz="2000" dirty="0"/>
              <a:t>.</a:t>
            </a:r>
            <a:endParaRPr lang="uk-UA" sz="2000" dirty="0" smtClean="0"/>
          </a:p>
          <a:p>
            <a:pPr algn="just"/>
            <a:r>
              <a:rPr lang="uk-UA" sz="2000" dirty="0" smtClean="0"/>
              <a:t>Найкраще </a:t>
            </a:r>
            <a:r>
              <a:rPr lang="uk-UA" sz="2000" dirty="0"/>
              <a:t>— поєднувати і те, і те</a:t>
            </a:r>
            <a:r>
              <a:rPr lang="uk-UA" sz="2000" dirty="0" smtClean="0"/>
              <a:t>.</a:t>
            </a:r>
          </a:p>
          <a:p>
            <a:pPr algn="just"/>
            <a:r>
              <a:rPr lang="uk-UA" sz="2000" b="1" dirty="0" smtClean="0"/>
              <a:t>Почни з </a:t>
            </a:r>
            <a:r>
              <a:rPr lang="uk-UA" sz="2000" b="1" dirty="0" err="1" smtClean="0"/>
              <a:t>енергоощадності</a:t>
            </a:r>
            <a:r>
              <a:rPr lang="uk-UA" sz="2000" dirty="0" smtClean="0"/>
              <a:t> — зміни звички, оптимізуй використання</a:t>
            </a:r>
            <a:r>
              <a:rPr lang="ru-RU" sz="2000" dirty="0" smtClean="0"/>
              <a:t>.</a:t>
            </a:r>
          </a:p>
          <a:p>
            <a:pPr algn="just"/>
            <a:r>
              <a:rPr lang="uk-UA" sz="2000" b="1" dirty="0" smtClean="0"/>
              <a:t>Поступово переходь до енергоефективності</a:t>
            </a:r>
            <a:r>
              <a:rPr lang="uk-UA" sz="2000" dirty="0" smtClean="0"/>
              <a:t> — замінюй техніку, утеплюй дім, автоматизуй</a:t>
            </a:r>
            <a:r>
              <a:rPr lang="ru-RU" sz="2000" dirty="0" smtClean="0"/>
              <a:t>.</a:t>
            </a:r>
            <a:endParaRPr lang="uk-UA" sz="2000" dirty="0"/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346780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1" dirty="0" err="1" smtClean="0"/>
              <a:t>Енергоощадність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8296" y="1484243"/>
            <a:ext cx="8946667" cy="4692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Згідно </a:t>
            </a:r>
            <a:r>
              <a:rPr lang="uk-UA" dirty="0" err="1"/>
              <a:t>ДСТУ</a:t>
            </a:r>
            <a:r>
              <a:rPr lang="uk-UA" dirty="0"/>
              <a:t> 2420-94 </a:t>
            </a:r>
            <a:r>
              <a:rPr lang="uk-UA" dirty="0" err="1"/>
              <a:t>Енергоощадність</a:t>
            </a:r>
            <a:r>
              <a:rPr lang="uk-UA" dirty="0"/>
              <a:t>. Терміни та </a:t>
            </a:r>
            <a:r>
              <a:rPr lang="uk-UA" dirty="0" smtClean="0"/>
              <a:t>визначення:</a:t>
            </a:r>
          </a:p>
          <a:p>
            <a:pPr marL="0" indent="0">
              <a:buNone/>
            </a:pPr>
            <a:r>
              <a:rPr lang="uk-UA" dirty="0"/>
              <a:t>1.1 </a:t>
            </a:r>
            <a:r>
              <a:rPr lang="uk-UA" dirty="0" err="1" smtClean="0"/>
              <a:t>енергоощадність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Діяльність </a:t>
            </a:r>
            <a:r>
              <a:rPr lang="uk-UA" dirty="0"/>
              <a:t>(організаційна, наукова, практична, інформаційна), яка спрямована на раціональне використання та економне витрачання первинної та перетвореної енергії і природних енергетичних ресурсів в національному господарстві і яка реалізується з використанням технічних, економічних та правових методів</a:t>
            </a:r>
          </a:p>
        </p:txBody>
      </p:sp>
    </p:spTree>
    <p:extLst>
      <p:ext uri="{BB962C8B-B14F-4D97-AF65-F5344CB8AC3E}">
        <p14:creationId xmlns:p14="http://schemas.microsoft.com/office/powerpoint/2010/main" val="784363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827569"/>
          </a:xfrm>
        </p:spPr>
        <p:txBody>
          <a:bodyPr/>
          <a:lstStyle/>
          <a:p>
            <a:pPr algn="ctr"/>
            <a:r>
              <a:rPr lang="uk-UA" b="1" dirty="0" smtClean="0"/>
              <a:t>Енергоефективність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1038" y="1192696"/>
            <a:ext cx="8953292" cy="498426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 smtClean="0"/>
              <a:t>Ефективне </a:t>
            </a:r>
            <a:r>
              <a:rPr lang="uk-UA" dirty="0"/>
              <a:t>(розсудливе, доцільне) використання енергетичних запасів. Це застосування меншої кількості енергії для підтримання того ж рівня енергетичного забезпечення будівель або технологічних процесів на виробництві. Ця галузь знань перебуває на стику інженерії, економіки, юриспруденції і соціології.</a:t>
            </a:r>
          </a:p>
        </p:txBody>
      </p:sp>
    </p:spTree>
    <p:extLst>
      <p:ext uri="{BB962C8B-B14F-4D97-AF65-F5344CB8AC3E}">
        <p14:creationId xmlns:p14="http://schemas.microsoft.com/office/powerpoint/2010/main" val="3457778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2255" y="530086"/>
            <a:ext cx="9125571" cy="593842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dirty="0" smtClean="0"/>
              <a:t>	Якщо порівняти ці два поняття, то різниця </a:t>
            </a:r>
            <a:r>
              <a:rPr lang="uk-UA" sz="2000" dirty="0"/>
              <a:t>між </a:t>
            </a:r>
            <a:r>
              <a:rPr lang="uk-UA" sz="2000" dirty="0" err="1"/>
              <a:t>енергоощадністю</a:t>
            </a:r>
            <a:r>
              <a:rPr lang="uk-UA" sz="2000" dirty="0"/>
              <a:t> та енергоефективністю полягає у підході до зменшення споживання енергії</a:t>
            </a:r>
            <a:r>
              <a:rPr lang="uk-UA" sz="2000" dirty="0" smtClean="0"/>
              <a:t>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dirty="0" smtClean="0"/>
              <a:t>🔋 </a:t>
            </a:r>
            <a:r>
              <a:rPr lang="uk-UA" sz="2000" dirty="0" err="1"/>
              <a:t>Енергоощадність</a:t>
            </a:r>
            <a:r>
              <a:rPr lang="uk-UA" sz="2000" dirty="0"/>
              <a:t> (енергозбереження</a:t>
            </a:r>
            <a:r>
              <a:rPr lang="uk-UA" sz="2000" dirty="0" smtClean="0"/>
              <a:t>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dirty="0" smtClean="0"/>
              <a:t>	Це </a:t>
            </a:r>
            <a:r>
              <a:rPr lang="uk-UA" sz="2000" dirty="0"/>
              <a:t>зменшення споживання енергії шляхом обмеження її використання</a:t>
            </a:r>
            <a:r>
              <a:rPr lang="uk-UA" sz="20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dirty="0" smtClean="0"/>
              <a:t>Приклади: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dirty="0" smtClean="0"/>
              <a:t>	Вимкнути </a:t>
            </a:r>
            <a:r>
              <a:rPr lang="uk-UA" sz="2000" dirty="0"/>
              <a:t>світло, коли виходиш з кімнати</a:t>
            </a:r>
            <a:r>
              <a:rPr lang="uk-UA" sz="20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dirty="0" smtClean="0"/>
              <a:t>	Зменшити </a:t>
            </a:r>
            <a:r>
              <a:rPr lang="uk-UA" sz="2000" dirty="0"/>
              <a:t>температуру опалення в будинку</a:t>
            </a:r>
            <a:r>
              <a:rPr lang="uk-UA" sz="20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dirty="0" smtClean="0"/>
              <a:t>	Користуватись </a:t>
            </a:r>
            <a:r>
              <a:rPr lang="uk-UA" sz="2000" dirty="0"/>
              <a:t>електроприладами менше або рідше</a:t>
            </a:r>
            <a:r>
              <a:rPr lang="uk-UA" sz="20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dirty="0" smtClean="0"/>
              <a:t>🔹 </a:t>
            </a:r>
            <a:r>
              <a:rPr lang="uk-UA" sz="2000" dirty="0"/>
              <a:t>Ключова ідея: споживай менше, навіть якщо це трохи знижує комфорт</a:t>
            </a:r>
            <a:r>
              <a:rPr lang="uk-UA" sz="20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dirty="0" smtClean="0"/>
              <a:t>⚙️ Енергоефективність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dirty="0" smtClean="0"/>
              <a:t>	Це </a:t>
            </a:r>
            <a:r>
              <a:rPr lang="uk-UA" sz="2000" dirty="0"/>
              <a:t>використання енергії з максимальною користю, тобто досягнення того ж результату з меншими витратами енергії</a:t>
            </a:r>
            <a:r>
              <a:rPr lang="uk-UA" sz="20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dirty="0" smtClean="0"/>
              <a:t>Приклади: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dirty="0"/>
              <a:t>	</a:t>
            </a:r>
            <a:r>
              <a:rPr lang="uk-UA" sz="2000" dirty="0" smtClean="0"/>
              <a:t>Використовувати </a:t>
            </a:r>
            <a:r>
              <a:rPr lang="en-US" sz="2000" dirty="0"/>
              <a:t>LED-</a:t>
            </a:r>
            <a:r>
              <a:rPr lang="uk-UA" sz="2000" dirty="0"/>
              <a:t>лампи замість ламп розжарювання</a:t>
            </a:r>
            <a:r>
              <a:rPr lang="uk-UA" sz="20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dirty="0" smtClean="0"/>
              <a:t>	Встановити </a:t>
            </a:r>
            <a:r>
              <a:rPr lang="uk-UA" sz="2000" dirty="0"/>
              <a:t>енергоефективне вікно, яке краще зберігає тепло</a:t>
            </a:r>
            <a:r>
              <a:rPr lang="uk-UA" sz="20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dirty="0" smtClean="0"/>
              <a:t>	Замінити </a:t>
            </a:r>
            <a:r>
              <a:rPr lang="uk-UA" sz="2000" dirty="0"/>
              <a:t>старий холодильник на новий з класом А</a:t>
            </a:r>
            <a:r>
              <a:rPr lang="uk-UA" sz="2000" dirty="0" smtClean="0"/>
              <a:t>+++.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dirty="0" smtClean="0"/>
              <a:t>🔹 </a:t>
            </a:r>
            <a:r>
              <a:rPr lang="uk-UA" sz="2000" dirty="0"/>
              <a:t>Ключова ідея: не зменшувати комфорт, але робити те саме — ефективніше.</a:t>
            </a:r>
          </a:p>
        </p:txBody>
      </p:sp>
    </p:spTree>
    <p:extLst>
      <p:ext uri="{BB962C8B-B14F-4D97-AF65-F5344CB8AC3E}">
        <p14:creationId xmlns:p14="http://schemas.microsoft.com/office/powerpoint/2010/main" val="3987063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840821"/>
          </a:xfrm>
        </p:spPr>
        <p:txBody>
          <a:bodyPr/>
          <a:lstStyle/>
          <a:p>
            <a:pPr algn="ctr"/>
            <a:r>
              <a:rPr lang="uk-UA" dirty="0"/>
              <a:t>Порівняння:</a:t>
            </a: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540231"/>
              </p:ext>
            </p:extLst>
          </p:nvPr>
        </p:nvGraphicFramePr>
        <p:xfrm>
          <a:off x="681036" y="1605777"/>
          <a:ext cx="8886709" cy="4293128"/>
        </p:xfrm>
        <a:graphic>
          <a:graphicData uri="http://schemas.openxmlformats.org/drawingml/2006/table">
            <a:tbl>
              <a:tblPr firstRow="1" firstCol="1" bandRow="1"/>
              <a:tblGrid>
                <a:gridCol w="2508213">
                  <a:extLst>
                    <a:ext uri="{9D8B030D-6E8A-4147-A177-3AD203B41FA5}">
                      <a16:colId xmlns:a16="http://schemas.microsoft.com/office/drawing/2014/main" val="1153246894"/>
                    </a:ext>
                  </a:extLst>
                </a:gridCol>
                <a:gridCol w="2943922">
                  <a:extLst>
                    <a:ext uri="{9D8B030D-6E8A-4147-A177-3AD203B41FA5}">
                      <a16:colId xmlns:a16="http://schemas.microsoft.com/office/drawing/2014/main" val="2053994531"/>
                    </a:ext>
                  </a:extLst>
                </a:gridCol>
                <a:gridCol w="3434574">
                  <a:extLst>
                    <a:ext uri="{9D8B030D-6E8A-4147-A177-3AD203B41FA5}">
                      <a16:colId xmlns:a16="http://schemas.microsoft.com/office/drawing/2014/main" val="3481069060"/>
                    </a:ext>
                  </a:extLst>
                </a:gridCol>
              </a:tblGrid>
              <a:tr h="7768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Ознака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Енергоощадність</a:t>
                      </a:r>
                      <a:endParaRPr lang="uk-UA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Енергоефективність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756928"/>
                  </a:ext>
                </a:extLst>
              </a:tr>
              <a:tr h="6459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Менше використовуємо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Використовуємо раціональніше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7160610"/>
                  </a:ext>
                </a:extLst>
              </a:tr>
              <a:tr h="7768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Приклад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Вимикаємо світло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Ставимо LED-лампи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275098"/>
                  </a:ext>
                </a:extLst>
              </a:tr>
              <a:tr h="7768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Вплив на комфорт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Може зменшитись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Комфорт зберігається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2000141"/>
                  </a:ext>
                </a:extLst>
              </a:tr>
              <a:tr h="7768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Ціль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Економія через обмеження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Економія через технології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540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3170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840821"/>
          </a:xfrm>
        </p:spPr>
        <p:txBody>
          <a:bodyPr/>
          <a:lstStyle/>
          <a:p>
            <a:pPr algn="ctr"/>
            <a:r>
              <a:rPr lang="uk-UA" dirty="0" err="1"/>
              <a:t>Енергоощадність</a:t>
            </a:r>
            <a:r>
              <a:rPr lang="uk-UA" dirty="0"/>
              <a:t> в побуті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1038" y="1391478"/>
            <a:ext cx="8543925" cy="47854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/>
              <a:t>💡 </a:t>
            </a:r>
            <a:r>
              <a:rPr lang="uk-UA" sz="1600" b="1" dirty="0" smtClean="0"/>
              <a:t>Світло</a:t>
            </a:r>
          </a:p>
          <a:p>
            <a:r>
              <a:rPr lang="uk-UA" sz="1600" dirty="0" smtClean="0"/>
              <a:t>Вимикати світло, коли виходиш з кімнати.</a:t>
            </a:r>
          </a:p>
          <a:p>
            <a:r>
              <a:rPr lang="uk-UA" sz="1600" dirty="0" smtClean="0"/>
              <a:t>Використовувати природне освітлення вдень замість вмикання ламп.</a:t>
            </a:r>
          </a:p>
          <a:p>
            <a:r>
              <a:rPr lang="uk-UA" sz="1600" dirty="0" smtClean="0"/>
              <a:t>Встановлювати таймери або датчики руху для автоматичного вимкнення світла</a:t>
            </a:r>
            <a:r>
              <a:rPr lang="ru-RU" sz="1600" dirty="0" smtClean="0"/>
              <a:t>.</a:t>
            </a:r>
            <a:endParaRPr lang="ru-RU" sz="1600" dirty="0"/>
          </a:p>
          <a:p>
            <a:pPr marL="0" indent="0">
              <a:buNone/>
            </a:pPr>
            <a:r>
              <a:rPr lang="uk-UA" sz="1600" b="1" dirty="0" smtClean="0"/>
              <a:t>🔌 Побутова техніка</a:t>
            </a:r>
          </a:p>
          <a:p>
            <a:r>
              <a:rPr lang="uk-UA" sz="1600" dirty="0" smtClean="0"/>
              <a:t>Вимикати техніку з розетки, коли вона не використовується (телевізор, мікрохвильова, зарядки тощо).</a:t>
            </a:r>
          </a:p>
          <a:p>
            <a:r>
              <a:rPr lang="uk-UA" sz="1600" dirty="0" smtClean="0"/>
              <a:t>Не залишати пристрої в режимі очікування (</a:t>
            </a:r>
            <a:r>
              <a:rPr lang="uk-UA" sz="1600" dirty="0" err="1" smtClean="0"/>
              <a:t>stand-by</a:t>
            </a:r>
            <a:r>
              <a:rPr lang="uk-UA" sz="1600" dirty="0" smtClean="0"/>
              <a:t>).</a:t>
            </a:r>
          </a:p>
          <a:p>
            <a:r>
              <a:rPr lang="uk-UA" sz="1600" dirty="0" smtClean="0"/>
              <a:t>Прати при нижчих температурах (30–</a:t>
            </a:r>
            <a:r>
              <a:rPr lang="uk-UA" sz="1600" dirty="0" err="1" smtClean="0"/>
              <a:t>40°C</a:t>
            </a:r>
            <a:r>
              <a:rPr lang="uk-UA" sz="1600" dirty="0" smtClean="0"/>
              <a:t> замість 60–</a:t>
            </a:r>
            <a:r>
              <a:rPr lang="uk-UA" sz="1600" dirty="0" err="1" smtClean="0"/>
              <a:t>90°C</a:t>
            </a:r>
            <a:r>
              <a:rPr lang="uk-UA" sz="1600" dirty="0" smtClean="0"/>
              <a:t>).</a:t>
            </a:r>
          </a:p>
          <a:p>
            <a:pPr marL="0" indent="0">
              <a:buNone/>
            </a:pPr>
            <a:r>
              <a:rPr lang="ru-RU" sz="1600" b="1" dirty="0"/>
              <a:t>🧊 Холодильник</a:t>
            </a:r>
          </a:p>
          <a:p>
            <a:r>
              <a:rPr lang="uk-UA" sz="1600" dirty="0" smtClean="0"/>
              <a:t>Не ставити гарячу їжу в холодильник.</a:t>
            </a:r>
          </a:p>
          <a:p>
            <a:r>
              <a:rPr lang="uk-UA" sz="1600" dirty="0" smtClean="0"/>
              <a:t>Не відкривати дверцята без потреби — кожне відкриття пропускає тепле повітря.</a:t>
            </a:r>
          </a:p>
          <a:p>
            <a:r>
              <a:rPr lang="uk-UA" sz="1600" dirty="0" smtClean="0"/>
              <a:t>Регулярно розморожувати морозильну камеру, якщо це не</a:t>
            </a:r>
            <a:r>
              <a:rPr lang="ru-RU" sz="1600" dirty="0" smtClean="0"/>
              <a:t> </a:t>
            </a:r>
            <a:r>
              <a:rPr lang="ru-RU" sz="1600" dirty="0" err="1"/>
              <a:t>no-frost</a:t>
            </a:r>
            <a:r>
              <a:rPr lang="ru-RU" sz="1600" dirty="0"/>
              <a:t>.</a:t>
            </a:r>
          </a:p>
          <a:p>
            <a:pPr marL="0" indent="0">
              <a:buNone/>
            </a:pP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332050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2255" y="622853"/>
            <a:ext cx="9324353" cy="53538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b="1" dirty="0" smtClean="0"/>
              <a:t>️ Опалення</a:t>
            </a:r>
          </a:p>
          <a:p>
            <a:r>
              <a:rPr lang="uk-UA" sz="2000" dirty="0" smtClean="0"/>
              <a:t>Зменшити температуру на термостаті (навіть на 1–</a:t>
            </a:r>
            <a:r>
              <a:rPr lang="uk-UA" sz="2000" dirty="0" err="1" smtClean="0"/>
              <a:t>2°C</a:t>
            </a:r>
            <a:r>
              <a:rPr lang="uk-UA" sz="2000" dirty="0" smtClean="0"/>
              <a:t> — це велика економія).</a:t>
            </a:r>
          </a:p>
          <a:p>
            <a:r>
              <a:rPr lang="uk-UA" sz="2000" dirty="0" smtClean="0"/>
              <a:t>Одягатися тепліше вдома замість підвищення температури.</a:t>
            </a:r>
          </a:p>
          <a:p>
            <a:r>
              <a:rPr lang="uk-UA" sz="2000" dirty="0" smtClean="0"/>
              <a:t>Закривати двері в неопалювані кімнати.</a:t>
            </a:r>
          </a:p>
          <a:p>
            <a:pPr marL="0" indent="0">
              <a:buNone/>
            </a:pPr>
            <a:r>
              <a:rPr lang="ru-RU" sz="2000" b="1" dirty="0"/>
              <a:t>🚿 Вода</a:t>
            </a:r>
          </a:p>
          <a:p>
            <a:r>
              <a:rPr lang="uk-UA" sz="2000" dirty="0" smtClean="0"/>
              <a:t>Приймати душ коротшого часу.</a:t>
            </a:r>
          </a:p>
          <a:p>
            <a:r>
              <a:rPr lang="uk-UA" sz="2000" dirty="0" smtClean="0"/>
              <a:t>Вимикати воду під час чищення зубів.</a:t>
            </a:r>
          </a:p>
          <a:p>
            <a:r>
              <a:rPr lang="uk-UA" sz="2000" dirty="0" smtClean="0"/>
              <a:t>Використовувати режим "економ" у посудомийці чи пральній машині.</a:t>
            </a:r>
          </a:p>
          <a:p>
            <a:pPr marL="0" indent="0">
              <a:buNone/>
            </a:pPr>
            <a:r>
              <a:rPr lang="uk-UA" sz="2000" b="1" dirty="0" smtClean="0"/>
              <a:t>☀️ </a:t>
            </a:r>
            <a:r>
              <a:rPr lang="uk-UA" sz="2000" b="1" dirty="0"/>
              <a:t>Загальні звички</a:t>
            </a:r>
          </a:p>
          <a:p>
            <a:r>
              <a:rPr lang="uk-UA" sz="2000" dirty="0"/>
              <a:t>Готувати їжу одразу для кількох прийомів — менше разів використовуєш плиту.</a:t>
            </a:r>
          </a:p>
          <a:p>
            <a:r>
              <a:rPr lang="uk-UA" sz="2000" dirty="0"/>
              <a:t>Вимикати </a:t>
            </a:r>
            <a:r>
              <a:rPr lang="en-US" sz="2000" dirty="0"/>
              <a:t>Wi-Fi </a:t>
            </a:r>
            <a:r>
              <a:rPr lang="uk-UA" sz="2000" dirty="0" err="1"/>
              <a:t>роутер</a:t>
            </a:r>
            <a:r>
              <a:rPr lang="uk-UA" sz="2000" dirty="0"/>
              <a:t> на ніч (можна і енергію зекономити, і сон покращити 😊).</a:t>
            </a:r>
          </a:p>
          <a:p>
            <a:r>
              <a:rPr lang="uk-UA" sz="2000" dirty="0"/>
              <a:t>Регулярно провітрювати приміщення коротко і </a:t>
            </a:r>
            <a:r>
              <a:rPr lang="uk-UA" sz="2000" dirty="0" err="1"/>
              <a:t>інтенсивно</a:t>
            </a:r>
            <a:r>
              <a:rPr lang="uk-UA" sz="2000" dirty="0"/>
              <a:t>, а не залишати вікна відкритими надовго.</a:t>
            </a:r>
          </a:p>
          <a:p>
            <a:pPr marL="0" indent="0"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962789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1038" y="365128"/>
            <a:ext cx="8543925" cy="761307"/>
          </a:xfrm>
        </p:spPr>
        <p:txBody>
          <a:bodyPr/>
          <a:lstStyle/>
          <a:p>
            <a:pPr algn="ctr"/>
            <a:r>
              <a:rPr lang="uk-UA" b="1" dirty="0" err="1" smtClean="0"/>
              <a:t>Енергоощадність</a:t>
            </a:r>
            <a:r>
              <a:rPr lang="uk-UA" b="1" dirty="0" smtClean="0"/>
              <a:t> </a:t>
            </a:r>
            <a:r>
              <a:rPr lang="uk-UA" b="1" dirty="0"/>
              <a:t>у виробництві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487" y="1119808"/>
            <a:ext cx="9303025" cy="57381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000" dirty="0" smtClean="0"/>
              <a:t>	Які </a:t>
            </a:r>
            <a:r>
              <a:rPr lang="uk-UA" sz="2000" dirty="0"/>
              <a:t>дії підприємства можуть зробити, щоб </a:t>
            </a:r>
            <a:r>
              <a:rPr lang="uk-UA" sz="2000" b="1" dirty="0"/>
              <a:t>зменшити споживання енергії через зміну поведінки або організації процесів</a:t>
            </a:r>
            <a:r>
              <a:rPr lang="uk-UA" sz="2000" dirty="0"/>
              <a:t>, а не через інвестиції в нове обладнання (це вже енергоефективність</a:t>
            </a:r>
            <a:r>
              <a:rPr lang="uk-UA" sz="2000" dirty="0" smtClean="0"/>
              <a:t>).</a:t>
            </a:r>
          </a:p>
          <a:p>
            <a:pPr marL="0" indent="0">
              <a:buNone/>
            </a:pPr>
            <a:r>
              <a:rPr lang="uk-UA" sz="2000" b="1" dirty="0"/>
              <a:t>💡 Організаційні зміни</a:t>
            </a:r>
          </a:p>
          <a:p>
            <a:r>
              <a:rPr lang="uk-UA" sz="2000" dirty="0"/>
              <a:t>Вимикання освітлення в цехах, офісах або складських приміщеннях у неробочий час.</a:t>
            </a:r>
          </a:p>
          <a:p>
            <a:r>
              <a:rPr lang="uk-UA" sz="2000" dirty="0"/>
              <a:t>Перехід на гнучкий графік роботи, щоб зменшити пікові навантаження на енергосистему.</a:t>
            </a:r>
          </a:p>
          <a:p>
            <a:r>
              <a:rPr lang="uk-UA" sz="2000" dirty="0"/>
              <a:t>Об'єднання робочих змін у меншу кількість днів для скорочення тривалості роботи обладнання</a:t>
            </a:r>
            <a:r>
              <a:rPr lang="uk-UA" sz="2000" dirty="0" smtClean="0"/>
              <a:t>.</a:t>
            </a:r>
          </a:p>
          <a:p>
            <a:pPr marL="0" indent="0">
              <a:buNone/>
            </a:pPr>
            <a:r>
              <a:rPr lang="uk-UA" sz="2000" b="1" dirty="0" smtClean="0"/>
              <a:t>⚙️ Обладнання</a:t>
            </a:r>
          </a:p>
          <a:p>
            <a:r>
              <a:rPr lang="uk-UA" sz="2000" dirty="0" smtClean="0"/>
              <a:t>Вимкнення або переведення обладнання в режим очікування, коли воно не використовується.</a:t>
            </a:r>
          </a:p>
          <a:p>
            <a:r>
              <a:rPr lang="uk-UA" sz="2000" dirty="0" smtClean="0"/>
              <a:t>Оптимізація режимів роботи машин (наприклад, не працювати на максимальних обертах без потреби).</a:t>
            </a:r>
          </a:p>
          <a:p>
            <a:r>
              <a:rPr lang="uk-UA" sz="2000" dirty="0" smtClean="0"/>
              <a:t>Вчасне обслуговування — зношені вузли можуть споживати більше енергії.</a:t>
            </a:r>
          </a:p>
          <a:p>
            <a:endParaRPr lang="uk-UA" sz="2000" dirty="0"/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03438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487" y="317500"/>
            <a:ext cx="9303025" cy="66802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000" dirty="0" smtClean="0"/>
              <a:t>🌡 </a:t>
            </a:r>
            <a:r>
              <a:rPr lang="uk-UA" sz="2000" b="1" dirty="0" smtClean="0"/>
              <a:t>Опалення </a:t>
            </a:r>
            <a:r>
              <a:rPr lang="uk-UA" sz="2000" b="1" dirty="0"/>
              <a:t>і вентиляція</a:t>
            </a:r>
          </a:p>
          <a:p>
            <a:pPr algn="just"/>
            <a:r>
              <a:rPr lang="uk-UA" sz="2000" dirty="0"/>
              <a:t>Зонування обігріву: опалюються лише ті частини приміщення, де перебувають люди.</a:t>
            </a:r>
          </a:p>
          <a:p>
            <a:pPr algn="just"/>
            <a:r>
              <a:rPr lang="uk-UA" sz="2000" dirty="0"/>
              <a:t>Закриття воріт/дверей для збереження тепла або прохолоди.</a:t>
            </a:r>
          </a:p>
          <a:p>
            <a:pPr algn="just"/>
            <a:r>
              <a:rPr lang="uk-UA" sz="2000" dirty="0"/>
              <a:t>Використання теплових завіс або штор в місцях інтенсивного руху повітря.</a:t>
            </a:r>
          </a:p>
          <a:p>
            <a:pPr marL="0" indent="0" algn="just">
              <a:buNone/>
            </a:pPr>
            <a:r>
              <a:rPr lang="uk-UA" sz="2000" b="1" dirty="0"/>
              <a:t>🔄 Процеси</a:t>
            </a:r>
          </a:p>
          <a:p>
            <a:pPr algn="just"/>
            <a:r>
              <a:rPr lang="uk-UA" sz="2000" dirty="0"/>
              <a:t>Оптимізація логістики на підприємстві: зменшення непотрібного транспортування або переміщень техніки.</a:t>
            </a:r>
          </a:p>
          <a:p>
            <a:pPr algn="just"/>
            <a:r>
              <a:rPr lang="uk-UA" sz="2000" dirty="0"/>
              <a:t>Виробництво за попитом (</a:t>
            </a:r>
            <a:r>
              <a:rPr lang="en-US" sz="2000" dirty="0"/>
              <a:t>just-in-time), </a:t>
            </a:r>
            <a:r>
              <a:rPr lang="uk-UA" sz="2000" dirty="0"/>
              <a:t>щоб не тримати обладнання увімкненим даремно.</a:t>
            </a:r>
          </a:p>
          <a:p>
            <a:pPr algn="just"/>
            <a:r>
              <a:rPr lang="uk-UA" sz="2000" dirty="0"/>
              <a:t>Мінімізація втрат сировини (що також зменшує витрати на повторну обробку).</a:t>
            </a:r>
          </a:p>
          <a:p>
            <a:pPr marL="0" indent="0" algn="just">
              <a:buNone/>
            </a:pPr>
            <a:r>
              <a:rPr lang="uk-UA" sz="2000" b="1" dirty="0"/>
              <a:t>📊 Контроль</a:t>
            </a:r>
          </a:p>
          <a:p>
            <a:pPr algn="just"/>
            <a:r>
              <a:rPr lang="uk-UA" sz="2000" dirty="0"/>
              <a:t>Регулярний </a:t>
            </a:r>
            <a:r>
              <a:rPr lang="uk-UA" sz="2000" dirty="0" err="1"/>
              <a:t>енергомоніторинг</a:t>
            </a:r>
            <a:r>
              <a:rPr lang="uk-UA" sz="2000" dirty="0"/>
              <a:t>: відстеження, коли, де й скільки енергії споживається.</a:t>
            </a:r>
          </a:p>
          <a:p>
            <a:pPr algn="just"/>
            <a:r>
              <a:rPr lang="uk-UA" sz="2000" dirty="0"/>
              <a:t>Виявлення пікових навантажень і перенесення частини процесів на нічний або непіковий час.</a:t>
            </a:r>
          </a:p>
          <a:p>
            <a:pPr algn="just"/>
            <a:r>
              <a:rPr lang="uk-UA" sz="2000" dirty="0"/>
              <a:t>Мотивація персоналу до ощадливого ставлення до енергії (плакати, інструктажі, бонуси</a:t>
            </a:r>
            <a:r>
              <a:rPr lang="uk-UA" sz="2000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2847387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1120</Words>
  <Application>Microsoft Office PowerPoint</Application>
  <PresentationFormat>Лист A4 (210x297 мм)</PresentationFormat>
  <Paragraphs>192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Енергоощадність</vt:lpstr>
      <vt:lpstr>Енергоефективність</vt:lpstr>
      <vt:lpstr>Презентация PowerPoint</vt:lpstr>
      <vt:lpstr>Порівняння:</vt:lpstr>
      <vt:lpstr>Енергоощадність в побуті</vt:lpstr>
      <vt:lpstr>Презентация PowerPoint</vt:lpstr>
      <vt:lpstr>Енергоощадність у виробництві</vt:lpstr>
      <vt:lpstr>Презентация PowerPoint</vt:lpstr>
      <vt:lpstr>Презентация PowerPoint</vt:lpstr>
      <vt:lpstr>Енергоефективність в побуті</vt:lpstr>
      <vt:lpstr>Презентация PowerPoint</vt:lpstr>
      <vt:lpstr>Презентация PowerPoint</vt:lpstr>
      <vt:lpstr>Енергоефективність у виробництві</vt:lpstr>
      <vt:lpstr>Презентация PowerPoint</vt:lpstr>
      <vt:lpstr>Презентация PowerPoint</vt:lpstr>
      <vt:lpstr>Ефект енергоефективності:</vt:lpstr>
      <vt:lpstr>Так що краще енергоощадність чи енергоефективність?</vt:lpstr>
      <vt:lpstr>Висновок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</dc:creator>
  <cp:lastModifiedBy>Светлана</cp:lastModifiedBy>
  <cp:revision>38</cp:revision>
  <dcterms:created xsi:type="dcterms:W3CDTF">2025-04-11T12:16:01Z</dcterms:created>
  <dcterms:modified xsi:type="dcterms:W3CDTF">2025-04-16T22:16:11Z</dcterms:modified>
</cp:coreProperties>
</file>