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43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932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829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241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107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6536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514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731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0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207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168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35D0E-7493-4D90-A925-D2CC0311665C}" type="datetimeFigureOut">
              <a:rPr lang="uk-UA" smtClean="0"/>
              <a:t>02.01.25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9F8CF-2D7D-4077-8C51-037B4CE4BA6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08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20000"/>
              <a:lumOff val="8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9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err="1"/>
              <a:t>Проєкт</a:t>
            </a:r>
            <a:r>
              <a:rPr lang="uk-UA" dirty="0"/>
              <a:t> за темою</a:t>
            </a:r>
            <a:br>
              <a:rPr lang="uk-UA" dirty="0"/>
            </a:br>
            <a:r>
              <a:rPr lang="uk-UA" dirty="0"/>
              <a:t>«Види і принцип роботи малих джерел електричного струму, їх утилізація»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Виконавець </a:t>
            </a:r>
            <a:r>
              <a:rPr lang="uk-UA" dirty="0" err="1"/>
              <a:t>проєкту</a:t>
            </a:r>
            <a:r>
              <a:rPr lang="uk-UA" dirty="0"/>
              <a:t>: Дорошенко Божена, учениця 11-Б класу</a:t>
            </a:r>
          </a:p>
        </p:txBody>
      </p:sp>
    </p:spTree>
    <p:extLst>
      <p:ext uri="{BB962C8B-B14F-4D97-AF65-F5344CB8AC3E}">
        <p14:creationId xmlns:p14="http://schemas.microsoft.com/office/powerpoint/2010/main" val="216213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342" y="1124744"/>
            <a:ext cx="4392488" cy="4054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/>
          <a:lstStyle/>
          <a:p>
            <a:r>
              <a:rPr lang="uk-UA" dirty="0">
                <a:solidFill>
                  <a:schemeClr val="bg2">
                    <a:lumMod val="90000"/>
                  </a:schemeClr>
                </a:solidFill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11737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Дослідити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струму, </a:t>
            </a:r>
            <a:r>
              <a:rPr lang="ru-RU" dirty="0" err="1"/>
              <a:t>їхній</a:t>
            </a:r>
            <a:r>
              <a:rPr lang="ru-RU" dirty="0"/>
              <a:t> принцип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,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обізнаності</a:t>
            </a:r>
            <a:r>
              <a:rPr lang="ru-RU" dirty="0"/>
              <a:t> про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правильної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батарейок</a:t>
            </a:r>
            <a:r>
              <a:rPr lang="ru-RU" dirty="0"/>
              <a:t> та </a:t>
            </a:r>
            <a:r>
              <a:rPr lang="ru-RU" dirty="0" err="1"/>
              <a:t>акумуляторів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 викладу матеріалу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uk-UA" dirty="0"/>
              <a:t>Вступ</a:t>
            </a:r>
          </a:p>
          <a:p>
            <a:pPr marL="514350" indent="-514350">
              <a:buFont typeface="+mj-lt"/>
              <a:buAutoNum type="arabicParenR"/>
            </a:pPr>
            <a:r>
              <a:rPr lang="uk-UA" dirty="0"/>
              <a:t>Види малих джерел електричного струму</a:t>
            </a:r>
          </a:p>
          <a:p>
            <a:pPr marL="514350" indent="-514350">
              <a:buFont typeface="+mj-lt"/>
              <a:buAutoNum type="arabicParenR"/>
            </a:pPr>
            <a:r>
              <a:rPr lang="uk-UA" dirty="0"/>
              <a:t>Принцип роботи батарейок та акумуляторів</a:t>
            </a:r>
          </a:p>
          <a:p>
            <a:pPr marL="514350" indent="-514350">
              <a:buFont typeface="+mj-lt"/>
              <a:buAutoNum type="arabicParenR"/>
            </a:pPr>
            <a:r>
              <a:rPr lang="uk-UA" dirty="0"/>
              <a:t>Проблеми та особливості утилізації</a:t>
            </a:r>
          </a:p>
          <a:p>
            <a:pPr marL="514350" indent="-514350">
              <a:buFont typeface="+mj-lt"/>
              <a:buAutoNum type="arabicParenR"/>
            </a:pPr>
            <a:r>
              <a:rPr lang="uk-UA" dirty="0"/>
              <a:t>Висновок</a:t>
            </a:r>
          </a:p>
        </p:txBody>
      </p:sp>
    </p:spTree>
    <p:extLst>
      <p:ext uri="{BB962C8B-B14F-4D97-AF65-F5344CB8AC3E}">
        <p14:creationId xmlns:p14="http://schemas.microsoft.com/office/powerpoint/2010/main" val="327581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Вступ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5338936" cy="46413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Малі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портативні</a:t>
            </a:r>
            <a:r>
              <a:rPr lang="ru-RU" dirty="0"/>
              <a:t> батарейки, </a:t>
            </a:r>
            <a:r>
              <a:rPr lang="ru-RU" dirty="0" err="1"/>
              <a:t>акумулятори</a:t>
            </a:r>
            <a:r>
              <a:rPr lang="ru-RU" dirty="0"/>
              <a:t>, </a:t>
            </a:r>
            <a:r>
              <a:rPr lang="ru-RU" dirty="0" err="1"/>
              <a:t>літієві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живленням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прилади</a:t>
            </a:r>
            <a:r>
              <a:rPr lang="ru-RU" dirty="0"/>
              <a:t>. </a:t>
            </a:r>
            <a:r>
              <a:rPr lang="ru-RU" dirty="0" err="1"/>
              <a:t>Зважаючи</a:t>
            </a:r>
            <a:r>
              <a:rPr lang="ru-RU" dirty="0"/>
              <a:t> на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повсюдну</a:t>
            </a:r>
            <a:r>
              <a:rPr lang="ru-RU" dirty="0"/>
              <a:t> </a:t>
            </a:r>
            <a:r>
              <a:rPr lang="ru-RU" dirty="0" err="1"/>
              <a:t>присутність</a:t>
            </a:r>
            <a:r>
              <a:rPr lang="ru-RU" dirty="0"/>
              <a:t> у </a:t>
            </a:r>
            <a:r>
              <a:rPr lang="ru-RU" dirty="0" err="1"/>
              <a:t>нашому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 та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при </a:t>
            </a:r>
            <a:r>
              <a:rPr lang="ru-RU" dirty="0" err="1"/>
              <a:t>неправильній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,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принцип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види</a:t>
            </a:r>
            <a:r>
              <a:rPr lang="ru-RU" dirty="0"/>
              <a:t> та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безпечного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з ними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204864"/>
            <a:ext cx="3031232" cy="2273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45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8064896" cy="1368152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err="1"/>
              <a:t>Малі</a:t>
            </a:r>
            <a:r>
              <a:rPr lang="ru-RU" sz="2800" dirty="0"/>
              <a:t> </a:t>
            </a:r>
            <a:r>
              <a:rPr lang="ru-RU" sz="2800" dirty="0" err="1"/>
              <a:t>джерела</a:t>
            </a:r>
            <a:r>
              <a:rPr lang="ru-RU" sz="2800" dirty="0"/>
              <a:t> </a:t>
            </a:r>
            <a:r>
              <a:rPr lang="ru-RU" sz="2800" dirty="0" err="1"/>
              <a:t>електричного</a:t>
            </a:r>
            <a:r>
              <a:rPr lang="ru-RU" sz="2800" dirty="0"/>
              <a:t> струму </a:t>
            </a:r>
            <a:r>
              <a:rPr lang="ru-RU" sz="2800" dirty="0" err="1"/>
              <a:t>поділяються</a:t>
            </a:r>
            <a:r>
              <a:rPr lang="ru-RU" sz="2800" dirty="0"/>
              <a:t> на </a:t>
            </a:r>
            <a:r>
              <a:rPr lang="ru-RU" sz="2800" dirty="0" err="1"/>
              <a:t>кілька</a:t>
            </a:r>
            <a:r>
              <a:rPr lang="ru-RU" sz="2800" dirty="0"/>
              <a:t>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типів</a:t>
            </a:r>
            <a:r>
              <a:rPr lang="ru-RU" dirty="0"/>
              <a:t>:</a:t>
            </a: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37" y="2852936"/>
            <a:ext cx="3262543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2924944"/>
            <a:ext cx="3456384" cy="26776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bg2">
                    <a:lumMod val="90000"/>
                  </a:schemeClr>
                </a:solidFill>
              </a:rPr>
              <a:t>Сольові</a:t>
            </a:r>
            <a:r>
              <a:rPr lang="ru-RU" sz="2800" b="1" dirty="0">
                <a:solidFill>
                  <a:schemeClr val="bg2">
                    <a:lumMod val="90000"/>
                  </a:schemeClr>
                </a:solidFill>
              </a:rPr>
              <a:t> батарейки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 :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поширені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недорогі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підходять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 для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приладів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із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 невеликим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споживанням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2">
                    <a:lumMod val="90000"/>
                  </a:schemeClr>
                </a:solidFill>
              </a:rPr>
              <a:t>енергії</a:t>
            </a:r>
            <a:r>
              <a:rPr lang="ru-RU" sz="2800" dirty="0">
                <a:solidFill>
                  <a:schemeClr val="bg2">
                    <a:lumMod val="90000"/>
                  </a:schemeClr>
                </a:solidFill>
              </a:rPr>
              <a:t>.</a:t>
            </a:r>
            <a:endParaRPr lang="uk-UA" sz="2800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35" y="2852936"/>
            <a:ext cx="3262543" cy="30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2924944"/>
            <a:ext cx="3600400" cy="30469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chemeClr val="bg2">
                    <a:lumMod val="90000"/>
                  </a:schemeClr>
                </a:solidFill>
              </a:rPr>
              <a:t>Лужні</a:t>
            </a:r>
            <a:r>
              <a:rPr lang="ru-RU" sz="3200" b="1" dirty="0">
                <a:solidFill>
                  <a:schemeClr val="bg2">
                    <a:lumMod val="90000"/>
                  </a:schemeClr>
                </a:solidFill>
              </a:rPr>
              <a:t> батарейки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: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мають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вищу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ємність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краще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підходять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для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тривалого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використання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.</a:t>
            </a:r>
            <a:endParaRPr lang="uk-UA" sz="32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628" y="2996952"/>
            <a:ext cx="3682347" cy="30469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chemeClr val="bg2">
                    <a:lumMod val="90000"/>
                  </a:schemeClr>
                </a:solidFill>
              </a:rPr>
              <a:t>Літієві</a:t>
            </a:r>
            <a:r>
              <a:rPr lang="ru-RU" sz="3200" b="1" dirty="0">
                <a:solidFill>
                  <a:schemeClr val="bg2">
                    <a:lumMod val="90000"/>
                  </a:schemeClr>
                </a:solidFill>
              </a:rPr>
              <a:t> батарейки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: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використовуються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в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пристроях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з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високим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енергоспожива</a:t>
            </a:r>
            <a:r>
              <a:rPr lang="ru-RU" sz="3200" dirty="0">
                <a:solidFill>
                  <a:schemeClr val="bg2">
                    <a:lumMod val="90000"/>
                  </a:schemeClr>
                </a:solidFill>
              </a:rPr>
              <a:t> -</a:t>
            </a:r>
            <a:r>
              <a:rPr lang="ru-RU" sz="3200" dirty="0" err="1">
                <a:solidFill>
                  <a:schemeClr val="bg2">
                    <a:lumMod val="90000"/>
                  </a:schemeClr>
                </a:solidFill>
              </a:rPr>
              <a:t>нням</a:t>
            </a:r>
            <a:r>
              <a:rPr lang="ru-RU" sz="3200" dirty="0"/>
              <a:t>. </a:t>
            </a:r>
            <a:endParaRPr lang="uk-UA" sz="32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66291"/>
            <a:ext cx="3672408" cy="299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66291"/>
            <a:ext cx="3672407" cy="310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5577" y="3002834"/>
            <a:ext cx="3600399" cy="304698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chemeClr val="bg2">
                    <a:lumMod val="90000"/>
                  </a:schemeClr>
                </a:solidFill>
              </a:rPr>
              <a:t>Акумулятори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: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багаторазові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елементи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які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можна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заряджати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після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використання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.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Найпоширеніші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види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—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нікель-металогідридні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de-DE" sz="2400" dirty="0" err="1">
                <a:solidFill>
                  <a:schemeClr val="bg2">
                    <a:lumMod val="90000"/>
                  </a:schemeClr>
                </a:solidFill>
              </a:rPr>
              <a:t>NiMH</a:t>
            </a:r>
            <a:r>
              <a:rPr lang="de-DE" sz="2400" dirty="0">
                <a:solidFill>
                  <a:schemeClr val="bg2">
                    <a:lumMod val="90000"/>
                  </a:schemeClr>
                </a:solidFill>
              </a:rPr>
              <a:t>) 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та </a:t>
            </a:r>
            <a:r>
              <a:rPr lang="ru-RU" sz="2400" dirty="0" err="1">
                <a:solidFill>
                  <a:schemeClr val="bg2">
                    <a:lumMod val="90000"/>
                  </a:schemeClr>
                </a:solidFill>
              </a:rPr>
              <a:t>літій-іонні</a:t>
            </a:r>
            <a:r>
              <a:rPr lang="ru-RU" sz="2400" dirty="0">
                <a:solidFill>
                  <a:schemeClr val="bg2">
                    <a:lumMod val="90000"/>
                  </a:schemeClr>
                </a:solidFill>
              </a:rPr>
              <a:t> (</a:t>
            </a:r>
            <a:r>
              <a:rPr lang="de-DE" sz="2400" dirty="0">
                <a:solidFill>
                  <a:schemeClr val="bg2">
                    <a:lumMod val="90000"/>
                  </a:schemeClr>
                </a:solidFill>
              </a:rPr>
              <a:t>Li-</a:t>
            </a:r>
            <a:r>
              <a:rPr lang="de-DE" sz="2400" dirty="0" err="1">
                <a:solidFill>
                  <a:schemeClr val="bg2">
                    <a:lumMod val="90000"/>
                  </a:schemeClr>
                </a:solidFill>
              </a:rPr>
              <a:t>ion</a:t>
            </a:r>
            <a:r>
              <a:rPr lang="de-DE" sz="2400" dirty="0">
                <a:solidFill>
                  <a:schemeClr val="bg2">
                    <a:lumMod val="90000"/>
                  </a:schemeClr>
                </a:solidFill>
              </a:rPr>
              <a:t>).</a:t>
            </a:r>
            <a:endParaRPr lang="uk-UA" sz="2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6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батарейок</a:t>
            </a:r>
            <a:r>
              <a:rPr lang="ru-RU" dirty="0"/>
              <a:t> та </a:t>
            </a:r>
            <a:r>
              <a:rPr lang="ru-RU" dirty="0" err="1"/>
              <a:t>акумуляторів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Усі</a:t>
            </a:r>
            <a:r>
              <a:rPr lang="ru-RU" sz="2400" dirty="0"/>
              <a:t> батарейки та </a:t>
            </a:r>
            <a:r>
              <a:rPr lang="ru-RU" sz="2400" dirty="0" err="1"/>
              <a:t>акумулятори</a:t>
            </a:r>
            <a:r>
              <a:rPr lang="ru-RU" sz="2400" dirty="0"/>
              <a:t> </a:t>
            </a:r>
            <a:r>
              <a:rPr lang="ru-RU" sz="2400" dirty="0" err="1"/>
              <a:t>працюють</a:t>
            </a:r>
            <a:r>
              <a:rPr lang="ru-RU" sz="2400" dirty="0"/>
              <a:t> на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ru-RU" sz="2400" b="1" dirty="0" err="1"/>
              <a:t>хімічних</a:t>
            </a:r>
            <a:r>
              <a:rPr lang="ru-RU" sz="2400" b="1" dirty="0"/>
              <a:t> </a:t>
            </a:r>
            <a:r>
              <a:rPr lang="ru-RU" sz="2400" b="1" dirty="0" err="1"/>
              <a:t>реакцій</a:t>
            </a:r>
            <a:r>
              <a:rPr lang="ru-RU" sz="2400" b="1" dirty="0"/>
              <a:t> </a:t>
            </a:r>
            <a:r>
              <a:rPr lang="ru-RU" sz="2400" b="1" dirty="0" err="1"/>
              <a:t>окиснення-відновлення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забезпечують</a:t>
            </a:r>
            <a:r>
              <a:rPr lang="ru-RU" sz="2400" dirty="0"/>
              <a:t> </a:t>
            </a:r>
            <a:r>
              <a:rPr lang="ru-RU" sz="2400" dirty="0" err="1"/>
              <a:t>перетворення</a:t>
            </a:r>
            <a:r>
              <a:rPr lang="ru-RU" sz="2400" dirty="0"/>
              <a:t> </a:t>
            </a:r>
            <a:r>
              <a:rPr lang="ru-RU" sz="2400" dirty="0" err="1"/>
              <a:t>хімічної</a:t>
            </a:r>
            <a:r>
              <a:rPr lang="ru-RU" sz="2400" dirty="0"/>
              <a:t> </a:t>
            </a:r>
            <a:r>
              <a:rPr lang="ru-RU" sz="2400" dirty="0" err="1"/>
              <a:t>енергії</a:t>
            </a:r>
            <a:r>
              <a:rPr lang="ru-RU" sz="2400" dirty="0"/>
              <a:t> на </a:t>
            </a:r>
            <a:r>
              <a:rPr lang="ru-RU" sz="2400" dirty="0" err="1"/>
              <a:t>електричну</a:t>
            </a:r>
            <a:r>
              <a:rPr lang="ru-RU" sz="2400" dirty="0"/>
              <a:t>.</a:t>
            </a:r>
          </a:p>
          <a:p>
            <a:r>
              <a:rPr lang="ru-RU" sz="2400" b="1" dirty="0" err="1"/>
              <a:t>Одноразові</a:t>
            </a:r>
            <a:r>
              <a:rPr lang="ru-RU" sz="2400" b="1" dirty="0"/>
              <a:t> батарейки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хімічні</a:t>
            </a:r>
            <a:r>
              <a:rPr lang="ru-RU" sz="2400" dirty="0"/>
              <a:t> </a:t>
            </a:r>
            <a:r>
              <a:rPr lang="ru-RU" sz="2400" dirty="0" err="1"/>
              <a:t>компоненти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реакції</a:t>
            </a:r>
            <a:r>
              <a:rPr lang="ru-RU" sz="2400" dirty="0"/>
              <a:t> </a:t>
            </a:r>
            <a:r>
              <a:rPr lang="ru-RU" sz="2400" dirty="0" err="1"/>
              <a:t>створюють</a:t>
            </a:r>
            <a:r>
              <a:rPr lang="ru-RU" sz="2400" dirty="0"/>
              <a:t> </a:t>
            </a:r>
            <a:r>
              <a:rPr lang="ru-RU" sz="2400" dirty="0" err="1"/>
              <a:t>електрони</a:t>
            </a:r>
            <a:r>
              <a:rPr lang="ru-RU" sz="2400" dirty="0"/>
              <a:t>.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неможливо</a:t>
            </a:r>
            <a:r>
              <a:rPr lang="ru-RU" sz="2400" dirty="0"/>
              <a:t> </a:t>
            </a:r>
            <a:r>
              <a:rPr lang="ru-RU" sz="2400" dirty="0" err="1"/>
              <a:t>звернути</a:t>
            </a:r>
            <a:r>
              <a:rPr lang="ru-RU" sz="2400" dirty="0"/>
              <a:t>, тому батарейку не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перезарядити</a:t>
            </a:r>
            <a:r>
              <a:rPr lang="ru-RU" sz="2400" dirty="0"/>
              <a:t>.</a:t>
            </a:r>
          </a:p>
          <a:p>
            <a:r>
              <a:rPr lang="ru-RU" sz="2400" b="1" dirty="0" err="1"/>
              <a:t>Акумулятори</a:t>
            </a:r>
            <a:r>
              <a:rPr lang="ru-RU" sz="2400" dirty="0"/>
              <a:t> </a:t>
            </a:r>
            <a:r>
              <a:rPr lang="ru-RU" sz="2400" dirty="0" err="1"/>
              <a:t>працюють</a:t>
            </a:r>
            <a:r>
              <a:rPr lang="ru-RU" sz="2400" dirty="0"/>
              <a:t> за </a:t>
            </a:r>
            <a:r>
              <a:rPr lang="ru-RU" sz="2400" dirty="0" err="1"/>
              <a:t>тим</a:t>
            </a:r>
            <a:r>
              <a:rPr lang="ru-RU" sz="2400" dirty="0"/>
              <a:t> же принципом, але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заряджати</a:t>
            </a:r>
            <a:r>
              <a:rPr lang="ru-RU" sz="2400" dirty="0"/>
              <a:t> </a:t>
            </a:r>
            <a:r>
              <a:rPr lang="ru-RU" sz="2400" dirty="0" err="1"/>
              <a:t>багаторазово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хімічні</a:t>
            </a:r>
            <a:r>
              <a:rPr lang="ru-RU" sz="2400" dirty="0"/>
              <a:t> </a:t>
            </a:r>
            <a:r>
              <a:rPr lang="ru-RU" sz="2400" dirty="0" err="1"/>
              <a:t>реакції</a:t>
            </a:r>
            <a:r>
              <a:rPr lang="ru-RU" sz="2400" dirty="0"/>
              <a:t> в них </a:t>
            </a:r>
            <a:r>
              <a:rPr lang="ru-RU" sz="2400" dirty="0" err="1"/>
              <a:t>можуть</a:t>
            </a:r>
            <a:r>
              <a:rPr lang="ru-RU" sz="2400" dirty="0"/>
              <a:t> бути </a:t>
            </a:r>
            <a:r>
              <a:rPr lang="ru-RU" sz="2400" dirty="0" err="1"/>
              <a:t>зворотними</a:t>
            </a:r>
            <a:r>
              <a:rPr lang="ru-RU" sz="2400" dirty="0"/>
              <a:t>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9362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Проблеми</a:t>
            </a:r>
            <a:r>
              <a:rPr lang="ru-RU" dirty="0"/>
              <a:t> та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4248472" cy="4741987"/>
          </a:xfrm>
        </p:spPr>
        <p:txBody>
          <a:bodyPr>
            <a:normAutofit/>
          </a:bodyPr>
          <a:lstStyle/>
          <a:p>
            <a:r>
              <a:rPr lang="ru-RU" sz="2000" dirty="0" err="1"/>
              <a:t>Малі</a:t>
            </a:r>
            <a:r>
              <a:rPr lang="ru-RU" sz="2000" dirty="0"/>
              <a:t> </a:t>
            </a:r>
            <a:r>
              <a:rPr lang="ru-RU" sz="2000" dirty="0" err="1"/>
              <a:t>джерела</a:t>
            </a:r>
            <a:r>
              <a:rPr lang="ru-RU" sz="2000" dirty="0"/>
              <a:t> </a:t>
            </a:r>
            <a:r>
              <a:rPr lang="ru-RU" sz="2000" dirty="0" err="1"/>
              <a:t>електричного</a:t>
            </a:r>
            <a:r>
              <a:rPr lang="ru-RU" sz="2000" dirty="0"/>
              <a:t> струму </a:t>
            </a:r>
            <a:r>
              <a:rPr lang="ru-RU" sz="2000" dirty="0" err="1"/>
              <a:t>містять</a:t>
            </a:r>
            <a:r>
              <a:rPr lang="ru-RU" sz="2000" dirty="0"/>
              <a:t> </a:t>
            </a:r>
            <a:r>
              <a:rPr lang="ru-RU" sz="2000" dirty="0" err="1"/>
              <a:t>важкі</a:t>
            </a:r>
            <a:r>
              <a:rPr lang="ru-RU" sz="2000" dirty="0"/>
              <a:t> метали, як ртуть, </a:t>
            </a:r>
            <a:r>
              <a:rPr lang="ru-RU" sz="2000" dirty="0" err="1"/>
              <a:t>кадмій</a:t>
            </a:r>
            <a:r>
              <a:rPr lang="ru-RU" sz="2000" dirty="0"/>
              <a:t>, </a:t>
            </a:r>
            <a:r>
              <a:rPr lang="ru-RU" sz="2000" dirty="0" err="1"/>
              <a:t>свинець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небезпечні</a:t>
            </a:r>
            <a:r>
              <a:rPr lang="ru-RU" sz="2000" dirty="0"/>
              <a:t> для </a:t>
            </a:r>
            <a:r>
              <a:rPr lang="ru-RU" sz="2000" dirty="0" err="1"/>
              <a:t>довкілля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Неправильне</a:t>
            </a:r>
            <a:r>
              <a:rPr lang="ru-RU" sz="2000" dirty="0"/>
              <a:t> </a:t>
            </a:r>
            <a:r>
              <a:rPr lang="ru-RU" sz="2000" dirty="0" err="1"/>
              <a:t>поводження</a:t>
            </a:r>
            <a:r>
              <a:rPr lang="ru-RU" sz="2000" dirty="0"/>
              <a:t> з батарейками </a:t>
            </a:r>
            <a:r>
              <a:rPr lang="ru-RU" sz="2000" dirty="0" err="1"/>
              <a:t>призводить</a:t>
            </a:r>
            <a:r>
              <a:rPr lang="ru-RU" sz="2000" dirty="0"/>
              <a:t> до </a:t>
            </a:r>
            <a:r>
              <a:rPr lang="ru-RU" sz="2000" dirty="0" err="1"/>
              <a:t>забруднення</a:t>
            </a:r>
            <a:r>
              <a:rPr lang="ru-RU" sz="2000" dirty="0"/>
              <a:t> води, </a:t>
            </a:r>
            <a:r>
              <a:rPr lang="ru-RU" sz="2000" dirty="0" err="1"/>
              <a:t>ґрунту</a:t>
            </a:r>
            <a:r>
              <a:rPr lang="ru-RU" sz="2000" dirty="0"/>
              <a:t> і </a:t>
            </a:r>
            <a:r>
              <a:rPr lang="ru-RU" sz="2000" dirty="0" err="1"/>
              <a:t>повітря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шкодити</a:t>
            </a:r>
            <a:r>
              <a:rPr lang="ru-RU" sz="2000" dirty="0"/>
              <a:t> </a:t>
            </a:r>
            <a:r>
              <a:rPr lang="ru-RU" sz="2000" dirty="0" err="1"/>
              <a:t>здоров’ю</a:t>
            </a:r>
            <a:r>
              <a:rPr lang="ru-RU" sz="2000" dirty="0"/>
              <a:t> людей.</a:t>
            </a:r>
          </a:p>
          <a:p>
            <a:r>
              <a:rPr lang="ru-RU" sz="2000" dirty="0" err="1"/>
              <a:t>Утилізація</a:t>
            </a:r>
            <a:r>
              <a:rPr lang="ru-RU" sz="2000" dirty="0"/>
              <a:t> </a:t>
            </a:r>
            <a:r>
              <a:rPr lang="ru-RU" sz="2000" dirty="0" err="1"/>
              <a:t>батарейок</a:t>
            </a:r>
            <a:r>
              <a:rPr lang="ru-RU" sz="2000" dirty="0"/>
              <a:t> повинна </a:t>
            </a:r>
            <a:r>
              <a:rPr lang="ru-RU" sz="2000" dirty="0" err="1"/>
              <a:t>відбуватися</a:t>
            </a:r>
            <a:r>
              <a:rPr lang="ru-RU" sz="2000" dirty="0"/>
              <a:t> в </a:t>
            </a:r>
            <a:r>
              <a:rPr lang="ru-RU" sz="2000" dirty="0" err="1"/>
              <a:t>спеціальних</a:t>
            </a:r>
            <a:r>
              <a:rPr lang="ru-RU" sz="2000" dirty="0"/>
              <a:t> пунктах </a:t>
            </a:r>
            <a:r>
              <a:rPr lang="ru-RU" sz="2000" dirty="0" err="1"/>
              <a:t>збору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контейнерах, де батарейки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переробити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безпечно</a:t>
            </a:r>
            <a:r>
              <a:rPr lang="ru-RU" sz="2000" dirty="0"/>
              <a:t> </a:t>
            </a:r>
            <a:r>
              <a:rPr lang="ru-RU" sz="2000" dirty="0" err="1"/>
              <a:t>знищити</a:t>
            </a:r>
            <a:r>
              <a:rPr lang="ru-RU" sz="2000" dirty="0"/>
              <a:t>.</a:t>
            </a:r>
            <a:endParaRPr lang="uk-UA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625276"/>
            <a:ext cx="3035140" cy="201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717032"/>
            <a:ext cx="2746436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41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Малі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 </a:t>
            </a:r>
            <a:r>
              <a:rPr lang="ru-RU" dirty="0" err="1"/>
              <a:t>забезпечують</a:t>
            </a:r>
            <a:r>
              <a:rPr lang="ru-RU" dirty="0"/>
              <a:t> нашу </a:t>
            </a:r>
            <a:r>
              <a:rPr lang="ru-RU" dirty="0" err="1"/>
              <a:t>повсякденну</a:t>
            </a:r>
            <a:r>
              <a:rPr lang="ru-RU" dirty="0"/>
              <a:t> </a:t>
            </a:r>
            <a:r>
              <a:rPr lang="ru-RU" dirty="0" err="1"/>
              <a:t>техніку</a:t>
            </a:r>
            <a:r>
              <a:rPr lang="ru-RU" dirty="0"/>
              <a:t> </a:t>
            </a:r>
            <a:r>
              <a:rPr lang="ru-RU" dirty="0" err="1"/>
              <a:t>енергією</a:t>
            </a:r>
            <a:r>
              <a:rPr lang="ru-RU" dirty="0"/>
              <a:t>, але вони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довкіллю</a:t>
            </a:r>
            <a:r>
              <a:rPr lang="ru-RU" dirty="0"/>
              <a:t> при </a:t>
            </a:r>
            <a:r>
              <a:rPr lang="ru-RU" dirty="0" err="1"/>
              <a:t>неправильній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.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багаторазовими</a:t>
            </a:r>
            <a:r>
              <a:rPr lang="ru-RU" dirty="0"/>
              <a:t> </a:t>
            </a:r>
            <a:r>
              <a:rPr lang="ru-RU" dirty="0" err="1"/>
              <a:t>акумуляторами</a:t>
            </a:r>
            <a:r>
              <a:rPr lang="ru-RU" dirty="0"/>
              <a:t>, коли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здавати</a:t>
            </a:r>
            <a:r>
              <a:rPr lang="ru-RU" dirty="0"/>
              <a:t> </a:t>
            </a:r>
            <a:r>
              <a:rPr lang="ru-RU" dirty="0" err="1"/>
              <a:t>відпрацьовані</a:t>
            </a:r>
            <a:r>
              <a:rPr lang="ru-RU" dirty="0"/>
              <a:t> батарейки у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пункти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допоможе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негативний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екологію</a:t>
            </a:r>
            <a:r>
              <a:rPr lang="ru-RU" dirty="0"/>
              <a:t> та </a:t>
            </a:r>
            <a:r>
              <a:rPr lang="ru-RU" dirty="0" err="1"/>
              <a:t>здоров'я</a:t>
            </a:r>
            <a:r>
              <a:rPr lang="ru-RU" dirty="0"/>
              <a:t> людей.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736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Власов, С. "</a:t>
            </a:r>
            <a:r>
              <a:rPr lang="ru-RU" dirty="0" err="1"/>
              <a:t>Історія</a:t>
            </a:r>
            <a:r>
              <a:rPr lang="ru-RU" dirty="0"/>
              <a:t> та </a:t>
            </a:r>
            <a:r>
              <a:rPr lang="ru-RU" dirty="0" err="1"/>
              <a:t>сучасний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струму". </a:t>
            </a:r>
            <a:r>
              <a:rPr lang="ru-RU" dirty="0" err="1"/>
              <a:t>Київ</a:t>
            </a:r>
            <a:r>
              <a:rPr lang="ru-RU" dirty="0"/>
              <a:t>: </a:t>
            </a:r>
            <a:r>
              <a:rPr lang="ru-RU" dirty="0" err="1"/>
              <a:t>Наукова</a:t>
            </a:r>
            <a:r>
              <a:rPr lang="ru-RU" dirty="0"/>
              <a:t> книга, 2018.</a:t>
            </a:r>
          </a:p>
          <a:p>
            <a:r>
              <a:rPr lang="ru-RU" dirty="0" err="1"/>
              <a:t>Довідник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фізики</a:t>
            </a:r>
            <a:r>
              <a:rPr lang="ru-RU" dirty="0"/>
              <a:t> для </a:t>
            </a:r>
            <a:r>
              <a:rPr lang="ru-RU" dirty="0" err="1"/>
              <a:t>школярів</a:t>
            </a:r>
            <a:r>
              <a:rPr lang="ru-RU" dirty="0"/>
              <a:t>. "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електрохімії</a:t>
            </a:r>
            <a:r>
              <a:rPr lang="ru-RU" dirty="0"/>
              <a:t> та принцип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батарейок</a:t>
            </a:r>
            <a:r>
              <a:rPr lang="ru-RU" dirty="0"/>
              <a:t>".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38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420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Проєкт за темою «Види і принцип роботи малих джерел електричного струму, їх утилізація»</vt:lpstr>
      <vt:lpstr>Мета</vt:lpstr>
      <vt:lpstr>План викладу матеріалу</vt:lpstr>
      <vt:lpstr>Вступ</vt:lpstr>
      <vt:lpstr>Види малих джерел електричного струму</vt:lpstr>
      <vt:lpstr>Принцип роботи батарейок та акумуляторів</vt:lpstr>
      <vt:lpstr>Проблеми та особливості утилізації</vt:lpstr>
      <vt:lpstr>Висновок</vt:lpstr>
      <vt:lpstr>Використані джерела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irina kornus</cp:lastModifiedBy>
  <cp:revision>9</cp:revision>
  <dcterms:created xsi:type="dcterms:W3CDTF">2024-11-10T21:43:48Z</dcterms:created>
  <dcterms:modified xsi:type="dcterms:W3CDTF">2025-01-02T13:17:27Z</dcterms:modified>
</cp:coreProperties>
</file>