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35D0E-7493-4D90-A925-D2CC0311665C}" type="datetimeFigureOut">
              <a:rPr lang="uk-UA" smtClean="0"/>
              <a:t>02.01.25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9F8CF-2D7D-4077-8C51-037B4CE4BA6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9433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35D0E-7493-4D90-A925-D2CC0311665C}" type="datetimeFigureOut">
              <a:rPr lang="uk-UA" smtClean="0"/>
              <a:t>02.01.25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9F8CF-2D7D-4077-8C51-037B4CE4BA6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9322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35D0E-7493-4D90-A925-D2CC0311665C}" type="datetimeFigureOut">
              <a:rPr lang="uk-UA" smtClean="0"/>
              <a:t>02.01.25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9F8CF-2D7D-4077-8C51-037B4CE4BA6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8290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35D0E-7493-4D90-A925-D2CC0311665C}" type="datetimeFigureOut">
              <a:rPr lang="uk-UA" smtClean="0"/>
              <a:t>02.01.25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9F8CF-2D7D-4077-8C51-037B4CE4BA6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2410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35D0E-7493-4D90-A925-D2CC0311665C}" type="datetimeFigureOut">
              <a:rPr lang="uk-UA" smtClean="0"/>
              <a:t>02.01.25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9F8CF-2D7D-4077-8C51-037B4CE4BA6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1075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35D0E-7493-4D90-A925-D2CC0311665C}" type="datetimeFigureOut">
              <a:rPr lang="uk-UA" smtClean="0"/>
              <a:t>02.01.25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9F8CF-2D7D-4077-8C51-037B4CE4BA6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6536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35D0E-7493-4D90-A925-D2CC0311665C}" type="datetimeFigureOut">
              <a:rPr lang="uk-UA" smtClean="0"/>
              <a:t>02.01.25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9F8CF-2D7D-4077-8C51-037B4CE4BA6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5141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35D0E-7493-4D90-A925-D2CC0311665C}" type="datetimeFigureOut">
              <a:rPr lang="uk-UA" smtClean="0"/>
              <a:t>02.01.25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9F8CF-2D7D-4077-8C51-037B4CE4BA6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27312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35D0E-7493-4D90-A925-D2CC0311665C}" type="datetimeFigureOut">
              <a:rPr lang="uk-UA" smtClean="0"/>
              <a:t>02.01.25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9F8CF-2D7D-4077-8C51-037B4CE4BA6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9104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35D0E-7493-4D90-A925-D2CC0311665C}" type="datetimeFigureOut">
              <a:rPr lang="uk-UA" smtClean="0"/>
              <a:t>02.01.25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9F8CF-2D7D-4077-8C51-037B4CE4BA6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12075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35D0E-7493-4D90-A925-D2CC0311665C}" type="datetimeFigureOut">
              <a:rPr lang="uk-UA" smtClean="0"/>
              <a:t>02.01.25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9F8CF-2D7D-4077-8C51-037B4CE4BA6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1680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uk-UA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35D0E-7493-4D90-A925-D2CC0311665C}" type="datetimeFigureOut">
              <a:rPr lang="uk-UA" smtClean="0"/>
              <a:t>02.01.25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9F8CF-2D7D-4077-8C51-037B4CE4BA6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70817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2">
              <a:lumMod val="20000"/>
              <a:lumOff val="8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bg2">
              <a:lumMod val="9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2">
              <a:lumMod val="9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9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2">
              <a:lumMod val="9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2">
              <a:lumMod val="9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34076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uk-UA" dirty="0" err="1"/>
              <a:t>Проєкт</a:t>
            </a:r>
            <a:r>
              <a:rPr lang="uk-UA" dirty="0"/>
              <a:t> за темою</a:t>
            </a:r>
            <a:br>
              <a:rPr lang="uk-UA" dirty="0"/>
            </a:br>
            <a:r>
              <a:rPr lang="uk-UA" dirty="0"/>
              <a:t>«Види і принцип роботи малих джерел електричного струму, їх утилізація»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Виконавець </a:t>
            </a:r>
            <a:r>
              <a:rPr lang="uk-UA" dirty="0" err="1"/>
              <a:t>проєкту</a:t>
            </a:r>
            <a:r>
              <a:rPr lang="uk-UA" dirty="0"/>
              <a:t>: Дорошенко Божена, учениця 11-Б класу</a:t>
            </a:r>
          </a:p>
        </p:txBody>
      </p:sp>
    </p:spTree>
    <p:extLst>
      <p:ext uri="{BB962C8B-B14F-4D97-AF65-F5344CB8AC3E}">
        <p14:creationId xmlns:p14="http://schemas.microsoft.com/office/powerpoint/2010/main" val="216213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342" y="1124744"/>
            <a:ext cx="4392488" cy="4054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420888"/>
            <a:ext cx="8229600" cy="1143000"/>
          </a:xfrm>
        </p:spPr>
        <p:txBody>
          <a:bodyPr/>
          <a:lstStyle/>
          <a:p>
            <a:r>
              <a:rPr lang="uk-UA" dirty="0">
                <a:solidFill>
                  <a:schemeClr val="bg2">
                    <a:lumMod val="90000"/>
                  </a:schemeClr>
                </a:solidFill>
              </a:rPr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311737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Мета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/>
              <a:t>Дослідити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малих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 </a:t>
            </a:r>
            <a:r>
              <a:rPr lang="ru-RU" dirty="0" err="1"/>
              <a:t>електричного</a:t>
            </a:r>
            <a:r>
              <a:rPr lang="ru-RU" dirty="0"/>
              <a:t> струму, </a:t>
            </a:r>
            <a:r>
              <a:rPr lang="ru-RU" dirty="0" err="1"/>
              <a:t>їхній</a:t>
            </a:r>
            <a:r>
              <a:rPr lang="ru-RU" dirty="0"/>
              <a:t> принцип </a:t>
            </a:r>
            <a:r>
              <a:rPr lang="ru-RU" dirty="0" err="1"/>
              <a:t>роботи</a:t>
            </a:r>
            <a:r>
              <a:rPr lang="ru-RU" dirty="0"/>
              <a:t> та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утилізації</a:t>
            </a:r>
            <a:r>
              <a:rPr lang="ru-RU" dirty="0"/>
              <a:t>, з метою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обізнаності</a:t>
            </a:r>
            <a:r>
              <a:rPr lang="ru-RU" dirty="0"/>
              <a:t> про </a:t>
            </a:r>
            <a:r>
              <a:rPr lang="ru-RU" dirty="0" err="1"/>
              <a:t>важливість</a:t>
            </a:r>
            <a:r>
              <a:rPr lang="ru-RU" dirty="0"/>
              <a:t> </a:t>
            </a:r>
            <a:r>
              <a:rPr lang="ru-RU" dirty="0" err="1"/>
              <a:t>правильної</a:t>
            </a:r>
            <a:r>
              <a:rPr lang="ru-RU" dirty="0"/>
              <a:t> </a:t>
            </a:r>
            <a:r>
              <a:rPr lang="ru-RU" dirty="0" err="1"/>
              <a:t>утилізації</a:t>
            </a:r>
            <a:r>
              <a:rPr lang="ru-RU" dirty="0"/>
              <a:t> </a:t>
            </a:r>
            <a:r>
              <a:rPr lang="ru-RU" dirty="0" err="1"/>
              <a:t>батарейок</a:t>
            </a:r>
            <a:r>
              <a:rPr lang="ru-RU" dirty="0"/>
              <a:t> та </a:t>
            </a:r>
            <a:r>
              <a:rPr lang="ru-RU" dirty="0" err="1"/>
              <a:t>акумуляторів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3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План викладу матеріалу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uk-UA" dirty="0"/>
              <a:t>Вступ</a:t>
            </a:r>
          </a:p>
          <a:p>
            <a:pPr marL="514350" indent="-514350">
              <a:buFont typeface="+mj-lt"/>
              <a:buAutoNum type="arabicParenR"/>
            </a:pPr>
            <a:r>
              <a:rPr lang="uk-UA" dirty="0"/>
              <a:t>Види малих джерел електричного струму</a:t>
            </a:r>
          </a:p>
          <a:p>
            <a:pPr marL="514350" indent="-514350">
              <a:buFont typeface="+mj-lt"/>
              <a:buAutoNum type="arabicParenR"/>
            </a:pPr>
            <a:r>
              <a:rPr lang="uk-UA" dirty="0"/>
              <a:t>Принцип роботи батарейок та акумуляторів</a:t>
            </a:r>
          </a:p>
          <a:p>
            <a:pPr marL="514350" indent="-514350">
              <a:buFont typeface="+mj-lt"/>
              <a:buAutoNum type="arabicParenR"/>
            </a:pPr>
            <a:r>
              <a:rPr lang="uk-UA" dirty="0"/>
              <a:t>Проблеми та особливості утилізації</a:t>
            </a:r>
          </a:p>
          <a:p>
            <a:pPr marL="514350" indent="-514350">
              <a:buFont typeface="+mj-lt"/>
              <a:buAutoNum type="arabicParenR"/>
            </a:pPr>
            <a:r>
              <a:rPr lang="uk-UA" dirty="0"/>
              <a:t>Висновок</a:t>
            </a:r>
          </a:p>
        </p:txBody>
      </p:sp>
    </p:spTree>
    <p:extLst>
      <p:ext uri="{BB962C8B-B14F-4D97-AF65-F5344CB8AC3E}">
        <p14:creationId xmlns:p14="http://schemas.microsoft.com/office/powerpoint/2010/main" val="3275813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Вступ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5338936" cy="464137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err="1"/>
              <a:t>Малі</a:t>
            </a:r>
            <a:r>
              <a:rPr lang="ru-RU" dirty="0"/>
              <a:t> </a:t>
            </a:r>
            <a:r>
              <a:rPr lang="ru-RU" dirty="0" err="1"/>
              <a:t>джерела</a:t>
            </a:r>
            <a:r>
              <a:rPr lang="ru-RU" dirty="0"/>
              <a:t> </a:t>
            </a:r>
            <a:r>
              <a:rPr lang="ru-RU" dirty="0" err="1"/>
              <a:t>електричного</a:t>
            </a:r>
            <a:r>
              <a:rPr lang="ru-RU" dirty="0"/>
              <a:t> струму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портативні</a:t>
            </a:r>
            <a:r>
              <a:rPr lang="ru-RU" dirty="0"/>
              <a:t> батарейки, </a:t>
            </a:r>
            <a:r>
              <a:rPr lang="ru-RU" dirty="0" err="1"/>
              <a:t>акумулятори</a:t>
            </a:r>
            <a:r>
              <a:rPr lang="ru-RU" dirty="0"/>
              <a:t>, </a:t>
            </a:r>
            <a:r>
              <a:rPr lang="ru-RU" dirty="0" err="1"/>
              <a:t>літієві</a:t>
            </a:r>
            <a:r>
              <a:rPr lang="ru-RU" dirty="0"/>
              <a:t> </a:t>
            </a:r>
            <a:r>
              <a:rPr lang="ru-RU" dirty="0" err="1"/>
              <a:t>елементи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подібні</a:t>
            </a:r>
            <a:r>
              <a:rPr lang="ru-RU" dirty="0"/>
              <a:t> </a:t>
            </a:r>
            <a:r>
              <a:rPr lang="ru-RU" dirty="0" err="1"/>
              <a:t>пристрої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забезпечують</a:t>
            </a:r>
            <a:r>
              <a:rPr lang="ru-RU" dirty="0"/>
              <a:t> </a:t>
            </a:r>
            <a:r>
              <a:rPr lang="ru-RU" dirty="0" err="1"/>
              <a:t>живленням</a:t>
            </a:r>
            <a:r>
              <a:rPr lang="ru-RU" dirty="0"/>
              <a:t> </a:t>
            </a:r>
            <a:r>
              <a:rPr lang="ru-RU" dirty="0" err="1"/>
              <a:t>різноманітні</a:t>
            </a:r>
            <a:r>
              <a:rPr lang="ru-RU" dirty="0"/>
              <a:t> </a:t>
            </a:r>
            <a:r>
              <a:rPr lang="ru-RU" dirty="0" err="1"/>
              <a:t>електронні</a:t>
            </a:r>
            <a:r>
              <a:rPr lang="ru-RU" dirty="0"/>
              <a:t> </a:t>
            </a:r>
            <a:r>
              <a:rPr lang="ru-RU" dirty="0" err="1"/>
              <a:t>прилади</a:t>
            </a:r>
            <a:r>
              <a:rPr lang="ru-RU" dirty="0"/>
              <a:t>. </a:t>
            </a:r>
            <a:r>
              <a:rPr lang="ru-RU" dirty="0" err="1"/>
              <a:t>Зважаючи</a:t>
            </a:r>
            <a:r>
              <a:rPr lang="ru-RU" dirty="0"/>
              <a:t> на </a:t>
            </a:r>
            <a:r>
              <a:rPr lang="ru-RU" dirty="0" err="1"/>
              <a:t>їхню</a:t>
            </a:r>
            <a:r>
              <a:rPr lang="ru-RU" dirty="0"/>
              <a:t> </a:t>
            </a:r>
            <a:r>
              <a:rPr lang="ru-RU" dirty="0" err="1"/>
              <a:t>повсюдну</a:t>
            </a:r>
            <a:r>
              <a:rPr lang="ru-RU" dirty="0"/>
              <a:t> </a:t>
            </a:r>
            <a:r>
              <a:rPr lang="ru-RU" dirty="0" err="1"/>
              <a:t>присутність</a:t>
            </a:r>
            <a:r>
              <a:rPr lang="ru-RU" dirty="0"/>
              <a:t> у </a:t>
            </a:r>
            <a:r>
              <a:rPr lang="ru-RU" dirty="0" err="1"/>
              <a:t>нашому</a:t>
            </a:r>
            <a:r>
              <a:rPr lang="ru-RU" dirty="0"/>
              <a:t> </a:t>
            </a:r>
            <a:r>
              <a:rPr lang="ru-RU" dirty="0" err="1"/>
              <a:t>житті</a:t>
            </a:r>
            <a:r>
              <a:rPr lang="ru-RU" dirty="0"/>
              <a:t> та </a:t>
            </a:r>
            <a:r>
              <a:rPr lang="ru-RU" dirty="0" err="1"/>
              <a:t>значні</a:t>
            </a:r>
            <a:r>
              <a:rPr lang="ru-RU" dirty="0"/>
              <a:t> </a:t>
            </a:r>
            <a:r>
              <a:rPr lang="ru-RU" dirty="0" err="1"/>
              <a:t>екологічні</a:t>
            </a:r>
            <a:r>
              <a:rPr lang="ru-RU" dirty="0"/>
              <a:t> </a:t>
            </a:r>
            <a:r>
              <a:rPr lang="ru-RU" dirty="0" err="1"/>
              <a:t>ризики</a:t>
            </a:r>
            <a:r>
              <a:rPr lang="ru-RU" dirty="0"/>
              <a:t> при </a:t>
            </a:r>
            <a:r>
              <a:rPr lang="ru-RU" dirty="0" err="1"/>
              <a:t>неправильній</a:t>
            </a:r>
            <a:r>
              <a:rPr lang="ru-RU" dirty="0"/>
              <a:t> </a:t>
            </a:r>
            <a:r>
              <a:rPr lang="ru-RU" dirty="0" err="1"/>
              <a:t>утилізації</a:t>
            </a:r>
            <a:r>
              <a:rPr lang="ru-RU" dirty="0"/>
              <a:t>, </a:t>
            </a:r>
            <a:r>
              <a:rPr lang="ru-RU" dirty="0" err="1"/>
              <a:t>важливо</a:t>
            </a:r>
            <a:r>
              <a:rPr lang="ru-RU" dirty="0"/>
              <a:t> </a:t>
            </a:r>
            <a:r>
              <a:rPr lang="ru-RU" dirty="0" err="1"/>
              <a:t>розуміти</a:t>
            </a:r>
            <a:r>
              <a:rPr lang="ru-RU" dirty="0"/>
              <a:t> принцип </a:t>
            </a:r>
            <a:r>
              <a:rPr lang="ru-RU" dirty="0" err="1"/>
              <a:t>їхньої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, </a:t>
            </a:r>
            <a:r>
              <a:rPr lang="ru-RU" dirty="0" err="1"/>
              <a:t>види</a:t>
            </a:r>
            <a:r>
              <a:rPr lang="ru-RU" dirty="0"/>
              <a:t> та </a:t>
            </a:r>
            <a:r>
              <a:rPr lang="ru-RU" dirty="0" err="1"/>
              <a:t>способи</a:t>
            </a:r>
            <a:r>
              <a:rPr lang="ru-RU" dirty="0"/>
              <a:t> </a:t>
            </a:r>
            <a:r>
              <a:rPr lang="ru-RU" dirty="0" err="1"/>
              <a:t>безпечного</a:t>
            </a:r>
            <a:r>
              <a:rPr lang="ru-RU" dirty="0"/>
              <a:t> </a:t>
            </a:r>
            <a:r>
              <a:rPr lang="ru-RU" dirty="0" err="1"/>
              <a:t>поводження</a:t>
            </a:r>
            <a:r>
              <a:rPr lang="ru-RU" dirty="0"/>
              <a:t> з ними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204864"/>
            <a:ext cx="3031232" cy="2273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45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малих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 </a:t>
            </a:r>
            <a:r>
              <a:rPr lang="ru-RU" dirty="0" err="1"/>
              <a:t>електричного</a:t>
            </a:r>
            <a:r>
              <a:rPr lang="ru-RU" dirty="0"/>
              <a:t> струму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340768"/>
            <a:ext cx="8064896" cy="1368152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err="1"/>
              <a:t>Малі</a:t>
            </a:r>
            <a:r>
              <a:rPr lang="ru-RU" sz="2800" dirty="0"/>
              <a:t> </a:t>
            </a:r>
            <a:r>
              <a:rPr lang="ru-RU" sz="2800" dirty="0" err="1"/>
              <a:t>джерела</a:t>
            </a:r>
            <a:r>
              <a:rPr lang="ru-RU" sz="2800" dirty="0"/>
              <a:t> </a:t>
            </a:r>
            <a:r>
              <a:rPr lang="ru-RU" sz="2800" dirty="0" err="1"/>
              <a:t>електричного</a:t>
            </a:r>
            <a:r>
              <a:rPr lang="ru-RU" sz="2800" dirty="0"/>
              <a:t> струму </a:t>
            </a:r>
            <a:r>
              <a:rPr lang="ru-RU" sz="2800" dirty="0" err="1"/>
              <a:t>поділяються</a:t>
            </a:r>
            <a:r>
              <a:rPr lang="ru-RU" sz="2800" dirty="0"/>
              <a:t> на </a:t>
            </a:r>
            <a:r>
              <a:rPr lang="ru-RU" sz="2800" dirty="0" err="1"/>
              <a:t>кілька</a:t>
            </a:r>
            <a:r>
              <a:rPr lang="ru-RU" sz="2800" dirty="0"/>
              <a:t> </a:t>
            </a:r>
            <a:r>
              <a:rPr lang="ru-RU" sz="2800" dirty="0" err="1"/>
              <a:t>основних</a:t>
            </a:r>
            <a:r>
              <a:rPr lang="ru-RU" sz="2800" dirty="0"/>
              <a:t> </a:t>
            </a:r>
            <a:r>
              <a:rPr lang="ru-RU" sz="2800" dirty="0" err="1"/>
              <a:t>типів</a:t>
            </a:r>
            <a:r>
              <a:rPr lang="ru-RU" dirty="0"/>
              <a:t>:</a:t>
            </a:r>
            <a:endParaRPr lang="uk-U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37" y="2852936"/>
            <a:ext cx="3262543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2924944"/>
            <a:ext cx="3456384" cy="2677656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err="1">
                <a:solidFill>
                  <a:schemeClr val="bg2">
                    <a:lumMod val="90000"/>
                  </a:schemeClr>
                </a:solidFill>
              </a:rPr>
              <a:t>Сольові</a:t>
            </a:r>
            <a:r>
              <a:rPr lang="ru-RU" sz="2800" b="1" dirty="0">
                <a:solidFill>
                  <a:schemeClr val="bg2">
                    <a:lumMod val="90000"/>
                  </a:schemeClr>
                </a:solidFill>
              </a:rPr>
              <a:t> батарейки</a:t>
            </a:r>
            <a:r>
              <a:rPr lang="ru-RU" sz="2800" dirty="0">
                <a:solidFill>
                  <a:schemeClr val="bg2">
                    <a:lumMod val="90000"/>
                  </a:schemeClr>
                </a:solidFill>
              </a:rPr>
              <a:t> : </a:t>
            </a:r>
            <a:r>
              <a:rPr lang="ru-RU" sz="2800" dirty="0" err="1">
                <a:solidFill>
                  <a:schemeClr val="bg2">
                    <a:lumMod val="90000"/>
                  </a:schemeClr>
                </a:solidFill>
              </a:rPr>
              <a:t>поширені</a:t>
            </a:r>
            <a:r>
              <a:rPr lang="ru-RU" sz="2800" dirty="0">
                <a:solidFill>
                  <a:schemeClr val="bg2">
                    <a:lumMod val="90000"/>
                  </a:schemeClr>
                </a:solidFill>
              </a:rPr>
              <a:t>, </a:t>
            </a:r>
            <a:r>
              <a:rPr lang="ru-RU" sz="2800" dirty="0" err="1">
                <a:solidFill>
                  <a:schemeClr val="bg2">
                    <a:lumMod val="90000"/>
                  </a:schemeClr>
                </a:solidFill>
              </a:rPr>
              <a:t>недорогі</a:t>
            </a:r>
            <a:r>
              <a:rPr lang="ru-RU" sz="2800" dirty="0">
                <a:solidFill>
                  <a:schemeClr val="bg2">
                    <a:lumMod val="90000"/>
                  </a:schemeClr>
                </a:solidFill>
              </a:rPr>
              <a:t>, </a:t>
            </a:r>
            <a:r>
              <a:rPr lang="ru-RU" sz="2800" dirty="0" err="1">
                <a:solidFill>
                  <a:schemeClr val="bg2">
                    <a:lumMod val="90000"/>
                  </a:schemeClr>
                </a:solidFill>
              </a:rPr>
              <a:t>підходять</a:t>
            </a:r>
            <a:r>
              <a:rPr lang="ru-RU" sz="2800" dirty="0">
                <a:solidFill>
                  <a:schemeClr val="bg2">
                    <a:lumMod val="90000"/>
                  </a:schemeClr>
                </a:solidFill>
              </a:rPr>
              <a:t> для </a:t>
            </a:r>
            <a:r>
              <a:rPr lang="ru-RU" sz="2800" dirty="0" err="1">
                <a:solidFill>
                  <a:schemeClr val="bg2">
                    <a:lumMod val="90000"/>
                  </a:schemeClr>
                </a:solidFill>
              </a:rPr>
              <a:t>приладів</a:t>
            </a:r>
            <a:r>
              <a:rPr lang="ru-RU" sz="28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bg2">
                    <a:lumMod val="90000"/>
                  </a:schemeClr>
                </a:solidFill>
              </a:rPr>
              <a:t>із</a:t>
            </a:r>
            <a:r>
              <a:rPr lang="ru-RU" sz="2800" dirty="0">
                <a:solidFill>
                  <a:schemeClr val="bg2">
                    <a:lumMod val="90000"/>
                  </a:schemeClr>
                </a:solidFill>
              </a:rPr>
              <a:t> невеликим </a:t>
            </a:r>
            <a:r>
              <a:rPr lang="ru-RU" sz="2800" dirty="0" err="1">
                <a:solidFill>
                  <a:schemeClr val="bg2">
                    <a:lumMod val="90000"/>
                  </a:schemeClr>
                </a:solidFill>
              </a:rPr>
              <a:t>споживанням</a:t>
            </a:r>
            <a:r>
              <a:rPr lang="ru-RU" sz="28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bg2">
                    <a:lumMod val="90000"/>
                  </a:schemeClr>
                </a:solidFill>
              </a:rPr>
              <a:t>енергії</a:t>
            </a:r>
            <a:r>
              <a:rPr lang="ru-RU" sz="2800" dirty="0">
                <a:solidFill>
                  <a:schemeClr val="bg2">
                    <a:lumMod val="90000"/>
                  </a:schemeClr>
                </a:solidFill>
              </a:rPr>
              <a:t>.</a:t>
            </a:r>
            <a:endParaRPr lang="uk-UA" sz="28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35" y="2852936"/>
            <a:ext cx="3262543" cy="30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5576" y="2924944"/>
            <a:ext cx="3600400" cy="3046988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err="1">
                <a:solidFill>
                  <a:schemeClr val="bg2">
                    <a:lumMod val="90000"/>
                  </a:schemeClr>
                </a:solidFill>
              </a:rPr>
              <a:t>Лужні</a:t>
            </a:r>
            <a:r>
              <a:rPr lang="ru-RU" sz="3200" b="1" dirty="0">
                <a:solidFill>
                  <a:schemeClr val="bg2">
                    <a:lumMod val="90000"/>
                  </a:schemeClr>
                </a:solidFill>
              </a:rPr>
              <a:t> батарейки</a:t>
            </a:r>
            <a:r>
              <a:rPr lang="ru-RU" sz="3200" dirty="0">
                <a:solidFill>
                  <a:schemeClr val="bg2">
                    <a:lumMod val="90000"/>
                  </a:schemeClr>
                </a:solidFill>
              </a:rPr>
              <a:t> : </a:t>
            </a:r>
            <a:r>
              <a:rPr lang="ru-RU" sz="3200" dirty="0" err="1">
                <a:solidFill>
                  <a:schemeClr val="bg2">
                    <a:lumMod val="90000"/>
                  </a:schemeClr>
                </a:solidFill>
              </a:rPr>
              <a:t>мають</a:t>
            </a:r>
            <a:r>
              <a:rPr lang="ru-RU" sz="32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bg2">
                    <a:lumMod val="90000"/>
                  </a:schemeClr>
                </a:solidFill>
              </a:rPr>
              <a:t>вищу</a:t>
            </a:r>
            <a:r>
              <a:rPr lang="ru-RU" sz="32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bg2">
                    <a:lumMod val="90000"/>
                  </a:schemeClr>
                </a:solidFill>
              </a:rPr>
              <a:t>ємність</a:t>
            </a:r>
            <a:r>
              <a:rPr lang="ru-RU" sz="3200" dirty="0">
                <a:solidFill>
                  <a:schemeClr val="bg2">
                    <a:lumMod val="90000"/>
                  </a:schemeClr>
                </a:solidFill>
              </a:rPr>
              <a:t>, </a:t>
            </a:r>
            <a:r>
              <a:rPr lang="ru-RU" sz="3200" dirty="0" err="1">
                <a:solidFill>
                  <a:schemeClr val="bg2">
                    <a:lumMod val="90000"/>
                  </a:schemeClr>
                </a:solidFill>
              </a:rPr>
              <a:t>краще</a:t>
            </a:r>
            <a:r>
              <a:rPr lang="ru-RU" sz="32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bg2">
                    <a:lumMod val="90000"/>
                  </a:schemeClr>
                </a:solidFill>
              </a:rPr>
              <a:t>підходять</a:t>
            </a:r>
            <a:r>
              <a:rPr lang="ru-RU" sz="3200" dirty="0">
                <a:solidFill>
                  <a:schemeClr val="bg2">
                    <a:lumMod val="90000"/>
                  </a:schemeClr>
                </a:solidFill>
              </a:rPr>
              <a:t> для </a:t>
            </a:r>
            <a:r>
              <a:rPr lang="ru-RU" sz="3200" dirty="0" err="1">
                <a:solidFill>
                  <a:schemeClr val="bg2">
                    <a:lumMod val="90000"/>
                  </a:schemeClr>
                </a:solidFill>
              </a:rPr>
              <a:t>тривалого</a:t>
            </a:r>
            <a:r>
              <a:rPr lang="ru-RU" sz="32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bg2">
                    <a:lumMod val="90000"/>
                  </a:schemeClr>
                </a:solidFill>
              </a:rPr>
              <a:t>використання</a:t>
            </a:r>
            <a:r>
              <a:rPr lang="ru-RU" sz="3200" dirty="0">
                <a:solidFill>
                  <a:schemeClr val="bg2">
                    <a:lumMod val="90000"/>
                  </a:schemeClr>
                </a:solidFill>
              </a:rPr>
              <a:t>.</a:t>
            </a:r>
            <a:endParaRPr lang="uk-UA" sz="3200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3628" y="2996952"/>
            <a:ext cx="3682347" cy="3046988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err="1">
                <a:solidFill>
                  <a:schemeClr val="bg2">
                    <a:lumMod val="90000"/>
                  </a:schemeClr>
                </a:solidFill>
              </a:rPr>
              <a:t>Літієві</a:t>
            </a:r>
            <a:r>
              <a:rPr lang="ru-RU" sz="3200" b="1" dirty="0">
                <a:solidFill>
                  <a:schemeClr val="bg2">
                    <a:lumMod val="90000"/>
                  </a:schemeClr>
                </a:solidFill>
              </a:rPr>
              <a:t> батарейки</a:t>
            </a:r>
            <a:r>
              <a:rPr lang="ru-RU" sz="3200" dirty="0">
                <a:solidFill>
                  <a:schemeClr val="bg2">
                    <a:lumMod val="90000"/>
                  </a:schemeClr>
                </a:solidFill>
              </a:rPr>
              <a:t>: </a:t>
            </a:r>
            <a:r>
              <a:rPr lang="ru-RU" sz="3200" dirty="0" err="1">
                <a:solidFill>
                  <a:schemeClr val="bg2">
                    <a:lumMod val="90000"/>
                  </a:schemeClr>
                </a:solidFill>
              </a:rPr>
              <a:t>використовуються</a:t>
            </a:r>
            <a:r>
              <a:rPr lang="ru-RU" sz="3200" dirty="0">
                <a:solidFill>
                  <a:schemeClr val="bg2">
                    <a:lumMod val="90000"/>
                  </a:schemeClr>
                </a:solidFill>
              </a:rPr>
              <a:t> в </a:t>
            </a:r>
            <a:r>
              <a:rPr lang="ru-RU" sz="3200" dirty="0" err="1">
                <a:solidFill>
                  <a:schemeClr val="bg2">
                    <a:lumMod val="90000"/>
                  </a:schemeClr>
                </a:solidFill>
              </a:rPr>
              <a:t>пристроях</a:t>
            </a:r>
            <a:r>
              <a:rPr lang="ru-RU" sz="3200" dirty="0">
                <a:solidFill>
                  <a:schemeClr val="bg2">
                    <a:lumMod val="90000"/>
                  </a:schemeClr>
                </a:solidFill>
              </a:rPr>
              <a:t> з </a:t>
            </a:r>
            <a:r>
              <a:rPr lang="ru-RU" sz="3200" dirty="0" err="1">
                <a:solidFill>
                  <a:schemeClr val="bg2">
                    <a:lumMod val="90000"/>
                  </a:schemeClr>
                </a:solidFill>
              </a:rPr>
              <a:t>високим</a:t>
            </a:r>
            <a:r>
              <a:rPr lang="ru-RU" sz="32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bg2">
                    <a:lumMod val="90000"/>
                  </a:schemeClr>
                </a:solidFill>
              </a:rPr>
              <a:t>енергоспожива</a:t>
            </a:r>
            <a:r>
              <a:rPr lang="ru-RU" sz="3200" dirty="0">
                <a:solidFill>
                  <a:schemeClr val="bg2">
                    <a:lumMod val="90000"/>
                  </a:schemeClr>
                </a:solidFill>
              </a:rPr>
              <a:t> -</a:t>
            </a:r>
            <a:r>
              <a:rPr lang="ru-RU" sz="3200" dirty="0" err="1">
                <a:solidFill>
                  <a:schemeClr val="bg2">
                    <a:lumMod val="90000"/>
                  </a:schemeClr>
                </a:solidFill>
              </a:rPr>
              <a:t>нням</a:t>
            </a:r>
            <a:r>
              <a:rPr lang="ru-RU" sz="3200" dirty="0"/>
              <a:t>. </a:t>
            </a:r>
            <a:endParaRPr lang="uk-UA" sz="32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866291"/>
            <a:ext cx="3672408" cy="2991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866291"/>
            <a:ext cx="3672407" cy="310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55577" y="3002834"/>
            <a:ext cx="3600399" cy="3046988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solidFill>
                  <a:schemeClr val="bg2">
                    <a:lumMod val="90000"/>
                  </a:schemeClr>
                </a:solidFill>
              </a:rPr>
              <a:t>Акумулятори</a:t>
            </a:r>
            <a:r>
              <a:rPr lang="ru-RU" sz="2400" dirty="0">
                <a:solidFill>
                  <a:schemeClr val="bg2">
                    <a:lumMod val="90000"/>
                  </a:schemeClr>
                </a:solidFill>
              </a:rPr>
              <a:t>: </a:t>
            </a:r>
            <a:r>
              <a:rPr lang="ru-RU" sz="2400" dirty="0" err="1">
                <a:solidFill>
                  <a:schemeClr val="bg2">
                    <a:lumMod val="90000"/>
                  </a:schemeClr>
                </a:solidFill>
              </a:rPr>
              <a:t>багаторазові</a:t>
            </a:r>
            <a:r>
              <a:rPr lang="ru-RU" sz="24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90000"/>
                  </a:schemeClr>
                </a:solidFill>
              </a:rPr>
              <a:t>елементи</a:t>
            </a:r>
            <a:r>
              <a:rPr lang="ru-RU" sz="2400" dirty="0">
                <a:solidFill>
                  <a:schemeClr val="bg2">
                    <a:lumMod val="90000"/>
                  </a:schemeClr>
                </a:solidFill>
              </a:rPr>
              <a:t>, </a:t>
            </a:r>
            <a:r>
              <a:rPr lang="ru-RU" sz="2400" dirty="0" err="1">
                <a:solidFill>
                  <a:schemeClr val="bg2">
                    <a:lumMod val="90000"/>
                  </a:schemeClr>
                </a:solidFill>
              </a:rPr>
              <a:t>які</a:t>
            </a:r>
            <a:r>
              <a:rPr lang="ru-RU" sz="24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90000"/>
                  </a:schemeClr>
                </a:solidFill>
              </a:rPr>
              <a:t>можна</a:t>
            </a:r>
            <a:r>
              <a:rPr lang="ru-RU" sz="24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90000"/>
                  </a:schemeClr>
                </a:solidFill>
              </a:rPr>
              <a:t>заряджати</a:t>
            </a:r>
            <a:r>
              <a:rPr lang="ru-RU" sz="24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90000"/>
                  </a:schemeClr>
                </a:solidFill>
              </a:rPr>
              <a:t>після</a:t>
            </a:r>
            <a:r>
              <a:rPr lang="ru-RU" sz="24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90000"/>
                  </a:schemeClr>
                </a:solidFill>
              </a:rPr>
              <a:t>використання</a:t>
            </a:r>
            <a:r>
              <a:rPr lang="ru-RU" sz="2400" dirty="0">
                <a:solidFill>
                  <a:schemeClr val="bg2">
                    <a:lumMod val="90000"/>
                  </a:schemeClr>
                </a:solidFill>
              </a:rPr>
              <a:t>. </a:t>
            </a:r>
            <a:r>
              <a:rPr lang="ru-RU" sz="2400" dirty="0" err="1">
                <a:solidFill>
                  <a:schemeClr val="bg2">
                    <a:lumMod val="90000"/>
                  </a:schemeClr>
                </a:solidFill>
              </a:rPr>
              <a:t>Найпоширеніші</a:t>
            </a:r>
            <a:r>
              <a:rPr lang="ru-RU" sz="24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90000"/>
                  </a:schemeClr>
                </a:solidFill>
              </a:rPr>
              <a:t>види</a:t>
            </a:r>
            <a:r>
              <a:rPr lang="ru-RU" sz="2400" dirty="0">
                <a:solidFill>
                  <a:schemeClr val="bg2">
                    <a:lumMod val="90000"/>
                  </a:schemeClr>
                </a:solidFill>
              </a:rPr>
              <a:t> — </a:t>
            </a:r>
            <a:r>
              <a:rPr lang="ru-RU" sz="2400" dirty="0" err="1">
                <a:solidFill>
                  <a:schemeClr val="bg2">
                    <a:lumMod val="90000"/>
                  </a:schemeClr>
                </a:solidFill>
              </a:rPr>
              <a:t>нікель-металогідридні</a:t>
            </a:r>
            <a:r>
              <a:rPr lang="ru-RU" sz="2400" dirty="0">
                <a:solidFill>
                  <a:schemeClr val="bg2">
                    <a:lumMod val="90000"/>
                  </a:schemeClr>
                </a:solidFill>
              </a:rPr>
              <a:t> (</a:t>
            </a:r>
            <a:r>
              <a:rPr lang="de-DE" sz="2400" dirty="0" err="1">
                <a:solidFill>
                  <a:schemeClr val="bg2">
                    <a:lumMod val="90000"/>
                  </a:schemeClr>
                </a:solidFill>
              </a:rPr>
              <a:t>NiMH</a:t>
            </a:r>
            <a:r>
              <a:rPr lang="de-DE" sz="2400" dirty="0">
                <a:solidFill>
                  <a:schemeClr val="bg2">
                    <a:lumMod val="90000"/>
                  </a:schemeClr>
                </a:solidFill>
              </a:rPr>
              <a:t>) </a:t>
            </a:r>
            <a:r>
              <a:rPr lang="ru-RU" sz="2400" dirty="0">
                <a:solidFill>
                  <a:schemeClr val="bg2">
                    <a:lumMod val="90000"/>
                  </a:schemeClr>
                </a:solidFill>
              </a:rPr>
              <a:t>та </a:t>
            </a:r>
            <a:r>
              <a:rPr lang="ru-RU" sz="2400" dirty="0" err="1">
                <a:solidFill>
                  <a:schemeClr val="bg2">
                    <a:lumMod val="90000"/>
                  </a:schemeClr>
                </a:solidFill>
              </a:rPr>
              <a:t>літій-іонні</a:t>
            </a:r>
            <a:r>
              <a:rPr lang="ru-RU" sz="2400" dirty="0">
                <a:solidFill>
                  <a:schemeClr val="bg2">
                    <a:lumMod val="90000"/>
                  </a:schemeClr>
                </a:solidFill>
              </a:rPr>
              <a:t> (</a:t>
            </a:r>
            <a:r>
              <a:rPr lang="de-DE" sz="2400" dirty="0">
                <a:solidFill>
                  <a:schemeClr val="bg2">
                    <a:lumMod val="90000"/>
                  </a:schemeClr>
                </a:solidFill>
              </a:rPr>
              <a:t>Li-</a:t>
            </a:r>
            <a:r>
              <a:rPr lang="de-DE" sz="2400" dirty="0" err="1">
                <a:solidFill>
                  <a:schemeClr val="bg2">
                    <a:lumMod val="90000"/>
                  </a:schemeClr>
                </a:solidFill>
              </a:rPr>
              <a:t>ion</a:t>
            </a:r>
            <a:r>
              <a:rPr lang="de-DE" sz="2400" dirty="0">
                <a:solidFill>
                  <a:schemeClr val="bg2">
                    <a:lumMod val="90000"/>
                  </a:schemeClr>
                </a:solidFill>
              </a:rPr>
              <a:t>).</a:t>
            </a:r>
            <a:endParaRPr lang="uk-UA" sz="2400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567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Принцип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батарейок</a:t>
            </a:r>
            <a:r>
              <a:rPr lang="ru-RU" dirty="0"/>
              <a:t> та </a:t>
            </a:r>
            <a:r>
              <a:rPr lang="ru-RU" dirty="0" err="1"/>
              <a:t>акумуляторів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err="1"/>
              <a:t>Усі</a:t>
            </a:r>
            <a:r>
              <a:rPr lang="ru-RU" sz="2400" dirty="0"/>
              <a:t> батарейки та </a:t>
            </a:r>
            <a:r>
              <a:rPr lang="ru-RU" sz="2400" dirty="0" err="1"/>
              <a:t>акумулятори</a:t>
            </a:r>
            <a:r>
              <a:rPr lang="ru-RU" sz="2400" dirty="0"/>
              <a:t> </a:t>
            </a:r>
            <a:r>
              <a:rPr lang="ru-RU" sz="2400" dirty="0" err="1"/>
              <a:t>працюють</a:t>
            </a:r>
            <a:r>
              <a:rPr lang="ru-RU" sz="2400" dirty="0"/>
              <a:t> на </a:t>
            </a:r>
            <a:r>
              <a:rPr lang="ru-RU" sz="2400" dirty="0" err="1"/>
              <a:t>основі</a:t>
            </a:r>
            <a:r>
              <a:rPr lang="ru-RU" sz="2400" dirty="0"/>
              <a:t> </a:t>
            </a:r>
            <a:r>
              <a:rPr lang="ru-RU" sz="2400" b="1" dirty="0" err="1"/>
              <a:t>хімічних</a:t>
            </a:r>
            <a:r>
              <a:rPr lang="ru-RU" sz="2400" b="1" dirty="0"/>
              <a:t> </a:t>
            </a:r>
            <a:r>
              <a:rPr lang="ru-RU" sz="2400" b="1" dirty="0" err="1"/>
              <a:t>реакцій</a:t>
            </a:r>
            <a:r>
              <a:rPr lang="ru-RU" sz="2400" b="1" dirty="0"/>
              <a:t> </a:t>
            </a:r>
            <a:r>
              <a:rPr lang="ru-RU" sz="2400" b="1" dirty="0" err="1"/>
              <a:t>окиснення-відновлення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забезпечують</a:t>
            </a:r>
            <a:r>
              <a:rPr lang="ru-RU" sz="2400" dirty="0"/>
              <a:t> </a:t>
            </a:r>
            <a:r>
              <a:rPr lang="ru-RU" sz="2400" dirty="0" err="1"/>
              <a:t>перетворення</a:t>
            </a:r>
            <a:r>
              <a:rPr lang="ru-RU" sz="2400" dirty="0"/>
              <a:t> </a:t>
            </a:r>
            <a:r>
              <a:rPr lang="ru-RU" sz="2400" dirty="0" err="1"/>
              <a:t>хімічної</a:t>
            </a:r>
            <a:r>
              <a:rPr lang="ru-RU" sz="2400" dirty="0"/>
              <a:t> </a:t>
            </a:r>
            <a:r>
              <a:rPr lang="ru-RU" sz="2400" dirty="0" err="1"/>
              <a:t>енергії</a:t>
            </a:r>
            <a:r>
              <a:rPr lang="ru-RU" sz="2400" dirty="0"/>
              <a:t> на </a:t>
            </a:r>
            <a:r>
              <a:rPr lang="ru-RU" sz="2400" dirty="0" err="1"/>
              <a:t>електричну</a:t>
            </a:r>
            <a:r>
              <a:rPr lang="ru-RU" sz="2400" dirty="0"/>
              <a:t>.</a:t>
            </a:r>
          </a:p>
          <a:p>
            <a:r>
              <a:rPr lang="ru-RU" sz="2400" b="1" dirty="0" err="1"/>
              <a:t>Одноразові</a:t>
            </a:r>
            <a:r>
              <a:rPr lang="ru-RU" sz="2400" b="1" dirty="0"/>
              <a:t> батарейки</a:t>
            </a:r>
            <a:r>
              <a:rPr lang="ru-RU" sz="2400" dirty="0"/>
              <a:t> </a:t>
            </a:r>
            <a:r>
              <a:rPr lang="ru-RU" sz="2400" dirty="0" err="1"/>
              <a:t>мають</a:t>
            </a:r>
            <a:r>
              <a:rPr lang="ru-RU" sz="2400" dirty="0"/>
              <a:t> </a:t>
            </a:r>
            <a:r>
              <a:rPr lang="ru-RU" sz="2400" dirty="0" err="1"/>
              <a:t>хімічні</a:t>
            </a:r>
            <a:r>
              <a:rPr lang="ru-RU" sz="2400" dirty="0"/>
              <a:t> </a:t>
            </a:r>
            <a:r>
              <a:rPr lang="ru-RU" sz="2400" dirty="0" err="1"/>
              <a:t>компоненти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під</a:t>
            </a:r>
            <a:r>
              <a:rPr lang="ru-RU" sz="2400" dirty="0"/>
              <a:t> час </a:t>
            </a:r>
            <a:r>
              <a:rPr lang="ru-RU" sz="2400" dirty="0" err="1"/>
              <a:t>реакції</a:t>
            </a:r>
            <a:r>
              <a:rPr lang="ru-RU" sz="2400" dirty="0"/>
              <a:t> </a:t>
            </a:r>
            <a:r>
              <a:rPr lang="ru-RU" sz="2400" dirty="0" err="1"/>
              <a:t>створюють</a:t>
            </a:r>
            <a:r>
              <a:rPr lang="ru-RU" sz="2400" dirty="0"/>
              <a:t> </a:t>
            </a:r>
            <a:r>
              <a:rPr lang="ru-RU" sz="2400" dirty="0" err="1"/>
              <a:t>електрони</a:t>
            </a:r>
            <a:r>
              <a:rPr lang="ru-RU" sz="2400" dirty="0"/>
              <a:t>. </a:t>
            </a:r>
            <a:r>
              <a:rPr lang="ru-RU" sz="2400" dirty="0" err="1"/>
              <a:t>Цей</a:t>
            </a:r>
            <a:r>
              <a:rPr lang="ru-RU" sz="2400" dirty="0"/>
              <a:t> </a:t>
            </a:r>
            <a:r>
              <a:rPr lang="ru-RU" sz="2400" dirty="0" err="1"/>
              <a:t>процес</a:t>
            </a:r>
            <a:r>
              <a:rPr lang="ru-RU" sz="2400" dirty="0"/>
              <a:t> </a:t>
            </a:r>
            <a:r>
              <a:rPr lang="ru-RU" sz="2400" dirty="0" err="1"/>
              <a:t>неможливо</a:t>
            </a:r>
            <a:r>
              <a:rPr lang="ru-RU" sz="2400" dirty="0"/>
              <a:t> </a:t>
            </a:r>
            <a:r>
              <a:rPr lang="ru-RU" sz="2400" dirty="0" err="1"/>
              <a:t>звернути</a:t>
            </a:r>
            <a:r>
              <a:rPr lang="ru-RU" sz="2400" dirty="0"/>
              <a:t>, тому батарейку не </a:t>
            </a:r>
            <a:r>
              <a:rPr lang="ru-RU" sz="2400" dirty="0" err="1"/>
              <a:t>можна</a:t>
            </a:r>
            <a:r>
              <a:rPr lang="ru-RU" sz="2400" dirty="0"/>
              <a:t> </a:t>
            </a:r>
            <a:r>
              <a:rPr lang="ru-RU" sz="2400" dirty="0" err="1"/>
              <a:t>перезарядити</a:t>
            </a:r>
            <a:r>
              <a:rPr lang="ru-RU" sz="2400" dirty="0"/>
              <a:t>.</a:t>
            </a:r>
          </a:p>
          <a:p>
            <a:r>
              <a:rPr lang="ru-RU" sz="2400" b="1" dirty="0" err="1"/>
              <a:t>Акумулятори</a:t>
            </a:r>
            <a:r>
              <a:rPr lang="ru-RU" sz="2400" dirty="0"/>
              <a:t> </a:t>
            </a:r>
            <a:r>
              <a:rPr lang="ru-RU" sz="2400" dirty="0" err="1"/>
              <a:t>працюють</a:t>
            </a:r>
            <a:r>
              <a:rPr lang="ru-RU" sz="2400" dirty="0"/>
              <a:t> за </a:t>
            </a:r>
            <a:r>
              <a:rPr lang="ru-RU" sz="2400" dirty="0" err="1"/>
              <a:t>тим</a:t>
            </a:r>
            <a:r>
              <a:rPr lang="ru-RU" sz="2400" dirty="0"/>
              <a:t> же принципом, але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можна</a:t>
            </a:r>
            <a:r>
              <a:rPr lang="ru-RU" sz="2400" dirty="0"/>
              <a:t> </a:t>
            </a:r>
            <a:r>
              <a:rPr lang="ru-RU" sz="2400" dirty="0" err="1"/>
              <a:t>заряджати</a:t>
            </a:r>
            <a:r>
              <a:rPr lang="ru-RU" sz="2400" dirty="0"/>
              <a:t> </a:t>
            </a:r>
            <a:r>
              <a:rPr lang="ru-RU" sz="2400" dirty="0" err="1"/>
              <a:t>багаторазово</a:t>
            </a:r>
            <a:r>
              <a:rPr lang="ru-RU" sz="2400" dirty="0"/>
              <a:t>, </a:t>
            </a:r>
            <a:r>
              <a:rPr lang="ru-RU" sz="2400" dirty="0" err="1"/>
              <a:t>оскільки</a:t>
            </a:r>
            <a:r>
              <a:rPr lang="ru-RU" sz="2400" dirty="0"/>
              <a:t> </a:t>
            </a:r>
            <a:r>
              <a:rPr lang="ru-RU" sz="2400" dirty="0" err="1"/>
              <a:t>хімічні</a:t>
            </a:r>
            <a:r>
              <a:rPr lang="ru-RU" sz="2400" dirty="0"/>
              <a:t> </a:t>
            </a:r>
            <a:r>
              <a:rPr lang="ru-RU" sz="2400" dirty="0" err="1"/>
              <a:t>реакції</a:t>
            </a:r>
            <a:r>
              <a:rPr lang="ru-RU" sz="2400" dirty="0"/>
              <a:t> в них </a:t>
            </a:r>
            <a:r>
              <a:rPr lang="ru-RU" sz="2400" dirty="0" err="1"/>
              <a:t>можуть</a:t>
            </a:r>
            <a:r>
              <a:rPr lang="ru-RU" sz="2400" dirty="0"/>
              <a:t> бути </a:t>
            </a:r>
            <a:r>
              <a:rPr lang="ru-RU" sz="2400" dirty="0" err="1"/>
              <a:t>зворотними</a:t>
            </a:r>
            <a:r>
              <a:rPr lang="ru-RU" sz="2400" dirty="0"/>
              <a:t>.</a:t>
            </a:r>
          </a:p>
          <a:p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29362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Проблеми</a:t>
            </a:r>
            <a:r>
              <a:rPr lang="ru-RU" dirty="0"/>
              <a:t> та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утилізації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12776"/>
            <a:ext cx="4248472" cy="4741987"/>
          </a:xfrm>
        </p:spPr>
        <p:txBody>
          <a:bodyPr>
            <a:normAutofit/>
          </a:bodyPr>
          <a:lstStyle/>
          <a:p>
            <a:r>
              <a:rPr lang="ru-RU" sz="2000" dirty="0" err="1"/>
              <a:t>Малі</a:t>
            </a:r>
            <a:r>
              <a:rPr lang="ru-RU" sz="2000" dirty="0"/>
              <a:t> </a:t>
            </a:r>
            <a:r>
              <a:rPr lang="ru-RU" sz="2000" dirty="0" err="1"/>
              <a:t>джерела</a:t>
            </a:r>
            <a:r>
              <a:rPr lang="ru-RU" sz="2000" dirty="0"/>
              <a:t> </a:t>
            </a:r>
            <a:r>
              <a:rPr lang="ru-RU" sz="2000" dirty="0" err="1"/>
              <a:t>електричного</a:t>
            </a:r>
            <a:r>
              <a:rPr lang="ru-RU" sz="2000" dirty="0"/>
              <a:t> струму </a:t>
            </a:r>
            <a:r>
              <a:rPr lang="ru-RU" sz="2000" dirty="0" err="1"/>
              <a:t>містять</a:t>
            </a:r>
            <a:r>
              <a:rPr lang="ru-RU" sz="2000" dirty="0"/>
              <a:t> </a:t>
            </a:r>
            <a:r>
              <a:rPr lang="ru-RU" sz="2000" dirty="0" err="1"/>
              <a:t>важкі</a:t>
            </a:r>
            <a:r>
              <a:rPr lang="ru-RU" sz="2000" dirty="0"/>
              <a:t> метали, як ртуть, </a:t>
            </a:r>
            <a:r>
              <a:rPr lang="ru-RU" sz="2000" dirty="0" err="1"/>
              <a:t>кадмій</a:t>
            </a:r>
            <a:r>
              <a:rPr lang="ru-RU" sz="2000" dirty="0"/>
              <a:t>, </a:t>
            </a:r>
            <a:r>
              <a:rPr lang="ru-RU" sz="2000" dirty="0" err="1"/>
              <a:t>свинець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небезпечні</a:t>
            </a:r>
            <a:r>
              <a:rPr lang="ru-RU" sz="2000" dirty="0"/>
              <a:t> для </a:t>
            </a:r>
            <a:r>
              <a:rPr lang="ru-RU" sz="2000" dirty="0" err="1"/>
              <a:t>довкілля</a:t>
            </a:r>
            <a:r>
              <a:rPr lang="ru-RU" sz="2000" dirty="0"/>
              <a:t>.</a:t>
            </a:r>
          </a:p>
          <a:p>
            <a:r>
              <a:rPr lang="ru-RU" sz="2000" dirty="0" err="1"/>
              <a:t>Неправильне</a:t>
            </a:r>
            <a:r>
              <a:rPr lang="ru-RU" sz="2000" dirty="0"/>
              <a:t> </a:t>
            </a:r>
            <a:r>
              <a:rPr lang="ru-RU" sz="2000" dirty="0" err="1"/>
              <a:t>поводження</a:t>
            </a:r>
            <a:r>
              <a:rPr lang="ru-RU" sz="2000" dirty="0"/>
              <a:t> з батарейками </a:t>
            </a:r>
            <a:r>
              <a:rPr lang="ru-RU" sz="2000" dirty="0" err="1"/>
              <a:t>призводить</a:t>
            </a:r>
            <a:r>
              <a:rPr lang="ru-RU" sz="2000" dirty="0"/>
              <a:t> до </a:t>
            </a:r>
            <a:r>
              <a:rPr lang="ru-RU" sz="2000" dirty="0" err="1"/>
              <a:t>забруднення</a:t>
            </a:r>
            <a:r>
              <a:rPr lang="ru-RU" sz="2000" dirty="0"/>
              <a:t> води, </a:t>
            </a:r>
            <a:r>
              <a:rPr lang="ru-RU" sz="2000" dirty="0" err="1"/>
              <a:t>ґрунту</a:t>
            </a:r>
            <a:r>
              <a:rPr lang="ru-RU" sz="2000" dirty="0"/>
              <a:t> і </a:t>
            </a:r>
            <a:r>
              <a:rPr lang="ru-RU" sz="2000" dirty="0" err="1"/>
              <a:t>повітря</a:t>
            </a:r>
            <a:r>
              <a:rPr lang="ru-RU" sz="2000" dirty="0"/>
              <a:t>, а </a:t>
            </a:r>
            <a:r>
              <a:rPr lang="ru-RU" sz="2000" dirty="0" err="1"/>
              <a:t>також</a:t>
            </a:r>
            <a:r>
              <a:rPr lang="ru-RU" sz="2000" dirty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</a:t>
            </a:r>
            <a:r>
              <a:rPr lang="ru-RU" sz="2000" dirty="0" err="1"/>
              <a:t>шкодити</a:t>
            </a:r>
            <a:r>
              <a:rPr lang="ru-RU" sz="2000" dirty="0"/>
              <a:t> </a:t>
            </a:r>
            <a:r>
              <a:rPr lang="ru-RU" sz="2000" dirty="0" err="1"/>
              <a:t>здоров’ю</a:t>
            </a:r>
            <a:r>
              <a:rPr lang="ru-RU" sz="2000" dirty="0"/>
              <a:t> людей.</a:t>
            </a:r>
          </a:p>
          <a:p>
            <a:r>
              <a:rPr lang="ru-RU" sz="2000" dirty="0" err="1"/>
              <a:t>Утилізація</a:t>
            </a:r>
            <a:r>
              <a:rPr lang="ru-RU" sz="2000" dirty="0"/>
              <a:t> </a:t>
            </a:r>
            <a:r>
              <a:rPr lang="ru-RU" sz="2000" dirty="0" err="1"/>
              <a:t>батарейок</a:t>
            </a:r>
            <a:r>
              <a:rPr lang="ru-RU" sz="2000" dirty="0"/>
              <a:t> повинна </a:t>
            </a:r>
            <a:r>
              <a:rPr lang="ru-RU" sz="2000" dirty="0" err="1"/>
              <a:t>відбуватися</a:t>
            </a:r>
            <a:r>
              <a:rPr lang="ru-RU" sz="2000" dirty="0"/>
              <a:t> в </a:t>
            </a:r>
            <a:r>
              <a:rPr lang="ru-RU" sz="2000" dirty="0" err="1"/>
              <a:t>спеціальних</a:t>
            </a:r>
            <a:r>
              <a:rPr lang="ru-RU" sz="2000" dirty="0"/>
              <a:t> пунктах </a:t>
            </a:r>
            <a:r>
              <a:rPr lang="ru-RU" sz="2000" dirty="0" err="1"/>
              <a:t>збору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контейнерах, де батарейки </a:t>
            </a:r>
            <a:r>
              <a:rPr lang="ru-RU" sz="2000" dirty="0" err="1"/>
              <a:t>можна</a:t>
            </a:r>
            <a:r>
              <a:rPr lang="ru-RU" sz="2000" dirty="0"/>
              <a:t> </a:t>
            </a:r>
            <a:r>
              <a:rPr lang="ru-RU" sz="2000" dirty="0" err="1"/>
              <a:t>переробити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безпечно</a:t>
            </a:r>
            <a:r>
              <a:rPr lang="ru-RU" sz="2000" dirty="0"/>
              <a:t> </a:t>
            </a:r>
            <a:r>
              <a:rPr lang="ru-RU" sz="2000" dirty="0" err="1"/>
              <a:t>знищити</a:t>
            </a:r>
            <a:r>
              <a:rPr lang="ru-RU" sz="2000" dirty="0"/>
              <a:t>.</a:t>
            </a:r>
            <a:endParaRPr lang="uk-UA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625276"/>
            <a:ext cx="3035140" cy="2019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717032"/>
            <a:ext cx="2746436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641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Висновок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/>
              <a:t>Малі</a:t>
            </a:r>
            <a:r>
              <a:rPr lang="ru-RU" dirty="0"/>
              <a:t> </a:t>
            </a:r>
            <a:r>
              <a:rPr lang="ru-RU" dirty="0" err="1"/>
              <a:t>джерела</a:t>
            </a:r>
            <a:r>
              <a:rPr lang="ru-RU" dirty="0"/>
              <a:t> </a:t>
            </a:r>
            <a:r>
              <a:rPr lang="ru-RU" dirty="0" err="1"/>
              <a:t>електричного</a:t>
            </a:r>
            <a:r>
              <a:rPr lang="ru-RU" dirty="0"/>
              <a:t> струму </a:t>
            </a:r>
            <a:r>
              <a:rPr lang="ru-RU" dirty="0" err="1"/>
              <a:t>забезпечують</a:t>
            </a:r>
            <a:r>
              <a:rPr lang="ru-RU" dirty="0"/>
              <a:t> нашу </a:t>
            </a:r>
            <a:r>
              <a:rPr lang="ru-RU" dirty="0" err="1"/>
              <a:t>повсякденну</a:t>
            </a:r>
            <a:r>
              <a:rPr lang="ru-RU" dirty="0"/>
              <a:t> </a:t>
            </a:r>
            <a:r>
              <a:rPr lang="ru-RU" dirty="0" err="1"/>
              <a:t>техніку</a:t>
            </a:r>
            <a:r>
              <a:rPr lang="ru-RU" dirty="0"/>
              <a:t> </a:t>
            </a:r>
            <a:r>
              <a:rPr lang="ru-RU" dirty="0" err="1"/>
              <a:t>енергією</a:t>
            </a:r>
            <a:r>
              <a:rPr lang="ru-RU" dirty="0"/>
              <a:t>, але вони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завдати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 </a:t>
            </a:r>
            <a:r>
              <a:rPr lang="ru-RU" dirty="0" err="1"/>
              <a:t>довкіллю</a:t>
            </a:r>
            <a:r>
              <a:rPr lang="ru-RU" dirty="0"/>
              <a:t> при </a:t>
            </a:r>
            <a:r>
              <a:rPr lang="ru-RU" dirty="0" err="1"/>
              <a:t>неправильній</a:t>
            </a:r>
            <a:r>
              <a:rPr lang="ru-RU" dirty="0"/>
              <a:t> </a:t>
            </a:r>
            <a:r>
              <a:rPr lang="ru-RU" dirty="0" err="1"/>
              <a:t>утилізації</a:t>
            </a:r>
            <a:r>
              <a:rPr lang="ru-RU" dirty="0"/>
              <a:t>. </a:t>
            </a:r>
            <a:r>
              <a:rPr lang="ru-RU" dirty="0" err="1"/>
              <a:t>Важливо</a:t>
            </a:r>
            <a:r>
              <a:rPr lang="ru-RU" dirty="0"/>
              <a:t> </a:t>
            </a:r>
            <a:r>
              <a:rPr lang="ru-RU" dirty="0" err="1"/>
              <a:t>користуватися</a:t>
            </a:r>
            <a:r>
              <a:rPr lang="ru-RU" dirty="0"/>
              <a:t> </a:t>
            </a:r>
            <a:r>
              <a:rPr lang="ru-RU" dirty="0" err="1"/>
              <a:t>багаторазовими</a:t>
            </a:r>
            <a:r>
              <a:rPr lang="ru-RU" dirty="0"/>
              <a:t> </a:t>
            </a:r>
            <a:r>
              <a:rPr lang="ru-RU" dirty="0" err="1"/>
              <a:t>акумуляторами</a:t>
            </a:r>
            <a:r>
              <a:rPr lang="ru-RU" dirty="0"/>
              <a:t>, коли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можливо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здавати</a:t>
            </a:r>
            <a:r>
              <a:rPr lang="ru-RU" dirty="0"/>
              <a:t> </a:t>
            </a:r>
            <a:r>
              <a:rPr lang="ru-RU" dirty="0" err="1"/>
              <a:t>відпрацьовані</a:t>
            </a:r>
            <a:r>
              <a:rPr lang="ru-RU" dirty="0"/>
              <a:t> батарейки у </a:t>
            </a:r>
            <a:r>
              <a:rPr lang="ru-RU" dirty="0" err="1"/>
              <a:t>відповідні</a:t>
            </a:r>
            <a:r>
              <a:rPr lang="ru-RU" dirty="0"/>
              <a:t> </a:t>
            </a:r>
            <a:r>
              <a:rPr lang="ru-RU" dirty="0" err="1"/>
              <a:t>пункти</a:t>
            </a:r>
            <a:r>
              <a:rPr lang="ru-RU" dirty="0"/>
              <a:t> </a:t>
            </a:r>
            <a:r>
              <a:rPr lang="ru-RU" dirty="0" err="1"/>
              <a:t>збору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допоможе</a:t>
            </a:r>
            <a:r>
              <a:rPr lang="ru-RU" dirty="0"/>
              <a:t> </a:t>
            </a:r>
            <a:r>
              <a:rPr lang="ru-RU" dirty="0" err="1"/>
              <a:t>зменшити</a:t>
            </a:r>
            <a:r>
              <a:rPr lang="ru-RU" dirty="0"/>
              <a:t> </a:t>
            </a:r>
            <a:r>
              <a:rPr lang="ru-RU" dirty="0" err="1"/>
              <a:t>негативний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на </a:t>
            </a:r>
            <a:r>
              <a:rPr lang="ru-RU" dirty="0" err="1"/>
              <a:t>екологію</a:t>
            </a:r>
            <a:r>
              <a:rPr lang="ru-RU" dirty="0"/>
              <a:t> та </a:t>
            </a:r>
            <a:r>
              <a:rPr lang="ru-RU" dirty="0" err="1"/>
              <a:t>здоров'я</a:t>
            </a:r>
            <a:r>
              <a:rPr lang="ru-RU" dirty="0"/>
              <a:t> людей.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97369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Використані</a:t>
            </a:r>
            <a:r>
              <a:rPr lang="ru-RU" dirty="0"/>
              <a:t> </a:t>
            </a:r>
            <a:r>
              <a:rPr lang="ru-RU" dirty="0" err="1"/>
              <a:t>джерела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Власов, С. "</a:t>
            </a:r>
            <a:r>
              <a:rPr lang="ru-RU" dirty="0" err="1"/>
              <a:t>Історія</a:t>
            </a:r>
            <a:r>
              <a:rPr lang="ru-RU" dirty="0"/>
              <a:t> та </a:t>
            </a:r>
            <a:r>
              <a:rPr lang="ru-RU" dirty="0" err="1"/>
              <a:t>сучасний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малих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 </a:t>
            </a:r>
            <a:r>
              <a:rPr lang="ru-RU" dirty="0" err="1"/>
              <a:t>електричного</a:t>
            </a:r>
            <a:r>
              <a:rPr lang="ru-RU" dirty="0"/>
              <a:t> струму". </a:t>
            </a:r>
            <a:r>
              <a:rPr lang="ru-RU" dirty="0" err="1"/>
              <a:t>Київ</a:t>
            </a:r>
            <a:r>
              <a:rPr lang="ru-RU" dirty="0"/>
              <a:t>: </a:t>
            </a:r>
            <a:r>
              <a:rPr lang="ru-RU" dirty="0" err="1"/>
              <a:t>Наукова</a:t>
            </a:r>
            <a:r>
              <a:rPr lang="ru-RU" dirty="0"/>
              <a:t> книга, 2018.</a:t>
            </a:r>
          </a:p>
          <a:p>
            <a:r>
              <a:rPr lang="ru-RU" dirty="0" err="1"/>
              <a:t>Довідник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фізики</a:t>
            </a:r>
            <a:r>
              <a:rPr lang="ru-RU" dirty="0"/>
              <a:t> для </a:t>
            </a:r>
            <a:r>
              <a:rPr lang="ru-RU" dirty="0" err="1"/>
              <a:t>школярів</a:t>
            </a:r>
            <a:r>
              <a:rPr lang="ru-RU" dirty="0"/>
              <a:t>. "</a:t>
            </a:r>
            <a:r>
              <a:rPr lang="ru-RU" dirty="0" err="1"/>
              <a:t>Основи</a:t>
            </a:r>
            <a:r>
              <a:rPr lang="ru-RU" dirty="0"/>
              <a:t> </a:t>
            </a:r>
            <a:r>
              <a:rPr lang="ru-RU" dirty="0" err="1"/>
              <a:t>електрохімії</a:t>
            </a:r>
            <a:r>
              <a:rPr lang="ru-RU" dirty="0"/>
              <a:t> та принцип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батарейок</a:t>
            </a:r>
            <a:r>
              <a:rPr lang="ru-RU" dirty="0"/>
              <a:t>".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7387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420</Words>
  <Application>Microsoft Office PowerPoint</Application>
  <PresentationFormat>Экран (4:3)</PresentationFormat>
  <Paragraphs>32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Проєкт за темою «Види і принцип роботи малих джерел електричного струму, їх утилізація»</vt:lpstr>
      <vt:lpstr>Мета</vt:lpstr>
      <vt:lpstr>План викладу матеріалу</vt:lpstr>
      <vt:lpstr>Вступ</vt:lpstr>
      <vt:lpstr>Види малих джерел електричного струму</vt:lpstr>
      <vt:lpstr>Принцип роботи батарейок та акумуляторів</vt:lpstr>
      <vt:lpstr>Проблеми та особливості утилізації</vt:lpstr>
      <vt:lpstr>Висновок</vt:lpstr>
      <vt:lpstr>Використані джерела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irina kornus</cp:lastModifiedBy>
  <cp:revision>9</cp:revision>
  <dcterms:created xsi:type="dcterms:W3CDTF">2024-11-10T21:43:48Z</dcterms:created>
  <dcterms:modified xsi:type="dcterms:W3CDTF">2025-01-02T13:17:27Z</dcterms:modified>
</cp:coreProperties>
</file>