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18" name="Google Shape;18;p2"/>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2"/>
        <p:cNvGrpSpPr/>
        <p:nvPr/>
      </p:nvGrpSpPr>
      <p:grpSpPr>
        <a:xfrm>
          <a:off x="0" y="0"/>
          <a:ext cx="0" cy="0"/>
          <a:chOff x="0" y="0"/>
          <a:chExt cx="0" cy="0"/>
        </a:xfrm>
      </p:grpSpPr>
      <p:sp>
        <p:nvSpPr>
          <p:cNvPr id="53" name="Google Shape;5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
          <p:cNvSpPr>
            <a:spLocks noGrp="1"/>
          </p:cNvSpPr>
          <p:nvPr>
            <p:ph type="pic" idx="2"/>
          </p:nvPr>
        </p:nvSpPr>
        <p:spPr>
          <a:xfrm>
            <a:off x="5183188" y="987425"/>
            <a:ext cx="6172200" cy="4873625"/>
          </a:xfrm>
          <a:prstGeom prst="rect">
            <a:avLst/>
          </a:prstGeom>
          <a:noFill/>
          <a:ln>
            <a:noFill/>
          </a:ln>
        </p:spPr>
      </p:sp>
      <p:sp>
        <p:nvSpPr>
          <p:cNvPr id="66" name="Google Shape;66;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pic>
        <p:nvPicPr>
          <p:cNvPr id="11" name="Google Shape;11;p1"/>
          <p:cNvPicPr preferRelativeResize="0"/>
          <p:nvPr/>
        </p:nvPicPr>
        <p:blipFill rotWithShape="1">
          <a:blip r:embed="rId13">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4845265" y="2090466"/>
            <a:ext cx="5846618"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7F5CC"/>
              </a:buClr>
              <a:buSzPts val="6000"/>
              <a:buFont typeface="Calibri"/>
              <a:buNone/>
            </a:pPr>
            <a:r>
              <a:rPr lang="ru-RU" b="1" i="1">
                <a:solidFill>
                  <a:srgbClr val="F7F5CC"/>
                </a:solidFill>
                <a:latin typeface="Calibri"/>
                <a:ea typeface="Calibri"/>
                <a:cs typeface="Calibri"/>
                <a:sym typeface="Calibri"/>
              </a:rPr>
              <a:t>Штучні алмази у техніці</a:t>
            </a:r>
            <a:endParaRPr b="1" i="1">
              <a:solidFill>
                <a:srgbClr val="F7F5CC"/>
              </a:solidFill>
              <a:latin typeface="Calibri"/>
              <a:ea typeface="Calibri"/>
              <a:cs typeface="Calibri"/>
              <a:sym typeface="Calibri"/>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1201783" y="71460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7F5CC"/>
              </a:buClr>
              <a:buSzPts val="6000"/>
              <a:buFont typeface="Calibri"/>
              <a:buNone/>
            </a:pPr>
            <a:r>
              <a:rPr lang="ru-RU" sz="6000" b="1" i="1">
                <a:solidFill>
                  <a:srgbClr val="F7F5CC"/>
                </a:solidFill>
              </a:rPr>
              <a:t>Оптичні матеріали</a:t>
            </a:r>
            <a:endParaRPr sz="6000" b="1" i="1">
              <a:solidFill>
                <a:srgbClr val="F7F5CC"/>
              </a:solidFill>
            </a:endParaRPr>
          </a:p>
        </p:txBody>
      </p:sp>
      <p:sp>
        <p:nvSpPr>
          <p:cNvPr id="151" name="Google Shape;151;p22"/>
          <p:cNvSpPr txBox="1"/>
          <p:nvPr/>
        </p:nvSpPr>
        <p:spPr>
          <a:xfrm>
            <a:off x="1201783" y="1860715"/>
            <a:ext cx="10149840"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b="1" i="1">
                <a:solidFill>
                  <a:srgbClr val="F7F5CC"/>
                </a:solidFill>
                <a:latin typeface="Calibri"/>
                <a:ea typeface="Calibri"/>
                <a:cs typeface="Calibri"/>
                <a:sym typeface="Calibri"/>
              </a:rPr>
              <a:t> Алмаз твердий, хімічно інертний, має високу теплопровідність за невисокого коефіцієнту лінійного розширення, що робить його ідеальним матеріалом для вікон виводу інфрачервоного і мікрохвильового випромінювання. Синтетичний алмаз став витісняти селенід цинку як матеріал вихідних вікон у потужних CO2-лазерах і гіротронах. Поодинокі кристали у вигляді пластинок розміром до 10 мм стають важливими в деяких оптичних застосуваннях, зокрема як теплорозподільник у лазерних резонаторах, дифракційній оптиці і робоче тіло оптичних підсилювачів у раманівських лазерах. Алмази, отримані як за CVD-процесом, так і за HPHT-технологією, використовують для створення алмазних ковадл, для вивчення властивостей речовин за надвисоких тисків.</a:t>
            </a: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1000"/>
                                        <p:tgtEl>
                                          <p:spTgt spid="1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1"/>
                                        </p:tgtEl>
                                        <p:attrNameLst>
                                          <p:attrName>style.visibility</p:attrName>
                                        </p:attrNameLst>
                                      </p:cBhvr>
                                      <p:to>
                                        <p:strVal val="visible"/>
                                      </p:to>
                                    </p:set>
                                    <p:animEffect transition="in" filter="fade">
                                      <p:cBhvr>
                                        <p:cTn id="12"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3" descr="Создать мем &amp;quot;Дякую за увагу! (шрек кот, кот шрек глаза, кот из шрека с  большими глазами)&amp;quot; - Картинки - Meme-arsenal.com"/>
          <p:cNvPicPr preferRelativeResize="0"/>
          <p:nvPr/>
        </p:nvPicPr>
        <p:blipFill rotWithShape="1">
          <a:blip r:embed="rId3">
            <a:alphaModFix/>
          </a:blip>
          <a:srcRect/>
          <a:stretch/>
        </p:blipFill>
        <p:spPr>
          <a:xfrm>
            <a:off x="1657804" y="146640"/>
            <a:ext cx="8518162" cy="6576023"/>
          </a:xfrm>
          <a:prstGeom prst="rect">
            <a:avLst/>
          </a:prstGeom>
          <a:noFill/>
          <a:ln>
            <a:noFill/>
          </a:ln>
        </p:spPr>
      </p:pic>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1201783" y="36512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7F5CC"/>
              </a:buClr>
              <a:buSzPts val="6000"/>
              <a:buFont typeface="Calibri"/>
              <a:buNone/>
            </a:pPr>
            <a:r>
              <a:rPr lang="ru-RU" sz="6000" b="1" i="1">
                <a:solidFill>
                  <a:srgbClr val="F7F5CC"/>
                </a:solidFill>
              </a:rPr>
              <a:t>Що таке алмаз?</a:t>
            </a:r>
            <a:endParaRPr sz="6000" b="1" i="1">
              <a:solidFill>
                <a:srgbClr val="F7F5CC"/>
              </a:solidFill>
            </a:endParaRPr>
          </a:p>
        </p:txBody>
      </p:sp>
      <p:sp>
        <p:nvSpPr>
          <p:cNvPr id="92" name="Google Shape;92;p14"/>
          <p:cNvSpPr txBox="1"/>
          <p:nvPr/>
        </p:nvSpPr>
        <p:spPr>
          <a:xfrm>
            <a:off x="1201783" y="1403305"/>
            <a:ext cx="10149840" cy="83099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7F5CC"/>
              </a:buClr>
              <a:buSzPts val="2400"/>
              <a:buFont typeface="Arial"/>
              <a:buChar char="•"/>
            </a:pPr>
            <a:r>
              <a:rPr lang="ru-RU" sz="2400" b="1" i="1" u="none" strike="noStrike" cap="none">
                <a:solidFill>
                  <a:srgbClr val="F7F5CC"/>
                </a:solidFill>
                <a:latin typeface="Calibri"/>
                <a:ea typeface="Calibri"/>
                <a:cs typeface="Calibri"/>
                <a:sym typeface="Calibri"/>
              </a:rPr>
              <a:t>Алмаз  — мінерал класу самородних неметалів, тверда кристалічна алотропна видозміна карбону кубічної сингонії. </a:t>
            </a:r>
            <a:endParaRPr/>
          </a:p>
        </p:txBody>
      </p:sp>
      <p:sp>
        <p:nvSpPr>
          <p:cNvPr id="93" name="Google Shape;93;p14"/>
          <p:cNvSpPr txBox="1"/>
          <p:nvPr/>
        </p:nvSpPr>
        <p:spPr>
          <a:xfrm>
            <a:off x="1201783" y="4545873"/>
            <a:ext cx="10515600"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b="0" i="1" u="none" strike="noStrike" cap="none">
                <a:solidFill>
                  <a:srgbClr val="F7F5CC"/>
                </a:solidFill>
                <a:latin typeface="Calibri"/>
                <a:ea typeface="Calibri"/>
                <a:cs typeface="Calibri"/>
                <a:sym typeface="Calibri"/>
              </a:rPr>
              <a:t>Алмаз належить до дорогоцінних каменів і є найтвердішим з відомих мінералів (твердість 10 за шкалою Мооса). Алмаз складається приблизно на 96-99,8% з вуглецю, 0,2-0,3% складають домішки хімічних елементів, таких як азот, кисень, алюміній, бор, кремній, марганець, мідь, залізо, нікель, титан, цинк і ін. Безбарвні алмази зустрічаються рідко.</a:t>
            </a:r>
            <a:endParaRPr/>
          </a:p>
        </p:txBody>
      </p:sp>
      <p:pic>
        <p:nvPicPr>
          <p:cNvPr id="94" name="Google Shape;94;p14" descr="Синтетический алмаз | Синтетические ювелирные камни"/>
          <p:cNvPicPr preferRelativeResize="0"/>
          <p:nvPr/>
        </p:nvPicPr>
        <p:blipFill rotWithShape="1">
          <a:blip r:embed="rId3">
            <a:alphaModFix/>
          </a:blip>
          <a:srcRect/>
          <a:stretch/>
        </p:blipFill>
        <p:spPr>
          <a:xfrm>
            <a:off x="7671935" y="2386492"/>
            <a:ext cx="3063745" cy="2037391"/>
          </a:xfrm>
          <a:prstGeom prst="rect">
            <a:avLst/>
          </a:prstGeom>
          <a:noFill/>
          <a:ln>
            <a:noFill/>
          </a:ln>
        </p:spPr>
      </p:pic>
      <p:pic>
        <p:nvPicPr>
          <p:cNvPr id="95" name="Google Shape;95;p14" descr="АЛМАЗ І ЙОГО ВЛАСТИВОСТІ"/>
          <p:cNvPicPr preferRelativeResize="0"/>
          <p:nvPr/>
        </p:nvPicPr>
        <p:blipFill rotWithShape="1">
          <a:blip r:embed="rId4">
            <a:alphaModFix/>
          </a:blip>
          <a:srcRect/>
          <a:stretch/>
        </p:blipFill>
        <p:spPr>
          <a:xfrm>
            <a:off x="5406844" y="2409725"/>
            <a:ext cx="1962150" cy="1990725"/>
          </a:xfrm>
          <a:prstGeom prst="rect">
            <a:avLst/>
          </a:prstGeom>
          <a:noFill/>
          <a:ln>
            <a:noFill/>
          </a:ln>
        </p:spPr>
      </p:pic>
      <p:pic>
        <p:nvPicPr>
          <p:cNvPr id="96" name="Google Shape;96;p14" descr="Diamonds Are Like the Earth&amp;#39;s Champagne Corks"/>
          <p:cNvPicPr preferRelativeResize="0"/>
          <p:nvPr/>
        </p:nvPicPr>
        <p:blipFill rotWithShape="1">
          <a:blip r:embed="rId5">
            <a:alphaModFix/>
          </a:blip>
          <a:srcRect/>
          <a:stretch/>
        </p:blipFill>
        <p:spPr>
          <a:xfrm>
            <a:off x="1409435" y="2409725"/>
            <a:ext cx="3694468" cy="2037391"/>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fade">
                                      <p:cBhvr>
                                        <p:cTn id="17" dur="1000"/>
                                        <p:tgtEl>
                                          <p:spTgt spid="9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1000"/>
                                        <p:tgtEl>
                                          <p:spTgt spid="9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fade">
                                      <p:cBhvr>
                                        <p:cTn id="32"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1201783" y="714609"/>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7F5CC"/>
              </a:buClr>
              <a:buSzPct val="100000"/>
              <a:buFont typeface="Calibri"/>
              <a:buNone/>
            </a:pPr>
            <a:r>
              <a:rPr lang="ru-RU" sz="6000" b="1" i="1">
                <a:solidFill>
                  <a:srgbClr val="F7F5CC"/>
                </a:solidFill>
              </a:rPr>
              <a:t>Штучні алмази: коли копія не гірше оригіналу </a:t>
            </a:r>
            <a:endParaRPr/>
          </a:p>
        </p:txBody>
      </p:sp>
      <p:sp>
        <p:nvSpPr>
          <p:cNvPr id="102" name="Google Shape;102;p15"/>
          <p:cNvSpPr txBox="1"/>
          <p:nvPr/>
        </p:nvSpPr>
        <p:spPr>
          <a:xfrm>
            <a:off x="1201783" y="2192443"/>
            <a:ext cx="10149840" cy="156966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F7F5CC"/>
              </a:buClr>
              <a:buSzPts val="2400"/>
              <a:buFont typeface="Arial"/>
              <a:buChar char="•"/>
            </a:pPr>
            <a:r>
              <a:rPr lang="ru-RU" sz="2400" b="1" i="1">
                <a:solidFill>
                  <a:srgbClr val="F7F5CC"/>
                </a:solidFill>
                <a:latin typeface="Calibri"/>
                <a:ea typeface="Calibri"/>
                <a:cs typeface="Calibri"/>
                <a:sym typeface="Calibri"/>
              </a:rPr>
              <a:t>Синтетичний алмаз, або штучні - це алмази, отримані в результаті штучного процесу, на відміну від натуральних алмазів, що утворюються під час геологічних процесів. У них такі самі властивості та структура.</a:t>
            </a:r>
            <a:endParaRPr sz="2400" b="1" i="1">
              <a:solidFill>
                <a:srgbClr val="F7F5CC"/>
              </a:solidFill>
              <a:latin typeface="Calibri"/>
              <a:ea typeface="Calibri"/>
              <a:cs typeface="Calibri"/>
              <a:sym typeface="Calibri"/>
            </a:endParaRPr>
          </a:p>
        </p:txBody>
      </p:sp>
      <p:sp>
        <p:nvSpPr>
          <p:cNvPr id="103" name="Google Shape;103;p15"/>
          <p:cNvSpPr txBox="1"/>
          <p:nvPr/>
        </p:nvSpPr>
        <p:spPr>
          <a:xfrm>
            <a:off x="1201783" y="3914374"/>
            <a:ext cx="10515600"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a:solidFill>
                  <a:srgbClr val="F7F5CC"/>
                </a:solidFill>
                <a:latin typeface="Calibri"/>
                <a:ea typeface="Calibri"/>
                <a:cs typeface="Calibri"/>
                <a:sym typeface="Calibri"/>
              </a:rPr>
              <a:t>Однак, синтетична копія анітрохи не поступається оригіналу.  Штучні алмази перевершують натуральні по твердості і чистоті, краще піддаються огранювання. Штучні камені мають відсутність дефектів (мікротріщини, вкраплення, помутніння). При цьому вони значно дешевше дорогоцінних алмазів.</a:t>
            </a: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fade">
                                      <p:cBhvr>
                                        <p:cTn id="12" dur="500"/>
                                        <p:tgtEl>
                                          <p:spTgt spid="1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fade">
                                      <p:cBhvr>
                                        <p:cTn id="1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1253558" y="89846"/>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7F5CC"/>
              </a:buClr>
              <a:buSzPct val="100000"/>
              <a:buFont typeface="Calibri"/>
              <a:buNone/>
            </a:pPr>
            <a:r>
              <a:rPr lang="ru-RU" sz="6000" b="1" i="1">
                <a:solidFill>
                  <a:srgbClr val="F7F5CC"/>
                </a:solidFill>
              </a:rPr>
              <a:t>Початок ери штучних алмазів</a:t>
            </a:r>
            <a:endParaRPr sz="6000" b="1" i="1">
              <a:solidFill>
                <a:srgbClr val="F7F5CC"/>
              </a:solidFill>
            </a:endParaRPr>
          </a:p>
        </p:txBody>
      </p:sp>
      <p:sp>
        <p:nvSpPr>
          <p:cNvPr id="109" name="Google Shape;109;p16"/>
          <p:cNvSpPr txBox="1"/>
          <p:nvPr/>
        </p:nvSpPr>
        <p:spPr>
          <a:xfrm>
            <a:off x="1253558" y="1415406"/>
            <a:ext cx="10149900" cy="3109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800">
                <a:solidFill>
                  <a:srgbClr val="F7F5CC"/>
                </a:solidFill>
                <a:latin typeface="Calibri"/>
                <a:ea typeface="Calibri"/>
                <a:cs typeface="Calibri"/>
                <a:sym typeface="Calibri"/>
              </a:rPr>
              <a:t>Чкерез свої властивості алмаз знайшов застосування в багатьох галузях промисловості та ювелірного мистецтва. Але природні алмази рідісні і дорогі.        </a:t>
            </a:r>
            <a:endParaRPr sz="2800">
              <a:solidFill>
                <a:srgbClr val="F7F5CC"/>
              </a:solidFill>
              <a:latin typeface="Calibri"/>
              <a:ea typeface="Calibri"/>
              <a:cs typeface="Calibri"/>
              <a:sym typeface="Calibri"/>
            </a:endParaRPr>
          </a:p>
          <a:p>
            <a:pPr marL="0" marR="0" lvl="0" indent="0" algn="l" rtl="0">
              <a:spcBef>
                <a:spcPts val="0"/>
              </a:spcBef>
              <a:spcAft>
                <a:spcPts val="0"/>
              </a:spcAft>
              <a:buNone/>
            </a:pPr>
            <a:r>
              <a:rPr lang="ru-RU" sz="2800">
                <a:solidFill>
                  <a:srgbClr val="F7F5CC"/>
                </a:solidFill>
                <a:latin typeface="Calibri"/>
                <a:ea typeface="Calibri"/>
                <a:cs typeface="Calibri"/>
                <a:sym typeface="Calibri"/>
              </a:rPr>
              <a:t>Щорічне виробництво їх становить кілька мільйонів карат. І велика їх частина застосовується для технологічних потреб так як алмазний пил є чудовим абразивом. Тому ідея створення штучних алмазів дуже давно хвилювала уми вчених.</a:t>
            </a:r>
            <a:endParaRPr/>
          </a:p>
        </p:txBody>
      </p:sp>
      <p:pic>
        <p:nvPicPr>
          <p:cNvPr id="110" name="Google Shape;110;p16" descr="Штучні алмази (27 фото): як вирощують синтетичні алмази? Історія їх  отримання - ❄ porady.co.ua ❄"/>
          <p:cNvPicPr preferRelativeResize="0"/>
          <p:nvPr/>
        </p:nvPicPr>
        <p:blipFill rotWithShape="1">
          <a:blip r:embed="rId3">
            <a:alphaModFix/>
          </a:blip>
          <a:srcRect/>
          <a:stretch/>
        </p:blipFill>
        <p:spPr>
          <a:xfrm>
            <a:off x="3251474" y="4582342"/>
            <a:ext cx="4716869" cy="1913136"/>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
                                        </p:tgtEl>
                                        <p:attrNameLst>
                                          <p:attrName>style.visibility</p:attrName>
                                        </p:attrNameLst>
                                      </p:cBhvr>
                                      <p:to>
                                        <p:strVal val="visible"/>
                                      </p:to>
                                    </p:set>
                                    <p:animEffect transition="in" filter="fade">
                                      <p:cBhvr>
                                        <p:cTn id="12" dur="500"/>
                                        <p:tgtEl>
                                          <p:spTgt spid="10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0"/>
                                        </p:tgtEl>
                                        <p:attrNameLst>
                                          <p:attrName>style.visibility</p:attrName>
                                        </p:attrNameLst>
                                      </p:cBhvr>
                                      <p:to>
                                        <p:strVal val="visible"/>
                                      </p:to>
                                    </p:set>
                                    <p:animEffect transition="in" filter="fade">
                                      <p:cBhvr>
                                        <p:cTn id="17"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1201783" y="-4"/>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7F5CC"/>
              </a:buClr>
              <a:buSzPct val="100000"/>
              <a:buFont typeface="Calibri"/>
              <a:buNone/>
            </a:pPr>
            <a:r>
              <a:rPr lang="ru-RU" sz="6000" b="1" i="1">
                <a:solidFill>
                  <a:srgbClr val="F7F5CC"/>
                </a:solidFill>
              </a:rPr>
              <a:t>Початок ери штучних алмазів</a:t>
            </a:r>
            <a:endParaRPr sz="6000" b="1" i="1">
              <a:solidFill>
                <a:srgbClr val="F7F5CC"/>
              </a:solidFill>
            </a:endParaRPr>
          </a:p>
        </p:txBody>
      </p:sp>
      <p:sp>
        <p:nvSpPr>
          <p:cNvPr id="116" name="Google Shape;116;p17"/>
          <p:cNvSpPr txBox="1"/>
          <p:nvPr/>
        </p:nvSpPr>
        <p:spPr>
          <a:xfrm>
            <a:off x="1201783" y="1291106"/>
            <a:ext cx="10149840" cy="48936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600">
                <a:solidFill>
                  <a:srgbClr val="F7F5CC"/>
                </a:solidFill>
                <a:latin typeface="Calibri"/>
                <a:ea typeface="Calibri"/>
                <a:cs typeface="Calibri"/>
                <a:sym typeface="Calibri"/>
              </a:rPr>
              <a:t>Для виробництва штучних алмазів використовується декілька технологій. Історично перша, і основна на сьогодні, завдяки відносно невисокій вартості, — використання високого тиску і високої температури (HPHT-метод). Устаткування для цього методу — багатотонні преси, які можуть розвивати тиск до 5 ГПа за 1500 °C. Другий метод — хімічне осадження з газової фази (CVD-процес)— коли над підкладкою створюється плазма з атомів вуглецю, з якої атоми поступово конденсуються на поверхню, утворюючи алмаз. Третій метод використовує формування нанорозмірних алмазів за допомогою ударної хвилі від вибухівки. Схематичний малюнок пресу Алмазний монокристалічний диск, отриманий за технологією хімічного осадження з газової фази.</a:t>
            </a: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1201783" y="99296"/>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7F5CC"/>
              </a:buClr>
              <a:buSzPct val="100000"/>
              <a:buFont typeface="Calibri"/>
              <a:buNone/>
            </a:pPr>
            <a:r>
              <a:rPr lang="ru-RU" sz="6000" b="1" i="1">
                <a:solidFill>
                  <a:srgbClr val="F7F5CC"/>
                </a:solidFill>
              </a:rPr>
              <a:t>Початок ери штучних алмазів</a:t>
            </a:r>
            <a:endParaRPr sz="6000" b="1" i="1">
              <a:solidFill>
                <a:srgbClr val="F7F5CC"/>
              </a:solidFill>
            </a:endParaRPr>
          </a:p>
        </p:txBody>
      </p:sp>
      <p:sp>
        <p:nvSpPr>
          <p:cNvPr id="122" name="Google Shape;122;p18"/>
          <p:cNvSpPr txBox="1"/>
          <p:nvPr/>
        </p:nvSpPr>
        <p:spPr>
          <a:xfrm>
            <a:off x="1201783" y="1291106"/>
            <a:ext cx="7707086" cy="52629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800">
                <a:solidFill>
                  <a:srgbClr val="F7F5CC"/>
                </a:solidFill>
                <a:latin typeface="Calibri"/>
                <a:ea typeface="Calibri"/>
                <a:cs typeface="Calibri"/>
                <a:sym typeface="Calibri"/>
              </a:rPr>
              <a:t>Першим в 1939 році виконав термодинамічний розрахунок лінії рівноваги графіт-алмаз Овсей Ілліч Лейпунский — радянський фізик, що послужило основою синтезу алмазу з графіто-металевої суміші в апаратах високого тиску. Даний метод штучного отримання алмазів вперше в 1953 році був здійснений в лабораторії фірми АСЕА (Швеція). Синтез здійснювався при тиску 50 000 атм. і температурі 2000°С. Перші штучні алмази коштували в 30 разів дорожче природних, але вже до початку 60-х років їх вартість істотно знизилася.</a:t>
            </a:r>
            <a:endParaRPr/>
          </a:p>
        </p:txBody>
      </p:sp>
      <p:pic>
        <p:nvPicPr>
          <p:cNvPr id="123" name="Google Shape;123;p18" descr="Лейпунский, Александр Ильич — Википедия"/>
          <p:cNvPicPr preferRelativeResize="0"/>
          <p:nvPr/>
        </p:nvPicPr>
        <p:blipFill rotWithShape="1">
          <a:blip r:embed="rId3">
            <a:alphaModFix/>
          </a:blip>
          <a:srcRect/>
          <a:stretch/>
        </p:blipFill>
        <p:spPr>
          <a:xfrm>
            <a:off x="8829314" y="2052216"/>
            <a:ext cx="2888069" cy="3445159"/>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0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fade">
                                      <p:cBhvr>
                                        <p:cTn id="12" dur="500"/>
                                        <p:tgtEl>
                                          <p:spTgt spid="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
                                        </p:tgtEl>
                                        <p:attrNameLst>
                                          <p:attrName>style.visibility</p:attrName>
                                        </p:attrNameLst>
                                      </p:cBhvr>
                                      <p:to>
                                        <p:strVal val="visible"/>
                                      </p:to>
                                    </p:set>
                                    <p:animEffect transition="in" filter="fade">
                                      <p:cBhvr>
                                        <p:cTn id="17"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1201783" y="33578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7F5CC"/>
              </a:buClr>
              <a:buSzPts val="6000"/>
              <a:buFont typeface="Calibri"/>
              <a:buNone/>
            </a:pPr>
            <a:r>
              <a:rPr lang="ru-RU" sz="6000" b="1" i="1">
                <a:solidFill>
                  <a:srgbClr val="F7F5CC"/>
                </a:solidFill>
              </a:rPr>
              <a:t>Захист та точність</a:t>
            </a:r>
            <a:endParaRPr sz="6000" b="1" i="1">
              <a:solidFill>
                <a:srgbClr val="F7F5CC"/>
              </a:solidFill>
            </a:endParaRPr>
          </a:p>
        </p:txBody>
      </p:sp>
      <p:sp>
        <p:nvSpPr>
          <p:cNvPr id="129" name="Google Shape;129;p19"/>
          <p:cNvSpPr txBox="1"/>
          <p:nvPr/>
        </p:nvSpPr>
        <p:spPr>
          <a:xfrm>
            <a:off x="1201783" y="1661349"/>
            <a:ext cx="10149840"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a:solidFill>
                  <a:srgbClr val="F7F5CC"/>
                </a:solidFill>
                <a:latin typeface="Calibri"/>
                <a:ea typeface="Calibri"/>
                <a:cs typeface="Calibri"/>
                <a:sym typeface="Calibri"/>
              </a:rPr>
              <a:t>Вчені, які працюють в галузі фізики і хімії, у своїх експериментах використовують алмаз в якості захисного матеріалу від дуже агресивного навколишнього середовища, яка здатна знищити навіть скло (наприклад, плавикова кислота). До того ж, завдяки цим кристалам, зараз можна досягти разючої точності, в оптиці, квантовій фізиці і навіть в експериментах, пов'язаних з космічними польотами.</a:t>
            </a:r>
            <a:endParaRPr/>
          </a:p>
        </p:txBody>
      </p:sp>
      <p:pic>
        <p:nvPicPr>
          <p:cNvPr id="130" name="Google Shape;130;p19" descr="Алмазна коронка для точного свердління"/>
          <p:cNvPicPr preferRelativeResize="0"/>
          <p:nvPr/>
        </p:nvPicPr>
        <p:blipFill rotWithShape="1">
          <a:blip r:embed="rId3">
            <a:alphaModFix/>
          </a:blip>
          <a:srcRect/>
          <a:stretch/>
        </p:blipFill>
        <p:spPr>
          <a:xfrm>
            <a:off x="6829697" y="4187259"/>
            <a:ext cx="3659777" cy="2437469"/>
          </a:xfrm>
          <a:prstGeom prst="rect">
            <a:avLst/>
          </a:prstGeom>
          <a:noFill/>
          <a:ln>
            <a:noFill/>
          </a:ln>
        </p:spPr>
      </p:pic>
      <p:pic>
        <p:nvPicPr>
          <p:cNvPr id="131" name="Google Shape;131;p19" descr="Применение алмаза — для каких целей используют бриллианты и что из них  делают"/>
          <p:cNvPicPr preferRelativeResize="0"/>
          <p:nvPr/>
        </p:nvPicPr>
        <p:blipFill rotWithShape="1">
          <a:blip r:embed="rId4">
            <a:alphaModFix/>
          </a:blip>
          <a:srcRect/>
          <a:stretch/>
        </p:blipFill>
        <p:spPr>
          <a:xfrm>
            <a:off x="2078603" y="4187259"/>
            <a:ext cx="3599954" cy="2437469"/>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000"/>
                                        <p:tgtEl>
                                          <p:spTgt spid="1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
                                        </p:tgtEl>
                                        <p:attrNameLst>
                                          <p:attrName>style.visibility</p:attrName>
                                        </p:attrNameLst>
                                      </p:cBhvr>
                                      <p:to>
                                        <p:strVal val="visible"/>
                                      </p:to>
                                    </p:set>
                                    <p:animEffect transition="in" filter="fade">
                                      <p:cBhvr>
                                        <p:cTn id="12" dur="500"/>
                                        <p:tgtEl>
                                          <p:spTgt spid="1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1"/>
                                        </p:tgtEl>
                                        <p:attrNameLst>
                                          <p:attrName>style.visibility</p:attrName>
                                        </p:attrNameLst>
                                      </p:cBhvr>
                                      <p:to>
                                        <p:strVal val="visible"/>
                                      </p:to>
                                    </p:set>
                                    <p:animEffect transition="in" filter="fade">
                                      <p:cBhvr>
                                        <p:cTn id="17" dur="1000"/>
                                        <p:tgtEl>
                                          <p:spTgt spid="1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0"/>
                                        </p:tgtEl>
                                        <p:attrNameLst>
                                          <p:attrName>style.visibility</p:attrName>
                                        </p:attrNameLst>
                                      </p:cBhvr>
                                      <p:to>
                                        <p:strVal val="visible"/>
                                      </p:to>
                                    </p:set>
                                    <p:animEffect transition="in" filter="fade">
                                      <p:cBhvr>
                                        <p:cTn id="22" dur="1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1201783" y="71460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7F5CC"/>
              </a:buClr>
              <a:buSzPts val="6000"/>
              <a:buFont typeface="Calibri"/>
              <a:buNone/>
            </a:pPr>
            <a:r>
              <a:rPr lang="ru-RU" sz="6000" b="1" i="1">
                <a:solidFill>
                  <a:srgbClr val="F7F5CC"/>
                </a:solidFill>
              </a:rPr>
              <a:t>Електроніка</a:t>
            </a:r>
            <a:endParaRPr sz="6000" b="1" i="1">
              <a:solidFill>
                <a:srgbClr val="F7F5CC"/>
              </a:solidFill>
            </a:endParaRPr>
          </a:p>
        </p:txBody>
      </p:sp>
      <p:sp>
        <p:nvSpPr>
          <p:cNvPr id="137" name="Google Shape;137;p20"/>
          <p:cNvSpPr txBox="1"/>
          <p:nvPr/>
        </p:nvSpPr>
        <p:spPr>
          <a:xfrm>
            <a:off x="1201783" y="1860715"/>
            <a:ext cx="10149840"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b="1" i="1">
                <a:solidFill>
                  <a:srgbClr val="F7F5CC"/>
                </a:solidFill>
                <a:latin typeface="Calibri"/>
                <a:ea typeface="Calibri"/>
                <a:cs typeface="Calibri"/>
                <a:sym typeface="Calibri"/>
              </a:rPr>
              <a:t>Корисна для електроніки властивість синтетичного алмазу — висока рухливість електронів для електронів у монокристалі CVD-алмазу. Висока рухливість електронів затребувана у високочастотній техніці, продемонстрована можливість створення польового транзистора з алмазу з робочою частотою до 50 ГГц. Разом з відмінними механічними властивостями на базі алмазів побудовано прототипи потужних силових транзисторів для електростанцій. Транзистори на основі синтетичних алмазів виготовляють у лабораторіях, але сьогодні немає жодного комерційного пристрою на їх базі. Алмазні транзистори дуже багатонадійні — вони можуть працювати за вищої температури, ніж кремнієві, чинити опір радіаційному і механічному пошкодженню.</a:t>
            </a: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1000"/>
                                        <p:tgtEl>
                                          <p:spTgt spid="1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fade">
                                      <p:cBhvr>
                                        <p:cTn id="12"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1201783" y="37497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7F5CC"/>
              </a:buClr>
              <a:buSzPts val="6000"/>
              <a:buFont typeface="Calibri"/>
              <a:buNone/>
            </a:pPr>
            <a:r>
              <a:rPr lang="ru-RU" sz="6000" b="1" i="1">
                <a:solidFill>
                  <a:srgbClr val="F7F5CC"/>
                </a:solidFill>
              </a:rPr>
              <a:t>Теплопровідники</a:t>
            </a:r>
            <a:endParaRPr sz="6000" b="1" i="1">
              <a:solidFill>
                <a:srgbClr val="F7F5CC"/>
              </a:solidFill>
            </a:endParaRPr>
          </a:p>
        </p:txBody>
      </p:sp>
      <p:sp>
        <p:nvSpPr>
          <p:cNvPr id="143" name="Google Shape;143;p21"/>
          <p:cNvSpPr txBox="1"/>
          <p:nvPr/>
        </p:nvSpPr>
        <p:spPr>
          <a:xfrm>
            <a:off x="1201783" y="1416578"/>
            <a:ext cx="10149840"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b="1" i="1">
                <a:solidFill>
                  <a:srgbClr val="F7F5CC"/>
                </a:solidFill>
                <a:latin typeface="Calibri"/>
                <a:ea typeface="Calibri"/>
                <a:cs typeface="Calibri"/>
                <a:sym typeface="Calibri"/>
              </a:rPr>
              <a:t>Алмаз, попри величезну теплопровідність, має незначну електропровідність. Це поєднання властивостей дозволяє використовувати алмаз як тепловідвід для потужних лазерних діодів, масивів таких діодів або потужних транзисторів. Ефективне відведення тепла збільшує термін служби електронних пристроїв, а дорожнеча ремонту і заміни таких пристроїв компенсує дорожнечу від використання алмазів у конструкції тепловідведення. Терморозподільники із синтетичних алмазів запобігають перегріву кремнію та інших напівпровідникових матеріалів.</a:t>
            </a:r>
            <a:endParaRPr/>
          </a:p>
        </p:txBody>
      </p:sp>
      <p:pic>
        <p:nvPicPr>
          <p:cNvPr id="144" name="Google Shape;144;p21" descr="Наукова робота. Таємниці «каменя царів» | Колосок"/>
          <p:cNvPicPr preferRelativeResize="0"/>
          <p:nvPr/>
        </p:nvPicPr>
        <p:blipFill rotWithShape="1">
          <a:blip r:embed="rId3">
            <a:alphaModFix/>
          </a:blip>
          <a:srcRect/>
          <a:stretch/>
        </p:blipFill>
        <p:spPr>
          <a:xfrm>
            <a:off x="5866243" y="4832898"/>
            <a:ext cx="3778840" cy="1946675"/>
          </a:xfrm>
          <a:prstGeom prst="rect">
            <a:avLst/>
          </a:prstGeom>
          <a:noFill/>
          <a:ln>
            <a:noFill/>
          </a:ln>
        </p:spPr>
      </p:pic>
      <p:pic>
        <p:nvPicPr>
          <p:cNvPr id="145" name="Google Shape;145;p21" descr="Самий твердий мінерал в природі"/>
          <p:cNvPicPr preferRelativeResize="0"/>
          <p:nvPr/>
        </p:nvPicPr>
        <p:blipFill rotWithShape="1">
          <a:blip r:embed="rId4">
            <a:alphaModFix/>
          </a:blip>
          <a:srcRect/>
          <a:stretch/>
        </p:blipFill>
        <p:spPr>
          <a:xfrm>
            <a:off x="2251710" y="4986081"/>
            <a:ext cx="2463981" cy="1640308"/>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10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
                                        </p:tgtEl>
                                        <p:attrNameLst>
                                          <p:attrName>style.visibility</p:attrName>
                                        </p:attrNameLst>
                                      </p:cBhvr>
                                      <p:to>
                                        <p:strVal val="visible"/>
                                      </p:to>
                                    </p:set>
                                    <p:animEffect transition="in" filter="fade">
                                      <p:cBhvr>
                                        <p:cTn id="12" dur="500"/>
                                        <p:tgtEl>
                                          <p:spTgt spid="1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5"/>
                                        </p:tgtEl>
                                        <p:attrNameLst>
                                          <p:attrName>style.visibility</p:attrName>
                                        </p:attrNameLst>
                                      </p:cBhvr>
                                      <p:to>
                                        <p:strVal val="visible"/>
                                      </p:to>
                                    </p:set>
                                    <p:animEffect transition="in" filter="fade">
                                      <p:cBhvr>
                                        <p:cTn id="17" dur="1000"/>
                                        <p:tgtEl>
                                          <p:spTgt spid="1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4"/>
                                        </p:tgtEl>
                                        <p:attrNameLst>
                                          <p:attrName>style.visibility</p:attrName>
                                        </p:attrNameLst>
                                      </p:cBhvr>
                                      <p:to>
                                        <p:strVal val="visible"/>
                                      </p:to>
                                    </p:set>
                                    <p:animEffect transition="in" filter="fade">
                                      <p:cBhvr>
                                        <p:cTn id="22" dur="1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Широкоэкранный</PresentationFormat>
  <Slides>11</Slides>
  <Notes>11</Notes>
  <HiddenSlides>0</HiddenSlide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Штучні алмази у техніці</vt:lpstr>
      <vt:lpstr>Що таке алмаз?</vt:lpstr>
      <vt:lpstr>Штучні алмази: коли копія не гірше оригіналу </vt:lpstr>
      <vt:lpstr>Початок ери штучних алмазів</vt:lpstr>
      <vt:lpstr>Початок ери штучних алмазів</vt:lpstr>
      <vt:lpstr>Початок ери штучних алмазів</vt:lpstr>
      <vt:lpstr>Захист та точність</vt:lpstr>
      <vt:lpstr>Електроніка</vt:lpstr>
      <vt:lpstr>Теплопровідники</vt:lpstr>
      <vt:lpstr>Оптичні матеріали</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Штучні алмази у техніці</dc:title>
  <cp:lastModifiedBy>irina kornus</cp:lastModifiedBy>
  <cp:revision>1</cp:revision>
  <dcterms:modified xsi:type="dcterms:W3CDTF">2025-01-02T13:20:15Z</dcterms:modified>
</cp:coreProperties>
</file>