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без заголовка" id="{3E5F5DB8-4371-4CD1-9C46-248A400E4277}">
          <p14:sldIdLst>
            <p14:sldId id="256"/>
            <p14:sldId id="257"/>
            <p14:sldId id="258"/>
            <p14:sldId id="259"/>
            <p14:sldId id="260"/>
            <p14:sldId id="261"/>
            <p14:sldId id="262"/>
            <p14:sldId id="263"/>
            <p14:sldId id="264"/>
            <p14:sldId id="265"/>
            <p14:sldId id="266"/>
            <p14:sldId id="267"/>
            <p14:sldId id="268"/>
            <p14:sldId id="269"/>
            <p14:sldId id="270"/>
            <p14:sldId id="271"/>
            <p14:sldId id="272"/>
            <p14:sldId id="273"/>
            <p14:sldId id="274"/>
            <p14:sldId id="275"/>
            <p14:sldId id="276"/>
            <p14:sldId id="2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4" autoAdjust="0"/>
    <p:restoredTop sz="94660"/>
  </p:normalViewPr>
  <p:slideViewPr>
    <p:cSldViewPr snapToGrid="0">
      <p:cViewPr varScale="1">
        <p:scale>
          <a:sx n="79" d="100"/>
          <a:sy n="79" d="100"/>
        </p:scale>
        <p:origin x="86"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1E81D6-A678-479C-8164-E0DE91BE5EB0}"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E412D78E-304A-4F98-8CD8-D61EE7316F06}">
      <dgm:prSet/>
      <dgm:spPr>
        <a:solidFill>
          <a:schemeClr val="accent1">
            <a:hueOff val="0"/>
            <a:satOff val="0"/>
            <a:lumOff val="0"/>
          </a:schemeClr>
        </a:solidFill>
      </dgm:spPr>
      <dgm:t>
        <a:bodyPr/>
        <a:lstStyle/>
        <a:p>
          <a:r>
            <a:rPr lang="uk-UA" b="1" dirty="0"/>
            <a:t>Котел ТП-100А </a:t>
          </a:r>
          <a:r>
            <a:rPr lang="uk-UA" b="1" dirty="0" err="1"/>
            <a:t>однобарабанний</a:t>
          </a:r>
          <a:r>
            <a:rPr lang="uk-UA" b="1" dirty="0"/>
            <a:t>, з природною циркуляцією, Т-подібної компоновки, з проміжним пароперегрівом пара, </a:t>
          </a:r>
          <a:r>
            <a:rPr lang="uk-UA" b="1" dirty="0">
              <a:solidFill>
                <a:schemeClr val="lt1"/>
              </a:solidFill>
            </a:rPr>
            <a:t>обладнаний</a:t>
          </a:r>
          <a:r>
            <a:rPr lang="uk-UA" b="1" dirty="0"/>
            <a:t> топкою з рідким шлаковидаленням, в якому в якості основного палива використовується кам'яне вугілля.</a:t>
          </a:r>
          <a:endParaRPr lang="en-US" dirty="0"/>
        </a:p>
      </dgm:t>
    </dgm:pt>
    <dgm:pt modelId="{87AA2A19-B259-4A49-A9A2-C0BD9FCF9383}" type="parTrans" cxnId="{A4EF3325-70BC-4605-98F0-6B02D2705C68}">
      <dgm:prSet/>
      <dgm:spPr/>
      <dgm:t>
        <a:bodyPr/>
        <a:lstStyle/>
        <a:p>
          <a:endParaRPr lang="en-US"/>
        </a:p>
      </dgm:t>
    </dgm:pt>
    <dgm:pt modelId="{41FC766F-D4D0-43A3-BC6E-4F61B9BA29D5}" type="sibTrans" cxnId="{A4EF3325-70BC-4605-98F0-6B02D2705C68}">
      <dgm:prSet/>
      <dgm:spPr/>
      <dgm:t>
        <a:bodyPr/>
        <a:lstStyle/>
        <a:p>
          <a:endParaRPr lang="en-US"/>
        </a:p>
      </dgm:t>
    </dgm:pt>
    <dgm:pt modelId="{74541121-6C8C-4649-AAFC-BC8643654CEC}">
      <dgm:prSet/>
      <dgm:spPr/>
      <dgm:t>
        <a:bodyPr/>
        <a:lstStyle/>
        <a:p>
          <a:r>
            <a:rPr lang="ru-RU" b="1" dirty="0" err="1"/>
            <a:t>Проектним</a:t>
          </a:r>
          <a:r>
            <a:rPr lang="ru-RU" b="1" dirty="0"/>
            <a:t> видом </a:t>
          </a:r>
          <a:r>
            <a:rPr lang="ru-RU" b="1" dirty="0" err="1"/>
            <a:t>палива</a:t>
          </a:r>
          <a:r>
            <a:rPr lang="ru-RU" b="1" dirty="0"/>
            <a:t> є </a:t>
          </a:r>
          <a:r>
            <a:rPr lang="ru-RU" b="1" dirty="0" err="1"/>
            <a:t>кам'яне</a:t>
          </a:r>
          <a:r>
            <a:rPr lang="ru-RU" b="1" dirty="0"/>
            <a:t> </a:t>
          </a:r>
          <a:r>
            <a:rPr lang="ru-RU" b="1" dirty="0" err="1"/>
            <a:t>вугілля</a:t>
          </a:r>
          <a:r>
            <a:rPr lang="ru-RU" b="1" dirty="0"/>
            <a:t> </a:t>
          </a:r>
          <a:r>
            <a:rPr lang="ru-RU" b="1" dirty="0" err="1"/>
            <a:t>Львівсько-Волинського</a:t>
          </a:r>
          <a:r>
            <a:rPr lang="ru-RU" b="1" dirty="0"/>
            <a:t> </a:t>
          </a:r>
          <a:r>
            <a:rPr lang="ru-RU" b="1" dirty="0" err="1"/>
            <a:t>басейну</a:t>
          </a:r>
          <a:r>
            <a:rPr lang="ru-RU" b="1" dirty="0"/>
            <a:t> марки Г, ДГ, а </a:t>
          </a:r>
          <a:r>
            <a:rPr lang="ru-RU" b="1" dirty="0" err="1"/>
            <a:t>спалює</a:t>
          </a:r>
          <a:r>
            <a:rPr lang="ru-RU" b="1" dirty="0"/>
            <a:t> </a:t>
          </a:r>
          <a:r>
            <a:rPr lang="ru-RU" b="1" dirty="0" err="1"/>
            <a:t>вугілля</a:t>
          </a:r>
          <a:r>
            <a:rPr lang="ru-RU" b="1" dirty="0"/>
            <a:t> </a:t>
          </a:r>
          <a:r>
            <a:rPr lang="ru-RU" b="1" dirty="0" err="1"/>
            <a:t>Донецького</a:t>
          </a:r>
          <a:r>
            <a:rPr lang="ru-RU" b="1" dirty="0"/>
            <a:t> </a:t>
          </a:r>
          <a:r>
            <a:rPr lang="ru-RU" b="1" dirty="0" err="1"/>
            <a:t>басейну</a:t>
          </a:r>
          <a:r>
            <a:rPr lang="ru-RU" b="1" dirty="0"/>
            <a:t> марки Г, ГСШ, ГМСШ, ДСШ, ДСМШ, ДГ</a:t>
          </a:r>
          <a:endParaRPr lang="en-US" dirty="0"/>
        </a:p>
      </dgm:t>
    </dgm:pt>
    <dgm:pt modelId="{993ADE77-9DD2-4509-ACF7-C744A86F1153}" type="parTrans" cxnId="{54539D74-43FE-4856-9E63-7378A276E881}">
      <dgm:prSet/>
      <dgm:spPr/>
      <dgm:t>
        <a:bodyPr/>
        <a:lstStyle/>
        <a:p>
          <a:endParaRPr lang="en-US"/>
        </a:p>
      </dgm:t>
    </dgm:pt>
    <dgm:pt modelId="{85E3DFFC-EE9A-4891-85FD-95A67D577515}" type="sibTrans" cxnId="{54539D74-43FE-4856-9E63-7378A276E881}">
      <dgm:prSet/>
      <dgm:spPr/>
      <dgm:t>
        <a:bodyPr/>
        <a:lstStyle/>
        <a:p>
          <a:endParaRPr lang="en-US"/>
        </a:p>
      </dgm:t>
    </dgm:pt>
    <dgm:pt modelId="{59F8020D-2907-45BF-8597-FEA2CB43C666}" type="pres">
      <dgm:prSet presAssocID="{4A1E81D6-A678-479C-8164-E0DE91BE5EB0}" presName="hierChild1" presStyleCnt="0">
        <dgm:presLayoutVars>
          <dgm:orgChart val="1"/>
          <dgm:chPref val="1"/>
          <dgm:dir/>
          <dgm:animOne val="branch"/>
          <dgm:animLvl val="lvl"/>
          <dgm:resizeHandles/>
        </dgm:presLayoutVars>
      </dgm:prSet>
      <dgm:spPr/>
    </dgm:pt>
    <dgm:pt modelId="{8BD4117A-2D9B-4A30-BBE6-2332AE89FF0B}" type="pres">
      <dgm:prSet presAssocID="{E412D78E-304A-4F98-8CD8-D61EE7316F06}" presName="hierRoot1" presStyleCnt="0">
        <dgm:presLayoutVars>
          <dgm:hierBranch val="init"/>
        </dgm:presLayoutVars>
      </dgm:prSet>
      <dgm:spPr/>
    </dgm:pt>
    <dgm:pt modelId="{198BD1F2-2160-45F4-AF99-71DE08FB14AB}" type="pres">
      <dgm:prSet presAssocID="{E412D78E-304A-4F98-8CD8-D61EE7316F06}" presName="rootComposite1" presStyleCnt="0"/>
      <dgm:spPr/>
    </dgm:pt>
    <dgm:pt modelId="{B7272077-ACD4-4008-8AD5-6DE5CE42AEAA}" type="pres">
      <dgm:prSet presAssocID="{E412D78E-304A-4F98-8CD8-D61EE7316F06}" presName="rootText1" presStyleLbl="node0" presStyleIdx="0" presStyleCnt="2" custScaleY="172957" custLinFactNeighborX="12" custLinFactNeighborY="-52828">
        <dgm:presLayoutVars>
          <dgm:chPref val="3"/>
        </dgm:presLayoutVars>
      </dgm:prSet>
      <dgm:spPr/>
    </dgm:pt>
    <dgm:pt modelId="{87312E29-36AF-4D9D-BC8A-FF8D17C8E873}" type="pres">
      <dgm:prSet presAssocID="{E412D78E-304A-4F98-8CD8-D61EE7316F06}" presName="rootConnector1" presStyleLbl="node1" presStyleIdx="0" presStyleCnt="0"/>
      <dgm:spPr/>
    </dgm:pt>
    <dgm:pt modelId="{61873F3E-A9D7-4A05-8C54-B193334AD416}" type="pres">
      <dgm:prSet presAssocID="{E412D78E-304A-4F98-8CD8-D61EE7316F06}" presName="hierChild2" presStyleCnt="0"/>
      <dgm:spPr/>
    </dgm:pt>
    <dgm:pt modelId="{A16CDF99-D7AF-43E4-8C07-026141128C79}" type="pres">
      <dgm:prSet presAssocID="{E412D78E-304A-4F98-8CD8-D61EE7316F06}" presName="hierChild3" presStyleCnt="0"/>
      <dgm:spPr/>
    </dgm:pt>
    <dgm:pt modelId="{60D64BBE-6AB3-496D-BF9B-2E7726A118F9}" type="pres">
      <dgm:prSet presAssocID="{74541121-6C8C-4649-AAFC-BC8643654CEC}" presName="hierRoot1" presStyleCnt="0">
        <dgm:presLayoutVars>
          <dgm:hierBranch val="init"/>
        </dgm:presLayoutVars>
      </dgm:prSet>
      <dgm:spPr/>
    </dgm:pt>
    <dgm:pt modelId="{E8B4B078-D0D7-4462-B582-50BDAC172C0F}" type="pres">
      <dgm:prSet presAssocID="{74541121-6C8C-4649-AAFC-BC8643654CEC}" presName="rootComposite1" presStyleCnt="0"/>
      <dgm:spPr/>
    </dgm:pt>
    <dgm:pt modelId="{0863F3F0-0F69-4D76-B594-2FECB994EFF1}" type="pres">
      <dgm:prSet presAssocID="{74541121-6C8C-4649-AAFC-BC8643654CEC}" presName="rootText1" presStyleLbl="node0" presStyleIdx="1" presStyleCnt="2" custScaleY="155999">
        <dgm:presLayoutVars>
          <dgm:chPref val="3"/>
        </dgm:presLayoutVars>
      </dgm:prSet>
      <dgm:spPr/>
    </dgm:pt>
    <dgm:pt modelId="{152A156F-51A1-429D-8D41-EBD94B731122}" type="pres">
      <dgm:prSet presAssocID="{74541121-6C8C-4649-AAFC-BC8643654CEC}" presName="rootConnector1" presStyleLbl="node1" presStyleIdx="0" presStyleCnt="0"/>
      <dgm:spPr/>
    </dgm:pt>
    <dgm:pt modelId="{7853F8F2-B145-4933-A8C3-0D2436D9A57D}" type="pres">
      <dgm:prSet presAssocID="{74541121-6C8C-4649-AAFC-BC8643654CEC}" presName="hierChild2" presStyleCnt="0"/>
      <dgm:spPr/>
    </dgm:pt>
    <dgm:pt modelId="{1E819E45-4740-491E-8F1E-7952CCC5F624}" type="pres">
      <dgm:prSet presAssocID="{74541121-6C8C-4649-AAFC-BC8643654CEC}" presName="hierChild3" presStyleCnt="0"/>
      <dgm:spPr/>
    </dgm:pt>
  </dgm:ptLst>
  <dgm:cxnLst>
    <dgm:cxn modelId="{67BC0309-F215-40DB-95CD-693D18D413F3}" type="presOf" srcId="{E412D78E-304A-4F98-8CD8-D61EE7316F06}" destId="{87312E29-36AF-4D9D-BC8A-FF8D17C8E873}" srcOrd="1" destOrd="0" presId="urn:microsoft.com/office/officeart/2009/3/layout/HorizontalOrganizationChart"/>
    <dgm:cxn modelId="{A4EF3325-70BC-4605-98F0-6B02D2705C68}" srcId="{4A1E81D6-A678-479C-8164-E0DE91BE5EB0}" destId="{E412D78E-304A-4F98-8CD8-D61EE7316F06}" srcOrd="0" destOrd="0" parTransId="{87AA2A19-B259-4A49-A9A2-C0BD9FCF9383}" sibTransId="{41FC766F-D4D0-43A3-BC6E-4F61B9BA29D5}"/>
    <dgm:cxn modelId="{36DBAD3D-6809-455F-87C0-9C0AEBBB5B11}" type="presOf" srcId="{4A1E81D6-A678-479C-8164-E0DE91BE5EB0}" destId="{59F8020D-2907-45BF-8597-FEA2CB43C666}" srcOrd="0" destOrd="0" presId="urn:microsoft.com/office/officeart/2009/3/layout/HorizontalOrganizationChart"/>
    <dgm:cxn modelId="{ADE0655C-64C4-4AA3-A78B-08822C3C7C60}" type="presOf" srcId="{E412D78E-304A-4F98-8CD8-D61EE7316F06}" destId="{B7272077-ACD4-4008-8AD5-6DE5CE42AEAA}" srcOrd="0" destOrd="0" presId="urn:microsoft.com/office/officeart/2009/3/layout/HorizontalOrganizationChart"/>
    <dgm:cxn modelId="{54539D74-43FE-4856-9E63-7378A276E881}" srcId="{4A1E81D6-A678-479C-8164-E0DE91BE5EB0}" destId="{74541121-6C8C-4649-AAFC-BC8643654CEC}" srcOrd="1" destOrd="0" parTransId="{993ADE77-9DD2-4509-ACF7-C744A86F1153}" sibTransId="{85E3DFFC-EE9A-4891-85FD-95A67D577515}"/>
    <dgm:cxn modelId="{B304A5B1-3D53-4FE5-A019-0C507BF6AF16}" type="presOf" srcId="{74541121-6C8C-4649-AAFC-BC8643654CEC}" destId="{0863F3F0-0F69-4D76-B594-2FECB994EFF1}" srcOrd="0" destOrd="0" presId="urn:microsoft.com/office/officeart/2009/3/layout/HorizontalOrganizationChart"/>
    <dgm:cxn modelId="{D0B9F4B8-C815-4ACA-AA67-FC72511F5047}" type="presOf" srcId="{74541121-6C8C-4649-AAFC-BC8643654CEC}" destId="{152A156F-51A1-429D-8D41-EBD94B731122}" srcOrd="1" destOrd="0" presId="urn:microsoft.com/office/officeart/2009/3/layout/HorizontalOrganizationChart"/>
    <dgm:cxn modelId="{2CCBEEE6-3C19-45D3-9C68-C3FA101FE488}" type="presParOf" srcId="{59F8020D-2907-45BF-8597-FEA2CB43C666}" destId="{8BD4117A-2D9B-4A30-BBE6-2332AE89FF0B}" srcOrd="0" destOrd="0" presId="urn:microsoft.com/office/officeart/2009/3/layout/HorizontalOrganizationChart"/>
    <dgm:cxn modelId="{84DFBFFC-0281-4C7F-B3A4-FD61BD2C2456}" type="presParOf" srcId="{8BD4117A-2D9B-4A30-BBE6-2332AE89FF0B}" destId="{198BD1F2-2160-45F4-AF99-71DE08FB14AB}" srcOrd="0" destOrd="0" presId="urn:microsoft.com/office/officeart/2009/3/layout/HorizontalOrganizationChart"/>
    <dgm:cxn modelId="{2A3363B6-8CF6-4E93-98A7-59F750229D11}" type="presParOf" srcId="{198BD1F2-2160-45F4-AF99-71DE08FB14AB}" destId="{B7272077-ACD4-4008-8AD5-6DE5CE42AEAA}" srcOrd="0" destOrd="0" presId="urn:microsoft.com/office/officeart/2009/3/layout/HorizontalOrganizationChart"/>
    <dgm:cxn modelId="{C0EAFB97-23B2-4712-B234-6477DA01C9AE}" type="presParOf" srcId="{198BD1F2-2160-45F4-AF99-71DE08FB14AB}" destId="{87312E29-36AF-4D9D-BC8A-FF8D17C8E873}" srcOrd="1" destOrd="0" presId="urn:microsoft.com/office/officeart/2009/3/layout/HorizontalOrganizationChart"/>
    <dgm:cxn modelId="{B6327DC8-F699-499B-94A1-D91439B8ABE8}" type="presParOf" srcId="{8BD4117A-2D9B-4A30-BBE6-2332AE89FF0B}" destId="{61873F3E-A9D7-4A05-8C54-B193334AD416}" srcOrd="1" destOrd="0" presId="urn:microsoft.com/office/officeart/2009/3/layout/HorizontalOrganizationChart"/>
    <dgm:cxn modelId="{F83A527E-7762-4E87-967E-80C3547717A4}" type="presParOf" srcId="{8BD4117A-2D9B-4A30-BBE6-2332AE89FF0B}" destId="{A16CDF99-D7AF-43E4-8C07-026141128C79}" srcOrd="2" destOrd="0" presId="urn:microsoft.com/office/officeart/2009/3/layout/HorizontalOrganizationChart"/>
    <dgm:cxn modelId="{EC7A8C10-3A98-4EC2-A0D7-8E8467652301}" type="presParOf" srcId="{59F8020D-2907-45BF-8597-FEA2CB43C666}" destId="{60D64BBE-6AB3-496D-BF9B-2E7726A118F9}" srcOrd="1" destOrd="0" presId="urn:microsoft.com/office/officeart/2009/3/layout/HorizontalOrganizationChart"/>
    <dgm:cxn modelId="{2178F179-0154-4703-A66B-E7FCA206D6A8}" type="presParOf" srcId="{60D64BBE-6AB3-496D-BF9B-2E7726A118F9}" destId="{E8B4B078-D0D7-4462-B582-50BDAC172C0F}" srcOrd="0" destOrd="0" presId="urn:microsoft.com/office/officeart/2009/3/layout/HorizontalOrganizationChart"/>
    <dgm:cxn modelId="{24FCE095-2680-49D1-AED5-5D10B8818E1B}" type="presParOf" srcId="{E8B4B078-D0D7-4462-B582-50BDAC172C0F}" destId="{0863F3F0-0F69-4D76-B594-2FECB994EFF1}" srcOrd="0" destOrd="0" presId="urn:microsoft.com/office/officeart/2009/3/layout/HorizontalOrganizationChart"/>
    <dgm:cxn modelId="{A14E5AC0-A62D-4D30-BD65-8C9F2E31661B}" type="presParOf" srcId="{E8B4B078-D0D7-4462-B582-50BDAC172C0F}" destId="{152A156F-51A1-429D-8D41-EBD94B731122}" srcOrd="1" destOrd="0" presId="urn:microsoft.com/office/officeart/2009/3/layout/HorizontalOrganizationChart"/>
    <dgm:cxn modelId="{9F89C073-7AF2-44FB-B287-1A607E6849AF}" type="presParOf" srcId="{60D64BBE-6AB3-496D-BF9B-2E7726A118F9}" destId="{7853F8F2-B145-4933-A8C3-0D2436D9A57D}" srcOrd="1" destOrd="0" presId="urn:microsoft.com/office/officeart/2009/3/layout/HorizontalOrganizationChart"/>
    <dgm:cxn modelId="{BE73F27C-4B62-49DF-B359-4D748E5E9901}" type="presParOf" srcId="{60D64BBE-6AB3-496D-BF9B-2E7726A118F9}" destId="{1E819E45-4740-491E-8F1E-7952CCC5F624}"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272077-ACD4-4008-8AD5-6DE5CE42AEAA}">
      <dsp:nvSpPr>
        <dsp:cNvPr id="0" name=""/>
        <dsp:cNvSpPr/>
      </dsp:nvSpPr>
      <dsp:spPr>
        <a:xfrm>
          <a:off x="944" y="0"/>
          <a:ext cx="3900487" cy="2057580"/>
        </a:xfrm>
        <a:prstGeom prst="rect">
          <a:avLst/>
        </a:prstGeom>
        <a:solidFill>
          <a:schemeClr val="accent1">
            <a:hueOff val="0"/>
            <a:satOff val="0"/>
            <a:lum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uk-UA" sz="1900" b="1" kern="1200" dirty="0"/>
            <a:t>Котел ТП-100А </a:t>
          </a:r>
          <a:r>
            <a:rPr lang="uk-UA" sz="1900" b="1" kern="1200" dirty="0" err="1"/>
            <a:t>однобарабанний</a:t>
          </a:r>
          <a:r>
            <a:rPr lang="uk-UA" sz="1900" b="1" kern="1200" dirty="0"/>
            <a:t>, з природною циркуляцією, Т-подібної компоновки, з проміжним пароперегрівом пара, </a:t>
          </a:r>
          <a:r>
            <a:rPr lang="uk-UA" sz="1900" b="1" kern="1200" dirty="0">
              <a:solidFill>
                <a:schemeClr val="lt1"/>
              </a:solidFill>
            </a:rPr>
            <a:t>обладнаний</a:t>
          </a:r>
          <a:r>
            <a:rPr lang="uk-UA" sz="1900" b="1" kern="1200" dirty="0"/>
            <a:t> топкою з рідким шлаковидаленням, в якому в якості основного палива використовується кам'яне вугілля.</a:t>
          </a:r>
          <a:endParaRPr lang="en-US" sz="1900" kern="1200" dirty="0"/>
        </a:p>
      </dsp:txBody>
      <dsp:txXfrm>
        <a:off x="944" y="0"/>
        <a:ext cx="3900487" cy="2057580"/>
      </dsp:txXfrm>
    </dsp:sp>
    <dsp:sp modelId="{0863F3F0-0F69-4D76-B594-2FECB994EFF1}">
      <dsp:nvSpPr>
        <dsp:cNvPr id="0" name=""/>
        <dsp:cNvSpPr/>
      </dsp:nvSpPr>
      <dsp:spPr>
        <a:xfrm>
          <a:off x="476" y="3066677"/>
          <a:ext cx="3900487" cy="185584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ru-RU" sz="1900" b="1" kern="1200" dirty="0" err="1"/>
            <a:t>Проектним</a:t>
          </a:r>
          <a:r>
            <a:rPr lang="ru-RU" sz="1900" b="1" kern="1200" dirty="0"/>
            <a:t> видом </a:t>
          </a:r>
          <a:r>
            <a:rPr lang="ru-RU" sz="1900" b="1" kern="1200" dirty="0" err="1"/>
            <a:t>палива</a:t>
          </a:r>
          <a:r>
            <a:rPr lang="ru-RU" sz="1900" b="1" kern="1200" dirty="0"/>
            <a:t> є </a:t>
          </a:r>
          <a:r>
            <a:rPr lang="ru-RU" sz="1900" b="1" kern="1200" dirty="0" err="1"/>
            <a:t>кам'яне</a:t>
          </a:r>
          <a:r>
            <a:rPr lang="ru-RU" sz="1900" b="1" kern="1200" dirty="0"/>
            <a:t> </a:t>
          </a:r>
          <a:r>
            <a:rPr lang="ru-RU" sz="1900" b="1" kern="1200" dirty="0" err="1"/>
            <a:t>вугілля</a:t>
          </a:r>
          <a:r>
            <a:rPr lang="ru-RU" sz="1900" b="1" kern="1200" dirty="0"/>
            <a:t> </a:t>
          </a:r>
          <a:r>
            <a:rPr lang="ru-RU" sz="1900" b="1" kern="1200" dirty="0" err="1"/>
            <a:t>Львівсько-Волинського</a:t>
          </a:r>
          <a:r>
            <a:rPr lang="ru-RU" sz="1900" b="1" kern="1200" dirty="0"/>
            <a:t> </a:t>
          </a:r>
          <a:r>
            <a:rPr lang="ru-RU" sz="1900" b="1" kern="1200" dirty="0" err="1"/>
            <a:t>басейну</a:t>
          </a:r>
          <a:r>
            <a:rPr lang="ru-RU" sz="1900" b="1" kern="1200" dirty="0"/>
            <a:t> марки Г, ДГ, а </a:t>
          </a:r>
          <a:r>
            <a:rPr lang="ru-RU" sz="1900" b="1" kern="1200" dirty="0" err="1"/>
            <a:t>спалює</a:t>
          </a:r>
          <a:r>
            <a:rPr lang="ru-RU" sz="1900" b="1" kern="1200" dirty="0"/>
            <a:t> </a:t>
          </a:r>
          <a:r>
            <a:rPr lang="ru-RU" sz="1900" b="1" kern="1200" dirty="0" err="1"/>
            <a:t>вугілля</a:t>
          </a:r>
          <a:r>
            <a:rPr lang="ru-RU" sz="1900" b="1" kern="1200" dirty="0"/>
            <a:t> </a:t>
          </a:r>
          <a:r>
            <a:rPr lang="ru-RU" sz="1900" b="1" kern="1200" dirty="0" err="1"/>
            <a:t>Донецького</a:t>
          </a:r>
          <a:r>
            <a:rPr lang="ru-RU" sz="1900" b="1" kern="1200" dirty="0"/>
            <a:t> </a:t>
          </a:r>
          <a:r>
            <a:rPr lang="ru-RU" sz="1900" b="1" kern="1200" dirty="0" err="1"/>
            <a:t>басейну</a:t>
          </a:r>
          <a:r>
            <a:rPr lang="ru-RU" sz="1900" b="1" kern="1200" dirty="0"/>
            <a:t> марки Г, ГСШ, ГМСШ, ДСШ, ДСМШ, ДГ</a:t>
          </a:r>
          <a:endParaRPr lang="en-US" sz="1900" kern="1200" dirty="0"/>
        </a:p>
      </dsp:txBody>
      <dsp:txXfrm>
        <a:off x="476" y="3066677"/>
        <a:ext cx="3900487" cy="1855840"/>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2BF788-3FC7-495A-A85D-171B27DFBFA9}" type="datetimeFigureOut">
              <a:rPr lang="uk-UA" smtClean="0"/>
              <a:t>11.12.2024</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19F161-C85C-422D-B1E6-AA467E6E240D}" type="slidenum">
              <a:rPr lang="uk-UA" smtClean="0"/>
              <a:t>‹№›</a:t>
            </a:fld>
            <a:endParaRPr lang="uk-UA"/>
          </a:p>
        </p:txBody>
      </p:sp>
    </p:spTree>
    <p:extLst>
      <p:ext uri="{BB962C8B-B14F-4D97-AF65-F5344CB8AC3E}">
        <p14:creationId xmlns:p14="http://schemas.microsoft.com/office/powerpoint/2010/main" val="3560523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19F161-C85C-422D-B1E6-AA467E6E240D}" type="slidenum">
              <a:rPr lang="uk-UA" smtClean="0"/>
              <a:t>7</a:t>
            </a:fld>
            <a:endParaRPr lang="uk-UA"/>
          </a:p>
        </p:txBody>
      </p:sp>
    </p:spTree>
    <p:extLst>
      <p:ext uri="{BB962C8B-B14F-4D97-AF65-F5344CB8AC3E}">
        <p14:creationId xmlns:p14="http://schemas.microsoft.com/office/powerpoint/2010/main" val="2358772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3882BB-E9CA-BB1E-46BA-E3BE441D9D3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a:extLst>
              <a:ext uri="{FF2B5EF4-FFF2-40B4-BE49-F238E27FC236}">
                <a16:creationId xmlns:a16="http://schemas.microsoft.com/office/drawing/2014/main" id="{A28E2C89-CF22-FD59-4E5B-C8FB662F92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a:extLst>
              <a:ext uri="{FF2B5EF4-FFF2-40B4-BE49-F238E27FC236}">
                <a16:creationId xmlns:a16="http://schemas.microsoft.com/office/drawing/2014/main" id="{CD046ADE-66F4-8B27-723E-2D1029D8328E}"/>
              </a:ext>
            </a:extLst>
          </p:cNvPr>
          <p:cNvSpPr>
            <a:spLocks noGrp="1"/>
          </p:cNvSpPr>
          <p:nvPr>
            <p:ph type="dt" sz="half" idx="10"/>
          </p:nvPr>
        </p:nvSpPr>
        <p:spPr/>
        <p:txBody>
          <a:bodyPr/>
          <a:lstStyle/>
          <a:p>
            <a:fld id="{49BF0B5E-CAD4-48B9-83B6-E32B444A1751}" type="datetimeFigureOut">
              <a:rPr lang="uk-UA" smtClean="0"/>
              <a:t>11.12.2024</a:t>
            </a:fld>
            <a:endParaRPr lang="uk-UA"/>
          </a:p>
        </p:txBody>
      </p:sp>
      <p:sp>
        <p:nvSpPr>
          <p:cNvPr id="5" name="Нижний колонтитул 4">
            <a:extLst>
              <a:ext uri="{FF2B5EF4-FFF2-40B4-BE49-F238E27FC236}">
                <a16:creationId xmlns:a16="http://schemas.microsoft.com/office/drawing/2014/main" id="{41A1B941-3DDC-D29A-FA03-383EC807618D}"/>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888910E6-76C1-EB14-AAEC-EC905A5ED2A8}"/>
              </a:ext>
            </a:extLst>
          </p:cNvPr>
          <p:cNvSpPr>
            <a:spLocks noGrp="1"/>
          </p:cNvSpPr>
          <p:nvPr>
            <p:ph type="sldNum" sz="quarter" idx="12"/>
          </p:nvPr>
        </p:nvSpPr>
        <p:spPr/>
        <p:txBody>
          <a:bodyPr/>
          <a:lstStyle/>
          <a:p>
            <a:fld id="{E2390DCC-05D0-4303-8950-BBD6F13448F8}" type="slidenum">
              <a:rPr lang="uk-UA" smtClean="0"/>
              <a:t>‹№›</a:t>
            </a:fld>
            <a:endParaRPr lang="uk-UA"/>
          </a:p>
        </p:txBody>
      </p:sp>
    </p:spTree>
    <p:extLst>
      <p:ext uri="{BB962C8B-B14F-4D97-AF65-F5344CB8AC3E}">
        <p14:creationId xmlns:p14="http://schemas.microsoft.com/office/powerpoint/2010/main" val="2361542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2A6D11-1575-C67F-947C-F33FE3A69ED7}"/>
              </a:ext>
            </a:extLst>
          </p:cNvPr>
          <p:cNvSpPr>
            <a:spLocks noGrp="1"/>
          </p:cNvSpPr>
          <p:nvPr>
            <p:ph type="title"/>
          </p:nvPr>
        </p:nvSpPr>
        <p:spPr/>
        <p:txBody>
          <a:bodyPr/>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2987A482-99AE-D8C9-CF05-7AFF8C6DDCC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6F53E0B5-7D00-440B-20ED-0EB01B74AD82}"/>
              </a:ext>
            </a:extLst>
          </p:cNvPr>
          <p:cNvSpPr>
            <a:spLocks noGrp="1"/>
          </p:cNvSpPr>
          <p:nvPr>
            <p:ph type="dt" sz="half" idx="10"/>
          </p:nvPr>
        </p:nvSpPr>
        <p:spPr/>
        <p:txBody>
          <a:bodyPr/>
          <a:lstStyle/>
          <a:p>
            <a:fld id="{49BF0B5E-CAD4-48B9-83B6-E32B444A1751}" type="datetimeFigureOut">
              <a:rPr lang="uk-UA" smtClean="0"/>
              <a:t>11.12.2024</a:t>
            </a:fld>
            <a:endParaRPr lang="uk-UA"/>
          </a:p>
        </p:txBody>
      </p:sp>
      <p:sp>
        <p:nvSpPr>
          <p:cNvPr id="5" name="Нижний колонтитул 4">
            <a:extLst>
              <a:ext uri="{FF2B5EF4-FFF2-40B4-BE49-F238E27FC236}">
                <a16:creationId xmlns:a16="http://schemas.microsoft.com/office/drawing/2014/main" id="{A162325A-1487-8E3F-D3C7-DBE2D629C901}"/>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1F502DAF-148A-E8E6-7566-E998A5A81EFC}"/>
              </a:ext>
            </a:extLst>
          </p:cNvPr>
          <p:cNvSpPr>
            <a:spLocks noGrp="1"/>
          </p:cNvSpPr>
          <p:nvPr>
            <p:ph type="sldNum" sz="quarter" idx="12"/>
          </p:nvPr>
        </p:nvSpPr>
        <p:spPr/>
        <p:txBody>
          <a:bodyPr/>
          <a:lstStyle/>
          <a:p>
            <a:fld id="{E2390DCC-05D0-4303-8950-BBD6F13448F8}" type="slidenum">
              <a:rPr lang="uk-UA" smtClean="0"/>
              <a:t>‹№›</a:t>
            </a:fld>
            <a:endParaRPr lang="uk-UA"/>
          </a:p>
        </p:txBody>
      </p:sp>
    </p:spTree>
    <p:extLst>
      <p:ext uri="{BB962C8B-B14F-4D97-AF65-F5344CB8AC3E}">
        <p14:creationId xmlns:p14="http://schemas.microsoft.com/office/powerpoint/2010/main" val="4022242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67EA36D7-013C-AA2A-AB39-EBC29B6BD8B3}"/>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393A4A38-2ACC-2DBE-2D6D-394C103E1FCC}"/>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F6711FB1-D31C-B2CE-D1C1-18A3D95FE511}"/>
              </a:ext>
            </a:extLst>
          </p:cNvPr>
          <p:cNvSpPr>
            <a:spLocks noGrp="1"/>
          </p:cNvSpPr>
          <p:nvPr>
            <p:ph type="dt" sz="half" idx="10"/>
          </p:nvPr>
        </p:nvSpPr>
        <p:spPr/>
        <p:txBody>
          <a:bodyPr/>
          <a:lstStyle/>
          <a:p>
            <a:fld id="{49BF0B5E-CAD4-48B9-83B6-E32B444A1751}" type="datetimeFigureOut">
              <a:rPr lang="uk-UA" smtClean="0"/>
              <a:t>11.12.2024</a:t>
            </a:fld>
            <a:endParaRPr lang="uk-UA"/>
          </a:p>
        </p:txBody>
      </p:sp>
      <p:sp>
        <p:nvSpPr>
          <p:cNvPr id="5" name="Нижний колонтитул 4">
            <a:extLst>
              <a:ext uri="{FF2B5EF4-FFF2-40B4-BE49-F238E27FC236}">
                <a16:creationId xmlns:a16="http://schemas.microsoft.com/office/drawing/2014/main" id="{AE19BA77-FA5B-2C38-B242-3445C545A233}"/>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34521DE9-1376-5D1F-917D-9EB218377334}"/>
              </a:ext>
            </a:extLst>
          </p:cNvPr>
          <p:cNvSpPr>
            <a:spLocks noGrp="1"/>
          </p:cNvSpPr>
          <p:nvPr>
            <p:ph type="sldNum" sz="quarter" idx="12"/>
          </p:nvPr>
        </p:nvSpPr>
        <p:spPr/>
        <p:txBody>
          <a:bodyPr/>
          <a:lstStyle/>
          <a:p>
            <a:fld id="{E2390DCC-05D0-4303-8950-BBD6F13448F8}" type="slidenum">
              <a:rPr lang="uk-UA" smtClean="0"/>
              <a:t>‹№›</a:t>
            </a:fld>
            <a:endParaRPr lang="uk-UA"/>
          </a:p>
        </p:txBody>
      </p:sp>
    </p:spTree>
    <p:extLst>
      <p:ext uri="{BB962C8B-B14F-4D97-AF65-F5344CB8AC3E}">
        <p14:creationId xmlns:p14="http://schemas.microsoft.com/office/powerpoint/2010/main" val="289623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FC4103-EDA6-B8F5-58D6-92014A1EA97D}"/>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DFC92860-8D5C-B19B-629B-FADB1A19F3BB}"/>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4CF895F4-D4FD-6B35-3574-835384A8E06C}"/>
              </a:ext>
            </a:extLst>
          </p:cNvPr>
          <p:cNvSpPr>
            <a:spLocks noGrp="1"/>
          </p:cNvSpPr>
          <p:nvPr>
            <p:ph type="dt" sz="half" idx="10"/>
          </p:nvPr>
        </p:nvSpPr>
        <p:spPr/>
        <p:txBody>
          <a:bodyPr/>
          <a:lstStyle/>
          <a:p>
            <a:fld id="{49BF0B5E-CAD4-48B9-83B6-E32B444A1751}" type="datetimeFigureOut">
              <a:rPr lang="uk-UA" smtClean="0"/>
              <a:t>11.12.2024</a:t>
            </a:fld>
            <a:endParaRPr lang="uk-UA"/>
          </a:p>
        </p:txBody>
      </p:sp>
      <p:sp>
        <p:nvSpPr>
          <p:cNvPr id="5" name="Нижний колонтитул 4">
            <a:extLst>
              <a:ext uri="{FF2B5EF4-FFF2-40B4-BE49-F238E27FC236}">
                <a16:creationId xmlns:a16="http://schemas.microsoft.com/office/drawing/2014/main" id="{A3314CCD-88E0-DA18-E4C3-2DB644ED9CB0}"/>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65DC265D-3B1C-04C2-B48D-20A21E06993B}"/>
              </a:ext>
            </a:extLst>
          </p:cNvPr>
          <p:cNvSpPr>
            <a:spLocks noGrp="1"/>
          </p:cNvSpPr>
          <p:nvPr>
            <p:ph type="sldNum" sz="quarter" idx="12"/>
          </p:nvPr>
        </p:nvSpPr>
        <p:spPr/>
        <p:txBody>
          <a:bodyPr/>
          <a:lstStyle/>
          <a:p>
            <a:fld id="{E2390DCC-05D0-4303-8950-BBD6F13448F8}" type="slidenum">
              <a:rPr lang="uk-UA" smtClean="0"/>
              <a:t>‹№›</a:t>
            </a:fld>
            <a:endParaRPr lang="uk-UA"/>
          </a:p>
        </p:txBody>
      </p:sp>
    </p:spTree>
    <p:extLst>
      <p:ext uri="{BB962C8B-B14F-4D97-AF65-F5344CB8AC3E}">
        <p14:creationId xmlns:p14="http://schemas.microsoft.com/office/powerpoint/2010/main" val="1113810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389BA4-C258-B12C-A0BA-2544117801F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a:extLst>
              <a:ext uri="{FF2B5EF4-FFF2-40B4-BE49-F238E27FC236}">
                <a16:creationId xmlns:a16="http://schemas.microsoft.com/office/drawing/2014/main" id="{17482AA0-DD2E-57A3-C61F-D46929CDAF7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DD8F800-533D-7729-79B1-D13A5C4C1FD9}"/>
              </a:ext>
            </a:extLst>
          </p:cNvPr>
          <p:cNvSpPr>
            <a:spLocks noGrp="1"/>
          </p:cNvSpPr>
          <p:nvPr>
            <p:ph type="dt" sz="half" idx="10"/>
          </p:nvPr>
        </p:nvSpPr>
        <p:spPr/>
        <p:txBody>
          <a:bodyPr/>
          <a:lstStyle/>
          <a:p>
            <a:fld id="{49BF0B5E-CAD4-48B9-83B6-E32B444A1751}" type="datetimeFigureOut">
              <a:rPr lang="uk-UA" smtClean="0"/>
              <a:t>11.12.2024</a:t>
            </a:fld>
            <a:endParaRPr lang="uk-UA"/>
          </a:p>
        </p:txBody>
      </p:sp>
      <p:sp>
        <p:nvSpPr>
          <p:cNvPr id="5" name="Нижний колонтитул 4">
            <a:extLst>
              <a:ext uri="{FF2B5EF4-FFF2-40B4-BE49-F238E27FC236}">
                <a16:creationId xmlns:a16="http://schemas.microsoft.com/office/drawing/2014/main" id="{DA6D2E90-C843-86BC-A9C4-2B3A2E3C2B72}"/>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FA17BD07-2B76-6D0D-0831-D3550F6B241C}"/>
              </a:ext>
            </a:extLst>
          </p:cNvPr>
          <p:cNvSpPr>
            <a:spLocks noGrp="1"/>
          </p:cNvSpPr>
          <p:nvPr>
            <p:ph type="sldNum" sz="quarter" idx="12"/>
          </p:nvPr>
        </p:nvSpPr>
        <p:spPr/>
        <p:txBody>
          <a:bodyPr/>
          <a:lstStyle/>
          <a:p>
            <a:fld id="{E2390DCC-05D0-4303-8950-BBD6F13448F8}" type="slidenum">
              <a:rPr lang="uk-UA" smtClean="0"/>
              <a:t>‹№›</a:t>
            </a:fld>
            <a:endParaRPr lang="uk-UA"/>
          </a:p>
        </p:txBody>
      </p:sp>
    </p:spTree>
    <p:extLst>
      <p:ext uri="{BB962C8B-B14F-4D97-AF65-F5344CB8AC3E}">
        <p14:creationId xmlns:p14="http://schemas.microsoft.com/office/powerpoint/2010/main" val="312171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63C014-2301-44E0-F071-137D2297B55A}"/>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DC820B34-BCEC-9DCB-3BCE-B416523FFD9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a:extLst>
              <a:ext uri="{FF2B5EF4-FFF2-40B4-BE49-F238E27FC236}">
                <a16:creationId xmlns:a16="http://schemas.microsoft.com/office/drawing/2014/main" id="{ECC7E4F4-0646-82B3-98D1-B267A073E21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a:extLst>
              <a:ext uri="{FF2B5EF4-FFF2-40B4-BE49-F238E27FC236}">
                <a16:creationId xmlns:a16="http://schemas.microsoft.com/office/drawing/2014/main" id="{DFD55097-82BD-0155-B33A-14B77135A5A4}"/>
              </a:ext>
            </a:extLst>
          </p:cNvPr>
          <p:cNvSpPr>
            <a:spLocks noGrp="1"/>
          </p:cNvSpPr>
          <p:nvPr>
            <p:ph type="dt" sz="half" idx="10"/>
          </p:nvPr>
        </p:nvSpPr>
        <p:spPr/>
        <p:txBody>
          <a:bodyPr/>
          <a:lstStyle/>
          <a:p>
            <a:fld id="{49BF0B5E-CAD4-48B9-83B6-E32B444A1751}" type="datetimeFigureOut">
              <a:rPr lang="uk-UA" smtClean="0"/>
              <a:t>11.12.2024</a:t>
            </a:fld>
            <a:endParaRPr lang="uk-UA"/>
          </a:p>
        </p:txBody>
      </p:sp>
      <p:sp>
        <p:nvSpPr>
          <p:cNvPr id="6" name="Нижний колонтитул 5">
            <a:extLst>
              <a:ext uri="{FF2B5EF4-FFF2-40B4-BE49-F238E27FC236}">
                <a16:creationId xmlns:a16="http://schemas.microsoft.com/office/drawing/2014/main" id="{71FC70D5-B11A-9768-9E75-7A900C420D4C}"/>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53C5C8B2-76C4-968A-9913-E48AD18CE384}"/>
              </a:ext>
            </a:extLst>
          </p:cNvPr>
          <p:cNvSpPr>
            <a:spLocks noGrp="1"/>
          </p:cNvSpPr>
          <p:nvPr>
            <p:ph type="sldNum" sz="quarter" idx="12"/>
          </p:nvPr>
        </p:nvSpPr>
        <p:spPr/>
        <p:txBody>
          <a:bodyPr/>
          <a:lstStyle/>
          <a:p>
            <a:fld id="{E2390DCC-05D0-4303-8950-BBD6F13448F8}" type="slidenum">
              <a:rPr lang="uk-UA" smtClean="0"/>
              <a:t>‹№›</a:t>
            </a:fld>
            <a:endParaRPr lang="uk-UA"/>
          </a:p>
        </p:txBody>
      </p:sp>
    </p:spTree>
    <p:extLst>
      <p:ext uri="{BB962C8B-B14F-4D97-AF65-F5344CB8AC3E}">
        <p14:creationId xmlns:p14="http://schemas.microsoft.com/office/powerpoint/2010/main" val="582406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F9DE0D-EBE7-EAE5-6617-BAC62680D8E5}"/>
              </a:ext>
            </a:extLst>
          </p:cNvPr>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a:extLst>
              <a:ext uri="{FF2B5EF4-FFF2-40B4-BE49-F238E27FC236}">
                <a16:creationId xmlns:a16="http://schemas.microsoft.com/office/drawing/2014/main" id="{712DEB4F-3E01-1DE3-6D29-3BCEA89669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484AFE75-925A-B65C-E6E1-571534D775C0}"/>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a:extLst>
              <a:ext uri="{FF2B5EF4-FFF2-40B4-BE49-F238E27FC236}">
                <a16:creationId xmlns:a16="http://schemas.microsoft.com/office/drawing/2014/main" id="{DCC5D88C-3EFD-411C-D486-F6F6891C7A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2B48E3CE-3D94-D636-EE47-F1B232F0F13E}"/>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a:extLst>
              <a:ext uri="{FF2B5EF4-FFF2-40B4-BE49-F238E27FC236}">
                <a16:creationId xmlns:a16="http://schemas.microsoft.com/office/drawing/2014/main" id="{D2A92517-3EDF-2D47-56B7-186F3F759ECD}"/>
              </a:ext>
            </a:extLst>
          </p:cNvPr>
          <p:cNvSpPr>
            <a:spLocks noGrp="1"/>
          </p:cNvSpPr>
          <p:nvPr>
            <p:ph type="dt" sz="half" idx="10"/>
          </p:nvPr>
        </p:nvSpPr>
        <p:spPr/>
        <p:txBody>
          <a:bodyPr/>
          <a:lstStyle/>
          <a:p>
            <a:fld id="{49BF0B5E-CAD4-48B9-83B6-E32B444A1751}" type="datetimeFigureOut">
              <a:rPr lang="uk-UA" smtClean="0"/>
              <a:t>11.12.2024</a:t>
            </a:fld>
            <a:endParaRPr lang="uk-UA"/>
          </a:p>
        </p:txBody>
      </p:sp>
      <p:sp>
        <p:nvSpPr>
          <p:cNvPr id="8" name="Нижний колонтитул 7">
            <a:extLst>
              <a:ext uri="{FF2B5EF4-FFF2-40B4-BE49-F238E27FC236}">
                <a16:creationId xmlns:a16="http://schemas.microsoft.com/office/drawing/2014/main" id="{C07595E3-2C13-A03B-3E3B-1F21C75AE762}"/>
              </a:ext>
            </a:extLst>
          </p:cNvPr>
          <p:cNvSpPr>
            <a:spLocks noGrp="1"/>
          </p:cNvSpPr>
          <p:nvPr>
            <p:ph type="ftr" sz="quarter" idx="11"/>
          </p:nvPr>
        </p:nvSpPr>
        <p:spPr/>
        <p:txBody>
          <a:bodyPr/>
          <a:lstStyle/>
          <a:p>
            <a:endParaRPr lang="uk-UA"/>
          </a:p>
        </p:txBody>
      </p:sp>
      <p:sp>
        <p:nvSpPr>
          <p:cNvPr id="9" name="Номер слайда 8">
            <a:extLst>
              <a:ext uri="{FF2B5EF4-FFF2-40B4-BE49-F238E27FC236}">
                <a16:creationId xmlns:a16="http://schemas.microsoft.com/office/drawing/2014/main" id="{ECB987CF-24DE-A58F-F4A7-58CC9E2F378F}"/>
              </a:ext>
            </a:extLst>
          </p:cNvPr>
          <p:cNvSpPr>
            <a:spLocks noGrp="1"/>
          </p:cNvSpPr>
          <p:nvPr>
            <p:ph type="sldNum" sz="quarter" idx="12"/>
          </p:nvPr>
        </p:nvSpPr>
        <p:spPr/>
        <p:txBody>
          <a:bodyPr/>
          <a:lstStyle/>
          <a:p>
            <a:fld id="{E2390DCC-05D0-4303-8950-BBD6F13448F8}" type="slidenum">
              <a:rPr lang="uk-UA" smtClean="0"/>
              <a:t>‹№›</a:t>
            </a:fld>
            <a:endParaRPr lang="uk-UA"/>
          </a:p>
        </p:txBody>
      </p:sp>
    </p:spTree>
    <p:extLst>
      <p:ext uri="{BB962C8B-B14F-4D97-AF65-F5344CB8AC3E}">
        <p14:creationId xmlns:p14="http://schemas.microsoft.com/office/powerpoint/2010/main" val="4004086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BE232F-4824-ED90-5C74-A28360CD1423}"/>
              </a:ext>
            </a:extLst>
          </p:cNvPr>
          <p:cNvSpPr>
            <a:spLocks noGrp="1"/>
          </p:cNvSpPr>
          <p:nvPr>
            <p:ph type="title"/>
          </p:nvPr>
        </p:nvSpPr>
        <p:spPr/>
        <p:txBody>
          <a:bodyPr/>
          <a:lstStyle/>
          <a:p>
            <a:r>
              <a:rPr lang="ru-RU"/>
              <a:t>Образец заголовка</a:t>
            </a:r>
            <a:endParaRPr lang="uk-UA"/>
          </a:p>
        </p:txBody>
      </p:sp>
      <p:sp>
        <p:nvSpPr>
          <p:cNvPr id="3" name="Дата 2">
            <a:extLst>
              <a:ext uri="{FF2B5EF4-FFF2-40B4-BE49-F238E27FC236}">
                <a16:creationId xmlns:a16="http://schemas.microsoft.com/office/drawing/2014/main" id="{89408606-AD26-8A31-8D82-01763BD6DDA7}"/>
              </a:ext>
            </a:extLst>
          </p:cNvPr>
          <p:cNvSpPr>
            <a:spLocks noGrp="1"/>
          </p:cNvSpPr>
          <p:nvPr>
            <p:ph type="dt" sz="half" idx="10"/>
          </p:nvPr>
        </p:nvSpPr>
        <p:spPr/>
        <p:txBody>
          <a:bodyPr/>
          <a:lstStyle/>
          <a:p>
            <a:fld id="{49BF0B5E-CAD4-48B9-83B6-E32B444A1751}" type="datetimeFigureOut">
              <a:rPr lang="uk-UA" smtClean="0"/>
              <a:t>11.12.2024</a:t>
            </a:fld>
            <a:endParaRPr lang="uk-UA"/>
          </a:p>
        </p:txBody>
      </p:sp>
      <p:sp>
        <p:nvSpPr>
          <p:cNvPr id="4" name="Нижний колонтитул 3">
            <a:extLst>
              <a:ext uri="{FF2B5EF4-FFF2-40B4-BE49-F238E27FC236}">
                <a16:creationId xmlns:a16="http://schemas.microsoft.com/office/drawing/2014/main" id="{08319342-8001-8525-459D-28BFAFF429F5}"/>
              </a:ext>
            </a:extLst>
          </p:cNvPr>
          <p:cNvSpPr>
            <a:spLocks noGrp="1"/>
          </p:cNvSpPr>
          <p:nvPr>
            <p:ph type="ftr" sz="quarter" idx="11"/>
          </p:nvPr>
        </p:nvSpPr>
        <p:spPr/>
        <p:txBody>
          <a:bodyPr/>
          <a:lstStyle/>
          <a:p>
            <a:endParaRPr lang="uk-UA"/>
          </a:p>
        </p:txBody>
      </p:sp>
      <p:sp>
        <p:nvSpPr>
          <p:cNvPr id="5" name="Номер слайда 4">
            <a:extLst>
              <a:ext uri="{FF2B5EF4-FFF2-40B4-BE49-F238E27FC236}">
                <a16:creationId xmlns:a16="http://schemas.microsoft.com/office/drawing/2014/main" id="{D5878310-091F-239A-68CF-6A9D9DF29815}"/>
              </a:ext>
            </a:extLst>
          </p:cNvPr>
          <p:cNvSpPr>
            <a:spLocks noGrp="1"/>
          </p:cNvSpPr>
          <p:nvPr>
            <p:ph type="sldNum" sz="quarter" idx="12"/>
          </p:nvPr>
        </p:nvSpPr>
        <p:spPr/>
        <p:txBody>
          <a:bodyPr/>
          <a:lstStyle/>
          <a:p>
            <a:fld id="{E2390DCC-05D0-4303-8950-BBD6F13448F8}" type="slidenum">
              <a:rPr lang="uk-UA" smtClean="0"/>
              <a:t>‹№›</a:t>
            </a:fld>
            <a:endParaRPr lang="uk-UA"/>
          </a:p>
        </p:txBody>
      </p:sp>
    </p:spTree>
    <p:extLst>
      <p:ext uri="{BB962C8B-B14F-4D97-AF65-F5344CB8AC3E}">
        <p14:creationId xmlns:p14="http://schemas.microsoft.com/office/powerpoint/2010/main" val="606562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0B21857-A592-7F04-D0CC-E9B7736D13FE}"/>
              </a:ext>
            </a:extLst>
          </p:cNvPr>
          <p:cNvSpPr>
            <a:spLocks noGrp="1"/>
          </p:cNvSpPr>
          <p:nvPr>
            <p:ph type="dt" sz="half" idx="10"/>
          </p:nvPr>
        </p:nvSpPr>
        <p:spPr/>
        <p:txBody>
          <a:bodyPr/>
          <a:lstStyle/>
          <a:p>
            <a:fld id="{49BF0B5E-CAD4-48B9-83B6-E32B444A1751}" type="datetimeFigureOut">
              <a:rPr lang="uk-UA" smtClean="0"/>
              <a:t>11.12.2024</a:t>
            </a:fld>
            <a:endParaRPr lang="uk-UA"/>
          </a:p>
        </p:txBody>
      </p:sp>
      <p:sp>
        <p:nvSpPr>
          <p:cNvPr id="3" name="Нижний колонтитул 2">
            <a:extLst>
              <a:ext uri="{FF2B5EF4-FFF2-40B4-BE49-F238E27FC236}">
                <a16:creationId xmlns:a16="http://schemas.microsoft.com/office/drawing/2014/main" id="{118A1133-14F1-5BD4-5357-24C214A72F60}"/>
              </a:ext>
            </a:extLst>
          </p:cNvPr>
          <p:cNvSpPr>
            <a:spLocks noGrp="1"/>
          </p:cNvSpPr>
          <p:nvPr>
            <p:ph type="ftr" sz="quarter" idx="11"/>
          </p:nvPr>
        </p:nvSpPr>
        <p:spPr/>
        <p:txBody>
          <a:bodyPr/>
          <a:lstStyle/>
          <a:p>
            <a:endParaRPr lang="uk-UA"/>
          </a:p>
        </p:txBody>
      </p:sp>
      <p:sp>
        <p:nvSpPr>
          <p:cNvPr id="4" name="Номер слайда 3">
            <a:extLst>
              <a:ext uri="{FF2B5EF4-FFF2-40B4-BE49-F238E27FC236}">
                <a16:creationId xmlns:a16="http://schemas.microsoft.com/office/drawing/2014/main" id="{9535F8F9-9618-A2B9-D4E0-3EED26060A92}"/>
              </a:ext>
            </a:extLst>
          </p:cNvPr>
          <p:cNvSpPr>
            <a:spLocks noGrp="1"/>
          </p:cNvSpPr>
          <p:nvPr>
            <p:ph type="sldNum" sz="quarter" idx="12"/>
          </p:nvPr>
        </p:nvSpPr>
        <p:spPr/>
        <p:txBody>
          <a:bodyPr/>
          <a:lstStyle/>
          <a:p>
            <a:fld id="{E2390DCC-05D0-4303-8950-BBD6F13448F8}" type="slidenum">
              <a:rPr lang="uk-UA" smtClean="0"/>
              <a:t>‹№›</a:t>
            </a:fld>
            <a:endParaRPr lang="uk-UA"/>
          </a:p>
        </p:txBody>
      </p:sp>
    </p:spTree>
    <p:extLst>
      <p:ext uri="{BB962C8B-B14F-4D97-AF65-F5344CB8AC3E}">
        <p14:creationId xmlns:p14="http://schemas.microsoft.com/office/powerpoint/2010/main" val="15148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7CF2DB-1518-184F-5774-C53919771DE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a:extLst>
              <a:ext uri="{FF2B5EF4-FFF2-40B4-BE49-F238E27FC236}">
                <a16:creationId xmlns:a16="http://schemas.microsoft.com/office/drawing/2014/main" id="{68AA6864-6EA3-85EB-4138-6D7F85AF38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a:extLst>
              <a:ext uri="{FF2B5EF4-FFF2-40B4-BE49-F238E27FC236}">
                <a16:creationId xmlns:a16="http://schemas.microsoft.com/office/drawing/2014/main" id="{04C5AD5F-A3FA-FEB7-4B63-E02C5DF857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E951895-2854-DE78-275C-327584A258E8}"/>
              </a:ext>
            </a:extLst>
          </p:cNvPr>
          <p:cNvSpPr>
            <a:spLocks noGrp="1"/>
          </p:cNvSpPr>
          <p:nvPr>
            <p:ph type="dt" sz="half" idx="10"/>
          </p:nvPr>
        </p:nvSpPr>
        <p:spPr/>
        <p:txBody>
          <a:bodyPr/>
          <a:lstStyle/>
          <a:p>
            <a:fld id="{49BF0B5E-CAD4-48B9-83B6-E32B444A1751}" type="datetimeFigureOut">
              <a:rPr lang="uk-UA" smtClean="0"/>
              <a:t>11.12.2024</a:t>
            </a:fld>
            <a:endParaRPr lang="uk-UA"/>
          </a:p>
        </p:txBody>
      </p:sp>
      <p:sp>
        <p:nvSpPr>
          <p:cNvPr id="6" name="Нижний колонтитул 5">
            <a:extLst>
              <a:ext uri="{FF2B5EF4-FFF2-40B4-BE49-F238E27FC236}">
                <a16:creationId xmlns:a16="http://schemas.microsoft.com/office/drawing/2014/main" id="{EB0620D5-3A4F-3EE8-A1F5-1DE756819562}"/>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CB0028A3-9CD0-AB44-7D0E-744A5F37A366}"/>
              </a:ext>
            </a:extLst>
          </p:cNvPr>
          <p:cNvSpPr>
            <a:spLocks noGrp="1"/>
          </p:cNvSpPr>
          <p:nvPr>
            <p:ph type="sldNum" sz="quarter" idx="12"/>
          </p:nvPr>
        </p:nvSpPr>
        <p:spPr/>
        <p:txBody>
          <a:bodyPr/>
          <a:lstStyle/>
          <a:p>
            <a:fld id="{E2390DCC-05D0-4303-8950-BBD6F13448F8}" type="slidenum">
              <a:rPr lang="uk-UA" smtClean="0"/>
              <a:t>‹№›</a:t>
            </a:fld>
            <a:endParaRPr lang="uk-UA"/>
          </a:p>
        </p:txBody>
      </p:sp>
    </p:spTree>
    <p:extLst>
      <p:ext uri="{BB962C8B-B14F-4D97-AF65-F5344CB8AC3E}">
        <p14:creationId xmlns:p14="http://schemas.microsoft.com/office/powerpoint/2010/main" val="2544180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FC9F0D-E4A5-B9A8-53F9-A1039CADAD1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a:extLst>
              <a:ext uri="{FF2B5EF4-FFF2-40B4-BE49-F238E27FC236}">
                <a16:creationId xmlns:a16="http://schemas.microsoft.com/office/drawing/2014/main" id="{56867CB8-7C03-6130-851A-31C2694ADB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a:extLst>
              <a:ext uri="{FF2B5EF4-FFF2-40B4-BE49-F238E27FC236}">
                <a16:creationId xmlns:a16="http://schemas.microsoft.com/office/drawing/2014/main" id="{41E298FB-B2C8-9DE3-CA05-4B3599066A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AC73DC7-4AF7-E46D-5FF3-152DDE53F32F}"/>
              </a:ext>
            </a:extLst>
          </p:cNvPr>
          <p:cNvSpPr>
            <a:spLocks noGrp="1"/>
          </p:cNvSpPr>
          <p:nvPr>
            <p:ph type="dt" sz="half" idx="10"/>
          </p:nvPr>
        </p:nvSpPr>
        <p:spPr/>
        <p:txBody>
          <a:bodyPr/>
          <a:lstStyle/>
          <a:p>
            <a:fld id="{49BF0B5E-CAD4-48B9-83B6-E32B444A1751}" type="datetimeFigureOut">
              <a:rPr lang="uk-UA" smtClean="0"/>
              <a:t>11.12.2024</a:t>
            </a:fld>
            <a:endParaRPr lang="uk-UA"/>
          </a:p>
        </p:txBody>
      </p:sp>
      <p:sp>
        <p:nvSpPr>
          <p:cNvPr id="6" name="Нижний колонтитул 5">
            <a:extLst>
              <a:ext uri="{FF2B5EF4-FFF2-40B4-BE49-F238E27FC236}">
                <a16:creationId xmlns:a16="http://schemas.microsoft.com/office/drawing/2014/main" id="{41F38215-9E77-F41C-7BC5-DF7A73324CCC}"/>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95687574-0346-9256-5D18-DD9019008C7C}"/>
              </a:ext>
            </a:extLst>
          </p:cNvPr>
          <p:cNvSpPr>
            <a:spLocks noGrp="1"/>
          </p:cNvSpPr>
          <p:nvPr>
            <p:ph type="sldNum" sz="quarter" idx="12"/>
          </p:nvPr>
        </p:nvSpPr>
        <p:spPr/>
        <p:txBody>
          <a:bodyPr/>
          <a:lstStyle/>
          <a:p>
            <a:fld id="{E2390DCC-05D0-4303-8950-BBD6F13448F8}" type="slidenum">
              <a:rPr lang="uk-UA" smtClean="0"/>
              <a:t>‹№›</a:t>
            </a:fld>
            <a:endParaRPr lang="uk-UA"/>
          </a:p>
        </p:txBody>
      </p:sp>
    </p:spTree>
    <p:extLst>
      <p:ext uri="{BB962C8B-B14F-4D97-AF65-F5344CB8AC3E}">
        <p14:creationId xmlns:p14="http://schemas.microsoft.com/office/powerpoint/2010/main" val="1777198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2000"/>
            <a:lum/>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B1B829-16A8-366F-DEED-1F19FA11D2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a:extLst>
              <a:ext uri="{FF2B5EF4-FFF2-40B4-BE49-F238E27FC236}">
                <a16:creationId xmlns:a16="http://schemas.microsoft.com/office/drawing/2014/main" id="{2FB4DD17-3639-6202-62B0-3000AAE0E3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49A6D672-F554-2FB9-1A86-29C7551F07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9BF0B5E-CAD4-48B9-83B6-E32B444A1751}" type="datetimeFigureOut">
              <a:rPr lang="uk-UA" smtClean="0"/>
              <a:t>11.12.2024</a:t>
            </a:fld>
            <a:endParaRPr lang="uk-UA"/>
          </a:p>
        </p:txBody>
      </p:sp>
      <p:sp>
        <p:nvSpPr>
          <p:cNvPr id="5" name="Нижний колонтитул 4">
            <a:extLst>
              <a:ext uri="{FF2B5EF4-FFF2-40B4-BE49-F238E27FC236}">
                <a16:creationId xmlns:a16="http://schemas.microsoft.com/office/drawing/2014/main" id="{42590C95-495C-4248-A336-3BC7E69C7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uk-UA"/>
          </a:p>
        </p:txBody>
      </p:sp>
      <p:sp>
        <p:nvSpPr>
          <p:cNvPr id="6" name="Номер слайда 5">
            <a:extLst>
              <a:ext uri="{FF2B5EF4-FFF2-40B4-BE49-F238E27FC236}">
                <a16:creationId xmlns:a16="http://schemas.microsoft.com/office/drawing/2014/main" id="{780316A2-DCAB-041E-D7E6-6E9F5A3F8F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2390DCC-05D0-4303-8950-BBD6F13448F8}" type="slidenum">
              <a:rPr lang="uk-UA" smtClean="0"/>
              <a:t>‹№›</a:t>
            </a:fld>
            <a:endParaRPr lang="uk-UA"/>
          </a:p>
        </p:txBody>
      </p:sp>
    </p:spTree>
    <p:extLst>
      <p:ext uri="{BB962C8B-B14F-4D97-AF65-F5344CB8AC3E}">
        <p14:creationId xmlns:p14="http://schemas.microsoft.com/office/powerpoint/2010/main" val="1587295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11E50A-EBB1-87B3-96E7-9CBDA9CA811B}"/>
              </a:ext>
            </a:extLst>
          </p:cNvPr>
          <p:cNvSpPr txBox="1"/>
          <p:nvPr/>
        </p:nvSpPr>
        <p:spPr>
          <a:xfrm>
            <a:off x="741680" y="720181"/>
            <a:ext cx="10871200" cy="541763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algn="ctr">
              <a:lnSpc>
                <a:spcPct val="107000"/>
              </a:lnSpc>
              <a:spcAft>
                <a:spcPts val="800"/>
              </a:spcAft>
            </a:pPr>
            <a:r>
              <a:rPr lang="uk-UA" sz="1800" b="1" dirty="0">
                <a:effectLst/>
                <a:latin typeface="Times New Roman" panose="02020603050405020304" pitchFamily="18" charset="0"/>
                <a:ea typeface="Times New Roman" panose="02020603050405020304" pitchFamily="18" charset="0"/>
              </a:rPr>
              <a:t>МІНІСТЕРСТВО ОСВІТИ І НАУКИ УКРАЇНИ</a:t>
            </a:r>
            <a:br>
              <a:rPr lang="ru-RU" sz="1800" b="1" dirty="0">
                <a:effectLst/>
                <a:latin typeface="Times New Roman" panose="02020603050405020304" pitchFamily="18" charset="0"/>
                <a:ea typeface="Times New Roman" panose="02020603050405020304" pitchFamily="18" charset="0"/>
              </a:rPr>
            </a:br>
            <a:r>
              <a:rPr lang="uk-UA" sz="1800" b="1" dirty="0">
                <a:effectLst/>
                <a:latin typeface="Times New Roman" panose="02020603050405020304" pitchFamily="18" charset="0"/>
                <a:ea typeface="Times New Roman" panose="02020603050405020304" pitchFamily="18" charset="0"/>
              </a:rPr>
              <a:t> </a:t>
            </a:r>
            <a:br>
              <a:rPr lang="ru-RU" sz="1800" b="1" dirty="0">
                <a:effectLst/>
                <a:latin typeface="Times New Roman" panose="02020603050405020304" pitchFamily="18" charset="0"/>
                <a:ea typeface="Times New Roman" panose="02020603050405020304" pitchFamily="18" charset="0"/>
              </a:rPr>
            </a:br>
            <a:r>
              <a:rPr lang="uk-UA" sz="1800" b="1" dirty="0">
                <a:effectLst/>
                <a:latin typeface="Times New Roman" panose="02020603050405020304" pitchFamily="18" charset="0"/>
                <a:ea typeface="Times New Roman" panose="02020603050405020304" pitchFamily="18" charset="0"/>
              </a:rPr>
              <a:t>НАЦІОНАЛЬНИЙ ТЕХНІЧНИЙ УНІВЕРСИТЕТ</a:t>
            </a:r>
            <a:br>
              <a:rPr lang="ru-RU" sz="1800" b="1" dirty="0">
                <a:effectLst/>
                <a:latin typeface="Times New Roman" panose="02020603050405020304" pitchFamily="18" charset="0"/>
                <a:ea typeface="Times New Roman" panose="02020603050405020304" pitchFamily="18" charset="0"/>
              </a:rPr>
            </a:br>
            <a:r>
              <a:rPr lang="uk-UA" sz="1800" b="1" dirty="0">
                <a:effectLst/>
                <a:latin typeface="Times New Roman" panose="02020603050405020304" pitchFamily="18" charset="0"/>
                <a:ea typeface="Times New Roman" panose="02020603050405020304" pitchFamily="18" charset="0"/>
              </a:rPr>
              <a:t>«ХАРКІВСЬКИЙ ПОЛІТЕХНІЧНИЙ ІНСТИТУТ»</a:t>
            </a:r>
          </a:p>
          <a:p>
            <a:pPr algn="ctr">
              <a:lnSpc>
                <a:spcPct val="107000"/>
              </a:lnSpc>
              <a:spcAft>
                <a:spcPts val="800"/>
              </a:spcAft>
            </a:pPr>
            <a:br>
              <a:rPr lang="ru-RU" sz="1800" b="1" dirty="0">
                <a:effectLst/>
                <a:latin typeface="Times New Roman" panose="02020603050405020304" pitchFamily="18" charset="0"/>
                <a:ea typeface="Times New Roman" panose="02020603050405020304" pitchFamily="18" charset="0"/>
              </a:rPr>
            </a:br>
            <a:r>
              <a:rPr lang="ru-RU" sz="1800" b="1" dirty="0">
                <a:solidFill>
                  <a:schemeClr val="accent4">
                    <a:lumMod val="75000"/>
                  </a:schemeClr>
                </a:solidFill>
                <a:effectLst/>
                <a:latin typeface="Times New Roman" panose="02020603050405020304" pitchFamily="18" charset="0"/>
                <a:ea typeface="Times New Roman" panose="02020603050405020304" pitchFamily="18" charset="0"/>
              </a:rPr>
              <a:t> </a:t>
            </a:r>
            <a:r>
              <a:rPr lang="ru-RU" sz="1800" b="1" i="1" kern="100" dirty="0">
                <a:effectLst/>
                <a:latin typeface="Times New Roman" panose="02020603050405020304" pitchFamily="18" charset="0"/>
                <a:ea typeface="Aptos" panose="020B0004020202020204" pitchFamily="34" charset="0"/>
                <a:cs typeface="Times New Roman" panose="02020603050405020304" pitchFamily="18" charset="0"/>
              </a:rPr>
              <a:t>Презентація магістерської дипломної роботи на тему: </a:t>
            </a:r>
            <a:endParaRPr lang="uk-UA" sz="1800" b="1" i="1"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07000"/>
              </a:lnSpc>
              <a:spcAft>
                <a:spcPts val="800"/>
              </a:spcAft>
            </a:pPr>
            <a:r>
              <a:rPr lang="uk-UA" sz="2000" b="1" kern="1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2000" b="1" kern="100" dirty="0">
                <a:effectLst/>
                <a:latin typeface="Times New Roman" panose="02020603050405020304" pitchFamily="18" charset="0"/>
                <a:ea typeface="Times New Roman" panose="02020603050405020304" pitchFamily="18" charset="0"/>
                <a:cs typeface="Times New Roman" panose="02020603050405020304" pitchFamily="18" charset="0"/>
              </a:rPr>
              <a:t>Підвищення показників ефективності роботи парових котлів середньої та великої потужностей на основі використання сучасних технологій при їх виробництві</a:t>
            </a:r>
            <a:r>
              <a:rPr lang="uk-UA" sz="2000" b="1" kern="1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20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Bef>
                <a:spcPts val="5"/>
              </a:spcBef>
              <a:spcAft>
                <a:spcPts val="1200"/>
              </a:spcAft>
              <a:tabLst>
                <a:tab pos="4224655" algn="l"/>
                <a:tab pos="5582920" algn="l"/>
              </a:tabLst>
            </a:pPr>
            <a:endParaRPr lang="ru-RU" sz="1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Bef>
                <a:spcPts val="5"/>
              </a:spcBef>
              <a:spcAft>
                <a:spcPts val="1200"/>
              </a:spcAft>
              <a:tabLst>
                <a:tab pos="4224655" algn="l"/>
                <a:tab pos="5582920" algn="l"/>
              </a:tabLst>
            </a:pPr>
            <a:endParaRPr lang="ru-RU" b="1"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Bef>
                <a:spcPts val="5"/>
              </a:spcBef>
              <a:spcAft>
                <a:spcPts val="1200"/>
              </a:spcAft>
              <a:tabLst>
                <a:tab pos="4224655" algn="l"/>
                <a:tab pos="5582920" algn="l"/>
              </a:tabLst>
            </a:pPr>
            <a:r>
              <a:rPr lang="ru-RU" sz="1800" b="1" kern="1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Виконав</a:t>
            </a:r>
            <a:r>
              <a:rPr lang="uk-UA" sz="1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студент 2  курсу,   </a:t>
            </a:r>
            <a:r>
              <a:rPr lang="ru-RU" sz="1800" b="1" kern="1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групи</a:t>
            </a:r>
            <a:r>
              <a:rPr lang="ru-RU" sz="1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Е-М423а</a:t>
            </a:r>
            <a:r>
              <a:rPr lang="uk-UA" sz="1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800" b="1" kern="100" dirty="0">
                <a:effectLst/>
                <a:latin typeface="Times New Roman" panose="02020603050405020304" pitchFamily="18" charset="0"/>
                <a:ea typeface="Aptos" panose="020B0004020202020204" pitchFamily="34" charset="0"/>
                <a:cs typeface="Times New Roman" panose="02020603050405020304" pitchFamily="18" charset="0"/>
              </a:rPr>
              <a:t>Карпенко О.В. </a:t>
            </a:r>
            <a:endParaRPr lang="uk-UA" sz="1800" b="1"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uk-UA" sz="1800" b="1" kern="100" dirty="0">
                <a:effectLst/>
                <a:latin typeface="Times New Roman" panose="02020603050405020304" pitchFamily="18" charset="0"/>
                <a:ea typeface="Aptos" panose="020B0004020202020204" pitchFamily="34" charset="0"/>
                <a:cs typeface="Times New Roman" panose="02020603050405020304" pitchFamily="18" charset="0"/>
              </a:rPr>
              <a:t>Науковий керівник: </a:t>
            </a:r>
            <a:r>
              <a:rPr lang="ru-RU" sz="1800" b="1" kern="100" dirty="0">
                <a:effectLst/>
                <a:latin typeface="Times New Roman" panose="02020603050405020304" pitchFamily="18" charset="0"/>
                <a:ea typeface="Times New Roman" panose="02020603050405020304" pitchFamily="18" charset="0"/>
                <a:cs typeface="Times New Roman" panose="02020603050405020304" pitchFamily="18" charset="0"/>
              </a:rPr>
              <a:t>д-р техн. наук; </a:t>
            </a:r>
            <a:r>
              <a:rPr lang="ru-RU" sz="1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проф. </a:t>
            </a:r>
            <a:r>
              <a:rPr lang="uk-UA" sz="1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b="1" kern="1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Єфімов</a:t>
            </a:r>
            <a:r>
              <a:rPr lang="ru-RU" sz="1800" b="1"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О.В.</a:t>
            </a:r>
            <a:endParaRPr lang="uk-UA" sz="1800" b="1" kern="100" dirty="0">
              <a:effectLst/>
              <a:latin typeface="Aptos" panose="020B0004020202020204" pitchFamily="34" charset="0"/>
              <a:ea typeface="Aptos" panose="020B0004020202020204" pitchFamily="34" charset="0"/>
              <a:cs typeface="Times New Roman" panose="02020603050405020304" pitchFamily="18" charset="0"/>
            </a:endParaRPr>
          </a:p>
          <a:p>
            <a:pPr algn="ctr"/>
            <a:endParaRPr lang="uk-UA" dirty="0"/>
          </a:p>
          <a:p>
            <a:pPr algn="ctr"/>
            <a:endParaRPr lang="uk-UA" dirty="0"/>
          </a:p>
          <a:p>
            <a:pPr algn="ctr"/>
            <a:r>
              <a:rPr lang="uk-UA" b="1" dirty="0">
                <a:latin typeface="Times New Roman" panose="02020603050405020304" pitchFamily="18" charset="0"/>
                <a:cs typeface="Times New Roman" panose="02020603050405020304" pitchFamily="18" charset="0"/>
              </a:rPr>
              <a:t>ХАРКІВ 2024</a:t>
            </a:r>
          </a:p>
        </p:txBody>
      </p:sp>
    </p:spTree>
    <p:extLst>
      <p:ext uri="{BB962C8B-B14F-4D97-AF65-F5344CB8AC3E}">
        <p14:creationId xmlns:p14="http://schemas.microsoft.com/office/powerpoint/2010/main" val="2450184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98C949-4E98-6D7E-D08E-4AC0FEFE8DAF}"/>
              </a:ext>
            </a:extLst>
          </p:cNvPr>
          <p:cNvSpPr txBox="1"/>
          <p:nvPr/>
        </p:nvSpPr>
        <p:spPr>
          <a:xfrm>
            <a:off x="2184400" y="525195"/>
            <a:ext cx="8636000" cy="4616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r>
              <a:rPr lang="uk-UA" sz="2400" b="1" dirty="0">
                <a:effectLst/>
                <a:latin typeface="Times New Roman" panose="02020603050405020304" pitchFamily="18" charset="0"/>
                <a:ea typeface="Aptos" panose="020B0004020202020204" pitchFamily="34" charset="0"/>
              </a:rPr>
              <a:t>Технологічний процес виготовлення газощільних панелей</a:t>
            </a:r>
            <a:endParaRPr lang="uk-UA" sz="2400" dirty="0"/>
          </a:p>
        </p:txBody>
      </p:sp>
      <p:sp>
        <p:nvSpPr>
          <p:cNvPr id="7" name="TextBox 6">
            <a:extLst>
              <a:ext uri="{FF2B5EF4-FFF2-40B4-BE49-F238E27FC236}">
                <a16:creationId xmlns:a16="http://schemas.microsoft.com/office/drawing/2014/main" id="{34307E62-D924-C9DA-F6F1-36132D5A0CAE}"/>
              </a:ext>
            </a:extLst>
          </p:cNvPr>
          <p:cNvSpPr txBox="1"/>
          <p:nvPr/>
        </p:nvSpPr>
        <p:spPr>
          <a:xfrm>
            <a:off x="2062480" y="1435854"/>
            <a:ext cx="6096000" cy="461665"/>
          </a:xfrm>
          <a:prstGeom prst="rect">
            <a:avLst/>
          </a:prstGeom>
          <a:noFill/>
        </p:spPr>
        <p:txBody>
          <a:bodyPr wrap="square">
            <a:spAutoFit/>
          </a:bodyPr>
          <a:lstStyle/>
          <a:p>
            <a:r>
              <a:rPr lang="uk-UA" sz="2400" b="1" dirty="0">
                <a:effectLst/>
                <a:latin typeface="Times New Roman" panose="02020603050405020304" pitchFamily="18" charset="0"/>
                <a:ea typeface="Aptos" panose="020B0004020202020204" pitchFamily="34" charset="0"/>
              </a:rPr>
              <a:t>- Вхідний контроль </a:t>
            </a:r>
            <a:endParaRPr lang="uk-UA" sz="2400" dirty="0"/>
          </a:p>
        </p:txBody>
      </p:sp>
      <p:sp>
        <p:nvSpPr>
          <p:cNvPr id="9" name="TextBox 8">
            <a:extLst>
              <a:ext uri="{FF2B5EF4-FFF2-40B4-BE49-F238E27FC236}">
                <a16:creationId xmlns:a16="http://schemas.microsoft.com/office/drawing/2014/main" id="{896CD4A1-2A17-D022-C387-8C10D5DB5E16}"/>
              </a:ext>
            </a:extLst>
          </p:cNvPr>
          <p:cNvSpPr txBox="1"/>
          <p:nvPr/>
        </p:nvSpPr>
        <p:spPr>
          <a:xfrm>
            <a:off x="2062480" y="1788475"/>
            <a:ext cx="7139886" cy="590162"/>
          </a:xfrm>
          <a:prstGeom prst="rect">
            <a:avLst/>
          </a:prstGeom>
          <a:noFill/>
        </p:spPr>
        <p:txBody>
          <a:bodyPr wrap="square">
            <a:spAutoFit/>
          </a:bodyPr>
          <a:lstStyle/>
          <a:p>
            <a:pPr algn="just">
              <a:lnSpc>
                <a:spcPct val="150000"/>
              </a:lnSpc>
              <a:spcAft>
                <a:spcPts val="800"/>
              </a:spcAft>
            </a:pPr>
            <a:r>
              <a:rPr lang="uk-UA" sz="1800" b="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a:t>
            </a:r>
            <a:r>
              <a:rPr lang="uk-UA" sz="2400" b="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-Підготовка труб до зварювання. Очистка труби</a:t>
            </a:r>
            <a:endParaRPr lang="uk-U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FE77C6C7-C481-D711-3FFA-1BBA57E24DFE}"/>
              </a:ext>
            </a:extLst>
          </p:cNvPr>
          <p:cNvSpPr txBox="1"/>
          <p:nvPr/>
        </p:nvSpPr>
        <p:spPr>
          <a:xfrm>
            <a:off x="2062480" y="2351015"/>
            <a:ext cx="6096000" cy="461665"/>
          </a:xfrm>
          <a:prstGeom prst="rect">
            <a:avLst/>
          </a:prstGeom>
          <a:noFill/>
        </p:spPr>
        <p:txBody>
          <a:bodyPr wrap="square">
            <a:spAutoFit/>
          </a:bodyPr>
          <a:lstStyle/>
          <a:p>
            <a:r>
              <a:rPr lang="ru-RU" b="1" dirty="0">
                <a:effectLst/>
                <a:latin typeface="Times New Roman" panose="02020603050405020304" pitchFamily="18" charset="0"/>
                <a:ea typeface="Aptos" panose="020B0004020202020204" pitchFamily="34" charset="0"/>
                <a:cs typeface="Times New Roman" panose="02020603050405020304" pitchFamily="18" charset="0"/>
              </a:rPr>
              <a:t>- </a:t>
            </a:r>
            <a:r>
              <a:rPr lang="ru-RU" sz="2400" b="1" dirty="0">
                <a:effectLst/>
                <a:latin typeface="Times New Roman" panose="02020603050405020304" pitchFamily="18" charset="0"/>
                <a:ea typeface="Aptos" panose="020B0004020202020204" pitchFamily="34" charset="0"/>
                <a:cs typeface="Times New Roman" panose="02020603050405020304" pitchFamily="18" charset="0"/>
              </a:rPr>
              <a:t>Калібрування</a:t>
            </a:r>
            <a:r>
              <a:rPr lang="ru-RU" b="1" dirty="0">
                <a:effectLst/>
                <a:latin typeface="Times New Roman" panose="02020603050405020304" pitchFamily="18" charset="0"/>
                <a:ea typeface="Aptos" panose="020B0004020202020204" pitchFamily="34" charset="0"/>
                <a:cs typeface="Times New Roman" panose="02020603050405020304" pitchFamily="18" charset="0"/>
              </a:rPr>
              <a:t> </a:t>
            </a:r>
            <a:r>
              <a:rPr lang="ru-RU" sz="2400" b="1" dirty="0">
                <a:effectLst/>
                <a:latin typeface="Times New Roman" panose="02020603050405020304" pitchFamily="18" charset="0"/>
                <a:ea typeface="Aptos" panose="020B0004020202020204" pitchFamily="34" charset="0"/>
                <a:cs typeface="Times New Roman" panose="02020603050405020304" pitchFamily="18" charset="0"/>
              </a:rPr>
              <a:t>полоси</a:t>
            </a:r>
            <a:endParaRPr lang="uk-UA" sz="2400"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703B7E7B-0CD4-BF29-8A6A-2EFEEF7366CD}"/>
              </a:ext>
            </a:extLst>
          </p:cNvPr>
          <p:cNvSpPr txBox="1"/>
          <p:nvPr/>
        </p:nvSpPr>
        <p:spPr>
          <a:xfrm>
            <a:off x="2062480" y="2817182"/>
            <a:ext cx="7490082" cy="461665"/>
          </a:xfrm>
          <a:prstGeom prst="rect">
            <a:avLst/>
          </a:prstGeom>
          <a:noFill/>
        </p:spPr>
        <p:txBody>
          <a:bodyPr wrap="square">
            <a:spAutoFit/>
          </a:bodyPr>
          <a:lstStyle/>
          <a:p>
            <a:r>
              <a:rPr lang="ru-RU" sz="2000" b="1" dirty="0">
                <a:effectLst/>
                <a:latin typeface="Times New Roman" panose="02020603050405020304" pitchFamily="18" charset="0"/>
                <a:ea typeface="Aptos" panose="020B0004020202020204" pitchFamily="34" charset="0"/>
                <a:cs typeface="Times New Roman" panose="02020603050405020304" pitchFamily="18" charset="0"/>
              </a:rPr>
              <a:t>- </a:t>
            </a:r>
            <a:r>
              <a:rPr lang="ru-RU" sz="2400" b="1" dirty="0">
                <a:effectLst/>
                <a:latin typeface="Times New Roman" panose="02020603050405020304" pitchFamily="18" charset="0"/>
                <a:ea typeface="Aptos" panose="020B0004020202020204" pitchFamily="34" charset="0"/>
                <a:cs typeface="Times New Roman" panose="02020603050405020304" pitchFamily="18" charset="0"/>
              </a:rPr>
              <a:t>Автоматичне</a:t>
            </a:r>
            <a:r>
              <a:rPr lang="ru-RU" sz="2000" b="1" dirty="0">
                <a:effectLst/>
                <a:latin typeface="Times New Roman" panose="02020603050405020304" pitchFamily="18" charset="0"/>
                <a:ea typeface="Aptos" panose="020B0004020202020204" pitchFamily="34" charset="0"/>
                <a:cs typeface="Times New Roman" panose="02020603050405020304" pitchFamily="18" charset="0"/>
              </a:rPr>
              <a:t> </a:t>
            </a:r>
            <a:r>
              <a:rPr lang="ru-RU" sz="2400" b="1" dirty="0">
                <a:effectLst/>
                <a:latin typeface="Times New Roman" panose="02020603050405020304" pitchFamily="18" charset="0"/>
                <a:ea typeface="Aptos" panose="020B0004020202020204" pitchFamily="34" charset="0"/>
                <a:cs typeface="Times New Roman" panose="02020603050405020304" pitchFamily="18" charset="0"/>
              </a:rPr>
              <a:t>зварювання газощільної панелі</a:t>
            </a:r>
            <a:endParaRPr lang="uk-UA" sz="24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A12D83A1-CA7B-BED3-9029-9B159FA3DD68}"/>
              </a:ext>
            </a:extLst>
          </p:cNvPr>
          <p:cNvSpPr txBox="1"/>
          <p:nvPr/>
        </p:nvSpPr>
        <p:spPr>
          <a:xfrm>
            <a:off x="2062480" y="3319207"/>
            <a:ext cx="6096000" cy="461665"/>
          </a:xfrm>
          <a:prstGeom prst="rect">
            <a:avLst/>
          </a:prstGeom>
          <a:noFill/>
        </p:spPr>
        <p:txBody>
          <a:bodyPr wrap="square">
            <a:spAutoFit/>
          </a:bodyPr>
          <a:lstStyle/>
          <a:p>
            <a:r>
              <a:rPr lang="ru-RU" sz="2400" b="1" dirty="0">
                <a:effectLst/>
                <a:latin typeface="Times New Roman" panose="02020603050405020304" pitchFamily="18" charset="0"/>
                <a:ea typeface="Aptos" panose="020B0004020202020204" pitchFamily="34" charset="0"/>
                <a:cs typeface="Times New Roman" panose="02020603050405020304" pitchFamily="18" charset="0"/>
              </a:rPr>
              <a:t>- Обробка торців панелей</a:t>
            </a:r>
            <a:endParaRPr lang="uk-UA" sz="24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793797D5-545C-3A85-32B1-2326C0C87156}"/>
              </a:ext>
            </a:extLst>
          </p:cNvPr>
          <p:cNvSpPr txBox="1"/>
          <p:nvPr/>
        </p:nvSpPr>
        <p:spPr>
          <a:xfrm>
            <a:off x="2062480" y="3821232"/>
            <a:ext cx="6096000" cy="461665"/>
          </a:xfrm>
          <a:prstGeom prst="rect">
            <a:avLst/>
          </a:prstGeom>
          <a:noFill/>
        </p:spPr>
        <p:txBody>
          <a:bodyPr wrap="square">
            <a:spAutoFit/>
          </a:bodyPr>
          <a:lstStyle/>
          <a:p>
            <a:r>
              <a:rPr lang="ru-RU" sz="2000" b="1"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a:t>
            </a:r>
            <a:r>
              <a:rPr lang="ru-RU" sz="2400" b="1"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Гнуття панелей</a:t>
            </a:r>
            <a:endParaRPr lang="uk-UA" sz="2400"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00FB85F6-3D5D-5D49-EBBA-8A3DC9217C55}"/>
              </a:ext>
            </a:extLst>
          </p:cNvPr>
          <p:cNvSpPr txBox="1"/>
          <p:nvPr/>
        </p:nvSpPr>
        <p:spPr>
          <a:xfrm>
            <a:off x="2062480" y="4323257"/>
            <a:ext cx="6096000" cy="461665"/>
          </a:xfrm>
          <a:prstGeom prst="rect">
            <a:avLst/>
          </a:prstGeom>
          <a:noFill/>
        </p:spPr>
        <p:txBody>
          <a:bodyPr wrap="square">
            <a:spAutoFit/>
          </a:bodyPr>
          <a:lstStyle/>
          <a:p>
            <a:r>
              <a:rPr lang="ru-RU" sz="2000" b="1"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a:t>
            </a:r>
            <a:r>
              <a:rPr lang="ru-RU" sz="2400" b="1"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Термообробка</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9298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alphaModFix amt="62000"/>
          </a:blip>
          <a:tile tx="0" ty="0" sx="100000" sy="100000" flip="none" algn="tl"/>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246A0CB-B9B5-D3C2-BA1F-ECE0875F627F}"/>
              </a:ext>
            </a:extLst>
          </p:cNvPr>
          <p:cNvSpPr txBox="1"/>
          <p:nvPr/>
        </p:nvSpPr>
        <p:spPr>
          <a:xfrm>
            <a:off x="1285239" y="318165"/>
            <a:ext cx="8074815" cy="161848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7200" b="1" kern="1200" dirty="0">
                <a:solidFill>
                  <a:schemeClr val="tx1"/>
                </a:solidFill>
                <a:effectLst/>
                <a:latin typeface="+mj-lt"/>
                <a:ea typeface="+mj-ea"/>
                <a:cs typeface="+mj-cs"/>
              </a:rPr>
              <a:t>Вхідний контроль </a:t>
            </a:r>
            <a:endParaRPr lang="en-US" sz="7200" kern="1200" dirty="0">
              <a:solidFill>
                <a:schemeClr val="tx1"/>
              </a:solidFill>
              <a:latin typeface="+mj-lt"/>
              <a:ea typeface="+mj-ea"/>
              <a:cs typeface="+mj-cs"/>
            </a:endParaRPr>
          </a:p>
        </p:txBody>
      </p:sp>
      <p:sp>
        <p:nvSpPr>
          <p:cNvPr id="5" name="TextBox 4">
            <a:extLst>
              <a:ext uri="{FF2B5EF4-FFF2-40B4-BE49-F238E27FC236}">
                <a16:creationId xmlns:a16="http://schemas.microsoft.com/office/drawing/2014/main" id="{77BBE532-7887-0F35-4688-A8D19D5C6C4A}"/>
              </a:ext>
            </a:extLst>
          </p:cNvPr>
          <p:cNvSpPr txBox="1"/>
          <p:nvPr/>
        </p:nvSpPr>
        <p:spPr>
          <a:xfrm>
            <a:off x="1285239" y="1586559"/>
            <a:ext cx="8074815" cy="3498616"/>
          </a:xfrm>
          <a:prstGeom prst="rect">
            <a:avLst/>
          </a:prstGeom>
        </p:spPr>
        <p:txBody>
          <a:bodyPr vert="horz" lIns="91440" tIns="45720" rIns="91440" bIns="45720" rtlCol="0" anchor="t">
            <a:noAutofit/>
          </a:bodyPr>
          <a:lstStyle/>
          <a:p>
            <a:pPr indent="-228600">
              <a:lnSpc>
                <a:spcPct val="90000"/>
              </a:lnSpc>
              <a:spcAft>
                <a:spcPts val="800"/>
              </a:spcAft>
              <a:buFont typeface="Arial" panose="020B0604020202020204" pitchFamily="34" charset="0"/>
              <a:buChar char="•"/>
            </a:pPr>
            <a:r>
              <a:rPr lang="en-US" b="1" dirty="0">
                <a:effectLst/>
              </a:rPr>
              <a:t>Основним завданням вхідного контролю є: </a:t>
            </a:r>
          </a:p>
          <a:p>
            <a:pPr indent="-228600">
              <a:lnSpc>
                <a:spcPct val="90000"/>
              </a:lnSpc>
              <a:spcAft>
                <a:spcPts val="800"/>
              </a:spcAft>
              <a:buFont typeface="Arial" panose="020B0604020202020204" pitchFamily="34" charset="0"/>
              <a:buChar char="•"/>
            </a:pPr>
            <a:r>
              <a:rPr lang="en-US" b="1" dirty="0">
                <a:effectLst/>
              </a:rPr>
              <a:t>- перевірка відповідності змісту сертифікатів вимогам стандартів або технічних умов на поставку матеріалів та сировини, наявності маркування і клейм підприємства-виготовлювача та </a:t>
            </a:r>
            <a:r>
              <a:rPr lang="en-US" b="1" dirty="0" err="1">
                <a:effectLst/>
              </a:rPr>
              <a:t>їх</a:t>
            </a:r>
            <a:r>
              <a:rPr lang="en-US" b="1" dirty="0">
                <a:effectLst/>
              </a:rPr>
              <a:t> відповідність даним сертифікатів; </a:t>
            </a:r>
          </a:p>
          <a:p>
            <a:pPr indent="-228600">
              <a:lnSpc>
                <a:spcPct val="90000"/>
              </a:lnSpc>
              <a:spcAft>
                <a:spcPts val="800"/>
              </a:spcAft>
              <a:buFont typeface="Arial" panose="020B0604020202020204" pitchFamily="34" charset="0"/>
              <a:buChar char="•"/>
            </a:pPr>
            <a:r>
              <a:rPr lang="en-US" b="1" dirty="0">
                <a:effectLst/>
              </a:rPr>
              <a:t>- контроль відповідності якості та комплектності продукції вимогам конструкторської та нормативно технічної документації;</a:t>
            </a:r>
          </a:p>
          <a:p>
            <a:pPr indent="-228600">
              <a:lnSpc>
                <a:spcPct val="90000"/>
              </a:lnSpc>
              <a:spcAft>
                <a:spcPts val="800"/>
              </a:spcAft>
              <a:buFont typeface="Arial" panose="020B0604020202020204" pitchFamily="34" charset="0"/>
              <a:buChar char="•"/>
            </a:pPr>
            <a:r>
              <a:rPr lang="en-US" b="1" dirty="0">
                <a:effectLst/>
              </a:rPr>
              <a:t> - накопичення статистичних даних про фактичний рівень якості отримуваної продукції та розроблення на </a:t>
            </a:r>
            <a:r>
              <a:rPr lang="en-US" b="1" dirty="0" err="1">
                <a:effectLst/>
              </a:rPr>
              <a:t>їх</a:t>
            </a:r>
            <a:r>
              <a:rPr lang="en-US" b="1" dirty="0">
                <a:effectLst/>
              </a:rPr>
              <a:t> підставі пропозицій щодо його підвищення; </a:t>
            </a:r>
          </a:p>
          <a:p>
            <a:pPr indent="-228600">
              <a:lnSpc>
                <a:spcPct val="90000"/>
              </a:lnSpc>
              <a:spcAft>
                <a:spcPts val="800"/>
              </a:spcAft>
              <a:buFont typeface="Arial" panose="020B0604020202020204" pitchFamily="34" charset="0"/>
              <a:buChar char="•"/>
            </a:pPr>
            <a:r>
              <a:rPr lang="en-US" b="1" dirty="0">
                <a:effectLst/>
              </a:rPr>
              <a:t> - періодичний контроль за дотриманням правил і термінів зберігання продукції постачальників.</a:t>
            </a:r>
          </a:p>
          <a:p>
            <a:pPr indent="-228600">
              <a:lnSpc>
                <a:spcPct val="90000"/>
              </a:lnSpc>
              <a:spcAft>
                <a:spcPts val="800"/>
              </a:spcAft>
              <a:buFont typeface="Arial" panose="020B0604020202020204" pitchFamily="34" charset="0"/>
              <a:buChar char="•"/>
            </a:pPr>
            <a:r>
              <a:rPr lang="en-US" b="1" dirty="0">
                <a:effectLst/>
              </a:rPr>
              <a:t>Основними об’єктами вхідного контролю при виготовленні газощільних панелей є сталеві труби, полоса (стальна смуга) а також зварювальні матеріали.</a:t>
            </a:r>
          </a:p>
          <a:p>
            <a:pPr>
              <a:lnSpc>
                <a:spcPct val="90000"/>
              </a:lnSpc>
              <a:spcAft>
                <a:spcPts val="800"/>
              </a:spcAft>
            </a:pPr>
            <a:r>
              <a:rPr lang="en-US" dirty="0">
                <a:effectLst/>
              </a:rPr>
              <a:t> </a:t>
            </a:r>
          </a:p>
        </p:txBody>
      </p:sp>
    </p:spTree>
    <p:extLst>
      <p:ext uri="{BB962C8B-B14F-4D97-AF65-F5344CB8AC3E}">
        <p14:creationId xmlns:p14="http://schemas.microsoft.com/office/powerpoint/2010/main" val="2859825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alphaModFix amt="62000"/>
          </a:blip>
          <a:tile tx="0" ty="0" sx="100000" sy="100000" flip="none" algn="tl"/>
        </a:blip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3" name="Rectangle 12">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7A6EFEA-D939-0469-1886-70E116845564}"/>
              </a:ext>
            </a:extLst>
          </p:cNvPr>
          <p:cNvSpPr txBox="1"/>
          <p:nvPr/>
        </p:nvSpPr>
        <p:spPr>
          <a:xfrm>
            <a:off x="761803" y="350196"/>
            <a:ext cx="4646904" cy="162452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700" b="1" dirty="0">
                <a:effectLst/>
                <a:latin typeface="+mj-lt"/>
                <a:ea typeface="+mj-ea"/>
                <a:cs typeface="+mj-cs"/>
              </a:rPr>
              <a:t>Підготовка труб до зварювання. Очистка труби</a:t>
            </a:r>
            <a:endParaRPr lang="en-US" sz="3700" dirty="0">
              <a:latin typeface="+mj-lt"/>
              <a:ea typeface="+mj-ea"/>
              <a:cs typeface="+mj-cs"/>
            </a:endParaRPr>
          </a:p>
        </p:txBody>
      </p:sp>
      <p:sp>
        <p:nvSpPr>
          <p:cNvPr id="5" name="TextBox 4">
            <a:extLst>
              <a:ext uri="{FF2B5EF4-FFF2-40B4-BE49-F238E27FC236}">
                <a16:creationId xmlns:a16="http://schemas.microsoft.com/office/drawing/2014/main" id="{47D637F3-AD82-2F9E-B741-7B64008B20FE}"/>
              </a:ext>
            </a:extLst>
          </p:cNvPr>
          <p:cNvSpPr txBox="1"/>
          <p:nvPr/>
        </p:nvSpPr>
        <p:spPr>
          <a:xfrm>
            <a:off x="761802" y="2743200"/>
            <a:ext cx="4646905" cy="3613149"/>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900" dirty="0">
                <a:effectLst/>
              </a:rPr>
              <a:t>Основною метою підготовки труб до зварювання газощільних панелей  є очищення зовнішньої поверхні труб по всій довжині від корозії, окалини, олії, вологи та інших забруднень. Процес очищення труби необхідний для подальшого отримання задовільного з’єднання між трубою та полосою при автоматичному зварюванні. </a:t>
            </a:r>
          </a:p>
          <a:p>
            <a:pPr indent="-228600">
              <a:lnSpc>
                <a:spcPct val="90000"/>
              </a:lnSpc>
              <a:spcAft>
                <a:spcPts val="600"/>
              </a:spcAft>
              <a:buFont typeface="Arial" panose="020B0604020202020204" pitchFamily="34" charset="0"/>
              <a:buChar char="•"/>
            </a:pPr>
            <a:r>
              <a:rPr lang="en-US" sz="1900" dirty="0">
                <a:effectLst/>
              </a:rPr>
              <a:t>Очищення зовнішньої поверхні труб виконується на автоматичній лінії для зачистки труб стрічковим шліфуванням або сталевою щіткою.</a:t>
            </a:r>
          </a:p>
        </p:txBody>
      </p:sp>
      <p:pic>
        <p:nvPicPr>
          <p:cNvPr id="6" name="Рисунок 5" descr="Изображение выглядит как на открытом воздухе, строительство, земля, синий&#10;&#10;Автоматически созданное описание">
            <a:extLst>
              <a:ext uri="{FF2B5EF4-FFF2-40B4-BE49-F238E27FC236}">
                <a16:creationId xmlns:a16="http://schemas.microsoft.com/office/drawing/2014/main" id="{D7BE5BA5-A5A6-3542-B66B-3904E8F546A3}"/>
              </a:ext>
            </a:extLst>
          </p:cNvPr>
          <p:cNvPicPr>
            <a:picLocks noChangeAspect="1"/>
          </p:cNvPicPr>
          <p:nvPr/>
        </p:nvPicPr>
        <p:blipFill>
          <a:blip r:embed="rId3">
            <a:extLst>
              <a:ext uri="{28A0092B-C50C-407E-A947-70E740481C1C}">
                <a14:useLocalDpi xmlns:a14="http://schemas.microsoft.com/office/drawing/2010/main" val="0"/>
              </a:ext>
            </a:extLst>
          </a:blip>
          <a:srcRect l="10791" r="29808" b="-2"/>
          <a:stretch/>
        </p:blipFill>
        <p:spPr>
          <a:xfrm>
            <a:off x="6096000" y="1"/>
            <a:ext cx="6102825" cy="6858000"/>
          </a:xfrm>
          <a:prstGeom prst="rect">
            <a:avLst/>
          </a:prstGeom>
        </p:spPr>
      </p:pic>
    </p:spTree>
    <p:extLst>
      <p:ext uri="{BB962C8B-B14F-4D97-AF65-F5344CB8AC3E}">
        <p14:creationId xmlns:p14="http://schemas.microsoft.com/office/powerpoint/2010/main" val="3444029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alphaModFix amt="62000"/>
          </a:blip>
          <a:tile tx="0" ty="0" sx="100000" sy="100000" flip="none" algn="tl"/>
        </a:blip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2">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F3A0A44-1887-66B8-4F09-9851906278A9}"/>
              </a:ext>
            </a:extLst>
          </p:cNvPr>
          <p:cNvSpPr txBox="1"/>
          <p:nvPr/>
        </p:nvSpPr>
        <p:spPr>
          <a:xfrm>
            <a:off x="6803409" y="-2"/>
            <a:ext cx="5557520" cy="170824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dirty="0">
                <a:effectLst/>
                <a:latin typeface="+mj-lt"/>
                <a:ea typeface="+mj-ea"/>
                <a:cs typeface="+mj-cs"/>
              </a:rPr>
              <a:t>Калібрування полоси</a:t>
            </a:r>
            <a:endParaRPr lang="en-US" sz="4000" dirty="0">
              <a:latin typeface="+mj-lt"/>
              <a:ea typeface="+mj-ea"/>
              <a:cs typeface="+mj-cs"/>
            </a:endParaRPr>
          </a:p>
        </p:txBody>
      </p:sp>
      <p:pic>
        <p:nvPicPr>
          <p:cNvPr id="6" name="Рисунок 5" descr="Изображение выглядит как машина, стальной, инжиниринг, Мастерская&#10;&#10;Автоматически созданное описание">
            <a:extLst>
              <a:ext uri="{FF2B5EF4-FFF2-40B4-BE49-F238E27FC236}">
                <a16:creationId xmlns:a16="http://schemas.microsoft.com/office/drawing/2014/main" id="{AF3B9EF6-6109-3AA3-3A2C-63AB4DA0D464}"/>
              </a:ext>
            </a:extLst>
          </p:cNvPr>
          <p:cNvPicPr>
            <a:picLocks noChangeAspect="1"/>
          </p:cNvPicPr>
          <p:nvPr/>
        </p:nvPicPr>
        <p:blipFill>
          <a:blip r:embed="rId3">
            <a:extLst>
              <a:ext uri="{28A0092B-C50C-407E-A947-70E740481C1C}">
                <a14:useLocalDpi xmlns:a14="http://schemas.microsoft.com/office/drawing/2010/main" val="0"/>
              </a:ext>
            </a:extLst>
          </a:blip>
          <a:srcRect l="15601" r="17358"/>
          <a:stretch/>
        </p:blipFill>
        <p:spPr>
          <a:xfrm>
            <a:off x="-1" y="-2"/>
            <a:ext cx="6096001" cy="6858002"/>
          </a:xfrm>
          <a:prstGeom prst="rect">
            <a:avLst/>
          </a:prstGeom>
        </p:spPr>
      </p:pic>
      <p:sp>
        <p:nvSpPr>
          <p:cNvPr id="5" name="TextBox 4">
            <a:extLst>
              <a:ext uri="{FF2B5EF4-FFF2-40B4-BE49-F238E27FC236}">
                <a16:creationId xmlns:a16="http://schemas.microsoft.com/office/drawing/2014/main" id="{940CC583-371B-1545-1E40-49A3A5E49A0A}"/>
              </a:ext>
            </a:extLst>
          </p:cNvPr>
          <p:cNvSpPr txBox="1"/>
          <p:nvPr/>
        </p:nvSpPr>
        <p:spPr>
          <a:xfrm>
            <a:off x="6329680" y="1320800"/>
            <a:ext cx="5794143" cy="4919281"/>
          </a:xfrm>
          <a:prstGeom prst="rect">
            <a:avLst/>
          </a:prstGeom>
        </p:spPr>
        <p:txBody>
          <a:bodyPr vert="horz" lIns="91440" tIns="45720" rIns="91440" bIns="45720" rtlCol="0" anchor="ctr">
            <a:noAutofit/>
          </a:bodyPr>
          <a:lstStyle/>
          <a:p>
            <a:pPr indent="-228600" algn="just">
              <a:lnSpc>
                <a:spcPct val="90000"/>
              </a:lnSpc>
              <a:spcAft>
                <a:spcPts val="600"/>
              </a:spcAft>
              <a:buFont typeface="Arial" panose="020B0604020202020204" pitchFamily="34" charset="0"/>
              <a:buChar char="•"/>
            </a:pPr>
            <a:r>
              <a:rPr lang="en-US" sz="2000" dirty="0">
                <a:effectLst/>
                <a:cs typeface="Times New Roman" panose="02020603050405020304" pitchFamily="18" charset="0"/>
              </a:rPr>
              <a:t>Для з'єднання труб в газощільних панелях застосовується сталева полоса прямокутного перерізу. У зв'язку з відхиленням розмірів полоси і труби від номінальних розмірів складно отримати заданий крок між трубами в панелі і розмір по ширині панелі з мінімальними відхиленнями, навіть за каліброваної полоси. Тому під час виготовлення газо</a:t>
            </a:r>
            <a:r>
              <a:rPr lang="uk-UA" sz="2000" dirty="0">
                <a:effectLst/>
                <a:cs typeface="Times New Roman" panose="02020603050405020304" pitchFamily="18" charset="0"/>
              </a:rPr>
              <a:t>щільних</a:t>
            </a:r>
            <a:r>
              <a:rPr lang="en-US" sz="2000" dirty="0">
                <a:effectLst/>
                <a:cs typeface="Times New Roman" panose="02020603050405020304" pitchFamily="18" charset="0"/>
              </a:rPr>
              <a:t> панелей в комплекті з автоматичною зварювальною установкою застосовують машину для правки і калібрування полоси. У процесі правки і калібрування забезпечується очищення смуги від окалини і продуктів корозії. За фактичним діаметром партії труб верстат налаштовують для калібрування смуги на необхідну ширину, що забезпечує заданий крок труб у панелі. </a:t>
            </a:r>
          </a:p>
        </p:txBody>
      </p:sp>
    </p:spTree>
    <p:extLst>
      <p:ext uri="{BB962C8B-B14F-4D97-AF65-F5344CB8AC3E}">
        <p14:creationId xmlns:p14="http://schemas.microsoft.com/office/powerpoint/2010/main" val="2508632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alphaModFix amt="62000"/>
          </a:blip>
          <a:tile tx="0" ty="0" sx="100000" sy="100000" flip="none" algn="tl"/>
        </a:blip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5B1FC96-0749-41C9-BAED-E089E7714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8BD45FF-254D-065B-23FD-2565868E6891}"/>
              </a:ext>
            </a:extLst>
          </p:cNvPr>
          <p:cNvSpPr txBox="1"/>
          <p:nvPr/>
        </p:nvSpPr>
        <p:spPr>
          <a:xfrm>
            <a:off x="630936" y="4562856"/>
            <a:ext cx="3419856" cy="16002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000" b="1" kern="1200" dirty="0" err="1">
                <a:solidFill>
                  <a:schemeClr val="tx1"/>
                </a:solidFill>
                <a:effectLst/>
                <a:latin typeface="+mj-lt"/>
                <a:ea typeface="+mj-ea"/>
                <a:cs typeface="+mj-cs"/>
              </a:rPr>
              <a:t>Автоматичне</a:t>
            </a:r>
            <a:r>
              <a:rPr lang="en-US" sz="3000" b="1" kern="1200" dirty="0">
                <a:solidFill>
                  <a:schemeClr val="tx1"/>
                </a:solidFill>
                <a:effectLst/>
                <a:latin typeface="+mj-lt"/>
                <a:ea typeface="+mj-ea"/>
                <a:cs typeface="+mj-cs"/>
              </a:rPr>
              <a:t> зварювання газощільної панелі</a:t>
            </a:r>
            <a:endParaRPr lang="en-US" sz="3000" kern="1200" dirty="0">
              <a:solidFill>
                <a:schemeClr val="tx1"/>
              </a:solidFill>
              <a:latin typeface="+mj-lt"/>
              <a:ea typeface="+mj-ea"/>
              <a:cs typeface="+mj-cs"/>
            </a:endParaRPr>
          </a:p>
        </p:txBody>
      </p:sp>
      <p:pic>
        <p:nvPicPr>
          <p:cNvPr id="6" name="Рисунок 5" descr="Изображение выглядит как машина, завод, стальной, промышленность&#10;&#10;Автоматически созданное описание">
            <a:extLst>
              <a:ext uri="{FF2B5EF4-FFF2-40B4-BE49-F238E27FC236}">
                <a16:creationId xmlns:a16="http://schemas.microsoft.com/office/drawing/2014/main" id="{89A58728-B37D-93F3-CBE4-AD6B2111213F}"/>
              </a:ext>
            </a:extLst>
          </p:cNvPr>
          <p:cNvPicPr>
            <a:picLocks noChangeAspect="1"/>
          </p:cNvPicPr>
          <p:nvPr/>
        </p:nvPicPr>
        <p:blipFill>
          <a:blip r:embed="rId3">
            <a:extLst>
              <a:ext uri="{28A0092B-C50C-407E-A947-70E740481C1C}">
                <a14:useLocalDpi xmlns:a14="http://schemas.microsoft.com/office/drawing/2010/main" val="0"/>
              </a:ext>
            </a:extLst>
          </a:blip>
          <a:srcRect b="3725"/>
          <a:stretch/>
        </p:blipFill>
        <p:spPr>
          <a:xfrm>
            <a:off x="5" y="10"/>
            <a:ext cx="6095995" cy="4196271"/>
          </a:xfrm>
          <a:custGeom>
            <a:avLst/>
            <a:gdLst/>
            <a:ahLst/>
            <a:cxnLst/>
            <a:rect l="l" t="t" r="r" b="b"/>
            <a:pathLst>
              <a:path w="6005375" h="4196281">
                <a:moveTo>
                  <a:pt x="0" y="0"/>
                </a:moveTo>
                <a:lnTo>
                  <a:pt x="6000672" y="0"/>
                </a:lnTo>
                <a:lnTo>
                  <a:pt x="5998730" y="19709"/>
                </a:lnTo>
                <a:cubicBezTo>
                  <a:pt x="6001245" y="280059"/>
                  <a:pt x="5986415" y="540409"/>
                  <a:pt x="5999656" y="800631"/>
                </a:cubicBezTo>
                <a:cubicBezTo>
                  <a:pt x="6009855" y="1001996"/>
                  <a:pt x="6003364" y="1203233"/>
                  <a:pt x="5999656" y="1404471"/>
                </a:cubicBezTo>
                <a:cubicBezTo>
                  <a:pt x="5992506" y="1790420"/>
                  <a:pt x="6003364" y="2175860"/>
                  <a:pt x="5998730" y="2561300"/>
                </a:cubicBezTo>
                <a:cubicBezTo>
                  <a:pt x="5996744" y="2732154"/>
                  <a:pt x="5998994" y="2902754"/>
                  <a:pt x="6003364" y="3073609"/>
                </a:cubicBezTo>
                <a:cubicBezTo>
                  <a:pt x="6009720" y="3317560"/>
                  <a:pt x="5999923" y="3561638"/>
                  <a:pt x="5989197" y="3805463"/>
                </a:cubicBezTo>
                <a:cubicBezTo>
                  <a:pt x="5985594" y="3872508"/>
                  <a:pt x="5984647" y="3939633"/>
                  <a:pt x="5986348" y="4006695"/>
                </a:cubicBezTo>
                <a:lnTo>
                  <a:pt x="5997254" y="4174633"/>
                </a:lnTo>
                <a:lnTo>
                  <a:pt x="5951601" y="4176620"/>
                </a:lnTo>
                <a:cubicBezTo>
                  <a:pt x="5886702" y="4176651"/>
                  <a:pt x="5821788" y="4174749"/>
                  <a:pt x="5756905" y="4173480"/>
                </a:cubicBezTo>
                <a:cubicBezTo>
                  <a:pt x="5518559" y="4169040"/>
                  <a:pt x="5280086" y="4173480"/>
                  <a:pt x="5042247" y="4150774"/>
                </a:cubicBezTo>
                <a:cubicBezTo>
                  <a:pt x="4977618" y="4144622"/>
                  <a:pt x="4912546" y="4140690"/>
                  <a:pt x="4847600" y="4141467"/>
                </a:cubicBezTo>
                <a:cubicBezTo>
                  <a:pt x="4782655" y="4142244"/>
                  <a:pt x="4717835" y="4147730"/>
                  <a:pt x="4653713" y="4160414"/>
                </a:cubicBezTo>
                <a:cubicBezTo>
                  <a:pt x="4446571" y="4200625"/>
                  <a:pt x="4238796" y="4203162"/>
                  <a:pt x="4029497" y="4186925"/>
                </a:cubicBezTo>
                <a:cubicBezTo>
                  <a:pt x="3943621" y="4180203"/>
                  <a:pt x="3857746" y="4169040"/>
                  <a:pt x="3771489" y="4171196"/>
                </a:cubicBezTo>
                <a:cubicBezTo>
                  <a:pt x="3623585" y="4175129"/>
                  <a:pt x="3475554" y="4167137"/>
                  <a:pt x="3327523" y="4169167"/>
                </a:cubicBezTo>
                <a:cubicBezTo>
                  <a:pt x="3323528" y="4169738"/>
                  <a:pt x="3319443" y="4169205"/>
                  <a:pt x="3315727" y="4167645"/>
                </a:cubicBezTo>
                <a:cubicBezTo>
                  <a:pt x="3278941" y="4142402"/>
                  <a:pt x="3238603" y="4152169"/>
                  <a:pt x="3200549" y="4158765"/>
                </a:cubicBezTo>
                <a:cubicBezTo>
                  <a:pt x="3074082" y="4180710"/>
                  <a:pt x="2947742" y="4191492"/>
                  <a:pt x="2819246" y="4174494"/>
                </a:cubicBezTo>
                <a:cubicBezTo>
                  <a:pt x="2696546" y="4156698"/>
                  <a:pt x="2572096" y="4154478"/>
                  <a:pt x="2448851" y="4167898"/>
                </a:cubicBezTo>
                <a:cubicBezTo>
                  <a:pt x="2279383" y="4187687"/>
                  <a:pt x="2110549" y="4183501"/>
                  <a:pt x="1941462" y="4167898"/>
                </a:cubicBezTo>
                <a:cubicBezTo>
                  <a:pt x="1872837" y="4161556"/>
                  <a:pt x="1803198" y="4150774"/>
                  <a:pt x="1735208" y="4166630"/>
                </a:cubicBezTo>
                <a:cubicBezTo>
                  <a:pt x="1651489" y="4186038"/>
                  <a:pt x="1568023" y="4179695"/>
                  <a:pt x="1484050" y="4175382"/>
                </a:cubicBezTo>
                <a:cubicBezTo>
                  <a:pt x="1377752" y="4169801"/>
                  <a:pt x="1271708" y="4153692"/>
                  <a:pt x="1165029" y="4166376"/>
                </a:cubicBezTo>
                <a:cubicBezTo>
                  <a:pt x="1115685" y="4172211"/>
                  <a:pt x="1066722" y="4181471"/>
                  <a:pt x="1016744" y="4179061"/>
                </a:cubicBezTo>
                <a:cubicBezTo>
                  <a:pt x="878481" y="4172719"/>
                  <a:pt x="740344" y="4165235"/>
                  <a:pt x="601826" y="4166376"/>
                </a:cubicBezTo>
                <a:cubicBezTo>
                  <a:pt x="543857" y="4166757"/>
                  <a:pt x="486268" y="4168659"/>
                  <a:pt x="428553" y="4172845"/>
                </a:cubicBezTo>
                <a:cubicBezTo>
                  <a:pt x="320859" y="4180710"/>
                  <a:pt x="213546" y="4170055"/>
                  <a:pt x="106234" y="4166249"/>
                </a:cubicBezTo>
                <a:lnTo>
                  <a:pt x="0" y="4171008"/>
                </a:lnTo>
                <a:close/>
              </a:path>
            </a:pathLst>
          </a:custGeom>
        </p:spPr>
      </p:pic>
      <p:pic>
        <p:nvPicPr>
          <p:cNvPr id="7" name="Рисунок 6" descr="Изображение выглядит как металл, труба, стальной, земля&#10;&#10;Автоматически созданное описание">
            <a:extLst>
              <a:ext uri="{FF2B5EF4-FFF2-40B4-BE49-F238E27FC236}">
                <a16:creationId xmlns:a16="http://schemas.microsoft.com/office/drawing/2014/main" id="{A23367CE-AC24-810F-F2DC-6DB5732D19F0}"/>
              </a:ext>
            </a:extLst>
          </p:cNvPr>
          <p:cNvPicPr>
            <a:picLocks noChangeAspect="1"/>
          </p:cNvPicPr>
          <p:nvPr/>
        </p:nvPicPr>
        <p:blipFill>
          <a:blip r:embed="rId4" cstate="print">
            <a:extLst>
              <a:ext uri="{28A0092B-C50C-407E-A947-70E740481C1C}">
                <a14:useLocalDpi xmlns:a14="http://schemas.microsoft.com/office/drawing/2010/main" val="0"/>
              </a:ext>
            </a:extLst>
          </a:blip>
          <a:srcRect t="1308" r="-3" b="2"/>
          <a:stretch/>
        </p:blipFill>
        <p:spPr>
          <a:xfrm>
            <a:off x="6019800" y="10"/>
            <a:ext cx="6172195" cy="4187662"/>
          </a:xfrm>
          <a:custGeom>
            <a:avLst/>
            <a:gdLst/>
            <a:ahLst/>
            <a:cxnLst/>
            <a:rect l="l" t="t" r="r" b="b"/>
            <a:pathLst>
              <a:path w="6006950" h="4187672">
                <a:moveTo>
                  <a:pt x="9223" y="0"/>
                </a:moveTo>
                <a:lnTo>
                  <a:pt x="6006950" y="0"/>
                </a:lnTo>
                <a:lnTo>
                  <a:pt x="6006950" y="4169490"/>
                </a:lnTo>
                <a:lnTo>
                  <a:pt x="5787907" y="4174448"/>
                </a:lnTo>
                <a:cubicBezTo>
                  <a:pt x="5713866" y="4173475"/>
                  <a:pt x="5639861" y="4169853"/>
                  <a:pt x="5566029" y="4163587"/>
                </a:cubicBezTo>
                <a:cubicBezTo>
                  <a:pt x="5458843" y="4155595"/>
                  <a:pt x="5350768" y="4144559"/>
                  <a:pt x="5244343" y="4164855"/>
                </a:cubicBezTo>
                <a:cubicBezTo>
                  <a:pt x="5127517" y="4187307"/>
                  <a:pt x="5010817" y="4187434"/>
                  <a:pt x="4892977" y="4181726"/>
                </a:cubicBezTo>
                <a:cubicBezTo>
                  <a:pt x="4792260" y="4176906"/>
                  <a:pt x="4691923" y="4151536"/>
                  <a:pt x="4590445" y="4178301"/>
                </a:cubicBezTo>
                <a:cubicBezTo>
                  <a:pt x="4580348" y="4179772"/>
                  <a:pt x="4570061" y="4179341"/>
                  <a:pt x="4560128" y="4177032"/>
                </a:cubicBezTo>
                <a:cubicBezTo>
                  <a:pt x="4449137" y="4161684"/>
                  <a:pt x="4337384" y="4174242"/>
                  <a:pt x="4226013" y="4169929"/>
                </a:cubicBezTo>
                <a:cubicBezTo>
                  <a:pt x="4174640" y="4167899"/>
                  <a:pt x="4122252" y="4169041"/>
                  <a:pt x="4071513" y="4163587"/>
                </a:cubicBezTo>
                <a:cubicBezTo>
                  <a:pt x="3955067" y="4151156"/>
                  <a:pt x="3838874" y="4144559"/>
                  <a:pt x="3723697" y="4173861"/>
                </a:cubicBezTo>
                <a:cubicBezTo>
                  <a:pt x="3690082" y="4181764"/>
                  <a:pt x="3655732" y="4186013"/>
                  <a:pt x="3621204" y="4186546"/>
                </a:cubicBezTo>
                <a:cubicBezTo>
                  <a:pt x="3508437" y="4190605"/>
                  <a:pt x="3396050" y="4182867"/>
                  <a:pt x="3283664" y="4176525"/>
                </a:cubicBezTo>
                <a:cubicBezTo>
                  <a:pt x="3205652" y="4172085"/>
                  <a:pt x="3127768" y="4162445"/>
                  <a:pt x="3049630" y="4170563"/>
                </a:cubicBezTo>
                <a:cubicBezTo>
                  <a:pt x="3004218" y="4175257"/>
                  <a:pt x="2958427" y="4175257"/>
                  <a:pt x="2913015" y="4170563"/>
                </a:cubicBezTo>
                <a:cubicBezTo>
                  <a:pt x="2829321" y="4160758"/>
                  <a:pt x="2744879" y="4158931"/>
                  <a:pt x="2660842" y="4165109"/>
                </a:cubicBezTo>
                <a:cubicBezTo>
                  <a:pt x="2535390" y="4175891"/>
                  <a:pt x="2410065" y="4184897"/>
                  <a:pt x="2284232" y="4167773"/>
                </a:cubicBezTo>
                <a:cubicBezTo>
                  <a:pt x="2212868" y="4156559"/>
                  <a:pt x="2140312" y="4155240"/>
                  <a:pt x="2068592" y="4163840"/>
                </a:cubicBezTo>
                <a:cubicBezTo>
                  <a:pt x="1897729" y="4187814"/>
                  <a:pt x="1726485" y="4180077"/>
                  <a:pt x="1555241" y="4170183"/>
                </a:cubicBezTo>
                <a:cubicBezTo>
                  <a:pt x="1440824" y="4163460"/>
                  <a:pt x="1325901" y="4151156"/>
                  <a:pt x="1211738" y="4167392"/>
                </a:cubicBezTo>
                <a:cubicBezTo>
                  <a:pt x="1066118" y="4187688"/>
                  <a:pt x="920370" y="4180965"/>
                  <a:pt x="774368" y="4175003"/>
                </a:cubicBezTo>
                <a:cubicBezTo>
                  <a:pt x="667182" y="4170563"/>
                  <a:pt x="559869" y="4157117"/>
                  <a:pt x="452430" y="4173734"/>
                </a:cubicBezTo>
                <a:cubicBezTo>
                  <a:pt x="441369" y="4175244"/>
                  <a:pt x="430117" y="4174115"/>
                  <a:pt x="419576" y="4170436"/>
                </a:cubicBezTo>
                <a:cubicBezTo>
                  <a:pt x="378807" y="4157016"/>
                  <a:pt x="335096" y="4155215"/>
                  <a:pt x="293363" y="4165236"/>
                </a:cubicBezTo>
                <a:cubicBezTo>
                  <a:pt x="216367" y="4182106"/>
                  <a:pt x="139497" y="4189463"/>
                  <a:pt x="61105" y="4174115"/>
                </a:cubicBezTo>
                <a:lnTo>
                  <a:pt x="13323" y="4171265"/>
                </a:lnTo>
                <a:lnTo>
                  <a:pt x="28554" y="3843045"/>
                </a:lnTo>
                <a:cubicBezTo>
                  <a:pt x="30457" y="3722610"/>
                  <a:pt x="27412" y="3602256"/>
                  <a:pt x="15626" y="3482187"/>
                </a:cubicBezTo>
                <a:cubicBezTo>
                  <a:pt x="-847" y="3335690"/>
                  <a:pt x="-4304" y="3188124"/>
                  <a:pt x="5296" y="3041068"/>
                </a:cubicBezTo>
                <a:cubicBezTo>
                  <a:pt x="11786" y="2956911"/>
                  <a:pt x="18539" y="2872754"/>
                  <a:pt x="22776" y="2788472"/>
                </a:cubicBezTo>
                <a:cubicBezTo>
                  <a:pt x="28180" y="2668580"/>
                  <a:pt x="25173" y="2548474"/>
                  <a:pt x="13771" y="2428964"/>
                </a:cubicBezTo>
                <a:cubicBezTo>
                  <a:pt x="4237" y="2337829"/>
                  <a:pt x="3177" y="2246070"/>
                  <a:pt x="10593" y="2154757"/>
                </a:cubicBezTo>
                <a:cubicBezTo>
                  <a:pt x="25690" y="1999286"/>
                  <a:pt x="9931" y="1843813"/>
                  <a:pt x="5032" y="1688466"/>
                </a:cubicBezTo>
                <a:cubicBezTo>
                  <a:pt x="-3577" y="1402691"/>
                  <a:pt x="20393" y="1117045"/>
                  <a:pt x="9666" y="831270"/>
                </a:cubicBezTo>
                <a:cubicBezTo>
                  <a:pt x="3841" y="689908"/>
                  <a:pt x="16420" y="548673"/>
                  <a:pt x="9666" y="407311"/>
                </a:cubicBezTo>
                <a:cubicBezTo>
                  <a:pt x="4105" y="306755"/>
                  <a:pt x="397" y="206200"/>
                  <a:pt x="4105" y="105518"/>
                </a:cubicBezTo>
                <a:cubicBezTo>
                  <a:pt x="5164" y="78059"/>
                  <a:pt x="5826" y="50473"/>
                  <a:pt x="9534" y="23396"/>
                </a:cubicBezTo>
                <a:close/>
              </a:path>
            </a:pathLst>
          </a:custGeom>
        </p:spPr>
      </p:pic>
      <p:sp>
        <p:nvSpPr>
          <p:cNvPr id="14" name="sketch line">
            <a:extLst>
              <a:ext uri="{FF2B5EF4-FFF2-40B4-BE49-F238E27FC236}">
                <a16:creationId xmlns:a16="http://schemas.microsoft.com/office/drawing/2014/main" id="{63C1A86C-B1A8-4AEC-B001-595C91716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89020" y="540453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FD830B2-B363-3F3F-99FA-D702CCFF71CE}"/>
              </a:ext>
            </a:extLst>
          </p:cNvPr>
          <p:cNvSpPr txBox="1"/>
          <p:nvPr/>
        </p:nvSpPr>
        <p:spPr>
          <a:xfrm>
            <a:off x="4654294" y="4562856"/>
            <a:ext cx="6903721" cy="1600200"/>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dirty="0" err="1">
                <a:effectLst/>
              </a:rPr>
              <a:t>Головним</a:t>
            </a:r>
            <a:r>
              <a:rPr lang="en-US" sz="2000" dirty="0">
                <a:effectLst/>
              </a:rPr>
              <a:t> </a:t>
            </a:r>
            <a:r>
              <a:rPr lang="en-US" sz="2000" dirty="0" err="1">
                <a:effectLst/>
              </a:rPr>
              <a:t>етапом</a:t>
            </a:r>
            <a:r>
              <a:rPr lang="en-US" sz="2000" dirty="0">
                <a:effectLst/>
              </a:rPr>
              <a:t> </a:t>
            </a:r>
            <a:r>
              <a:rPr lang="en-US" sz="2000" dirty="0" err="1">
                <a:effectLst/>
              </a:rPr>
              <a:t>технологічного</a:t>
            </a:r>
            <a:r>
              <a:rPr lang="en-US" sz="2000" dirty="0">
                <a:effectLst/>
              </a:rPr>
              <a:t> процесу з виготовлення газощільних панелей є </a:t>
            </a:r>
            <a:r>
              <a:rPr lang="en-US" sz="2000" dirty="0" err="1">
                <a:effectLst/>
              </a:rPr>
              <a:t>автоматичне</a:t>
            </a:r>
            <a:r>
              <a:rPr lang="en-US" sz="2000" dirty="0">
                <a:effectLst/>
              </a:rPr>
              <a:t> зварювання труб між </a:t>
            </a:r>
            <a:r>
              <a:rPr lang="en-US" sz="2000" dirty="0" err="1">
                <a:effectLst/>
              </a:rPr>
              <a:t>собою</a:t>
            </a:r>
            <a:r>
              <a:rPr lang="en-US" sz="2000" dirty="0">
                <a:effectLst/>
              </a:rPr>
              <a:t> </a:t>
            </a:r>
            <a:r>
              <a:rPr lang="en-US" sz="2000" dirty="0" err="1">
                <a:effectLst/>
              </a:rPr>
              <a:t>через</a:t>
            </a:r>
            <a:r>
              <a:rPr lang="en-US" sz="2000" dirty="0">
                <a:effectLst/>
              </a:rPr>
              <a:t> </a:t>
            </a:r>
            <a:r>
              <a:rPr lang="en-US" sz="2000" dirty="0" err="1">
                <a:effectLst/>
              </a:rPr>
              <a:t>стальну</a:t>
            </a:r>
            <a:r>
              <a:rPr lang="en-US" sz="2000" dirty="0">
                <a:effectLst/>
              </a:rPr>
              <a:t> </a:t>
            </a:r>
            <a:r>
              <a:rPr lang="en-US" sz="2000" dirty="0" err="1">
                <a:effectLst/>
              </a:rPr>
              <a:t>полосу</a:t>
            </a:r>
            <a:r>
              <a:rPr lang="en-US" sz="2000" dirty="0">
                <a:effectLst/>
              </a:rPr>
              <a:t>. </a:t>
            </a:r>
            <a:r>
              <a:rPr lang="en-US" sz="2000" dirty="0" err="1">
                <a:effectLst/>
              </a:rPr>
              <a:t>Ця</a:t>
            </a:r>
            <a:r>
              <a:rPr lang="en-US" sz="2000" dirty="0">
                <a:effectLst/>
              </a:rPr>
              <a:t> </a:t>
            </a:r>
            <a:r>
              <a:rPr lang="en-US" sz="2000" dirty="0" err="1">
                <a:effectLst/>
              </a:rPr>
              <a:t>операція</a:t>
            </a:r>
            <a:r>
              <a:rPr lang="en-US" sz="2000" dirty="0">
                <a:effectLst/>
              </a:rPr>
              <a:t> виконується </a:t>
            </a:r>
            <a:r>
              <a:rPr lang="en-US" sz="2000" dirty="0" err="1">
                <a:effectLst/>
              </a:rPr>
              <a:t>сучасною</a:t>
            </a:r>
            <a:r>
              <a:rPr lang="en-US" sz="2000" dirty="0">
                <a:effectLst/>
              </a:rPr>
              <a:t> установкою для зварювання </a:t>
            </a:r>
            <a:r>
              <a:rPr lang="en-US" sz="2000" dirty="0" err="1">
                <a:effectLst/>
              </a:rPr>
              <a:t>типу</a:t>
            </a:r>
            <a:r>
              <a:rPr lang="en-US" sz="2000" dirty="0">
                <a:effectLst/>
              </a:rPr>
              <a:t> 411 DS 4/2000, фірми  DEUMA.        </a:t>
            </a:r>
          </a:p>
        </p:txBody>
      </p:sp>
    </p:spTree>
    <p:extLst>
      <p:ext uri="{BB962C8B-B14F-4D97-AF65-F5344CB8AC3E}">
        <p14:creationId xmlns:p14="http://schemas.microsoft.com/office/powerpoint/2010/main" val="132577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1000"/>
            <a:lum/>
          </a:blip>
          <a:srcRect/>
          <a:tile tx="0" ty="0" sx="100000" sy="100000" flip="none" algn="tl"/>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AD867C-4958-EEF0-87BB-A4045D834D2A}"/>
              </a:ext>
            </a:extLst>
          </p:cNvPr>
          <p:cNvSpPr txBox="1"/>
          <p:nvPr/>
        </p:nvSpPr>
        <p:spPr>
          <a:xfrm>
            <a:off x="2499360" y="575995"/>
            <a:ext cx="7376160" cy="4616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algn="ctr"/>
            <a:r>
              <a:rPr lang="uk-UA" sz="2400" b="1" dirty="0">
                <a:effectLst/>
                <a:latin typeface="Times New Roman" panose="02020603050405020304" pitchFamily="18" charset="0"/>
                <a:ea typeface="Aptos" panose="020B0004020202020204" pitchFamily="34" charset="0"/>
              </a:rPr>
              <a:t>Схема зварювання на автоматичній установці</a:t>
            </a:r>
            <a:endParaRPr lang="uk-UA" sz="2400" dirty="0"/>
          </a:p>
        </p:txBody>
      </p:sp>
      <p:sp>
        <p:nvSpPr>
          <p:cNvPr id="18" name="TextBox 17">
            <a:extLst>
              <a:ext uri="{FF2B5EF4-FFF2-40B4-BE49-F238E27FC236}">
                <a16:creationId xmlns:a16="http://schemas.microsoft.com/office/drawing/2014/main" id="{F330D41D-934D-6A6E-D61D-92A43AF9BFA1}"/>
              </a:ext>
            </a:extLst>
          </p:cNvPr>
          <p:cNvSpPr txBox="1"/>
          <p:nvPr/>
        </p:nvSpPr>
        <p:spPr>
          <a:xfrm>
            <a:off x="406400" y="1217071"/>
            <a:ext cx="11704320" cy="1296702"/>
          </a:xfrm>
          <a:prstGeom prst="rect">
            <a:avLst/>
          </a:prstGeom>
          <a:noFill/>
        </p:spPr>
        <p:txBody>
          <a:bodyPr wrap="square">
            <a:spAutoFit/>
          </a:bodyPr>
          <a:lstStyle/>
          <a:p>
            <a:pPr indent="449580" algn="just">
              <a:lnSpc>
                <a:spcPct val="150000"/>
              </a:lnSpc>
              <a:spcAft>
                <a:spcPts val="800"/>
              </a:spcAft>
            </a:pPr>
            <a:r>
              <a:rPr lang="uk-UA"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Перший елемент панелі може бути отриманий з будь-якого числа труб, що залежить від кількості зварювальних головок в установці. На установці з чотирма зварювальними головками шляхом вварювання полоси можна отримати «трійку»:</a:t>
            </a:r>
            <a:endParaRPr lang="uk-UA" sz="1400" b="1" kern="100" dirty="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19" name="Group 12">
            <a:extLst>
              <a:ext uri="{FF2B5EF4-FFF2-40B4-BE49-F238E27FC236}">
                <a16:creationId xmlns:a16="http://schemas.microsoft.com/office/drawing/2014/main" id="{BB45AB5E-19E9-676F-931E-4CA6B4BCA499}"/>
              </a:ext>
            </a:extLst>
          </p:cNvPr>
          <p:cNvGrpSpPr>
            <a:grpSpLocks/>
          </p:cNvGrpSpPr>
          <p:nvPr/>
        </p:nvGrpSpPr>
        <p:grpSpPr>
          <a:xfrm>
            <a:off x="5044364" y="2744020"/>
            <a:ext cx="1712035" cy="595153"/>
            <a:chOff x="9525" y="0"/>
            <a:chExt cx="1014730" cy="392429"/>
          </a:xfrm>
        </p:grpSpPr>
        <p:sp>
          <p:nvSpPr>
            <p:cNvPr id="20" name="Graphic 13">
              <a:extLst>
                <a:ext uri="{FF2B5EF4-FFF2-40B4-BE49-F238E27FC236}">
                  <a16:creationId xmlns:a16="http://schemas.microsoft.com/office/drawing/2014/main" id="{79D4BCAA-4E88-B185-BF93-7C9B0A693214}"/>
                </a:ext>
              </a:extLst>
            </p:cNvPr>
            <p:cNvSpPr/>
            <p:nvPr/>
          </p:nvSpPr>
          <p:spPr>
            <a:xfrm>
              <a:off x="9525" y="152400"/>
              <a:ext cx="1014730" cy="240029"/>
            </a:xfrm>
            <a:custGeom>
              <a:avLst/>
              <a:gdLst/>
              <a:ahLst/>
              <a:cxnLst/>
              <a:rect l="l" t="t" r="r" b="b"/>
              <a:pathLst>
                <a:path w="1014730" h="240029">
                  <a:moveTo>
                    <a:pt x="896619" y="240029"/>
                  </a:moveTo>
                  <a:lnTo>
                    <a:pt x="850106" y="230663"/>
                  </a:lnTo>
                  <a:lnTo>
                    <a:pt x="812164" y="205104"/>
                  </a:lnTo>
                  <a:lnTo>
                    <a:pt x="786606" y="167163"/>
                  </a:lnTo>
                  <a:lnTo>
                    <a:pt x="777239" y="120650"/>
                  </a:lnTo>
                  <a:lnTo>
                    <a:pt x="786606" y="73402"/>
                  </a:lnTo>
                  <a:lnTo>
                    <a:pt x="812165" y="35083"/>
                  </a:lnTo>
                  <a:lnTo>
                    <a:pt x="850106" y="9386"/>
                  </a:lnTo>
                  <a:lnTo>
                    <a:pt x="896619" y="0"/>
                  </a:lnTo>
                  <a:lnTo>
                    <a:pt x="942399" y="9386"/>
                  </a:lnTo>
                  <a:lnTo>
                    <a:pt x="979963" y="35083"/>
                  </a:lnTo>
                  <a:lnTo>
                    <a:pt x="1005383" y="73402"/>
                  </a:lnTo>
                  <a:lnTo>
                    <a:pt x="1014730" y="120650"/>
                  </a:lnTo>
                  <a:lnTo>
                    <a:pt x="1005383" y="167163"/>
                  </a:lnTo>
                  <a:lnTo>
                    <a:pt x="979963" y="205104"/>
                  </a:lnTo>
                  <a:lnTo>
                    <a:pt x="942399" y="230663"/>
                  </a:lnTo>
                  <a:lnTo>
                    <a:pt x="896619" y="240029"/>
                  </a:lnTo>
                  <a:close/>
                </a:path>
                <a:path w="1014730" h="240029">
                  <a:moveTo>
                    <a:pt x="508000" y="240029"/>
                  </a:moveTo>
                  <a:lnTo>
                    <a:pt x="461486" y="230663"/>
                  </a:lnTo>
                  <a:lnTo>
                    <a:pt x="423544" y="205104"/>
                  </a:lnTo>
                  <a:lnTo>
                    <a:pt x="397986" y="167163"/>
                  </a:lnTo>
                  <a:lnTo>
                    <a:pt x="388619" y="120650"/>
                  </a:lnTo>
                  <a:lnTo>
                    <a:pt x="397986" y="73402"/>
                  </a:lnTo>
                  <a:lnTo>
                    <a:pt x="423545" y="35083"/>
                  </a:lnTo>
                  <a:lnTo>
                    <a:pt x="461486" y="9386"/>
                  </a:lnTo>
                  <a:lnTo>
                    <a:pt x="508000" y="0"/>
                  </a:lnTo>
                  <a:lnTo>
                    <a:pt x="553779" y="9386"/>
                  </a:lnTo>
                  <a:lnTo>
                    <a:pt x="591343" y="35083"/>
                  </a:lnTo>
                  <a:lnTo>
                    <a:pt x="616763" y="73402"/>
                  </a:lnTo>
                  <a:lnTo>
                    <a:pt x="626110" y="120650"/>
                  </a:lnTo>
                  <a:lnTo>
                    <a:pt x="616763" y="167163"/>
                  </a:lnTo>
                  <a:lnTo>
                    <a:pt x="591343" y="205104"/>
                  </a:lnTo>
                  <a:lnTo>
                    <a:pt x="553779" y="230663"/>
                  </a:lnTo>
                  <a:lnTo>
                    <a:pt x="508000" y="240029"/>
                  </a:lnTo>
                  <a:close/>
                </a:path>
                <a:path w="1014730" h="240029">
                  <a:moveTo>
                    <a:pt x="119380" y="240029"/>
                  </a:moveTo>
                  <a:lnTo>
                    <a:pt x="72866" y="230663"/>
                  </a:lnTo>
                  <a:lnTo>
                    <a:pt x="34925" y="205104"/>
                  </a:lnTo>
                  <a:lnTo>
                    <a:pt x="9366" y="167163"/>
                  </a:lnTo>
                  <a:lnTo>
                    <a:pt x="0" y="120650"/>
                  </a:lnTo>
                  <a:lnTo>
                    <a:pt x="9366" y="73402"/>
                  </a:lnTo>
                  <a:lnTo>
                    <a:pt x="34925" y="35083"/>
                  </a:lnTo>
                  <a:lnTo>
                    <a:pt x="72866" y="9386"/>
                  </a:lnTo>
                  <a:lnTo>
                    <a:pt x="119380" y="0"/>
                  </a:lnTo>
                  <a:lnTo>
                    <a:pt x="165893" y="9386"/>
                  </a:lnTo>
                  <a:lnTo>
                    <a:pt x="203835" y="35083"/>
                  </a:lnTo>
                  <a:lnTo>
                    <a:pt x="229393" y="73402"/>
                  </a:lnTo>
                  <a:lnTo>
                    <a:pt x="238760" y="120650"/>
                  </a:lnTo>
                  <a:lnTo>
                    <a:pt x="229393" y="167163"/>
                  </a:lnTo>
                  <a:lnTo>
                    <a:pt x="203834" y="205104"/>
                  </a:lnTo>
                  <a:lnTo>
                    <a:pt x="165893" y="230663"/>
                  </a:lnTo>
                  <a:lnTo>
                    <a:pt x="119380" y="240029"/>
                  </a:lnTo>
                  <a:close/>
                </a:path>
                <a:path w="1014730" h="240029">
                  <a:moveTo>
                    <a:pt x="240030" y="120650"/>
                  </a:moveTo>
                  <a:lnTo>
                    <a:pt x="388619" y="120650"/>
                  </a:lnTo>
                </a:path>
                <a:path w="1014730" h="240029">
                  <a:moveTo>
                    <a:pt x="777239" y="120650"/>
                  </a:moveTo>
                  <a:lnTo>
                    <a:pt x="627380" y="120650"/>
                  </a:lnTo>
                </a:path>
              </a:pathLst>
            </a:custGeom>
            <a:ln w="19050">
              <a:solidFill>
                <a:srgbClr val="000000"/>
              </a:solidFill>
              <a:prstDash val="solid"/>
            </a:ln>
          </p:spPr>
          <p:txBody>
            <a:bodyPr wrap="square" lIns="0" tIns="0" rIns="0" bIns="0" rtlCol="0">
              <a:prstTxWarp prst="textNoShape">
                <a:avLst/>
              </a:prstTxWarp>
              <a:noAutofit/>
            </a:bodyPr>
            <a:lstStyle/>
            <a:p>
              <a:endParaRPr lang="uk-UA"/>
            </a:p>
          </p:txBody>
        </p:sp>
        <p:sp>
          <p:nvSpPr>
            <p:cNvPr id="21" name="Graphic 14">
              <a:extLst>
                <a:ext uri="{FF2B5EF4-FFF2-40B4-BE49-F238E27FC236}">
                  <a16:creationId xmlns:a16="http://schemas.microsoft.com/office/drawing/2014/main" id="{52CCA6CB-B3FE-479F-A01C-FCECFE0EA6B3}"/>
                </a:ext>
              </a:extLst>
            </p:cNvPr>
            <p:cNvSpPr/>
            <p:nvPr/>
          </p:nvSpPr>
          <p:spPr>
            <a:xfrm>
              <a:off x="186055" y="0"/>
              <a:ext cx="664210" cy="273050"/>
            </a:xfrm>
            <a:custGeom>
              <a:avLst/>
              <a:gdLst/>
              <a:ahLst/>
              <a:cxnLst/>
              <a:rect l="l" t="t" r="r" b="b"/>
              <a:pathLst>
                <a:path w="664210" h="273050">
                  <a:moveTo>
                    <a:pt x="275590" y="6350"/>
                  </a:moveTo>
                  <a:lnTo>
                    <a:pt x="267970" y="0"/>
                  </a:lnTo>
                  <a:lnTo>
                    <a:pt x="137782" y="168236"/>
                  </a:lnTo>
                  <a:lnTo>
                    <a:pt x="7620" y="0"/>
                  </a:lnTo>
                  <a:lnTo>
                    <a:pt x="0" y="6350"/>
                  </a:lnTo>
                  <a:lnTo>
                    <a:pt x="131521" y="176339"/>
                  </a:lnTo>
                  <a:lnTo>
                    <a:pt x="113576" y="199529"/>
                  </a:lnTo>
                  <a:lnTo>
                    <a:pt x="82550" y="175260"/>
                  </a:lnTo>
                  <a:lnTo>
                    <a:pt x="62230" y="273050"/>
                  </a:lnTo>
                  <a:lnTo>
                    <a:pt x="137680" y="236918"/>
                  </a:lnTo>
                  <a:lnTo>
                    <a:pt x="212090" y="273050"/>
                  </a:lnTo>
                  <a:lnTo>
                    <a:pt x="193040" y="175260"/>
                  </a:lnTo>
                  <a:lnTo>
                    <a:pt x="162001" y="199529"/>
                  </a:lnTo>
                  <a:lnTo>
                    <a:pt x="154190" y="189445"/>
                  </a:lnTo>
                  <a:lnTo>
                    <a:pt x="154190" y="205625"/>
                  </a:lnTo>
                  <a:lnTo>
                    <a:pt x="137782" y="218452"/>
                  </a:lnTo>
                  <a:lnTo>
                    <a:pt x="121373" y="205638"/>
                  </a:lnTo>
                  <a:lnTo>
                    <a:pt x="137782" y="184442"/>
                  </a:lnTo>
                  <a:lnTo>
                    <a:pt x="154190" y="205625"/>
                  </a:lnTo>
                  <a:lnTo>
                    <a:pt x="154190" y="189445"/>
                  </a:lnTo>
                  <a:lnTo>
                    <a:pt x="144043" y="176339"/>
                  </a:lnTo>
                  <a:lnTo>
                    <a:pt x="275590" y="6350"/>
                  </a:lnTo>
                  <a:close/>
                </a:path>
                <a:path w="664210" h="273050">
                  <a:moveTo>
                    <a:pt x="664210" y="6350"/>
                  </a:moveTo>
                  <a:lnTo>
                    <a:pt x="656590" y="0"/>
                  </a:lnTo>
                  <a:lnTo>
                    <a:pt x="526402" y="168236"/>
                  </a:lnTo>
                  <a:lnTo>
                    <a:pt x="396240" y="0"/>
                  </a:lnTo>
                  <a:lnTo>
                    <a:pt x="388620" y="6350"/>
                  </a:lnTo>
                  <a:lnTo>
                    <a:pt x="520141" y="176339"/>
                  </a:lnTo>
                  <a:lnTo>
                    <a:pt x="502196" y="199529"/>
                  </a:lnTo>
                  <a:lnTo>
                    <a:pt x="471170" y="175260"/>
                  </a:lnTo>
                  <a:lnTo>
                    <a:pt x="450850" y="273050"/>
                  </a:lnTo>
                  <a:lnTo>
                    <a:pt x="526300" y="236918"/>
                  </a:lnTo>
                  <a:lnTo>
                    <a:pt x="600710" y="273050"/>
                  </a:lnTo>
                  <a:lnTo>
                    <a:pt x="581660" y="175260"/>
                  </a:lnTo>
                  <a:lnTo>
                    <a:pt x="550621" y="199529"/>
                  </a:lnTo>
                  <a:lnTo>
                    <a:pt x="542810" y="189445"/>
                  </a:lnTo>
                  <a:lnTo>
                    <a:pt x="542810" y="205625"/>
                  </a:lnTo>
                  <a:lnTo>
                    <a:pt x="526402" y="218452"/>
                  </a:lnTo>
                  <a:lnTo>
                    <a:pt x="509993" y="205638"/>
                  </a:lnTo>
                  <a:lnTo>
                    <a:pt x="526402" y="184442"/>
                  </a:lnTo>
                  <a:lnTo>
                    <a:pt x="542810" y="205625"/>
                  </a:lnTo>
                  <a:lnTo>
                    <a:pt x="542810" y="189445"/>
                  </a:lnTo>
                  <a:lnTo>
                    <a:pt x="532663" y="176339"/>
                  </a:lnTo>
                  <a:lnTo>
                    <a:pt x="664210" y="6350"/>
                  </a:lnTo>
                  <a:close/>
                </a:path>
              </a:pathLst>
            </a:custGeom>
            <a:solidFill>
              <a:srgbClr val="000000"/>
            </a:solidFill>
          </p:spPr>
          <p:txBody>
            <a:bodyPr wrap="square" lIns="0" tIns="0" rIns="0" bIns="0" rtlCol="0">
              <a:prstTxWarp prst="textNoShape">
                <a:avLst/>
              </a:prstTxWarp>
              <a:noAutofit/>
            </a:bodyPr>
            <a:lstStyle/>
            <a:p>
              <a:endParaRPr lang="uk-UA"/>
            </a:p>
          </p:txBody>
        </p:sp>
      </p:grpSp>
      <p:sp>
        <p:nvSpPr>
          <p:cNvPr id="23" name="TextBox 22">
            <a:extLst>
              <a:ext uri="{FF2B5EF4-FFF2-40B4-BE49-F238E27FC236}">
                <a16:creationId xmlns:a16="http://schemas.microsoft.com/office/drawing/2014/main" id="{B22502A5-785C-1DA0-68CF-8B95EF1ED6DF}"/>
              </a:ext>
            </a:extLst>
          </p:cNvPr>
          <p:cNvSpPr txBox="1"/>
          <p:nvPr/>
        </p:nvSpPr>
        <p:spPr>
          <a:xfrm>
            <a:off x="406400" y="3723406"/>
            <a:ext cx="8687904" cy="465705"/>
          </a:xfrm>
          <a:prstGeom prst="rect">
            <a:avLst/>
          </a:prstGeom>
          <a:noFill/>
        </p:spPr>
        <p:txBody>
          <a:bodyPr wrap="square">
            <a:spAutoFit/>
          </a:bodyPr>
          <a:lstStyle/>
          <a:p>
            <a:pPr algn="just">
              <a:lnSpc>
                <a:spcPct val="150000"/>
              </a:lnSpc>
              <a:spcAft>
                <a:spcPts val="800"/>
              </a:spcAft>
            </a:pPr>
            <a:r>
              <a:rPr lang="uk-UA"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потім </a:t>
            </a:r>
            <a:r>
              <a:rPr lang="uk-UA" sz="1800" b="1"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зварюються панелі із «трійки» труб у загальну задану панель:</a:t>
            </a:r>
            <a:endParaRPr lang="uk-UA" sz="1400" b="1" kern="100" dirty="0">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24" name="Group 15">
            <a:extLst>
              <a:ext uri="{FF2B5EF4-FFF2-40B4-BE49-F238E27FC236}">
                <a16:creationId xmlns:a16="http://schemas.microsoft.com/office/drawing/2014/main" id="{6C8A460B-C888-8D74-D662-CC07DCB87B96}"/>
              </a:ext>
            </a:extLst>
          </p:cNvPr>
          <p:cNvGrpSpPr>
            <a:grpSpLocks/>
          </p:cNvGrpSpPr>
          <p:nvPr/>
        </p:nvGrpSpPr>
        <p:grpSpPr>
          <a:xfrm>
            <a:off x="2980503" y="4819877"/>
            <a:ext cx="5839756" cy="656431"/>
            <a:chOff x="0" y="0"/>
            <a:chExt cx="3368662" cy="373379"/>
          </a:xfrm>
        </p:grpSpPr>
        <p:sp>
          <p:nvSpPr>
            <p:cNvPr id="25" name="Graphic 16">
              <a:extLst>
                <a:ext uri="{FF2B5EF4-FFF2-40B4-BE49-F238E27FC236}">
                  <a16:creationId xmlns:a16="http://schemas.microsoft.com/office/drawing/2014/main" id="{5C02C4EF-EDD1-2324-94D3-A845DC94F306}"/>
                </a:ext>
              </a:extLst>
            </p:cNvPr>
            <p:cNvSpPr/>
            <p:nvPr/>
          </p:nvSpPr>
          <p:spPr>
            <a:xfrm>
              <a:off x="487680" y="144779"/>
              <a:ext cx="1668780" cy="228600"/>
            </a:xfrm>
            <a:custGeom>
              <a:avLst/>
              <a:gdLst/>
              <a:ahLst/>
              <a:cxnLst/>
              <a:rect l="l" t="t" r="r" b="b"/>
              <a:pathLst>
                <a:path w="1668780" h="228600">
                  <a:moveTo>
                    <a:pt x="835660" y="222250"/>
                  </a:moveTo>
                  <a:lnTo>
                    <a:pt x="791944" y="213558"/>
                  </a:lnTo>
                  <a:lnTo>
                    <a:pt x="756443" y="189864"/>
                  </a:lnTo>
                  <a:lnTo>
                    <a:pt x="732611" y="154741"/>
                  </a:lnTo>
                  <a:lnTo>
                    <a:pt x="723900" y="111759"/>
                  </a:lnTo>
                  <a:lnTo>
                    <a:pt x="732611" y="68044"/>
                  </a:lnTo>
                  <a:lnTo>
                    <a:pt x="756443" y="32543"/>
                  </a:lnTo>
                  <a:lnTo>
                    <a:pt x="791944" y="8711"/>
                  </a:lnTo>
                  <a:lnTo>
                    <a:pt x="835660" y="0"/>
                  </a:lnTo>
                  <a:lnTo>
                    <a:pt x="878641" y="8711"/>
                  </a:lnTo>
                  <a:lnTo>
                    <a:pt x="913765" y="32543"/>
                  </a:lnTo>
                  <a:lnTo>
                    <a:pt x="937458" y="68044"/>
                  </a:lnTo>
                  <a:lnTo>
                    <a:pt x="946150" y="111759"/>
                  </a:lnTo>
                  <a:lnTo>
                    <a:pt x="937458" y="154741"/>
                  </a:lnTo>
                  <a:lnTo>
                    <a:pt x="913765" y="189864"/>
                  </a:lnTo>
                  <a:lnTo>
                    <a:pt x="878641" y="213558"/>
                  </a:lnTo>
                  <a:lnTo>
                    <a:pt x="835660" y="222250"/>
                  </a:lnTo>
                  <a:close/>
                </a:path>
                <a:path w="1668780" h="228600">
                  <a:moveTo>
                    <a:pt x="473709" y="222250"/>
                  </a:moveTo>
                  <a:lnTo>
                    <a:pt x="430728" y="213558"/>
                  </a:lnTo>
                  <a:lnTo>
                    <a:pt x="395605" y="189864"/>
                  </a:lnTo>
                  <a:lnTo>
                    <a:pt x="371911" y="154741"/>
                  </a:lnTo>
                  <a:lnTo>
                    <a:pt x="363220" y="111759"/>
                  </a:lnTo>
                  <a:lnTo>
                    <a:pt x="371911" y="68044"/>
                  </a:lnTo>
                  <a:lnTo>
                    <a:pt x="395605" y="32543"/>
                  </a:lnTo>
                  <a:lnTo>
                    <a:pt x="430728" y="8711"/>
                  </a:lnTo>
                  <a:lnTo>
                    <a:pt x="473709" y="0"/>
                  </a:lnTo>
                  <a:lnTo>
                    <a:pt x="517425" y="8711"/>
                  </a:lnTo>
                  <a:lnTo>
                    <a:pt x="552926" y="32543"/>
                  </a:lnTo>
                  <a:lnTo>
                    <a:pt x="576758" y="68044"/>
                  </a:lnTo>
                  <a:lnTo>
                    <a:pt x="585470" y="111759"/>
                  </a:lnTo>
                  <a:lnTo>
                    <a:pt x="576758" y="154741"/>
                  </a:lnTo>
                  <a:lnTo>
                    <a:pt x="552926" y="189864"/>
                  </a:lnTo>
                  <a:lnTo>
                    <a:pt x="517425" y="213558"/>
                  </a:lnTo>
                  <a:lnTo>
                    <a:pt x="473709" y="222250"/>
                  </a:lnTo>
                  <a:close/>
                </a:path>
                <a:path w="1668780" h="228600">
                  <a:moveTo>
                    <a:pt x="111759" y="222250"/>
                  </a:moveTo>
                  <a:lnTo>
                    <a:pt x="68044" y="213558"/>
                  </a:lnTo>
                  <a:lnTo>
                    <a:pt x="32543" y="189864"/>
                  </a:lnTo>
                  <a:lnTo>
                    <a:pt x="8711" y="154741"/>
                  </a:lnTo>
                  <a:lnTo>
                    <a:pt x="0" y="111759"/>
                  </a:lnTo>
                  <a:lnTo>
                    <a:pt x="8711" y="68044"/>
                  </a:lnTo>
                  <a:lnTo>
                    <a:pt x="32543" y="32543"/>
                  </a:lnTo>
                  <a:lnTo>
                    <a:pt x="68044" y="8711"/>
                  </a:lnTo>
                  <a:lnTo>
                    <a:pt x="111759" y="0"/>
                  </a:lnTo>
                  <a:lnTo>
                    <a:pt x="154741" y="8711"/>
                  </a:lnTo>
                  <a:lnTo>
                    <a:pt x="189865" y="32543"/>
                  </a:lnTo>
                  <a:lnTo>
                    <a:pt x="213558" y="68044"/>
                  </a:lnTo>
                  <a:lnTo>
                    <a:pt x="222250" y="111759"/>
                  </a:lnTo>
                  <a:lnTo>
                    <a:pt x="213558" y="154741"/>
                  </a:lnTo>
                  <a:lnTo>
                    <a:pt x="189865" y="189864"/>
                  </a:lnTo>
                  <a:lnTo>
                    <a:pt x="154741" y="213558"/>
                  </a:lnTo>
                  <a:lnTo>
                    <a:pt x="111759" y="222250"/>
                  </a:lnTo>
                  <a:close/>
                </a:path>
                <a:path w="1668780" h="228600">
                  <a:moveTo>
                    <a:pt x="223520" y="111759"/>
                  </a:moveTo>
                  <a:lnTo>
                    <a:pt x="361950" y="111759"/>
                  </a:lnTo>
                </a:path>
                <a:path w="1668780" h="228600">
                  <a:moveTo>
                    <a:pt x="723900" y="111759"/>
                  </a:moveTo>
                  <a:lnTo>
                    <a:pt x="584200" y="111759"/>
                  </a:lnTo>
                </a:path>
                <a:path w="1668780" h="228600">
                  <a:moveTo>
                    <a:pt x="1557020" y="228600"/>
                  </a:moveTo>
                  <a:lnTo>
                    <a:pt x="1514038" y="219908"/>
                  </a:lnTo>
                  <a:lnTo>
                    <a:pt x="1478915" y="196214"/>
                  </a:lnTo>
                  <a:lnTo>
                    <a:pt x="1455221" y="161091"/>
                  </a:lnTo>
                  <a:lnTo>
                    <a:pt x="1446530" y="118109"/>
                  </a:lnTo>
                  <a:lnTo>
                    <a:pt x="1455221" y="74394"/>
                  </a:lnTo>
                  <a:lnTo>
                    <a:pt x="1478914" y="38893"/>
                  </a:lnTo>
                  <a:lnTo>
                    <a:pt x="1514038" y="15061"/>
                  </a:lnTo>
                  <a:lnTo>
                    <a:pt x="1557020" y="6350"/>
                  </a:lnTo>
                  <a:lnTo>
                    <a:pt x="1600735" y="15061"/>
                  </a:lnTo>
                  <a:lnTo>
                    <a:pt x="1636236" y="38893"/>
                  </a:lnTo>
                  <a:lnTo>
                    <a:pt x="1660068" y="74394"/>
                  </a:lnTo>
                  <a:lnTo>
                    <a:pt x="1668779" y="118109"/>
                  </a:lnTo>
                  <a:lnTo>
                    <a:pt x="1660068" y="161091"/>
                  </a:lnTo>
                  <a:lnTo>
                    <a:pt x="1636236" y="196214"/>
                  </a:lnTo>
                  <a:lnTo>
                    <a:pt x="1600735" y="219908"/>
                  </a:lnTo>
                  <a:lnTo>
                    <a:pt x="1557020" y="228600"/>
                  </a:lnTo>
                  <a:close/>
                </a:path>
                <a:path w="1668780" h="228600">
                  <a:moveTo>
                    <a:pt x="1195070" y="228600"/>
                  </a:moveTo>
                  <a:lnTo>
                    <a:pt x="1152088" y="219908"/>
                  </a:lnTo>
                  <a:lnTo>
                    <a:pt x="1116965" y="196214"/>
                  </a:lnTo>
                  <a:lnTo>
                    <a:pt x="1093271" y="161091"/>
                  </a:lnTo>
                  <a:lnTo>
                    <a:pt x="1084580" y="118109"/>
                  </a:lnTo>
                  <a:lnTo>
                    <a:pt x="1093271" y="74394"/>
                  </a:lnTo>
                  <a:lnTo>
                    <a:pt x="1116964" y="38893"/>
                  </a:lnTo>
                  <a:lnTo>
                    <a:pt x="1152088" y="15061"/>
                  </a:lnTo>
                  <a:lnTo>
                    <a:pt x="1195070" y="6350"/>
                  </a:lnTo>
                  <a:lnTo>
                    <a:pt x="1238785" y="15061"/>
                  </a:lnTo>
                  <a:lnTo>
                    <a:pt x="1274286" y="38893"/>
                  </a:lnTo>
                  <a:lnTo>
                    <a:pt x="1298118" y="74394"/>
                  </a:lnTo>
                  <a:lnTo>
                    <a:pt x="1306830" y="118109"/>
                  </a:lnTo>
                  <a:lnTo>
                    <a:pt x="1298118" y="161091"/>
                  </a:lnTo>
                  <a:lnTo>
                    <a:pt x="1274286" y="196214"/>
                  </a:lnTo>
                  <a:lnTo>
                    <a:pt x="1238785" y="219908"/>
                  </a:lnTo>
                  <a:lnTo>
                    <a:pt x="1195070" y="228600"/>
                  </a:lnTo>
                  <a:close/>
                </a:path>
                <a:path w="1668780" h="228600">
                  <a:moveTo>
                    <a:pt x="944879" y="118109"/>
                  </a:moveTo>
                  <a:lnTo>
                    <a:pt x="1083310" y="118109"/>
                  </a:lnTo>
                </a:path>
                <a:path w="1668780" h="228600">
                  <a:moveTo>
                    <a:pt x="1445260" y="118109"/>
                  </a:moveTo>
                  <a:lnTo>
                    <a:pt x="1305560" y="118109"/>
                  </a:lnTo>
                </a:path>
              </a:pathLst>
            </a:custGeom>
            <a:ln w="19050">
              <a:solidFill>
                <a:srgbClr val="000000"/>
              </a:solidFill>
              <a:prstDash val="solid"/>
            </a:ln>
          </p:spPr>
          <p:txBody>
            <a:bodyPr wrap="square" lIns="0" tIns="0" rIns="0" bIns="0" rtlCol="0">
              <a:prstTxWarp prst="textNoShape">
                <a:avLst/>
              </a:prstTxWarp>
              <a:noAutofit/>
            </a:bodyPr>
            <a:lstStyle/>
            <a:p>
              <a:endParaRPr lang="uk-UA"/>
            </a:p>
          </p:txBody>
        </p:sp>
        <p:sp>
          <p:nvSpPr>
            <p:cNvPr id="26" name="Graphic 17">
              <a:extLst>
                <a:ext uri="{FF2B5EF4-FFF2-40B4-BE49-F238E27FC236}">
                  <a16:creationId xmlns:a16="http://schemas.microsoft.com/office/drawing/2014/main" id="{78781564-4B38-616A-8024-391D92A74266}"/>
                </a:ext>
              </a:extLst>
            </p:cNvPr>
            <p:cNvSpPr/>
            <p:nvPr/>
          </p:nvSpPr>
          <p:spPr>
            <a:xfrm>
              <a:off x="1372870" y="0"/>
              <a:ext cx="619760" cy="262890"/>
            </a:xfrm>
            <a:custGeom>
              <a:avLst/>
              <a:gdLst/>
              <a:ahLst/>
              <a:cxnLst/>
              <a:rect l="l" t="t" r="r" b="b"/>
              <a:pathLst>
                <a:path w="619760" h="262890">
                  <a:moveTo>
                    <a:pt x="257810" y="12700"/>
                  </a:moveTo>
                  <a:lnTo>
                    <a:pt x="250190" y="6350"/>
                  </a:lnTo>
                  <a:lnTo>
                    <a:pt x="127901" y="163563"/>
                  </a:lnTo>
                  <a:lnTo>
                    <a:pt x="7620" y="8890"/>
                  </a:lnTo>
                  <a:lnTo>
                    <a:pt x="0" y="15240"/>
                  </a:lnTo>
                  <a:lnTo>
                    <a:pt x="121627" y="171640"/>
                  </a:lnTo>
                  <a:lnTo>
                    <a:pt x="109791" y="186855"/>
                  </a:lnTo>
                  <a:lnTo>
                    <a:pt x="78740" y="162560"/>
                  </a:lnTo>
                  <a:lnTo>
                    <a:pt x="58420" y="259080"/>
                  </a:lnTo>
                  <a:lnTo>
                    <a:pt x="125907" y="227711"/>
                  </a:lnTo>
                  <a:lnTo>
                    <a:pt x="199390" y="262890"/>
                  </a:lnTo>
                  <a:lnTo>
                    <a:pt x="179070" y="165100"/>
                  </a:lnTo>
                  <a:lnTo>
                    <a:pt x="148005" y="189395"/>
                  </a:lnTo>
                  <a:lnTo>
                    <a:pt x="140195" y="179362"/>
                  </a:lnTo>
                  <a:lnTo>
                    <a:pt x="140195" y="195503"/>
                  </a:lnTo>
                  <a:lnTo>
                    <a:pt x="130530" y="203060"/>
                  </a:lnTo>
                  <a:lnTo>
                    <a:pt x="117030" y="192519"/>
                  </a:lnTo>
                  <a:lnTo>
                    <a:pt x="127482" y="179171"/>
                  </a:lnTo>
                  <a:lnTo>
                    <a:pt x="140195" y="195503"/>
                  </a:lnTo>
                  <a:lnTo>
                    <a:pt x="140195" y="179362"/>
                  </a:lnTo>
                  <a:lnTo>
                    <a:pt x="133781" y="171119"/>
                  </a:lnTo>
                  <a:lnTo>
                    <a:pt x="257810" y="12700"/>
                  </a:lnTo>
                  <a:close/>
                </a:path>
                <a:path w="619760" h="262890">
                  <a:moveTo>
                    <a:pt x="619760" y="6350"/>
                  </a:moveTo>
                  <a:lnTo>
                    <a:pt x="612140" y="0"/>
                  </a:lnTo>
                  <a:lnTo>
                    <a:pt x="489851" y="157213"/>
                  </a:lnTo>
                  <a:lnTo>
                    <a:pt x="369570" y="2540"/>
                  </a:lnTo>
                  <a:lnTo>
                    <a:pt x="361950" y="8890"/>
                  </a:lnTo>
                  <a:lnTo>
                    <a:pt x="483577" y="165290"/>
                  </a:lnTo>
                  <a:lnTo>
                    <a:pt x="471741" y="180505"/>
                  </a:lnTo>
                  <a:lnTo>
                    <a:pt x="440690" y="156210"/>
                  </a:lnTo>
                  <a:lnTo>
                    <a:pt x="420370" y="254000"/>
                  </a:lnTo>
                  <a:lnTo>
                    <a:pt x="488200" y="221526"/>
                  </a:lnTo>
                  <a:lnTo>
                    <a:pt x="561340" y="256540"/>
                  </a:lnTo>
                  <a:lnTo>
                    <a:pt x="541020" y="158750"/>
                  </a:lnTo>
                  <a:lnTo>
                    <a:pt x="509955" y="183045"/>
                  </a:lnTo>
                  <a:lnTo>
                    <a:pt x="502145" y="173012"/>
                  </a:lnTo>
                  <a:lnTo>
                    <a:pt x="502145" y="189153"/>
                  </a:lnTo>
                  <a:lnTo>
                    <a:pt x="492480" y="196710"/>
                  </a:lnTo>
                  <a:lnTo>
                    <a:pt x="479552" y="186613"/>
                  </a:lnTo>
                  <a:lnTo>
                    <a:pt x="489851" y="173367"/>
                  </a:lnTo>
                  <a:lnTo>
                    <a:pt x="502145" y="189153"/>
                  </a:lnTo>
                  <a:lnTo>
                    <a:pt x="502145" y="173012"/>
                  </a:lnTo>
                  <a:lnTo>
                    <a:pt x="496138" y="165290"/>
                  </a:lnTo>
                  <a:lnTo>
                    <a:pt x="619760" y="6350"/>
                  </a:lnTo>
                  <a:close/>
                </a:path>
              </a:pathLst>
            </a:custGeom>
            <a:solidFill>
              <a:srgbClr val="000000"/>
            </a:solidFill>
          </p:spPr>
          <p:txBody>
            <a:bodyPr wrap="square" lIns="0" tIns="0" rIns="0" bIns="0" rtlCol="0">
              <a:prstTxWarp prst="textNoShape">
                <a:avLst/>
              </a:prstTxWarp>
              <a:noAutofit/>
            </a:bodyPr>
            <a:lstStyle/>
            <a:p>
              <a:endParaRPr lang="uk-UA"/>
            </a:p>
          </p:txBody>
        </p:sp>
        <p:sp>
          <p:nvSpPr>
            <p:cNvPr id="27" name="Graphic 18">
              <a:extLst>
                <a:ext uri="{FF2B5EF4-FFF2-40B4-BE49-F238E27FC236}">
                  <a16:creationId xmlns:a16="http://schemas.microsoft.com/office/drawing/2014/main" id="{A5612F14-AF51-ABA1-72D2-5341FC1DA98C}"/>
                </a:ext>
              </a:extLst>
            </p:cNvPr>
            <p:cNvSpPr/>
            <p:nvPr/>
          </p:nvSpPr>
          <p:spPr>
            <a:xfrm>
              <a:off x="2153920" y="146050"/>
              <a:ext cx="723900" cy="222250"/>
            </a:xfrm>
            <a:custGeom>
              <a:avLst/>
              <a:gdLst/>
              <a:ahLst/>
              <a:cxnLst/>
              <a:rect l="l" t="t" r="r" b="b"/>
              <a:pathLst>
                <a:path w="723900" h="222250">
                  <a:moveTo>
                    <a:pt x="612139" y="222249"/>
                  </a:moveTo>
                  <a:lnTo>
                    <a:pt x="569158" y="213558"/>
                  </a:lnTo>
                  <a:lnTo>
                    <a:pt x="534035" y="189864"/>
                  </a:lnTo>
                  <a:lnTo>
                    <a:pt x="510341" y="154741"/>
                  </a:lnTo>
                  <a:lnTo>
                    <a:pt x="501650" y="111759"/>
                  </a:lnTo>
                  <a:lnTo>
                    <a:pt x="510341" y="68044"/>
                  </a:lnTo>
                  <a:lnTo>
                    <a:pt x="534034" y="32543"/>
                  </a:lnTo>
                  <a:lnTo>
                    <a:pt x="569158" y="8711"/>
                  </a:lnTo>
                  <a:lnTo>
                    <a:pt x="612139" y="0"/>
                  </a:lnTo>
                  <a:lnTo>
                    <a:pt x="655855" y="8711"/>
                  </a:lnTo>
                  <a:lnTo>
                    <a:pt x="691356" y="32543"/>
                  </a:lnTo>
                  <a:lnTo>
                    <a:pt x="715188" y="68044"/>
                  </a:lnTo>
                  <a:lnTo>
                    <a:pt x="723900" y="111759"/>
                  </a:lnTo>
                  <a:lnTo>
                    <a:pt x="715188" y="154741"/>
                  </a:lnTo>
                  <a:lnTo>
                    <a:pt x="691356" y="189864"/>
                  </a:lnTo>
                  <a:lnTo>
                    <a:pt x="655855" y="213558"/>
                  </a:lnTo>
                  <a:lnTo>
                    <a:pt x="612139" y="222249"/>
                  </a:lnTo>
                  <a:close/>
                </a:path>
                <a:path w="723900" h="222250">
                  <a:moveTo>
                    <a:pt x="250189" y="222249"/>
                  </a:moveTo>
                  <a:lnTo>
                    <a:pt x="207208" y="213558"/>
                  </a:lnTo>
                  <a:lnTo>
                    <a:pt x="172085" y="189864"/>
                  </a:lnTo>
                  <a:lnTo>
                    <a:pt x="148391" y="154741"/>
                  </a:lnTo>
                  <a:lnTo>
                    <a:pt x="139700" y="111759"/>
                  </a:lnTo>
                  <a:lnTo>
                    <a:pt x="148391" y="68044"/>
                  </a:lnTo>
                  <a:lnTo>
                    <a:pt x="172084" y="32543"/>
                  </a:lnTo>
                  <a:lnTo>
                    <a:pt x="207208" y="8711"/>
                  </a:lnTo>
                  <a:lnTo>
                    <a:pt x="250189" y="0"/>
                  </a:lnTo>
                  <a:lnTo>
                    <a:pt x="293171" y="8711"/>
                  </a:lnTo>
                  <a:lnTo>
                    <a:pt x="328294" y="32543"/>
                  </a:lnTo>
                  <a:lnTo>
                    <a:pt x="351988" y="68044"/>
                  </a:lnTo>
                  <a:lnTo>
                    <a:pt x="360680" y="111759"/>
                  </a:lnTo>
                  <a:lnTo>
                    <a:pt x="351988" y="154741"/>
                  </a:lnTo>
                  <a:lnTo>
                    <a:pt x="328295" y="189864"/>
                  </a:lnTo>
                  <a:lnTo>
                    <a:pt x="293171" y="213558"/>
                  </a:lnTo>
                  <a:lnTo>
                    <a:pt x="250189" y="222249"/>
                  </a:lnTo>
                  <a:close/>
                </a:path>
                <a:path w="723900" h="222250">
                  <a:moveTo>
                    <a:pt x="0" y="111759"/>
                  </a:moveTo>
                  <a:lnTo>
                    <a:pt x="139700" y="111759"/>
                  </a:lnTo>
                </a:path>
                <a:path w="723900" h="222250">
                  <a:moveTo>
                    <a:pt x="500379" y="111759"/>
                  </a:moveTo>
                  <a:lnTo>
                    <a:pt x="361950" y="111759"/>
                  </a:lnTo>
                </a:path>
              </a:pathLst>
            </a:custGeom>
            <a:ln w="19050">
              <a:solidFill>
                <a:srgbClr val="000000"/>
              </a:solidFill>
              <a:prstDash val="solid"/>
            </a:ln>
          </p:spPr>
          <p:txBody>
            <a:bodyPr wrap="square" lIns="0" tIns="0" rIns="0" bIns="0" rtlCol="0">
              <a:prstTxWarp prst="textNoShape">
                <a:avLst/>
              </a:prstTxWarp>
              <a:noAutofit/>
            </a:bodyPr>
            <a:lstStyle/>
            <a:p>
              <a:endParaRPr lang="uk-UA"/>
            </a:p>
          </p:txBody>
        </p:sp>
        <p:sp>
          <p:nvSpPr>
            <p:cNvPr id="28" name="Graphic 19">
              <a:extLst>
                <a:ext uri="{FF2B5EF4-FFF2-40B4-BE49-F238E27FC236}">
                  <a16:creationId xmlns:a16="http://schemas.microsoft.com/office/drawing/2014/main" id="{41147411-7178-EA39-79A7-35823D5CDBF7}"/>
                </a:ext>
              </a:extLst>
            </p:cNvPr>
            <p:cNvSpPr/>
            <p:nvPr/>
          </p:nvSpPr>
          <p:spPr>
            <a:xfrm>
              <a:off x="2998470" y="125729"/>
              <a:ext cx="240029" cy="242570"/>
            </a:xfrm>
            <a:custGeom>
              <a:avLst/>
              <a:gdLst/>
              <a:ahLst/>
              <a:cxnLst/>
              <a:rect l="l" t="t" r="r" b="b"/>
              <a:pathLst>
                <a:path w="240029" h="242570">
                  <a:moveTo>
                    <a:pt x="25400" y="160020"/>
                  </a:moveTo>
                  <a:lnTo>
                    <a:pt x="22860" y="151130"/>
                  </a:lnTo>
                  <a:lnTo>
                    <a:pt x="22593" y="151244"/>
                  </a:lnTo>
                  <a:lnTo>
                    <a:pt x="20320" y="140970"/>
                  </a:lnTo>
                  <a:lnTo>
                    <a:pt x="20180" y="141020"/>
                  </a:lnTo>
                  <a:lnTo>
                    <a:pt x="19050" y="130810"/>
                  </a:lnTo>
                  <a:lnTo>
                    <a:pt x="0" y="130810"/>
                  </a:lnTo>
                  <a:lnTo>
                    <a:pt x="0" y="133350"/>
                  </a:lnTo>
                  <a:lnTo>
                    <a:pt x="0" y="134620"/>
                  </a:lnTo>
                  <a:lnTo>
                    <a:pt x="1270" y="144780"/>
                  </a:lnTo>
                  <a:lnTo>
                    <a:pt x="1270" y="146050"/>
                  </a:lnTo>
                  <a:lnTo>
                    <a:pt x="3810" y="156210"/>
                  </a:lnTo>
                  <a:lnTo>
                    <a:pt x="5080" y="157480"/>
                  </a:lnTo>
                  <a:lnTo>
                    <a:pt x="7620" y="166370"/>
                  </a:lnTo>
                  <a:lnTo>
                    <a:pt x="16510" y="162560"/>
                  </a:lnTo>
                  <a:lnTo>
                    <a:pt x="25400" y="160020"/>
                  </a:lnTo>
                  <a:close/>
                </a:path>
                <a:path w="240029" h="242570">
                  <a:moveTo>
                    <a:pt x="30480" y="72390"/>
                  </a:moveTo>
                  <a:lnTo>
                    <a:pt x="22860" y="67310"/>
                  </a:lnTo>
                  <a:lnTo>
                    <a:pt x="13970" y="62230"/>
                  </a:lnTo>
                  <a:lnTo>
                    <a:pt x="13970" y="63500"/>
                  </a:lnTo>
                  <a:lnTo>
                    <a:pt x="8890" y="73660"/>
                  </a:lnTo>
                  <a:lnTo>
                    <a:pt x="8890" y="74930"/>
                  </a:lnTo>
                  <a:lnTo>
                    <a:pt x="5080" y="85090"/>
                  </a:lnTo>
                  <a:lnTo>
                    <a:pt x="3810" y="86360"/>
                  </a:lnTo>
                  <a:lnTo>
                    <a:pt x="1270" y="95250"/>
                  </a:lnTo>
                  <a:lnTo>
                    <a:pt x="11430" y="97790"/>
                  </a:lnTo>
                  <a:lnTo>
                    <a:pt x="20320" y="100330"/>
                  </a:lnTo>
                  <a:lnTo>
                    <a:pt x="22567" y="91325"/>
                  </a:lnTo>
                  <a:lnTo>
                    <a:pt x="22860" y="91440"/>
                  </a:lnTo>
                  <a:lnTo>
                    <a:pt x="26670" y="81280"/>
                  </a:lnTo>
                  <a:lnTo>
                    <a:pt x="26136" y="81064"/>
                  </a:lnTo>
                  <a:lnTo>
                    <a:pt x="29984" y="73380"/>
                  </a:lnTo>
                  <a:lnTo>
                    <a:pt x="30480" y="73660"/>
                  </a:lnTo>
                  <a:lnTo>
                    <a:pt x="30480" y="72390"/>
                  </a:lnTo>
                  <a:close/>
                </a:path>
                <a:path w="240029" h="242570">
                  <a:moveTo>
                    <a:pt x="63500" y="205740"/>
                  </a:moveTo>
                  <a:lnTo>
                    <a:pt x="54610" y="199390"/>
                  </a:lnTo>
                  <a:lnTo>
                    <a:pt x="54521" y="199517"/>
                  </a:lnTo>
                  <a:lnTo>
                    <a:pt x="47675" y="193636"/>
                  </a:lnTo>
                  <a:lnTo>
                    <a:pt x="41783" y="186778"/>
                  </a:lnTo>
                  <a:lnTo>
                    <a:pt x="41910" y="186690"/>
                  </a:lnTo>
                  <a:lnTo>
                    <a:pt x="40640" y="185420"/>
                  </a:lnTo>
                  <a:lnTo>
                    <a:pt x="33020" y="191770"/>
                  </a:lnTo>
                  <a:lnTo>
                    <a:pt x="25400" y="196850"/>
                  </a:lnTo>
                  <a:lnTo>
                    <a:pt x="26670" y="198120"/>
                  </a:lnTo>
                  <a:lnTo>
                    <a:pt x="34290" y="207010"/>
                  </a:lnTo>
                  <a:lnTo>
                    <a:pt x="43180" y="214630"/>
                  </a:lnTo>
                  <a:lnTo>
                    <a:pt x="52070" y="220980"/>
                  </a:lnTo>
                  <a:lnTo>
                    <a:pt x="57150" y="213360"/>
                  </a:lnTo>
                  <a:lnTo>
                    <a:pt x="63500" y="205740"/>
                  </a:lnTo>
                  <a:close/>
                </a:path>
                <a:path w="240029" h="242570">
                  <a:moveTo>
                    <a:pt x="73660" y="30480"/>
                  </a:moveTo>
                  <a:lnTo>
                    <a:pt x="69850" y="21590"/>
                  </a:lnTo>
                  <a:lnTo>
                    <a:pt x="64770" y="13970"/>
                  </a:lnTo>
                  <a:lnTo>
                    <a:pt x="62230" y="15240"/>
                  </a:lnTo>
                  <a:lnTo>
                    <a:pt x="52070" y="20320"/>
                  </a:lnTo>
                  <a:lnTo>
                    <a:pt x="52070" y="21590"/>
                  </a:lnTo>
                  <a:lnTo>
                    <a:pt x="43180" y="27940"/>
                  </a:lnTo>
                  <a:lnTo>
                    <a:pt x="35560" y="34290"/>
                  </a:lnTo>
                  <a:lnTo>
                    <a:pt x="43180" y="40640"/>
                  </a:lnTo>
                  <a:lnTo>
                    <a:pt x="49530" y="48260"/>
                  </a:lnTo>
                  <a:lnTo>
                    <a:pt x="54610" y="43180"/>
                  </a:lnTo>
                  <a:lnTo>
                    <a:pt x="63500" y="36830"/>
                  </a:lnTo>
                  <a:lnTo>
                    <a:pt x="63080" y="36347"/>
                  </a:lnTo>
                  <a:lnTo>
                    <a:pt x="71120" y="31750"/>
                  </a:lnTo>
                  <a:lnTo>
                    <a:pt x="73660" y="30480"/>
                  </a:lnTo>
                  <a:close/>
                </a:path>
                <a:path w="240029" h="242570">
                  <a:moveTo>
                    <a:pt x="120650" y="223520"/>
                  </a:moveTo>
                  <a:lnTo>
                    <a:pt x="109220" y="222250"/>
                  </a:lnTo>
                  <a:lnTo>
                    <a:pt x="99060" y="220980"/>
                  </a:lnTo>
                  <a:lnTo>
                    <a:pt x="88900" y="218440"/>
                  </a:lnTo>
                  <a:lnTo>
                    <a:pt x="87630" y="227330"/>
                  </a:lnTo>
                  <a:lnTo>
                    <a:pt x="85090" y="237490"/>
                  </a:lnTo>
                  <a:lnTo>
                    <a:pt x="95250" y="240030"/>
                  </a:lnTo>
                  <a:lnTo>
                    <a:pt x="106680" y="241300"/>
                  </a:lnTo>
                  <a:lnTo>
                    <a:pt x="107950" y="241300"/>
                  </a:lnTo>
                  <a:lnTo>
                    <a:pt x="119380" y="242570"/>
                  </a:lnTo>
                  <a:lnTo>
                    <a:pt x="119380" y="232410"/>
                  </a:lnTo>
                  <a:lnTo>
                    <a:pt x="120650" y="223520"/>
                  </a:lnTo>
                  <a:close/>
                </a:path>
                <a:path w="240029" h="242570">
                  <a:moveTo>
                    <a:pt x="134620" y="1270"/>
                  </a:moveTo>
                  <a:lnTo>
                    <a:pt x="132080" y="1270"/>
                  </a:lnTo>
                  <a:lnTo>
                    <a:pt x="120650" y="0"/>
                  </a:lnTo>
                  <a:lnTo>
                    <a:pt x="119380" y="0"/>
                  </a:lnTo>
                  <a:lnTo>
                    <a:pt x="107950" y="1270"/>
                  </a:lnTo>
                  <a:lnTo>
                    <a:pt x="106680" y="1270"/>
                  </a:lnTo>
                  <a:lnTo>
                    <a:pt x="99060" y="2540"/>
                  </a:lnTo>
                  <a:lnTo>
                    <a:pt x="100330" y="11430"/>
                  </a:lnTo>
                  <a:lnTo>
                    <a:pt x="101600" y="21590"/>
                  </a:lnTo>
                  <a:lnTo>
                    <a:pt x="109220" y="20320"/>
                  </a:lnTo>
                  <a:lnTo>
                    <a:pt x="120015" y="19126"/>
                  </a:lnTo>
                  <a:lnTo>
                    <a:pt x="129552" y="20193"/>
                  </a:lnTo>
                  <a:lnTo>
                    <a:pt x="129540" y="20320"/>
                  </a:lnTo>
                  <a:lnTo>
                    <a:pt x="130810" y="20320"/>
                  </a:lnTo>
                  <a:lnTo>
                    <a:pt x="132080" y="20320"/>
                  </a:lnTo>
                  <a:lnTo>
                    <a:pt x="133350" y="10160"/>
                  </a:lnTo>
                  <a:lnTo>
                    <a:pt x="134620" y="1270"/>
                  </a:lnTo>
                  <a:close/>
                </a:path>
                <a:path w="240029" h="242570">
                  <a:moveTo>
                    <a:pt x="161290" y="234950"/>
                  </a:moveTo>
                  <a:lnTo>
                    <a:pt x="153670" y="217170"/>
                  </a:lnTo>
                  <a:lnTo>
                    <a:pt x="149860" y="218440"/>
                  </a:lnTo>
                  <a:lnTo>
                    <a:pt x="139700" y="220980"/>
                  </a:lnTo>
                  <a:lnTo>
                    <a:pt x="142240" y="229870"/>
                  </a:lnTo>
                  <a:lnTo>
                    <a:pt x="144780" y="240030"/>
                  </a:lnTo>
                  <a:lnTo>
                    <a:pt x="154940" y="237490"/>
                  </a:lnTo>
                  <a:lnTo>
                    <a:pt x="156210" y="236220"/>
                  </a:lnTo>
                  <a:lnTo>
                    <a:pt x="161290" y="234950"/>
                  </a:lnTo>
                  <a:close/>
                </a:path>
                <a:path w="240029" h="242570">
                  <a:moveTo>
                    <a:pt x="199390" y="30480"/>
                  </a:moveTo>
                  <a:lnTo>
                    <a:pt x="196850" y="27940"/>
                  </a:lnTo>
                  <a:lnTo>
                    <a:pt x="195580" y="27940"/>
                  </a:lnTo>
                  <a:lnTo>
                    <a:pt x="187960" y="21590"/>
                  </a:lnTo>
                  <a:lnTo>
                    <a:pt x="186690" y="21590"/>
                  </a:lnTo>
                  <a:lnTo>
                    <a:pt x="186690" y="20320"/>
                  </a:lnTo>
                  <a:lnTo>
                    <a:pt x="177800" y="15240"/>
                  </a:lnTo>
                  <a:lnTo>
                    <a:pt x="176530" y="15240"/>
                  </a:lnTo>
                  <a:lnTo>
                    <a:pt x="168910" y="11430"/>
                  </a:lnTo>
                  <a:lnTo>
                    <a:pt x="165100" y="19050"/>
                  </a:lnTo>
                  <a:lnTo>
                    <a:pt x="161290" y="27940"/>
                  </a:lnTo>
                  <a:lnTo>
                    <a:pt x="167919" y="31267"/>
                  </a:lnTo>
                  <a:lnTo>
                    <a:pt x="167640" y="31750"/>
                  </a:lnTo>
                  <a:lnTo>
                    <a:pt x="176530" y="36830"/>
                  </a:lnTo>
                  <a:lnTo>
                    <a:pt x="184150" y="43180"/>
                  </a:lnTo>
                  <a:lnTo>
                    <a:pt x="184721" y="42494"/>
                  </a:lnTo>
                  <a:lnTo>
                    <a:pt x="186690" y="44450"/>
                  </a:lnTo>
                  <a:lnTo>
                    <a:pt x="193040" y="36830"/>
                  </a:lnTo>
                  <a:lnTo>
                    <a:pt x="199390" y="30480"/>
                  </a:lnTo>
                  <a:close/>
                </a:path>
                <a:path w="240029" h="242570">
                  <a:moveTo>
                    <a:pt x="217170" y="193040"/>
                  </a:moveTo>
                  <a:lnTo>
                    <a:pt x="209550" y="186690"/>
                  </a:lnTo>
                  <a:lnTo>
                    <a:pt x="201930" y="181610"/>
                  </a:lnTo>
                  <a:lnTo>
                    <a:pt x="198704" y="185915"/>
                  </a:lnTo>
                  <a:lnTo>
                    <a:pt x="198120" y="185420"/>
                  </a:lnTo>
                  <a:lnTo>
                    <a:pt x="192252" y="193636"/>
                  </a:lnTo>
                  <a:lnTo>
                    <a:pt x="191770" y="193040"/>
                  </a:lnTo>
                  <a:lnTo>
                    <a:pt x="184721" y="200088"/>
                  </a:lnTo>
                  <a:lnTo>
                    <a:pt x="184150" y="199390"/>
                  </a:lnTo>
                  <a:lnTo>
                    <a:pt x="180340" y="203200"/>
                  </a:lnTo>
                  <a:lnTo>
                    <a:pt x="186690" y="210820"/>
                  </a:lnTo>
                  <a:lnTo>
                    <a:pt x="191770" y="218440"/>
                  </a:lnTo>
                  <a:lnTo>
                    <a:pt x="195580" y="214630"/>
                  </a:lnTo>
                  <a:lnTo>
                    <a:pt x="196850" y="214630"/>
                  </a:lnTo>
                  <a:lnTo>
                    <a:pt x="204470" y="207010"/>
                  </a:lnTo>
                  <a:lnTo>
                    <a:pt x="205740" y="207010"/>
                  </a:lnTo>
                  <a:lnTo>
                    <a:pt x="212090" y="198120"/>
                  </a:lnTo>
                  <a:lnTo>
                    <a:pt x="213360" y="198120"/>
                  </a:lnTo>
                  <a:lnTo>
                    <a:pt x="217170" y="193040"/>
                  </a:lnTo>
                  <a:close/>
                </a:path>
                <a:path w="240029" h="242570">
                  <a:moveTo>
                    <a:pt x="236220" y="90170"/>
                  </a:moveTo>
                  <a:lnTo>
                    <a:pt x="234950" y="86360"/>
                  </a:lnTo>
                  <a:lnTo>
                    <a:pt x="234950" y="85090"/>
                  </a:lnTo>
                  <a:lnTo>
                    <a:pt x="231140" y="74930"/>
                  </a:lnTo>
                  <a:lnTo>
                    <a:pt x="231140" y="73660"/>
                  </a:lnTo>
                  <a:lnTo>
                    <a:pt x="226060" y="63500"/>
                  </a:lnTo>
                  <a:lnTo>
                    <a:pt x="222250" y="57150"/>
                  </a:lnTo>
                  <a:lnTo>
                    <a:pt x="213360" y="62230"/>
                  </a:lnTo>
                  <a:lnTo>
                    <a:pt x="205740" y="67310"/>
                  </a:lnTo>
                  <a:lnTo>
                    <a:pt x="208673" y="72224"/>
                  </a:lnTo>
                  <a:lnTo>
                    <a:pt x="208280" y="72390"/>
                  </a:lnTo>
                  <a:lnTo>
                    <a:pt x="213360" y="82550"/>
                  </a:lnTo>
                  <a:lnTo>
                    <a:pt x="213741" y="82334"/>
                  </a:lnTo>
                  <a:lnTo>
                    <a:pt x="217170" y="91440"/>
                  </a:lnTo>
                  <a:lnTo>
                    <a:pt x="217170" y="95250"/>
                  </a:lnTo>
                  <a:lnTo>
                    <a:pt x="227330" y="92710"/>
                  </a:lnTo>
                  <a:lnTo>
                    <a:pt x="236220" y="90170"/>
                  </a:lnTo>
                  <a:close/>
                </a:path>
                <a:path w="240029" h="242570">
                  <a:moveTo>
                    <a:pt x="240030" y="125730"/>
                  </a:moveTo>
                  <a:lnTo>
                    <a:pt x="231140" y="125730"/>
                  </a:lnTo>
                  <a:lnTo>
                    <a:pt x="220980" y="124460"/>
                  </a:lnTo>
                  <a:lnTo>
                    <a:pt x="220980" y="130810"/>
                  </a:lnTo>
                  <a:lnTo>
                    <a:pt x="219837" y="141020"/>
                  </a:lnTo>
                  <a:lnTo>
                    <a:pt x="219710" y="140970"/>
                  </a:lnTo>
                  <a:lnTo>
                    <a:pt x="217424" y="151244"/>
                  </a:lnTo>
                  <a:lnTo>
                    <a:pt x="217170" y="151130"/>
                  </a:lnTo>
                  <a:lnTo>
                    <a:pt x="215900" y="154940"/>
                  </a:lnTo>
                  <a:lnTo>
                    <a:pt x="224790" y="157480"/>
                  </a:lnTo>
                  <a:lnTo>
                    <a:pt x="233680" y="161290"/>
                  </a:lnTo>
                  <a:lnTo>
                    <a:pt x="234950" y="157480"/>
                  </a:lnTo>
                  <a:lnTo>
                    <a:pt x="234950" y="156210"/>
                  </a:lnTo>
                  <a:lnTo>
                    <a:pt x="237490" y="146050"/>
                  </a:lnTo>
                  <a:lnTo>
                    <a:pt x="237490" y="144780"/>
                  </a:lnTo>
                  <a:lnTo>
                    <a:pt x="240030" y="134620"/>
                  </a:lnTo>
                  <a:lnTo>
                    <a:pt x="240030" y="133350"/>
                  </a:lnTo>
                  <a:lnTo>
                    <a:pt x="240030" y="125730"/>
                  </a:lnTo>
                  <a:close/>
                </a:path>
              </a:pathLst>
            </a:custGeom>
            <a:solidFill>
              <a:srgbClr val="000000"/>
            </a:solidFill>
          </p:spPr>
          <p:txBody>
            <a:bodyPr wrap="square" lIns="0" tIns="0" rIns="0" bIns="0" rtlCol="0">
              <a:prstTxWarp prst="textNoShape">
                <a:avLst/>
              </a:prstTxWarp>
              <a:noAutofit/>
            </a:bodyPr>
            <a:lstStyle/>
            <a:p>
              <a:endParaRPr lang="uk-UA"/>
            </a:p>
          </p:txBody>
        </p:sp>
        <p:sp>
          <p:nvSpPr>
            <p:cNvPr id="29" name="Graphic 20">
              <a:extLst>
                <a:ext uri="{FF2B5EF4-FFF2-40B4-BE49-F238E27FC236}">
                  <a16:creationId xmlns:a16="http://schemas.microsoft.com/office/drawing/2014/main" id="{22DF841D-06AF-D0BA-B850-0E899D64E77F}"/>
                </a:ext>
              </a:extLst>
            </p:cNvPr>
            <p:cNvSpPr/>
            <p:nvPr/>
          </p:nvSpPr>
          <p:spPr>
            <a:xfrm>
              <a:off x="129527" y="129539"/>
              <a:ext cx="3239135" cy="241300"/>
            </a:xfrm>
            <a:custGeom>
              <a:avLst/>
              <a:gdLst/>
              <a:ahLst/>
              <a:cxnLst/>
              <a:rect l="l" t="t" r="r" b="b"/>
              <a:pathLst>
                <a:path w="3239135" h="241300">
                  <a:moveTo>
                    <a:pt x="26682" y="158750"/>
                  </a:moveTo>
                  <a:lnTo>
                    <a:pt x="22872" y="151130"/>
                  </a:lnTo>
                  <a:lnTo>
                    <a:pt x="20332" y="140970"/>
                  </a:lnTo>
                  <a:lnTo>
                    <a:pt x="20193" y="141020"/>
                  </a:lnTo>
                  <a:lnTo>
                    <a:pt x="19062" y="130810"/>
                  </a:lnTo>
                  <a:lnTo>
                    <a:pt x="19062" y="129540"/>
                  </a:lnTo>
                  <a:lnTo>
                    <a:pt x="10172" y="130810"/>
                  </a:lnTo>
                  <a:lnTo>
                    <a:pt x="0" y="130810"/>
                  </a:lnTo>
                  <a:lnTo>
                    <a:pt x="0" y="133350"/>
                  </a:lnTo>
                  <a:lnTo>
                    <a:pt x="2552" y="144780"/>
                  </a:lnTo>
                  <a:lnTo>
                    <a:pt x="2552" y="146050"/>
                  </a:lnTo>
                  <a:lnTo>
                    <a:pt x="5092" y="156210"/>
                  </a:lnTo>
                  <a:lnTo>
                    <a:pt x="5092" y="157480"/>
                  </a:lnTo>
                  <a:lnTo>
                    <a:pt x="8902" y="165100"/>
                  </a:lnTo>
                  <a:lnTo>
                    <a:pt x="17792" y="162560"/>
                  </a:lnTo>
                  <a:lnTo>
                    <a:pt x="26682" y="158750"/>
                  </a:lnTo>
                  <a:close/>
                </a:path>
                <a:path w="3239135" h="241300">
                  <a:moveTo>
                    <a:pt x="31762" y="71120"/>
                  </a:moveTo>
                  <a:lnTo>
                    <a:pt x="22872" y="67310"/>
                  </a:lnTo>
                  <a:lnTo>
                    <a:pt x="15252" y="62230"/>
                  </a:lnTo>
                  <a:lnTo>
                    <a:pt x="13982" y="63500"/>
                  </a:lnTo>
                  <a:lnTo>
                    <a:pt x="8902" y="73660"/>
                  </a:lnTo>
                  <a:lnTo>
                    <a:pt x="8902" y="74930"/>
                  </a:lnTo>
                  <a:lnTo>
                    <a:pt x="5092" y="85090"/>
                  </a:lnTo>
                  <a:lnTo>
                    <a:pt x="2552" y="95250"/>
                  </a:lnTo>
                  <a:lnTo>
                    <a:pt x="11442" y="97790"/>
                  </a:lnTo>
                  <a:lnTo>
                    <a:pt x="21602" y="100330"/>
                  </a:lnTo>
                  <a:lnTo>
                    <a:pt x="22720" y="91376"/>
                  </a:lnTo>
                  <a:lnTo>
                    <a:pt x="22872" y="91440"/>
                  </a:lnTo>
                  <a:lnTo>
                    <a:pt x="26682" y="81280"/>
                  </a:lnTo>
                  <a:lnTo>
                    <a:pt x="31762" y="72390"/>
                  </a:lnTo>
                  <a:lnTo>
                    <a:pt x="30873" y="72009"/>
                  </a:lnTo>
                  <a:lnTo>
                    <a:pt x="31762" y="71120"/>
                  </a:lnTo>
                  <a:close/>
                </a:path>
                <a:path w="3239135" h="241300">
                  <a:moveTo>
                    <a:pt x="63512" y="205740"/>
                  </a:moveTo>
                  <a:lnTo>
                    <a:pt x="55892" y="199390"/>
                  </a:lnTo>
                  <a:lnTo>
                    <a:pt x="48272" y="193040"/>
                  </a:lnTo>
                  <a:lnTo>
                    <a:pt x="41922" y="185420"/>
                  </a:lnTo>
                  <a:lnTo>
                    <a:pt x="34302" y="190500"/>
                  </a:lnTo>
                  <a:lnTo>
                    <a:pt x="26682" y="196850"/>
                  </a:lnTo>
                  <a:lnTo>
                    <a:pt x="26682" y="198120"/>
                  </a:lnTo>
                  <a:lnTo>
                    <a:pt x="27952" y="198120"/>
                  </a:lnTo>
                  <a:lnTo>
                    <a:pt x="34302" y="205740"/>
                  </a:lnTo>
                  <a:lnTo>
                    <a:pt x="35572" y="205740"/>
                  </a:lnTo>
                  <a:lnTo>
                    <a:pt x="35572" y="207010"/>
                  </a:lnTo>
                  <a:lnTo>
                    <a:pt x="43192" y="213360"/>
                  </a:lnTo>
                  <a:lnTo>
                    <a:pt x="43192" y="214630"/>
                  </a:lnTo>
                  <a:lnTo>
                    <a:pt x="44462" y="214630"/>
                  </a:lnTo>
                  <a:lnTo>
                    <a:pt x="52082" y="220980"/>
                  </a:lnTo>
                  <a:lnTo>
                    <a:pt x="58432" y="213360"/>
                  </a:lnTo>
                  <a:lnTo>
                    <a:pt x="63512" y="205740"/>
                  </a:lnTo>
                  <a:close/>
                </a:path>
                <a:path w="3239135" h="241300">
                  <a:moveTo>
                    <a:pt x="74942" y="30480"/>
                  </a:moveTo>
                  <a:lnTo>
                    <a:pt x="69862" y="21590"/>
                  </a:lnTo>
                  <a:lnTo>
                    <a:pt x="66052" y="12700"/>
                  </a:lnTo>
                  <a:lnTo>
                    <a:pt x="63512" y="15240"/>
                  </a:lnTo>
                  <a:lnTo>
                    <a:pt x="62242" y="15240"/>
                  </a:lnTo>
                  <a:lnTo>
                    <a:pt x="53352" y="20320"/>
                  </a:lnTo>
                  <a:lnTo>
                    <a:pt x="52082" y="21590"/>
                  </a:lnTo>
                  <a:lnTo>
                    <a:pt x="44462" y="27940"/>
                  </a:lnTo>
                  <a:lnTo>
                    <a:pt x="43192" y="27940"/>
                  </a:lnTo>
                  <a:lnTo>
                    <a:pt x="36842" y="34290"/>
                  </a:lnTo>
                  <a:lnTo>
                    <a:pt x="43192" y="40640"/>
                  </a:lnTo>
                  <a:lnTo>
                    <a:pt x="49542" y="48260"/>
                  </a:lnTo>
                  <a:lnTo>
                    <a:pt x="55308" y="42494"/>
                  </a:lnTo>
                  <a:lnTo>
                    <a:pt x="55892" y="43180"/>
                  </a:lnTo>
                  <a:lnTo>
                    <a:pt x="63512" y="36830"/>
                  </a:lnTo>
                  <a:lnTo>
                    <a:pt x="72402" y="31750"/>
                  </a:lnTo>
                  <a:lnTo>
                    <a:pt x="72199" y="31394"/>
                  </a:lnTo>
                  <a:lnTo>
                    <a:pt x="74942" y="30480"/>
                  </a:lnTo>
                  <a:close/>
                </a:path>
                <a:path w="3239135" h="241300">
                  <a:moveTo>
                    <a:pt x="120662" y="222250"/>
                  </a:moveTo>
                  <a:lnTo>
                    <a:pt x="110502" y="222250"/>
                  </a:lnTo>
                  <a:lnTo>
                    <a:pt x="100291" y="221119"/>
                  </a:lnTo>
                  <a:lnTo>
                    <a:pt x="100342" y="220980"/>
                  </a:lnTo>
                  <a:lnTo>
                    <a:pt x="90182" y="218440"/>
                  </a:lnTo>
                  <a:lnTo>
                    <a:pt x="85102" y="236220"/>
                  </a:lnTo>
                  <a:lnTo>
                    <a:pt x="95262" y="238760"/>
                  </a:lnTo>
                  <a:lnTo>
                    <a:pt x="96532" y="238760"/>
                  </a:lnTo>
                  <a:lnTo>
                    <a:pt x="107962" y="241300"/>
                  </a:lnTo>
                  <a:lnTo>
                    <a:pt x="119392" y="241300"/>
                  </a:lnTo>
                  <a:lnTo>
                    <a:pt x="120662" y="232410"/>
                  </a:lnTo>
                  <a:lnTo>
                    <a:pt x="120662" y="222250"/>
                  </a:lnTo>
                  <a:close/>
                </a:path>
                <a:path w="3239135" h="241300">
                  <a:moveTo>
                    <a:pt x="135902" y="1270"/>
                  </a:moveTo>
                  <a:lnTo>
                    <a:pt x="133362" y="1270"/>
                  </a:lnTo>
                  <a:lnTo>
                    <a:pt x="132092" y="1270"/>
                  </a:lnTo>
                  <a:lnTo>
                    <a:pt x="120662" y="0"/>
                  </a:lnTo>
                  <a:lnTo>
                    <a:pt x="119392" y="0"/>
                  </a:lnTo>
                  <a:lnTo>
                    <a:pt x="107962" y="1270"/>
                  </a:lnTo>
                  <a:lnTo>
                    <a:pt x="100342" y="2540"/>
                  </a:lnTo>
                  <a:lnTo>
                    <a:pt x="102882" y="20320"/>
                  </a:lnTo>
                  <a:lnTo>
                    <a:pt x="109232" y="20320"/>
                  </a:lnTo>
                  <a:lnTo>
                    <a:pt x="110502" y="20320"/>
                  </a:lnTo>
                  <a:lnTo>
                    <a:pt x="110477" y="20193"/>
                  </a:lnTo>
                  <a:lnTo>
                    <a:pt x="120027" y="19126"/>
                  </a:lnTo>
                  <a:lnTo>
                    <a:pt x="130822" y="20320"/>
                  </a:lnTo>
                  <a:lnTo>
                    <a:pt x="133362" y="20320"/>
                  </a:lnTo>
                  <a:lnTo>
                    <a:pt x="134632" y="11430"/>
                  </a:lnTo>
                  <a:lnTo>
                    <a:pt x="135902" y="1270"/>
                  </a:lnTo>
                  <a:close/>
                </a:path>
                <a:path w="3239135" h="241300">
                  <a:moveTo>
                    <a:pt x="200672" y="30480"/>
                  </a:moveTo>
                  <a:lnTo>
                    <a:pt x="196862" y="27940"/>
                  </a:lnTo>
                  <a:lnTo>
                    <a:pt x="187972" y="21590"/>
                  </a:lnTo>
                  <a:lnTo>
                    <a:pt x="187972" y="20320"/>
                  </a:lnTo>
                  <a:lnTo>
                    <a:pt x="177812" y="15240"/>
                  </a:lnTo>
                  <a:lnTo>
                    <a:pt x="170192" y="11430"/>
                  </a:lnTo>
                  <a:lnTo>
                    <a:pt x="166382" y="20320"/>
                  </a:lnTo>
                  <a:lnTo>
                    <a:pt x="162572" y="27940"/>
                  </a:lnTo>
                  <a:lnTo>
                    <a:pt x="168922" y="31750"/>
                  </a:lnTo>
                  <a:lnTo>
                    <a:pt x="176949" y="36347"/>
                  </a:lnTo>
                  <a:lnTo>
                    <a:pt x="176542" y="36830"/>
                  </a:lnTo>
                  <a:lnTo>
                    <a:pt x="185432" y="43180"/>
                  </a:lnTo>
                  <a:lnTo>
                    <a:pt x="186702" y="44450"/>
                  </a:lnTo>
                  <a:lnTo>
                    <a:pt x="194322" y="38100"/>
                  </a:lnTo>
                  <a:lnTo>
                    <a:pt x="200672" y="30480"/>
                  </a:lnTo>
                  <a:close/>
                </a:path>
                <a:path w="3239135" h="241300">
                  <a:moveTo>
                    <a:pt x="237502" y="90170"/>
                  </a:moveTo>
                  <a:lnTo>
                    <a:pt x="236232" y="85090"/>
                  </a:lnTo>
                  <a:lnTo>
                    <a:pt x="234962" y="85090"/>
                  </a:lnTo>
                  <a:lnTo>
                    <a:pt x="231152" y="74930"/>
                  </a:lnTo>
                  <a:lnTo>
                    <a:pt x="231152" y="73660"/>
                  </a:lnTo>
                  <a:lnTo>
                    <a:pt x="226072" y="63500"/>
                  </a:lnTo>
                  <a:lnTo>
                    <a:pt x="223532" y="58420"/>
                  </a:lnTo>
                  <a:lnTo>
                    <a:pt x="214642" y="62230"/>
                  </a:lnTo>
                  <a:lnTo>
                    <a:pt x="207022" y="67310"/>
                  </a:lnTo>
                  <a:lnTo>
                    <a:pt x="209562" y="72390"/>
                  </a:lnTo>
                  <a:lnTo>
                    <a:pt x="214388" y="80848"/>
                  </a:lnTo>
                  <a:lnTo>
                    <a:pt x="213372" y="81280"/>
                  </a:lnTo>
                  <a:lnTo>
                    <a:pt x="217182" y="91440"/>
                  </a:lnTo>
                  <a:lnTo>
                    <a:pt x="217462" y="91325"/>
                  </a:lnTo>
                  <a:lnTo>
                    <a:pt x="218452" y="95250"/>
                  </a:lnTo>
                  <a:lnTo>
                    <a:pt x="227342" y="92710"/>
                  </a:lnTo>
                  <a:lnTo>
                    <a:pt x="237502" y="90170"/>
                  </a:lnTo>
                  <a:close/>
                </a:path>
                <a:path w="3239135" h="241300">
                  <a:moveTo>
                    <a:pt x="241312" y="125730"/>
                  </a:moveTo>
                  <a:lnTo>
                    <a:pt x="222262" y="125730"/>
                  </a:lnTo>
                  <a:lnTo>
                    <a:pt x="221234" y="130848"/>
                  </a:lnTo>
                  <a:lnTo>
                    <a:pt x="220992" y="130810"/>
                  </a:lnTo>
                  <a:lnTo>
                    <a:pt x="219849" y="141020"/>
                  </a:lnTo>
                  <a:lnTo>
                    <a:pt x="219722" y="140970"/>
                  </a:lnTo>
                  <a:lnTo>
                    <a:pt x="217182" y="151130"/>
                  </a:lnTo>
                  <a:lnTo>
                    <a:pt x="226072" y="153670"/>
                  </a:lnTo>
                  <a:lnTo>
                    <a:pt x="234962" y="157480"/>
                  </a:lnTo>
                  <a:lnTo>
                    <a:pt x="234962" y="156210"/>
                  </a:lnTo>
                  <a:lnTo>
                    <a:pt x="236232" y="156210"/>
                  </a:lnTo>
                  <a:lnTo>
                    <a:pt x="238772" y="146050"/>
                  </a:lnTo>
                  <a:lnTo>
                    <a:pt x="238772" y="144780"/>
                  </a:lnTo>
                  <a:lnTo>
                    <a:pt x="240042" y="133350"/>
                  </a:lnTo>
                  <a:lnTo>
                    <a:pt x="241312" y="125730"/>
                  </a:lnTo>
                  <a:close/>
                </a:path>
                <a:path w="3239135" h="241300">
                  <a:moveTo>
                    <a:pt x="2771152" y="107950"/>
                  </a:moveTo>
                  <a:lnTo>
                    <a:pt x="2738132" y="107950"/>
                  </a:lnTo>
                  <a:lnTo>
                    <a:pt x="2738132" y="127000"/>
                  </a:lnTo>
                  <a:lnTo>
                    <a:pt x="2771152" y="127000"/>
                  </a:lnTo>
                  <a:lnTo>
                    <a:pt x="2771152" y="107950"/>
                  </a:lnTo>
                  <a:close/>
                </a:path>
                <a:path w="3239135" h="241300">
                  <a:moveTo>
                    <a:pt x="2837192" y="107950"/>
                  </a:moveTo>
                  <a:lnTo>
                    <a:pt x="2804172" y="107950"/>
                  </a:lnTo>
                  <a:lnTo>
                    <a:pt x="2804172" y="127000"/>
                  </a:lnTo>
                  <a:lnTo>
                    <a:pt x="2837192" y="127000"/>
                  </a:lnTo>
                  <a:lnTo>
                    <a:pt x="2837192" y="107950"/>
                  </a:lnTo>
                  <a:close/>
                </a:path>
                <a:path w="3239135" h="241300">
                  <a:moveTo>
                    <a:pt x="2877832" y="107950"/>
                  </a:moveTo>
                  <a:lnTo>
                    <a:pt x="2870212" y="107950"/>
                  </a:lnTo>
                  <a:lnTo>
                    <a:pt x="2870212" y="127000"/>
                  </a:lnTo>
                  <a:lnTo>
                    <a:pt x="2877832" y="127000"/>
                  </a:lnTo>
                  <a:lnTo>
                    <a:pt x="2877832" y="107950"/>
                  </a:lnTo>
                  <a:close/>
                </a:path>
                <a:path w="3239135" h="241300">
                  <a:moveTo>
                    <a:pt x="3023882" y="233680"/>
                  </a:moveTo>
                  <a:lnTo>
                    <a:pt x="3021342" y="223520"/>
                  </a:lnTo>
                  <a:lnTo>
                    <a:pt x="3018802" y="214630"/>
                  </a:lnTo>
                  <a:lnTo>
                    <a:pt x="3008642" y="217170"/>
                  </a:lnTo>
                  <a:lnTo>
                    <a:pt x="3008680" y="217309"/>
                  </a:lnTo>
                  <a:lnTo>
                    <a:pt x="2998482" y="218440"/>
                  </a:lnTo>
                  <a:lnTo>
                    <a:pt x="2998508" y="218694"/>
                  </a:lnTo>
                  <a:lnTo>
                    <a:pt x="2993402" y="219710"/>
                  </a:lnTo>
                  <a:lnTo>
                    <a:pt x="2994672" y="228600"/>
                  </a:lnTo>
                  <a:lnTo>
                    <a:pt x="2994672" y="238760"/>
                  </a:lnTo>
                  <a:lnTo>
                    <a:pt x="3001022" y="237490"/>
                  </a:lnTo>
                  <a:lnTo>
                    <a:pt x="3012452" y="236220"/>
                  </a:lnTo>
                  <a:lnTo>
                    <a:pt x="3013722" y="236220"/>
                  </a:lnTo>
                  <a:lnTo>
                    <a:pt x="3023882" y="233680"/>
                  </a:lnTo>
                  <a:close/>
                </a:path>
                <a:path w="3239135" h="241300">
                  <a:moveTo>
                    <a:pt x="3106432" y="107950"/>
                  </a:moveTo>
                  <a:lnTo>
                    <a:pt x="3100082" y="107950"/>
                  </a:lnTo>
                  <a:lnTo>
                    <a:pt x="3100082" y="127000"/>
                  </a:lnTo>
                  <a:lnTo>
                    <a:pt x="3106432" y="127000"/>
                  </a:lnTo>
                  <a:lnTo>
                    <a:pt x="3106432" y="107950"/>
                  </a:lnTo>
                  <a:close/>
                </a:path>
                <a:path w="3239135" h="241300">
                  <a:moveTo>
                    <a:pt x="3172472" y="107950"/>
                  </a:moveTo>
                  <a:lnTo>
                    <a:pt x="3139452" y="107950"/>
                  </a:lnTo>
                  <a:lnTo>
                    <a:pt x="3139452" y="127000"/>
                  </a:lnTo>
                  <a:lnTo>
                    <a:pt x="3172472" y="127000"/>
                  </a:lnTo>
                  <a:lnTo>
                    <a:pt x="3172472" y="107950"/>
                  </a:lnTo>
                  <a:close/>
                </a:path>
                <a:path w="3239135" h="241300">
                  <a:moveTo>
                    <a:pt x="3238512" y="107950"/>
                  </a:moveTo>
                  <a:lnTo>
                    <a:pt x="3205492" y="107950"/>
                  </a:lnTo>
                  <a:lnTo>
                    <a:pt x="3205492" y="127000"/>
                  </a:lnTo>
                  <a:lnTo>
                    <a:pt x="3238512" y="127000"/>
                  </a:lnTo>
                  <a:lnTo>
                    <a:pt x="3238512" y="107950"/>
                  </a:lnTo>
                  <a:close/>
                </a:path>
              </a:pathLst>
            </a:custGeom>
            <a:solidFill>
              <a:srgbClr val="000000"/>
            </a:solidFill>
          </p:spPr>
          <p:txBody>
            <a:bodyPr wrap="square" lIns="0" tIns="0" rIns="0" bIns="0" rtlCol="0">
              <a:prstTxWarp prst="textNoShape">
                <a:avLst/>
              </a:prstTxWarp>
              <a:noAutofit/>
            </a:bodyPr>
            <a:lstStyle/>
            <a:p>
              <a:endParaRPr lang="uk-UA"/>
            </a:p>
          </p:txBody>
        </p:sp>
        <p:sp>
          <p:nvSpPr>
            <p:cNvPr id="30" name="Graphic 21">
              <a:extLst>
                <a:ext uri="{FF2B5EF4-FFF2-40B4-BE49-F238E27FC236}">
                  <a16:creationId xmlns:a16="http://schemas.microsoft.com/office/drawing/2014/main" id="{D0B07AE5-E6D0-674C-5597-E8DE8F9F0CBF}"/>
                </a:ext>
              </a:extLst>
            </p:cNvPr>
            <p:cNvSpPr/>
            <p:nvPr/>
          </p:nvSpPr>
          <p:spPr>
            <a:xfrm>
              <a:off x="0" y="241299"/>
              <a:ext cx="496570" cy="129539"/>
            </a:xfrm>
            <a:custGeom>
              <a:avLst/>
              <a:gdLst/>
              <a:ahLst/>
              <a:cxnLst/>
              <a:rect l="l" t="t" r="r" b="b"/>
              <a:pathLst>
                <a:path w="496570" h="129539">
                  <a:moveTo>
                    <a:pt x="33020" y="0"/>
                  </a:moveTo>
                  <a:lnTo>
                    <a:pt x="0" y="0"/>
                  </a:lnTo>
                  <a:lnTo>
                    <a:pt x="0" y="19050"/>
                  </a:lnTo>
                  <a:lnTo>
                    <a:pt x="33020" y="19050"/>
                  </a:lnTo>
                  <a:lnTo>
                    <a:pt x="33020" y="0"/>
                  </a:lnTo>
                  <a:close/>
                </a:path>
                <a:path w="496570" h="129539">
                  <a:moveTo>
                    <a:pt x="99060" y="0"/>
                  </a:moveTo>
                  <a:lnTo>
                    <a:pt x="66040" y="0"/>
                  </a:lnTo>
                  <a:lnTo>
                    <a:pt x="66040" y="19050"/>
                  </a:lnTo>
                  <a:lnTo>
                    <a:pt x="99060" y="19050"/>
                  </a:lnTo>
                  <a:lnTo>
                    <a:pt x="99060" y="0"/>
                  </a:lnTo>
                  <a:close/>
                </a:path>
                <a:path w="496570" h="129539">
                  <a:moveTo>
                    <a:pt x="138430" y="0"/>
                  </a:moveTo>
                  <a:lnTo>
                    <a:pt x="132080" y="0"/>
                  </a:lnTo>
                  <a:lnTo>
                    <a:pt x="132080" y="19050"/>
                  </a:lnTo>
                  <a:lnTo>
                    <a:pt x="138430" y="19050"/>
                  </a:lnTo>
                  <a:lnTo>
                    <a:pt x="138430" y="0"/>
                  </a:lnTo>
                  <a:close/>
                </a:path>
                <a:path w="496570" h="129539">
                  <a:moveTo>
                    <a:pt x="289560" y="123190"/>
                  </a:moveTo>
                  <a:lnTo>
                    <a:pt x="287020" y="114300"/>
                  </a:lnTo>
                  <a:lnTo>
                    <a:pt x="283210" y="105410"/>
                  </a:lnTo>
                  <a:lnTo>
                    <a:pt x="279400" y="106680"/>
                  </a:lnTo>
                  <a:lnTo>
                    <a:pt x="279514" y="106972"/>
                  </a:lnTo>
                  <a:lnTo>
                    <a:pt x="270510" y="109220"/>
                  </a:lnTo>
                  <a:lnTo>
                    <a:pt x="260350" y="110490"/>
                  </a:lnTo>
                  <a:lnTo>
                    <a:pt x="254000" y="110490"/>
                  </a:lnTo>
                  <a:lnTo>
                    <a:pt x="254000" y="120650"/>
                  </a:lnTo>
                  <a:lnTo>
                    <a:pt x="255270" y="129540"/>
                  </a:lnTo>
                  <a:lnTo>
                    <a:pt x="261620" y="129540"/>
                  </a:lnTo>
                  <a:lnTo>
                    <a:pt x="262890" y="129540"/>
                  </a:lnTo>
                  <a:lnTo>
                    <a:pt x="274320" y="127000"/>
                  </a:lnTo>
                  <a:lnTo>
                    <a:pt x="285750" y="124460"/>
                  </a:lnTo>
                  <a:lnTo>
                    <a:pt x="289560" y="123190"/>
                  </a:lnTo>
                  <a:close/>
                </a:path>
                <a:path w="496570" h="129539">
                  <a:moveTo>
                    <a:pt x="346710" y="81280"/>
                  </a:moveTo>
                  <a:lnTo>
                    <a:pt x="339090" y="74930"/>
                  </a:lnTo>
                  <a:lnTo>
                    <a:pt x="331470" y="69850"/>
                  </a:lnTo>
                  <a:lnTo>
                    <a:pt x="327660" y="73660"/>
                  </a:lnTo>
                  <a:lnTo>
                    <a:pt x="328345" y="74244"/>
                  </a:lnTo>
                  <a:lnTo>
                    <a:pt x="321310" y="81280"/>
                  </a:lnTo>
                  <a:lnTo>
                    <a:pt x="321894" y="81775"/>
                  </a:lnTo>
                  <a:lnTo>
                    <a:pt x="313690" y="87630"/>
                  </a:lnTo>
                  <a:lnTo>
                    <a:pt x="314172" y="88226"/>
                  </a:lnTo>
                  <a:lnTo>
                    <a:pt x="309880" y="91440"/>
                  </a:lnTo>
                  <a:lnTo>
                    <a:pt x="316230" y="99060"/>
                  </a:lnTo>
                  <a:lnTo>
                    <a:pt x="321310" y="106680"/>
                  </a:lnTo>
                  <a:lnTo>
                    <a:pt x="326390" y="102870"/>
                  </a:lnTo>
                  <a:lnTo>
                    <a:pt x="326390" y="101600"/>
                  </a:lnTo>
                  <a:lnTo>
                    <a:pt x="335280" y="95250"/>
                  </a:lnTo>
                  <a:lnTo>
                    <a:pt x="335280" y="93980"/>
                  </a:lnTo>
                  <a:lnTo>
                    <a:pt x="342900" y="86360"/>
                  </a:lnTo>
                  <a:lnTo>
                    <a:pt x="342900" y="85090"/>
                  </a:lnTo>
                  <a:lnTo>
                    <a:pt x="346710" y="81280"/>
                  </a:lnTo>
                  <a:close/>
                </a:path>
                <a:path w="496570" h="129539">
                  <a:moveTo>
                    <a:pt x="364490" y="0"/>
                  </a:moveTo>
                  <a:lnTo>
                    <a:pt x="356870" y="0"/>
                  </a:lnTo>
                  <a:lnTo>
                    <a:pt x="356870" y="19050"/>
                  </a:lnTo>
                  <a:lnTo>
                    <a:pt x="364490" y="19050"/>
                  </a:lnTo>
                  <a:lnTo>
                    <a:pt x="364490" y="0"/>
                  </a:lnTo>
                  <a:close/>
                </a:path>
                <a:path w="496570" h="129539">
                  <a:moveTo>
                    <a:pt x="365760" y="44450"/>
                  </a:moveTo>
                  <a:lnTo>
                    <a:pt x="355600" y="41910"/>
                  </a:lnTo>
                  <a:lnTo>
                    <a:pt x="346710" y="39370"/>
                  </a:lnTo>
                  <a:lnTo>
                    <a:pt x="345440" y="43180"/>
                  </a:lnTo>
                  <a:lnTo>
                    <a:pt x="354330" y="45720"/>
                  </a:lnTo>
                  <a:lnTo>
                    <a:pt x="363220" y="49530"/>
                  </a:lnTo>
                  <a:lnTo>
                    <a:pt x="364490" y="45720"/>
                  </a:lnTo>
                  <a:lnTo>
                    <a:pt x="364490" y="44450"/>
                  </a:lnTo>
                  <a:lnTo>
                    <a:pt x="365760" y="44450"/>
                  </a:lnTo>
                  <a:close/>
                </a:path>
                <a:path w="496570" h="129539">
                  <a:moveTo>
                    <a:pt x="430530" y="0"/>
                  </a:moveTo>
                  <a:lnTo>
                    <a:pt x="397510" y="0"/>
                  </a:lnTo>
                  <a:lnTo>
                    <a:pt x="397510" y="19050"/>
                  </a:lnTo>
                  <a:lnTo>
                    <a:pt x="430530" y="19050"/>
                  </a:lnTo>
                  <a:lnTo>
                    <a:pt x="430530" y="0"/>
                  </a:lnTo>
                  <a:close/>
                </a:path>
                <a:path w="496570" h="129539">
                  <a:moveTo>
                    <a:pt x="496570" y="0"/>
                  </a:moveTo>
                  <a:lnTo>
                    <a:pt x="463550" y="0"/>
                  </a:lnTo>
                  <a:lnTo>
                    <a:pt x="463550" y="19050"/>
                  </a:lnTo>
                  <a:lnTo>
                    <a:pt x="496570" y="19050"/>
                  </a:lnTo>
                  <a:lnTo>
                    <a:pt x="496570" y="0"/>
                  </a:lnTo>
                  <a:close/>
                </a:path>
              </a:pathLst>
            </a:custGeom>
            <a:solidFill>
              <a:srgbClr val="000000"/>
            </a:solidFill>
          </p:spPr>
          <p:txBody>
            <a:bodyPr wrap="square" lIns="0" tIns="0" rIns="0" bIns="0" rtlCol="0">
              <a:prstTxWarp prst="textNoShape">
                <a:avLst/>
              </a:prstTxWarp>
              <a:noAutofit/>
            </a:bodyPr>
            <a:lstStyle/>
            <a:p>
              <a:endParaRPr lang="uk-UA"/>
            </a:p>
          </p:txBody>
        </p:sp>
      </p:grpSp>
    </p:spTree>
    <p:extLst>
      <p:ext uri="{BB962C8B-B14F-4D97-AF65-F5344CB8AC3E}">
        <p14:creationId xmlns:p14="http://schemas.microsoft.com/office/powerpoint/2010/main" val="2124640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alphaModFix amt="62000"/>
          </a:blip>
          <a:tile tx="0" ty="0" sx="100000" sy="100000" flip="none" algn="tl"/>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F211462-81B3-7AF8-F3A8-EA2142E30489}"/>
              </a:ext>
            </a:extLst>
          </p:cNvPr>
          <p:cNvSpPr txBox="1"/>
          <p:nvPr/>
        </p:nvSpPr>
        <p:spPr>
          <a:xfrm>
            <a:off x="1165971" y="1"/>
            <a:ext cx="10380856" cy="173736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b="1" kern="1200" dirty="0">
                <a:solidFill>
                  <a:schemeClr val="tx1"/>
                </a:solidFill>
                <a:effectLst/>
                <a:latin typeface="+mj-lt"/>
                <a:ea typeface="+mj-ea"/>
                <a:cs typeface="+mj-cs"/>
              </a:rPr>
              <a:t>Переваги автоматичного зварювання</a:t>
            </a:r>
            <a:endParaRPr lang="en-US" sz="3600" kern="1200" dirty="0">
              <a:solidFill>
                <a:schemeClr val="tx1"/>
              </a:solidFill>
              <a:latin typeface="+mj-lt"/>
              <a:ea typeface="+mj-ea"/>
              <a:cs typeface="+mj-cs"/>
            </a:endParaRPr>
          </a:p>
        </p:txBody>
      </p:sp>
      <p:sp>
        <p:nvSpPr>
          <p:cNvPr id="5" name="TextBox 4">
            <a:extLst>
              <a:ext uri="{FF2B5EF4-FFF2-40B4-BE49-F238E27FC236}">
                <a16:creationId xmlns:a16="http://schemas.microsoft.com/office/drawing/2014/main" id="{BC0CF796-7D76-8B92-AC88-B83767A7033D}"/>
              </a:ext>
            </a:extLst>
          </p:cNvPr>
          <p:cNvSpPr txBox="1"/>
          <p:nvPr/>
        </p:nvSpPr>
        <p:spPr>
          <a:xfrm>
            <a:off x="1076518" y="1066800"/>
            <a:ext cx="9449021" cy="4378059"/>
          </a:xfrm>
          <a:prstGeom prst="rect">
            <a:avLst/>
          </a:prstGeom>
        </p:spPr>
        <p:txBody>
          <a:bodyPr vert="horz" lIns="91440" tIns="45720" rIns="91440" bIns="45720" rtlCol="0" anchor="t">
            <a:noAutofit/>
          </a:bodyPr>
          <a:lstStyle/>
          <a:p>
            <a:pPr indent="-228600">
              <a:lnSpc>
                <a:spcPct val="90000"/>
              </a:lnSpc>
              <a:spcAft>
                <a:spcPts val="800"/>
              </a:spcAft>
              <a:buFont typeface="Arial" panose="020B0604020202020204" pitchFamily="34" charset="0"/>
              <a:buChar char="•"/>
            </a:pPr>
            <a:r>
              <a:rPr lang="en-US" sz="1600" b="1" dirty="0">
                <a:effectLst/>
              </a:rPr>
              <a:t>Застосування автоматичного зварювання і конструкція зварювальної машини допомагає уникнути деформацій під час зварювання і забезпечує:</a:t>
            </a:r>
          </a:p>
          <a:p>
            <a:pPr indent="-228600">
              <a:lnSpc>
                <a:spcPct val="90000"/>
              </a:lnSpc>
              <a:spcAft>
                <a:spcPts val="800"/>
              </a:spcAft>
              <a:buFont typeface="Arial" panose="020B0604020202020204" pitchFamily="34" charset="0"/>
              <a:buChar char="•"/>
            </a:pPr>
            <a:r>
              <a:rPr lang="en-US" sz="1600" b="1" dirty="0">
                <a:effectLst/>
              </a:rPr>
              <a:t>- задану геометрію зварних швів, завдяки повторюваності процесу зварювання;</a:t>
            </a:r>
          </a:p>
          <a:p>
            <a:pPr indent="-228600">
              <a:lnSpc>
                <a:spcPct val="90000"/>
              </a:lnSpc>
              <a:spcAft>
                <a:spcPts val="800"/>
              </a:spcAft>
              <a:buFont typeface="Arial" panose="020B0604020202020204" pitchFamily="34" charset="0"/>
              <a:buChar char="•"/>
            </a:pPr>
            <a:r>
              <a:rPr lang="en-US" sz="1600" b="1" dirty="0">
                <a:effectLst/>
              </a:rPr>
              <a:t>-  заданий, однаковий крок по трубах панелі (що своєю чергою знижує складність монтажних робіт);</a:t>
            </a:r>
          </a:p>
          <a:p>
            <a:pPr indent="-228600">
              <a:lnSpc>
                <a:spcPct val="90000"/>
              </a:lnSpc>
              <a:spcAft>
                <a:spcPts val="800"/>
              </a:spcAft>
              <a:buFont typeface="Arial" panose="020B0604020202020204" pitchFamily="34" charset="0"/>
              <a:buChar char="•"/>
            </a:pPr>
            <a:r>
              <a:rPr lang="en-US" sz="1600" b="1" dirty="0">
                <a:effectLst/>
              </a:rPr>
              <a:t>- вварювання полоси (стальної смуги) строго по осі труб, чим забезпечується рівна площина панелі;</a:t>
            </a:r>
          </a:p>
          <a:p>
            <a:pPr indent="-228600">
              <a:lnSpc>
                <a:spcPct val="90000"/>
              </a:lnSpc>
              <a:spcAft>
                <a:spcPts val="800"/>
              </a:spcAft>
              <a:buFont typeface="Arial" panose="020B0604020202020204" pitchFamily="34" charset="0"/>
              <a:buChar char="•"/>
            </a:pPr>
            <a:r>
              <a:rPr lang="en-US" sz="1600" b="1" dirty="0">
                <a:effectLst/>
              </a:rPr>
              <a:t>-   повне проплавлення, сплавлення труби </a:t>
            </a:r>
            <a:r>
              <a:rPr lang="en-US" sz="1600" b="1" dirty="0" err="1">
                <a:effectLst/>
              </a:rPr>
              <a:t>зі</a:t>
            </a:r>
            <a:r>
              <a:rPr lang="en-US" sz="1600" b="1" dirty="0">
                <a:effectLst/>
              </a:rPr>
              <a:t> смугою без підрізів і пропалів;</a:t>
            </a:r>
          </a:p>
          <a:p>
            <a:pPr indent="-228600">
              <a:lnSpc>
                <a:spcPct val="90000"/>
              </a:lnSpc>
              <a:spcAft>
                <a:spcPts val="800"/>
              </a:spcAft>
              <a:buFont typeface="Arial" panose="020B0604020202020204" pitchFamily="34" charset="0"/>
              <a:buChar char="•"/>
            </a:pPr>
            <a:r>
              <a:rPr lang="en-US" sz="1600" b="1" dirty="0">
                <a:effectLst/>
              </a:rPr>
              <a:t>-  процес автоматичного зварювання під флюсом забезпечує чистоту поверхні зварного шва і навколошовної зони і кращий захист зони зварювання від впливу навколишнього середовища;</a:t>
            </a:r>
          </a:p>
          <a:p>
            <a:pPr indent="-228600">
              <a:lnSpc>
                <a:spcPct val="90000"/>
              </a:lnSpc>
              <a:spcAft>
                <a:spcPts val="800"/>
              </a:spcAft>
              <a:buFont typeface="Arial" panose="020B0604020202020204" pitchFamily="34" charset="0"/>
              <a:buChar char="•"/>
            </a:pPr>
            <a:r>
              <a:rPr lang="en-US" sz="1600" b="1" dirty="0">
                <a:effectLst/>
              </a:rPr>
              <a:t>- за рахунок більшої швидкості зварювання зварювані елементи отримують менше тепловкладення, що сприяє зниженню залишкових напружень і деформацій.</a:t>
            </a:r>
          </a:p>
          <a:p>
            <a:pPr indent="-228600">
              <a:lnSpc>
                <a:spcPct val="90000"/>
              </a:lnSpc>
              <a:spcAft>
                <a:spcPts val="800"/>
              </a:spcAft>
              <a:buFont typeface="Arial" panose="020B0604020202020204" pitchFamily="34" charset="0"/>
              <a:buChar char="•"/>
            </a:pPr>
            <a:r>
              <a:rPr lang="en-US" sz="1600" b="1" dirty="0">
                <a:effectLst/>
              </a:rPr>
              <a:t>- забезпечує більш тривалу експлуатацію за заданими проектними показниками щодо присосів.</a:t>
            </a:r>
          </a:p>
          <a:p>
            <a:pPr indent="-228600">
              <a:lnSpc>
                <a:spcPct val="90000"/>
              </a:lnSpc>
              <a:spcAft>
                <a:spcPts val="800"/>
              </a:spcAft>
              <a:buFont typeface="Arial" panose="020B0604020202020204" pitchFamily="34" charset="0"/>
              <a:buChar char="•"/>
            </a:pPr>
            <a:r>
              <a:rPr lang="en-US" sz="1600" b="1" dirty="0">
                <a:effectLst/>
              </a:rPr>
              <a:t>- забезпечення всіх геометричних розмірів і проведення контрольної збірки (при автоматичному зварюванні мембранних панелей) знижує час, необхідний для виконання будівельно-монтажних робіт.</a:t>
            </a:r>
          </a:p>
          <a:p>
            <a:pPr indent="-228600">
              <a:lnSpc>
                <a:spcPct val="90000"/>
              </a:lnSpc>
              <a:spcAft>
                <a:spcPts val="800"/>
              </a:spcAft>
              <a:buFont typeface="Arial" panose="020B0604020202020204" pitchFamily="34" charset="0"/>
              <a:buChar char="•"/>
            </a:pPr>
            <a:r>
              <a:rPr lang="en-US" sz="1600" b="1" dirty="0">
                <a:effectLst/>
              </a:rPr>
              <a:t>-  значно знижується трудомісткість та збільшується продуктивність виготовлення газощільних панелей за рахунок автоматичного зварювання.</a:t>
            </a:r>
          </a:p>
        </p:txBody>
      </p:sp>
    </p:spTree>
    <p:extLst>
      <p:ext uri="{BB962C8B-B14F-4D97-AF65-F5344CB8AC3E}">
        <p14:creationId xmlns:p14="http://schemas.microsoft.com/office/powerpoint/2010/main" val="3045361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alphaModFix amt="62000"/>
          </a:blip>
          <a:tile tx="0" ty="0" sx="100000" sy="100000" flip="none" algn="tl"/>
        </a:blipFill>
        <a:effectLst/>
      </p:bgPr>
    </p:bg>
    <p:spTree>
      <p:nvGrpSpPr>
        <p:cNvPr id="1" name=""/>
        <p:cNvGrpSpPr/>
        <p:nvPr/>
      </p:nvGrpSpPr>
      <p:grpSpPr>
        <a:xfrm>
          <a:off x="0" y="0"/>
          <a:ext cx="0" cy="0"/>
          <a:chOff x="0" y="0"/>
          <a:chExt cx="0" cy="0"/>
        </a:xfrm>
      </p:grpSpPr>
      <p:sp useBgFill="1">
        <p:nvSpPr>
          <p:cNvPr id="24" name="Rectangle 17">
            <a:extLst>
              <a:ext uri="{FF2B5EF4-FFF2-40B4-BE49-F238E27FC236}">
                <a16:creationId xmlns:a16="http://schemas.microsoft.com/office/drawing/2014/main" id="{95B1FC96-0749-41C9-BAED-E089E7714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0EA20EF-42B9-2E70-9EC3-3B8F086FD305}"/>
              </a:ext>
            </a:extLst>
          </p:cNvPr>
          <p:cNvSpPr txBox="1"/>
          <p:nvPr/>
        </p:nvSpPr>
        <p:spPr>
          <a:xfrm>
            <a:off x="630936" y="4562856"/>
            <a:ext cx="3419856" cy="16002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800" b="1" kern="1200">
                <a:solidFill>
                  <a:schemeClr val="tx1"/>
                </a:solidFill>
                <a:effectLst/>
                <a:latin typeface="+mj-lt"/>
                <a:ea typeface="+mj-ea"/>
                <a:cs typeface="+mj-cs"/>
              </a:rPr>
              <a:t>Гнуття панелей</a:t>
            </a:r>
            <a:endParaRPr lang="en-US" sz="4800" kern="1200">
              <a:solidFill>
                <a:schemeClr val="tx1"/>
              </a:solidFill>
              <a:effectLst/>
              <a:latin typeface="+mj-lt"/>
              <a:ea typeface="+mj-ea"/>
              <a:cs typeface="+mj-cs"/>
            </a:endParaRPr>
          </a:p>
        </p:txBody>
      </p:sp>
      <p:pic>
        <p:nvPicPr>
          <p:cNvPr id="6" name="Рисунок 5" descr="Изображение выглядит как устройство, машина, стальной, инжиниринг&#10;&#10;Автоматически созданное описание">
            <a:extLst>
              <a:ext uri="{FF2B5EF4-FFF2-40B4-BE49-F238E27FC236}">
                <a16:creationId xmlns:a16="http://schemas.microsoft.com/office/drawing/2014/main" id="{6B792B7E-E76F-EBD0-AEAD-F71E2A7671D0}"/>
              </a:ext>
            </a:extLst>
          </p:cNvPr>
          <p:cNvPicPr>
            <a:picLocks noChangeAspect="1"/>
          </p:cNvPicPr>
          <p:nvPr/>
        </p:nvPicPr>
        <p:blipFill>
          <a:blip r:embed="rId3">
            <a:extLst>
              <a:ext uri="{28A0092B-C50C-407E-A947-70E740481C1C}">
                <a14:useLocalDpi xmlns:a14="http://schemas.microsoft.com/office/drawing/2010/main" val="0"/>
              </a:ext>
            </a:extLst>
          </a:blip>
          <a:srcRect l="4473" r="2" b="2"/>
          <a:stretch/>
        </p:blipFill>
        <p:spPr>
          <a:xfrm>
            <a:off x="5" y="10"/>
            <a:ext cx="6095995" cy="4196271"/>
          </a:xfrm>
          <a:custGeom>
            <a:avLst/>
            <a:gdLst/>
            <a:ahLst/>
            <a:cxnLst/>
            <a:rect l="l" t="t" r="r" b="b"/>
            <a:pathLst>
              <a:path w="6005375" h="4196281">
                <a:moveTo>
                  <a:pt x="0" y="0"/>
                </a:moveTo>
                <a:lnTo>
                  <a:pt x="6000672" y="0"/>
                </a:lnTo>
                <a:lnTo>
                  <a:pt x="5998730" y="19709"/>
                </a:lnTo>
                <a:cubicBezTo>
                  <a:pt x="6001245" y="280059"/>
                  <a:pt x="5986415" y="540409"/>
                  <a:pt x="5999656" y="800631"/>
                </a:cubicBezTo>
                <a:cubicBezTo>
                  <a:pt x="6009855" y="1001996"/>
                  <a:pt x="6003364" y="1203233"/>
                  <a:pt x="5999656" y="1404471"/>
                </a:cubicBezTo>
                <a:cubicBezTo>
                  <a:pt x="5992506" y="1790420"/>
                  <a:pt x="6003364" y="2175860"/>
                  <a:pt x="5998730" y="2561300"/>
                </a:cubicBezTo>
                <a:cubicBezTo>
                  <a:pt x="5996744" y="2732154"/>
                  <a:pt x="5998994" y="2902754"/>
                  <a:pt x="6003364" y="3073609"/>
                </a:cubicBezTo>
                <a:cubicBezTo>
                  <a:pt x="6009720" y="3317560"/>
                  <a:pt x="5999923" y="3561638"/>
                  <a:pt x="5989197" y="3805463"/>
                </a:cubicBezTo>
                <a:cubicBezTo>
                  <a:pt x="5985594" y="3872508"/>
                  <a:pt x="5984647" y="3939633"/>
                  <a:pt x="5986348" y="4006695"/>
                </a:cubicBezTo>
                <a:lnTo>
                  <a:pt x="5997254" y="4174633"/>
                </a:lnTo>
                <a:lnTo>
                  <a:pt x="5951601" y="4176620"/>
                </a:lnTo>
                <a:cubicBezTo>
                  <a:pt x="5886702" y="4176651"/>
                  <a:pt x="5821788" y="4174749"/>
                  <a:pt x="5756905" y="4173480"/>
                </a:cubicBezTo>
                <a:cubicBezTo>
                  <a:pt x="5518559" y="4169040"/>
                  <a:pt x="5280086" y="4173480"/>
                  <a:pt x="5042247" y="4150774"/>
                </a:cubicBezTo>
                <a:cubicBezTo>
                  <a:pt x="4977618" y="4144622"/>
                  <a:pt x="4912546" y="4140690"/>
                  <a:pt x="4847600" y="4141467"/>
                </a:cubicBezTo>
                <a:cubicBezTo>
                  <a:pt x="4782655" y="4142244"/>
                  <a:pt x="4717835" y="4147730"/>
                  <a:pt x="4653713" y="4160414"/>
                </a:cubicBezTo>
                <a:cubicBezTo>
                  <a:pt x="4446571" y="4200625"/>
                  <a:pt x="4238796" y="4203162"/>
                  <a:pt x="4029497" y="4186925"/>
                </a:cubicBezTo>
                <a:cubicBezTo>
                  <a:pt x="3943621" y="4180203"/>
                  <a:pt x="3857746" y="4169040"/>
                  <a:pt x="3771489" y="4171196"/>
                </a:cubicBezTo>
                <a:cubicBezTo>
                  <a:pt x="3623585" y="4175129"/>
                  <a:pt x="3475554" y="4167137"/>
                  <a:pt x="3327523" y="4169167"/>
                </a:cubicBezTo>
                <a:cubicBezTo>
                  <a:pt x="3323528" y="4169738"/>
                  <a:pt x="3319443" y="4169205"/>
                  <a:pt x="3315727" y="4167645"/>
                </a:cubicBezTo>
                <a:cubicBezTo>
                  <a:pt x="3278941" y="4142402"/>
                  <a:pt x="3238603" y="4152169"/>
                  <a:pt x="3200549" y="4158765"/>
                </a:cubicBezTo>
                <a:cubicBezTo>
                  <a:pt x="3074082" y="4180710"/>
                  <a:pt x="2947742" y="4191492"/>
                  <a:pt x="2819246" y="4174494"/>
                </a:cubicBezTo>
                <a:cubicBezTo>
                  <a:pt x="2696546" y="4156698"/>
                  <a:pt x="2572096" y="4154478"/>
                  <a:pt x="2448851" y="4167898"/>
                </a:cubicBezTo>
                <a:cubicBezTo>
                  <a:pt x="2279383" y="4187687"/>
                  <a:pt x="2110549" y="4183501"/>
                  <a:pt x="1941462" y="4167898"/>
                </a:cubicBezTo>
                <a:cubicBezTo>
                  <a:pt x="1872837" y="4161556"/>
                  <a:pt x="1803198" y="4150774"/>
                  <a:pt x="1735208" y="4166630"/>
                </a:cubicBezTo>
                <a:cubicBezTo>
                  <a:pt x="1651489" y="4186038"/>
                  <a:pt x="1568023" y="4179695"/>
                  <a:pt x="1484050" y="4175382"/>
                </a:cubicBezTo>
                <a:cubicBezTo>
                  <a:pt x="1377752" y="4169801"/>
                  <a:pt x="1271708" y="4153692"/>
                  <a:pt x="1165029" y="4166376"/>
                </a:cubicBezTo>
                <a:cubicBezTo>
                  <a:pt x="1115685" y="4172211"/>
                  <a:pt x="1066722" y="4181471"/>
                  <a:pt x="1016744" y="4179061"/>
                </a:cubicBezTo>
                <a:cubicBezTo>
                  <a:pt x="878481" y="4172719"/>
                  <a:pt x="740344" y="4165235"/>
                  <a:pt x="601826" y="4166376"/>
                </a:cubicBezTo>
                <a:cubicBezTo>
                  <a:pt x="543857" y="4166757"/>
                  <a:pt x="486268" y="4168659"/>
                  <a:pt x="428553" y="4172845"/>
                </a:cubicBezTo>
                <a:cubicBezTo>
                  <a:pt x="320859" y="4180710"/>
                  <a:pt x="213546" y="4170055"/>
                  <a:pt x="106234" y="4166249"/>
                </a:cubicBezTo>
                <a:lnTo>
                  <a:pt x="0" y="4171008"/>
                </a:lnTo>
                <a:close/>
              </a:path>
            </a:pathLst>
          </a:custGeom>
        </p:spPr>
      </p:pic>
      <p:pic>
        <p:nvPicPr>
          <p:cNvPr id="7" name="Рисунок 6" descr="Изображение выглядит как строительство, мебель, земля, пол&#10;&#10;Автоматически созданное описание">
            <a:extLst>
              <a:ext uri="{FF2B5EF4-FFF2-40B4-BE49-F238E27FC236}">
                <a16:creationId xmlns:a16="http://schemas.microsoft.com/office/drawing/2014/main" id="{3BC0DB30-ED95-42EA-9279-B8A4F38DBEC1}"/>
              </a:ext>
            </a:extLst>
          </p:cNvPr>
          <p:cNvPicPr>
            <a:picLocks noChangeAspect="1"/>
          </p:cNvPicPr>
          <p:nvPr/>
        </p:nvPicPr>
        <p:blipFill>
          <a:blip r:embed="rId4">
            <a:extLst>
              <a:ext uri="{28A0092B-C50C-407E-A947-70E740481C1C}">
                <a14:useLocalDpi xmlns:a14="http://schemas.microsoft.com/office/drawing/2010/main" val="0"/>
              </a:ext>
            </a:extLst>
          </a:blip>
          <a:srcRect t="5723" r="-2" b="5155"/>
          <a:stretch/>
        </p:blipFill>
        <p:spPr>
          <a:xfrm>
            <a:off x="6019800" y="10"/>
            <a:ext cx="6172195" cy="4187662"/>
          </a:xfrm>
          <a:custGeom>
            <a:avLst/>
            <a:gdLst/>
            <a:ahLst/>
            <a:cxnLst/>
            <a:rect l="l" t="t" r="r" b="b"/>
            <a:pathLst>
              <a:path w="6006950" h="4187672">
                <a:moveTo>
                  <a:pt x="9223" y="0"/>
                </a:moveTo>
                <a:lnTo>
                  <a:pt x="6006950" y="0"/>
                </a:lnTo>
                <a:lnTo>
                  <a:pt x="6006950" y="4169490"/>
                </a:lnTo>
                <a:lnTo>
                  <a:pt x="5787907" y="4174448"/>
                </a:lnTo>
                <a:cubicBezTo>
                  <a:pt x="5713866" y="4173475"/>
                  <a:pt x="5639861" y="4169853"/>
                  <a:pt x="5566029" y="4163587"/>
                </a:cubicBezTo>
                <a:cubicBezTo>
                  <a:pt x="5458843" y="4155595"/>
                  <a:pt x="5350768" y="4144559"/>
                  <a:pt x="5244343" y="4164855"/>
                </a:cubicBezTo>
                <a:cubicBezTo>
                  <a:pt x="5127517" y="4187307"/>
                  <a:pt x="5010817" y="4187434"/>
                  <a:pt x="4892977" y="4181726"/>
                </a:cubicBezTo>
                <a:cubicBezTo>
                  <a:pt x="4792260" y="4176906"/>
                  <a:pt x="4691923" y="4151536"/>
                  <a:pt x="4590445" y="4178301"/>
                </a:cubicBezTo>
                <a:cubicBezTo>
                  <a:pt x="4580348" y="4179772"/>
                  <a:pt x="4570061" y="4179341"/>
                  <a:pt x="4560128" y="4177032"/>
                </a:cubicBezTo>
                <a:cubicBezTo>
                  <a:pt x="4449137" y="4161684"/>
                  <a:pt x="4337384" y="4174242"/>
                  <a:pt x="4226013" y="4169929"/>
                </a:cubicBezTo>
                <a:cubicBezTo>
                  <a:pt x="4174640" y="4167899"/>
                  <a:pt x="4122252" y="4169041"/>
                  <a:pt x="4071513" y="4163587"/>
                </a:cubicBezTo>
                <a:cubicBezTo>
                  <a:pt x="3955067" y="4151156"/>
                  <a:pt x="3838874" y="4144559"/>
                  <a:pt x="3723697" y="4173861"/>
                </a:cubicBezTo>
                <a:cubicBezTo>
                  <a:pt x="3690082" y="4181764"/>
                  <a:pt x="3655732" y="4186013"/>
                  <a:pt x="3621204" y="4186546"/>
                </a:cubicBezTo>
                <a:cubicBezTo>
                  <a:pt x="3508437" y="4190605"/>
                  <a:pt x="3396050" y="4182867"/>
                  <a:pt x="3283664" y="4176525"/>
                </a:cubicBezTo>
                <a:cubicBezTo>
                  <a:pt x="3205652" y="4172085"/>
                  <a:pt x="3127768" y="4162445"/>
                  <a:pt x="3049630" y="4170563"/>
                </a:cubicBezTo>
                <a:cubicBezTo>
                  <a:pt x="3004218" y="4175257"/>
                  <a:pt x="2958427" y="4175257"/>
                  <a:pt x="2913015" y="4170563"/>
                </a:cubicBezTo>
                <a:cubicBezTo>
                  <a:pt x="2829321" y="4160758"/>
                  <a:pt x="2744879" y="4158931"/>
                  <a:pt x="2660842" y="4165109"/>
                </a:cubicBezTo>
                <a:cubicBezTo>
                  <a:pt x="2535390" y="4175891"/>
                  <a:pt x="2410065" y="4184897"/>
                  <a:pt x="2284232" y="4167773"/>
                </a:cubicBezTo>
                <a:cubicBezTo>
                  <a:pt x="2212868" y="4156559"/>
                  <a:pt x="2140312" y="4155240"/>
                  <a:pt x="2068592" y="4163840"/>
                </a:cubicBezTo>
                <a:cubicBezTo>
                  <a:pt x="1897729" y="4187814"/>
                  <a:pt x="1726485" y="4180077"/>
                  <a:pt x="1555241" y="4170183"/>
                </a:cubicBezTo>
                <a:cubicBezTo>
                  <a:pt x="1440824" y="4163460"/>
                  <a:pt x="1325901" y="4151156"/>
                  <a:pt x="1211738" y="4167392"/>
                </a:cubicBezTo>
                <a:cubicBezTo>
                  <a:pt x="1066118" y="4187688"/>
                  <a:pt x="920370" y="4180965"/>
                  <a:pt x="774368" y="4175003"/>
                </a:cubicBezTo>
                <a:cubicBezTo>
                  <a:pt x="667182" y="4170563"/>
                  <a:pt x="559869" y="4157117"/>
                  <a:pt x="452430" y="4173734"/>
                </a:cubicBezTo>
                <a:cubicBezTo>
                  <a:pt x="441369" y="4175244"/>
                  <a:pt x="430117" y="4174115"/>
                  <a:pt x="419576" y="4170436"/>
                </a:cubicBezTo>
                <a:cubicBezTo>
                  <a:pt x="378807" y="4157016"/>
                  <a:pt x="335096" y="4155215"/>
                  <a:pt x="293363" y="4165236"/>
                </a:cubicBezTo>
                <a:cubicBezTo>
                  <a:pt x="216367" y="4182106"/>
                  <a:pt x="139497" y="4189463"/>
                  <a:pt x="61105" y="4174115"/>
                </a:cubicBezTo>
                <a:lnTo>
                  <a:pt x="13323" y="4171265"/>
                </a:lnTo>
                <a:lnTo>
                  <a:pt x="28554" y="3843045"/>
                </a:lnTo>
                <a:cubicBezTo>
                  <a:pt x="30457" y="3722610"/>
                  <a:pt x="27412" y="3602256"/>
                  <a:pt x="15626" y="3482187"/>
                </a:cubicBezTo>
                <a:cubicBezTo>
                  <a:pt x="-847" y="3335690"/>
                  <a:pt x="-4304" y="3188124"/>
                  <a:pt x="5296" y="3041068"/>
                </a:cubicBezTo>
                <a:cubicBezTo>
                  <a:pt x="11786" y="2956911"/>
                  <a:pt x="18539" y="2872754"/>
                  <a:pt x="22776" y="2788472"/>
                </a:cubicBezTo>
                <a:cubicBezTo>
                  <a:pt x="28180" y="2668580"/>
                  <a:pt x="25173" y="2548474"/>
                  <a:pt x="13771" y="2428964"/>
                </a:cubicBezTo>
                <a:cubicBezTo>
                  <a:pt x="4237" y="2337829"/>
                  <a:pt x="3177" y="2246070"/>
                  <a:pt x="10593" y="2154757"/>
                </a:cubicBezTo>
                <a:cubicBezTo>
                  <a:pt x="25690" y="1999286"/>
                  <a:pt x="9931" y="1843813"/>
                  <a:pt x="5032" y="1688466"/>
                </a:cubicBezTo>
                <a:cubicBezTo>
                  <a:pt x="-3577" y="1402691"/>
                  <a:pt x="20393" y="1117045"/>
                  <a:pt x="9666" y="831270"/>
                </a:cubicBezTo>
                <a:cubicBezTo>
                  <a:pt x="3841" y="689908"/>
                  <a:pt x="16420" y="548673"/>
                  <a:pt x="9666" y="407311"/>
                </a:cubicBezTo>
                <a:cubicBezTo>
                  <a:pt x="4105" y="306755"/>
                  <a:pt x="397" y="206200"/>
                  <a:pt x="4105" y="105518"/>
                </a:cubicBezTo>
                <a:cubicBezTo>
                  <a:pt x="5164" y="78059"/>
                  <a:pt x="5826" y="50473"/>
                  <a:pt x="9534" y="23396"/>
                </a:cubicBezTo>
                <a:close/>
              </a:path>
            </a:pathLst>
          </a:custGeom>
        </p:spPr>
      </p:pic>
      <p:sp>
        <p:nvSpPr>
          <p:cNvPr id="25" name="sketch line">
            <a:extLst>
              <a:ext uri="{FF2B5EF4-FFF2-40B4-BE49-F238E27FC236}">
                <a16:creationId xmlns:a16="http://schemas.microsoft.com/office/drawing/2014/main" id="{63C1A86C-B1A8-4AEC-B001-595C91716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89020" y="5404538"/>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B8DA668-1E18-BBC8-4777-60E636CCF7C7}"/>
              </a:ext>
            </a:extLst>
          </p:cNvPr>
          <p:cNvSpPr txBox="1"/>
          <p:nvPr/>
        </p:nvSpPr>
        <p:spPr>
          <a:xfrm>
            <a:off x="4654294" y="4562856"/>
            <a:ext cx="6903721" cy="1600200"/>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700">
                <a:effectLst/>
              </a:rPr>
              <a:t>Гнуття газощільних панелей здійснюється на сучасному обладнанні. Машина для гнуття панелей виготовлена як зварювальну металоконструкція особливої міцності та жорсткості, що забезпечує необхідну точність під час гнуття газощільних панелей. Гнуття досягається за допомогою гідравлічного циліндра, який тисне на панель із зусиллям 120 тонн</a:t>
            </a:r>
            <a:endParaRPr lang="en-US" sz="1700"/>
          </a:p>
        </p:txBody>
      </p:sp>
    </p:spTree>
    <p:extLst>
      <p:ext uri="{BB962C8B-B14F-4D97-AF65-F5344CB8AC3E}">
        <p14:creationId xmlns:p14="http://schemas.microsoft.com/office/powerpoint/2010/main" val="42153149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alphaModFix amt="62000"/>
          </a:blip>
          <a:tile tx="0" ty="0" sx="100000" sy="100000" flip="none" algn="tl"/>
        </a:blip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B210AC1D-4063-4C6E-9528-FA9C4C0C1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02F8C595-E68C-4306-AED8-DC7826A0A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16414"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45FF21C-ED64-4C28-8C2B-0BC340E3A2BF}"/>
              </a:ext>
            </a:extLst>
          </p:cNvPr>
          <p:cNvSpPr txBox="1"/>
          <p:nvPr/>
        </p:nvSpPr>
        <p:spPr>
          <a:xfrm>
            <a:off x="6803409" y="762001"/>
            <a:ext cx="4156512" cy="170824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000" b="1">
                <a:effectLst/>
                <a:latin typeface="+mj-lt"/>
                <a:ea typeface="+mj-ea"/>
                <a:cs typeface="+mj-cs"/>
              </a:rPr>
              <a:t>Термообробка</a:t>
            </a:r>
            <a:endParaRPr lang="en-US" sz="4000">
              <a:effectLst/>
              <a:latin typeface="+mj-lt"/>
              <a:ea typeface="+mj-ea"/>
              <a:cs typeface="+mj-cs"/>
            </a:endParaRPr>
          </a:p>
        </p:txBody>
      </p:sp>
      <p:pic>
        <p:nvPicPr>
          <p:cNvPr id="6" name="image8.jpeg">
            <a:extLst>
              <a:ext uri="{FF2B5EF4-FFF2-40B4-BE49-F238E27FC236}">
                <a16:creationId xmlns:a16="http://schemas.microsoft.com/office/drawing/2014/main" id="{EE8E90BE-B9C1-5DF1-C38D-41F11632FB14}"/>
              </a:ext>
            </a:extLst>
          </p:cNvPr>
          <p:cNvPicPr>
            <a:picLocks noChangeAspect="1"/>
          </p:cNvPicPr>
          <p:nvPr/>
        </p:nvPicPr>
        <p:blipFill>
          <a:blip r:embed="rId3" cstate="print"/>
          <a:srcRect l="30967" r="2308"/>
          <a:stretch/>
        </p:blipFill>
        <p:spPr>
          <a:xfrm>
            <a:off x="-1" y="-2"/>
            <a:ext cx="6096001" cy="6858002"/>
          </a:xfrm>
          <a:prstGeom prst="rect">
            <a:avLst/>
          </a:prstGeom>
        </p:spPr>
      </p:pic>
      <p:sp>
        <p:nvSpPr>
          <p:cNvPr id="5" name="TextBox 4">
            <a:extLst>
              <a:ext uri="{FF2B5EF4-FFF2-40B4-BE49-F238E27FC236}">
                <a16:creationId xmlns:a16="http://schemas.microsoft.com/office/drawing/2014/main" id="{890A954A-F00E-D0BC-4EFA-84892A8BB33F}"/>
              </a:ext>
            </a:extLst>
          </p:cNvPr>
          <p:cNvSpPr txBox="1"/>
          <p:nvPr/>
        </p:nvSpPr>
        <p:spPr>
          <a:xfrm>
            <a:off x="6803409" y="2470245"/>
            <a:ext cx="4156512" cy="376983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a:effectLst/>
              </a:rPr>
              <a:t>Термічної обробки слід піддавати газощільні панелі, якщо її проведення передбачене  нормативно-технічною документацією, конструкторською або технічною документацією</a:t>
            </a:r>
            <a:endParaRPr lang="en-US" sz="2000"/>
          </a:p>
        </p:txBody>
      </p:sp>
    </p:spTree>
    <p:extLst>
      <p:ext uri="{BB962C8B-B14F-4D97-AF65-F5344CB8AC3E}">
        <p14:creationId xmlns:p14="http://schemas.microsoft.com/office/powerpoint/2010/main" val="1006195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710C7D-1A31-685E-AAA9-674D2C0CA61E}"/>
              </a:ext>
            </a:extLst>
          </p:cNvPr>
          <p:cNvSpPr txBox="1"/>
          <p:nvPr/>
        </p:nvSpPr>
        <p:spPr>
          <a:xfrm>
            <a:off x="2809267" y="262110"/>
            <a:ext cx="6573466" cy="4616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r>
              <a:rPr lang="uk-UA" sz="2400" b="1">
                <a:effectLst/>
                <a:latin typeface="Times New Roman" panose="02020603050405020304" pitchFamily="18" charset="0"/>
                <a:ea typeface="Times New Roman" panose="02020603050405020304" pitchFamily="18" charset="0"/>
              </a:rPr>
              <a:t>ТЕХНІКО-ЕКОНОМІЧНИЙ РОЗРАХУНОК</a:t>
            </a:r>
            <a:endParaRPr lang="uk-UA" sz="2400" dirty="0"/>
          </a:p>
        </p:txBody>
      </p:sp>
      <p:graphicFrame>
        <p:nvGraphicFramePr>
          <p:cNvPr id="4" name="Таблица 3">
            <a:extLst>
              <a:ext uri="{FF2B5EF4-FFF2-40B4-BE49-F238E27FC236}">
                <a16:creationId xmlns:a16="http://schemas.microsoft.com/office/drawing/2014/main" id="{95462CF0-66BA-AB99-F7A0-3FE522E24176}"/>
              </a:ext>
            </a:extLst>
          </p:cNvPr>
          <p:cNvGraphicFramePr>
            <a:graphicFrameLocks noGrp="1"/>
          </p:cNvGraphicFramePr>
          <p:nvPr>
            <p:extLst>
              <p:ext uri="{D42A27DB-BD31-4B8C-83A1-F6EECF244321}">
                <p14:modId xmlns:p14="http://schemas.microsoft.com/office/powerpoint/2010/main" val="148530008"/>
              </p:ext>
            </p:extLst>
          </p:nvPr>
        </p:nvGraphicFramePr>
        <p:xfrm>
          <a:off x="568960" y="797096"/>
          <a:ext cx="11054079" cy="5248883"/>
        </p:xfrm>
        <a:graphic>
          <a:graphicData uri="http://schemas.openxmlformats.org/drawingml/2006/table">
            <a:tbl>
              <a:tblPr/>
              <a:tblGrid>
                <a:gridCol w="5242560">
                  <a:extLst>
                    <a:ext uri="{9D8B030D-6E8A-4147-A177-3AD203B41FA5}">
                      <a16:colId xmlns:a16="http://schemas.microsoft.com/office/drawing/2014/main" val="3127739043"/>
                    </a:ext>
                  </a:extLst>
                </a:gridCol>
                <a:gridCol w="2326640">
                  <a:extLst>
                    <a:ext uri="{9D8B030D-6E8A-4147-A177-3AD203B41FA5}">
                      <a16:colId xmlns:a16="http://schemas.microsoft.com/office/drawing/2014/main" val="3671051041"/>
                    </a:ext>
                  </a:extLst>
                </a:gridCol>
                <a:gridCol w="3484879">
                  <a:extLst>
                    <a:ext uri="{9D8B030D-6E8A-4147-A177-3AD203B41FA5}">
                      <a16:colId xmlns:a16="http://schemas.microsoft.com/office/drawing/2014/main" val="2117772272"/>
                    </a:ext>
                  </a:extLst>
                </a:gridCol>
              </a:tblGrid>
              <a:tr h="921065">
                <a:tc>
                  <a:txBody>
                    <a:bodyPr/>
                    <a:lstStyle/>
                    <a:p>
                      <a:pPr algn="ctr">
                        <a:lnSpc>
                          <a:spcPct val="150000"/>
                        </a:lnSpc>
                        <a:spcAft>
                          <a:spcPts val="1000"/>
                        </a:spcAft>
                      </a:pPr>
                      <a:r>
                        <a:rPr lang="uk-UA" sz="1800" dirty="0">
                          <a:effectLst/>
                          <a:latin typeface="+mn-lt"/>
                          <a:ea typeface="Times New Roman" panose="02020603050405020304" pitchFamily="18" charset="0"/>
                          <a:cs typeface="Times New Roman" panose="02020603050405020304" pitchFamily="18" charset="0"/>
                        </a:rPr>
                        <a:t>Найменування складової витрат</a:t>
                      </a:r>
                      <a:endParaRPr lang="uk-UA" sz="1800" dirty="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indent="-72390" algn="ctr">
                        <a:lnSpc>
                          <a:spcPct val="150000"/>
                        </a:lnSpc>
                        <a:spcAft>
                          <a:spcPts val="1000"/>
                        </a:spcAft>
                      </a:pPr>
                      <a:r>
                        <a:rPr lang="uk-UA" sz="1800" dirty="0">
                          <a:effectLst/>
                          <a:latin typeface="+mn-lt"/>
                          <a:ea typeface="Times New Roman" panose="02020603050405020304" pitchFamily="18" charset="0"/>
                          <a:cs typeface="Times New Roman" panose="02020603050405020304" pitchFamily="18" charset="0"/>
                        </a:rPr>
                        <a:t>Річні експлуатаційні витрати,</a:t>
                      </a:r>
                      <a:endParaRPr lang="uk-UA" sz="1800" dirty="0">
                        <a:effectLst/>
                        <a:latin typeface="+mn-lt"/>
                        <a:ea typeface="Calibri" panose="020F0502020204030204" pitchFamily="34" charset="0"/>
                        <a:cs typeface="Times New Roman" panose="02020603050405020304" pitchFamily="18" charset="0"/>
                      </a:endParaRPr>
                    </a:p>
                    <a:p>
                      <a:pPr indent="-72390" algn="ctr">
                        <a:lnSpc>
                          <a:spcPct val="150000"/>
                        </a:lnSpc>
                        <a:spcAft>
                          <a:spcPts val="1000"/>
                        </a:spcAft>
                      </a:pPr>
                      <a:r>
                        <a:rPr lang="uk-UA" sz="1800" dirty="0">
                          <a:effectLst/>
                          <a:latin typeface="+mn-lt"/>
                          <a:ea typeface="Times New Roman" panose="02020603050405020304" pitchFamily="18" charset="0"/>
                          <a:cs typeface="Times New Roman" panose="02020603050405020304" pitchFamily="18" charset="0"/>
                        </a:rPr>
                        <a:t>млн. грн</a:t>
                      </a:r>
                      <a:endParaRPr lang="uk-UA" sz="1800" dirty="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lnSpc>
                          <a:spcPct val="150000"/>
                        </a:lnSpc>
                        <a:spcAft>
                          <a:spcPts val="1000"/>
                        </a:spcAft>
                      </a:pPr>
                      <a:r>
                        <a:rPr lang="uk-UA" sz="1800">
                          <a:effectLst/>
                          <a:latin typeface="+mn-lt"/>
                          <a:ea typeface="Times New Roman" panose="02020603050405020304" pitchFamily="18" charset="0"/>
                          <a:cs typeface="Times New Roman" panose="02020603050405020304" pitchFamily="18" charset="0"/>
                        </a:rPr>
                        <a:t>Структура собівартості одиниці продукції, %</a:t>
                      </a:r>
                      <a:endParaRPr lang="uk-UA" sz="180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93440044"/>
                  </a:ext>
                </a:extLst>
              </a:tr>
              <a:tr h="562885">
                <a:tc>
                  <a:txBody>
                    <a:bodyPr/>
                    <a:lstStyle/>
                    <a:p>
                      <a:pPr>
                        <a:lnSpc>
                          <a:spcPct val="150000"/>
                        </a:lnSpc>
                        <a:spcAft>
                          <a:spcPts val="1000"/>
                        </a:spcAft>
                      </a:pPr>
                      <a:r>
                        <a:rPr lang="uk-UA" sz="1800" dirty="0">
                          <a:effectLst/>
                          <a:latin typeface="+mn-lt"/>
                          <a:ea typeface="Times New Roman" panose="02020603050405020304" pitchFamily="18" charset="0"/>
                          <a:cs typeface="Times New Roman" panose="02020603050405020304" pitchFamily="18" charset="0"/>
                        </a:rPr>
                        <a:t>1 Річні витрати на паливо, </a:t>
                      </a:r>
                      <a:r>
                        <a:rPr lang="uk-UA" sz="1800" dirty="0" err="1">
                          <a:effectLst/>
                          <a:latin typeface="+mn-lt"/>
                          <a:ea typeface="Times New Roman" panose="02020603050405020304" pitchFamily="18" charset="0"/>
                          <a:cs typeface="Times New Roman" panose="02020603050405020304" pitchFamily="18" charset="0"/>
                        </a:rPr>
                        <a:t>З</a:t>
                      </a:r>
                      <a:r>
                        <a:rPr lang="uk-UA" sz="1800" baseline="-25000" dirty="0" err="1">
                          <a:effectLst/>
                          <a:latin typeface="+mn-lt"/>
                          <a:ea typeface="Times New Roman" panose="02020603050405020304" pitchFamily="18" charset="0"/>
                          <a:cs typeface="Times New Roman" panose="02020603050405020304" pitchFamily="18" charset="0"/>
                        </a:rPr>
                        <a:t>паливо</a:t>
                      </a:r>
                      <a:r>
                        <a:rPr lang="uk-UA" sz="1800" dirty="0">
                          <a:effectLst/>
                          <a:latin typeface="+mn-lt"/>
                          <a:ea typeface="Times New Roman" panose="02020603050405020304" pitchFamily="18" charset="0"/>
                          <a:cs typeface="Times New Roman" panose="02020603050405020304" pitchFamily="18" charset="0"/>
                        </a:rPr>
                        <a:t>, </a:t>
                      </a:r>
                      <a:r>
                        <a:rPr lang="uk-UA" sz="1800" dirty="0" err="1">
                          <a:effectLst/>
                          <a:latin typeface="+mn-lt"/>
                          <a:ea typeface="Times New Roman" panose="02020603050405020304" pitchFamily="18" charset="0"/>
                          <a:cs typeface="Times New Roman" panose="02020603050405020304" pitchFamily="18" charset="0"/>
                        </a:rPr>
                        <a:t>млн.грн</a:t>
                      </a:r>
                      <a:r>
                        <a:rPr lang="uk-UA" sz="1800" dirty="0">
                          <a:effectLst/>
                          <a:latin typeface="+mn-lt"/>
                          <a:ea typeface="Times New Roman" panose="02020603050405020304" pitchFamily="18" charset="0"/>
                          <a:cs typeface="Times New Roman" panose="02020603050405020304" pitchFamily="18" charset="0"/>
                        </a:rPr>
                        <a:t>.</a:t>
                      </a:r>
                      <a:endParaRPr lang="uk-UA" sz="1800" dirty="0">
                        <a:effectLst/>
                        <a:latin typeface="+mn-lt"/>
                        <a:ea typeface="Calibri" panose="020F0502020204030204" pitchFamily="34" charset="0"/>
                        <a:cs typeface="Times New Roman" panose="02020603050405020304" pitchFamily="18" charset="0"/>
                      </a:endParaRPr>
                    </a:p>
                  </a:txBody>
                  <a:tcPr marL="53061" marR="530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1000"/>
                        </a:spcAft>
                      </a:pPr>
                      <a:r>
                        <a:rPr lang="uk-UA" sz="1800">
                          <a:effectLst/>
                          <a:latin typeface="+mn-lt"/>
                          <a:ea typeface="Times New Roman" panose="02020603050405020304" pitchFamily="18" charset="0"/>
                          <a:cs typeface="Times New Roman" panose="02020603050405020304" pitchFamily="18" charset="0"/>
                        </a:rPr>
                        <a:t>3 360</a:t>
                      </a:r>
                      <a:endParaRPr lang="uk-UA" sz="180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1000"/>
                        </a:spcAft>
                      </a:pPr>
                      <a:r>
                        <a:rPr lang="uk-UA" sz="1800">
                          <a:effectLst/>
                          <a:latin typeface="+mn-lt"/>
                          <a:ea typeface="Times New Roman" panose="02020603050405020304" pitchFamily="18" charset="0"/>
                          <a:cs typeface="Times New Roman" panose="02020603050405020304" pitchFamily="18" charset="0"/>
                        </a:rPr>
                        <a:t>93,75</a:t>
                      </a:r>
                      <a:endParaRPr lang="uk-UA" sz="180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2619164"/>
                  </a:ext>
                </a:extLst>
              </a:tr>
              <a:tr h="619675">
                <a:tc>
                  <a:txBody>
                    <a:bodyPr/>
                    <a:lstStyle/>
                    <a:p>
                      <a:pPr>
                        <a:lnSpc>
                          <a:spcPct val="150000"/>
                        </a:lnSpc>
                        <a:spcAft>
                          <a:spcPts val="1000"/>
                        </a:spcAft>
                      </a:pPr>
                      <a:r>
                        <a:rPr lang="uk-UA" sz="1800">
                          <a:effectLst/>
                          <a:latin typeface="+mn-lt"/>
                          <a:ea typeface="Times New Roman" panose="02020603050405020304" pitchFamily="18" charset="0"/>
                          <a:cs typeface="Times New Roman" panose="02020603050405020304" pitchFamily="18" charset="0"/>
                        </a:rPr>
                        <a:t>2 Річні витрати на електроенергію, З</a:t>
                      </a:r>
                      <a:r>
                        <a:rPr lang="uk-UA" sz="1800" baseline="-25000">
                          <a:effectLst/>
                          <a:latin typeface="+mn-lt"/>
                          <a:ea typeface="Times New Roman" panose="02020603050405020304" pitchFamily="18" charset="0"/>
                          <a:cs typeface="Times New Roman" panose="02020603050405020304" pitchFamily="18" charset="0"/>
                        </a:rPr>
                        <a:t>Е/Е</a:t>
                      </a:r>
                      <a:r>
                        <a:rPr lang="uk-UA" sz="1800">
                          <a:effectLst/>
                          <a:latin typeface="+mn-lt"/>
                          <a:ea typeface="Times New Roman" panose="02020603050405020304" pitchFamily="18" charset="0"/>
                          <a:cs typeface="Times New Roman" panose="02020603050405020304" pitchFamily="18" charset="0"/>
                        </a:rPr>
                        <a:t>, млн.грн.</a:t>
                      </a:r>
                      <a:endParaRPr lang="uk-UA" sz="1800">
                        <a:effectLst/>
                        <a:latin typeface="+mn-lt"/>
                        <a:ea typeface="Calibri" panose="020F0502020204030204" pitchFamily="34" charset="0"/>
                        <a:cs typeface="Times New Roman" panose="02020603050405020304" pitchFamily="18" charset="0"/>
                      </a:endParaRPr>
                    </a:p>
                  </a:txBody>
                  <a:tcPr marL="53061" marR="530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1000"/>
                        </a:spcAft>
                      </a:pPr>
                      <a:r>
                        <a:rPr lang="uk-UA" sz="1800">
                          <a:effectLst/>
                          <a:latin typeface="+mn-lt"/>
                          <a:ea typeface="Times New Roman" panose="02020603050405020304" pitchFamily="18" charset="0"/>
                          <a:cs typeface="Times New Roman" panose="02020603050405020304" pitchFamily="18" charset="0"/>
                        </a:rPr>
                        <a:t>113,78</a:t>
                      </a:r>
                      <a:endParaRPr lang="uk-UA" sz="180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1000"/>
                        </a:spcAft>
                      </a:pPr>
                      <a:r>
                        <a:rPr lang="uk-UA" sz="1800" dirty="0">
                          <a:effectLst/>
                          <a:latin typeface="+mn-lt"/>
                          <a:ea typeface="Times New Roman" panose="02020603050405020304" pitchFamily="18" charset="0"/>
                          <a:cs typeface="Times New Roman" panose="02020603050405020304" pitchFamily="18" charset="0"/>
                        </a:rPr>
                        <a:t>3,19</a:t>
                      </a:r>
                      <a:endParaRPr lang="uk-UA" sz="1800" dirty="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1106643"/>
                  </a:ext>
                </a:extLst>
              </a:tr>
              <a:tr h="860208">
                <a:tc>
                  <a:txBody>
                    <a:bodyPr/>
                    <a:lstStyle/>
                    <a:p>
                      <a:pPr>
                        <a:lnSpc>
                          <a:spcPct val="150000"/>
                        </a:lnSpc>
                        <a:spcAft>
                          <a:spcPts val="1000"/>
                        </a:spcAft>
                      </a:pPr>
                      <a:r>
                        <a:rPr lang="uk-UA" sz="1800">
                          <a:effectLst/>
                          <a:latin typeface="+mn-lt"/>
                          <a:ea typeface="Times New Roman" panose="02020603050405020304" pitchFamily="18" charset="0"/>
                          <a:cs typeface="Times New Roman" panose="02020603050405020304" pitchFamily="18" charset="0"/>
                        </a:rPr>
                        <a:t>3 Витрати на утримання і обслуговування устаткування, З</a:t>
                      </a:r>
                      <a:r>
                        <a:rPr lang="uk-UA" sz="1800" baseline="-25000">
                          <a:effectLst/>
                          <a:latin typeface="+mn-lt"/>
                          <a:ea typeface="Times New Roman" panose="02020603050405020304" pitchFamily="18" charset="0"/>
                          <a:cs typeface="Times New Roman" panose="02020603050405020304" pitchFamily="18" charset="0"/>
                        </a:rPr>
                        <a:t>РТО</a:t>
                      </a:r>
                      <a:r>
                        <a:rPr lang="uk-UA" sz="1800" b="1">
                          <a:effectLst/>
                          <a:latin typeface="+mn-lt"/>
                          <a:ea typeface="Times New Roman" panose="02020603050405020304" pitchFamily="18" charset="0"/>
                          <a:cs typeface="Times New Roman" panose="02020603050405020304" pitchFamily="18" charset="0"/>
                        </a:rPr>
                        <a:t>, </a:t>
                      </a:r>
                      <a:r>
                        <a:rPr lang="uk-UA" sz="1800">
                          <a:effectLst/>
                          <a:latin typeface="+mn-lt"/>
                          <a:ea typeface="Times New Roman" panose="02020603050405020304" pitchFamily="18" charset="0"/>
                          <a:cs typeface="Times New Roman" panose="02020603050405020304" pitchFamily="18" charset="0"/>
                        </a:rPr>
                        <a:t>млн.грн.</a:t>
                      </a:r>
                      <a:endParaRPr lang="uk-UA" sz="1800">
                        <a:effectLst/>
                        <a:latin typeface="+mn-lt"/>
                        <a:ea typeface="Calibri" panose="020F0502020204030204" pitchFamily="34" charset="0"/>
                        <a:cs typeface="Times New Roman" panose="02020603050405020304" pitchFamily="18" charset="0"/>
                      </a:endParaRPr>
                    </a:p>
                  </a:txBody>
                  <a:tcPr marL="53061" marR="530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1000"/>
                        </a:spcAft>
                      </a:pPr>
                      <a:r>
                        <a:rPr lang="uk-UA" sz="1800" dirty="0">
                          <a:effectLst/>
                          <a:latin typeface="+mn-lt"/>
                          <a:ea typeface="Times New Roman" panose="02020603050405020304" pitchFamily="18" charset="0"/>
                          <a:cs typeface="Times New Roman" panose="02020603050405020304" pitchFamily="18" charset="0"/>
                        </a:rPr>
                        <a:t>10,08</a:t>
                      </a:r>
                      <a:endParaRPr lang="uk-UA" sz="1800" dirty="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1000"/>
                        </a:spcAft>
                      </a:pPr>
                      <a:r>
                        <a:rPr lang="uk-UA" sz="1800">
                          <a:effectLst/>
                          <a:latin typeface="+mn-lt"/>
                          <a:ea typeface="Times New Roman" panose="02020603050405020304" pitchFamily="18" charset="0"/>
                          <a:cs typeface="Times New Roman" panose="02020603050405020304" pitchFamily="18" charset="0"/>
                        </a:rPr>
                        <a:t>0,29</a:t>
                      </a:r>
                      <a:endParaRPr lang="uk-UA" sz="180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2083516"/>
                  </a:ext>
                </a:extLst>
              </a:tr>
              <a:tr h="242920">
                <a:tc>
                  <a:txBody>
                    <a:bodyPr/>
                    <a:lstStyle/>
                    <a:p>
                      <a:pPr>
                        <a:lnSpc>
                          <a:spcPct val="150000"/>
                        </a:lnSpc>
                        <a:spcAft>
                          <a:spcPts val="1000"/>
                        </a:spcAft>
                      </a:pPr>
                      <a:r>
                        <a:rPr lang="uk-UA" sz="1800">
                          <a:effectLst/>
                          <a:latin typeface="+mn-lt"/>
                          <a:ea typeface="Times New Roman" panose="02020603050405020304" pitchFamily="18" charset="0"/>
                          <a:cs typeface="Times New Roman" panose="02020603050405020304" pitchFamily="18" charset="0"/>
                        </a:rPr>
                        <a:t>4 Витрати на оплату праці з нарахуваннями, З</a:t>
                      </a:r>
                      <a:r>
                        <a:rPr lang="uk-UA" sz="1800" baseline="-25000">
                          <a:effectLst/>
                          <a:latin typeface="+mn-lt"/>
                          <a:ea typeface="Times New Roman" panose="02020603050405020304" pitchFamily="18" charset="0"/>
                          <a:cs typeface="Times New Roman" panose="02020603050405020304" pitchFamily="18" charset="0"/>
                        </a:rPr>
                        <a:t>опл.пр.</a:t>
                      </a:r>
                      <a:r>
                        <a:rPr lang="uk-UA" sz="1800">
                          <a:effectLst/>
                          <a:latin typeface="+mn-lt"/>
                          <a:ea typeface="Times New Roman" panose="02020603050405020304" pitchFamily="18" charset="0"/>
                          <a:cs typeface="Times New Roman" panose="02020603050405020304" pitchFamily="18" charset="0"/>
                        </a:rPr>
                        <a:t>, млн.грн.</a:t>
                      </a:r>
                      <a:endParaRPr lang="uk-UA" sz="1800">
                        <a:effectLst/>
                        <a:latin typeface="+mn-lt"/>
                        <a:ea typeface="Calibri" panose="020F0502020204030204" pitchFamily="34" charset="0"/>
                        <a:cs typeface="Times New Roman" panose="02020603050405020304" pitchFamily="18" charset="0"/>
                      </a:endParaRPr>
                    </a:p>
                  </a:txBody>
                  <a:tcPr marL="53061" marR="530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1000"/>
                        </a:spcAft>
                      </a:pPr>
                      <a:r>
                        <a:rPr lang="uk-UA" sz="1800" dirty="0">
                          <a:effectLst/>
                          <a:latin typeface="+mn-lt"/>
                          <a:ea typeface="Times New Roman" panose="02020603050405020304" pitchFamily="18" charset="0"/>
                          <a:cs typeface="Times New Roman" panose="02020603050405020304" pitchFamily="18" charset="0"/>
                        </a:rPr>
                        <a:t>79</a:t>
                      </a:r>
                      <a:endParaRPr lang="uk-UA" sz="1800" dirty="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1000"/>
                        </a:spcAft>
                      </a:pPr>
                      <a:r>
                        <a:rPr lang="uk-UA" sz="1800" dirty="0">
                          <a:effectLst/>
                          <a:latin typeface="+mn-lt"/>
                          <a:ea typeface="Times New Roman" panose="02020603050405020304" pitchFamily="18" charset="0"/>
                          <a:cs typeface="Times New Roman" panose="02020603050405020304" pitchFamily="18" charset="0"/>
                        </a:rPr>
                        <a:t>2,2</a:t>
                      </a:r>
                      <a:endParaRPr lang="uk-UA" sz="1800" dirty="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2212882"/>
                  </a:ext>
                </a:extLst>
              </a:tr>
              <a:tr h="354359">
                <a:tc>
                  <a:txBody>
                    <a:bodyPr/>
                    <a:lstStyle/>
                    <a:p>
                      <a:pPr>
                        <a:lnSpc>
                          <a:spcPct val="150000"/>
                        </a:lnSpc>
                        <a:spcAft>
                          <a:spcPts val="1000"/>
                        </a:spcAft>
                      </a:pPr>
                      <a:r>
                        <a:rPr lang="uk-UA" sz="1800">
                          <a:effectLst/>
                          <a:latin typeface="+mn-lt"/>
                          <a:ea typeface="Times New Roman" panose="02020603050405020304" pitchFamily="18" charset="0"/>
                          <a:cs typeface="Times New Roman" panose="02020603050405020304" pitchFamily="18" charset="0"/>
                        </a:rPr>
                        <a:t>5 Непрямі витрати, З</a:t>
                      </a:r>
                      <a:r>
                        <a:rPr lang="uk-UA" sz="1800" baseline="-25000">
                          <a:effectLst/>
                          <a:latin typeface="+mn-lt"/>
                          <a:ea typeface="Times New Roman" panose="02020603050405020304" pitchFamily="18" charset="0"/>
                          <a:cs typeface="Times New Roman" panose="02020603050405020304" pitchFamily="18" charset="0"/>
                        </a:rPr>
                        <a:t>непр.</a:t>
                      </a:r>
                      <a:r>
                        <a:rPr lang="uk-UA" sz="1800">
                          <a:effectLst/>
                          <a:latin typeface="+mn-lt"/>
                          <a:ea typeface="Times New Roman" panose="02020603050405020304" pitchFamily="18" charset="0"/>
                          <a:cs typeface="Times New Roman" panose="02020603050405020304" pitchFamily="18" charset="0"/>
                        </a:rPr>
                        <a:t>, млн.грн.</a:t>
                      </a:r>
                      <a:endParaRPr lang="uk-UA" sz="1800">
                        <a:effectLst/>
                        <a:latin typeface="+mn-lt"/>
                        <a:ea typeface="Calibri" panose="020F0502020204030204" pitchFamily="34" charset="0"/>
                        <a:cs typeface="Times New Roman" panose="02020603050405020304" pitchFamily="18" charset="0"/>
                      </a:endParaRPr>
                    </a:p>
                  </a:txBody>
                  <a:tcPr marL="53061" marR="530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1000"/>
                        </a:spcAft>
                      </a:pPr>
                      <a:r>
                        <a:rPr lang="uk-UA" sz="1800">
                          <a:effectLst/>
                          <a:latin typeface="+mn-lt"/>
                          <a:ea typeface="Times New Roman" panose="02020603050405020304" pitchFamily="18" charset="0"/>
                          <a:cs typeface="Times New Roman" panose="02020603050405020304" pitchFamily="18" charset="0"/>
                        </a:rPr>
                        <a:t>17,82</a:t>
                      </a:r>
                      <a:endParaRPr lang="uk-UA" sz="180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1000"/>
                        </a:spcAft>
                      </a:pPr>
                      <a:r>
                        <a:rPr lang="uk-UA" sz="1800">
                          <a:effectLst/>
                          <a:latin typeface="+mn-lt"/>
                          <a:ea typeface="Times New Roman" panose="02020603050405020304" pitchFamily="18" charset="0"/>
                          <a:cs typeface="Times New Roman" panose="02020603050405020304" pitchFamily="18" charset="0"/>
                        </a:rPr>
                        <a:t>0,49</a:t>
                      </a:r>
                      <a:endParaRPr lang="uk-UA" sz="180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6164815"/>
                  </a:ext>
                </a:extLst>
              </a:tr>
              <a:tr h="354359">
                <a:tc>
                  <a:txBody>
                    <a:bodyPr/>
                    <a:lstStyle/>
                    <a:p>
                      <a:pPr>
                        <a:lnSpc>
                          <a:spcPct val="150000"/>
                        </a:lnSpc>
                        <a:spcAft>
                          <a:spcPts val="1000"/>
                        </a:spcAft>
                      </a:pPr>
                      <a:r>
                        <a:rPr lang="uk-UA" sz="1800">
                          <a:effectLst/>
                          <a:latin typeface="+mn-lt"/>
                          <a:ea typeface="Times New Roman" panose="02020603050405020304" pitchFamily="18" charset="0"/>
                          <a:cs typeface="Times New Roman" panose="02020603050405020304" pitchFamily="18" charset="0"/>
                        </a:rPr>
                        <a:t>6 Витрати на воду З</a:t>
                      </a:r>
                      <a:r>
                        <a:rPr lang="uk-UA" sz="1800" baseline="-25000">
                          <a:effectLst/>
                          <a:latin typeface="+mn-lt"/>
                          <a:ea typeface="Times New Roman" panose="02020603050405020304" pitchFamily="18" charset="0"/>
                          <a:cs typeface="Times New Roman" panose="02020603050405020304" pitchFamily="18" charset="0"/>
                        </a:rPr>
                        <a:t>Вод.</a:t>
                      </a:r>
                      <a:r>
                        <a:rPr lang="uk-UA" sz="1800">
                          <a:effectLst/>
                          <a:latin typeface="+mn-lt"/>
                          <a:ea typeface="Times New Roman" panose="02020603050405020304" pitchFamily="18" charset="0"/>
                          <a:cs typeface="Times New Roman" panose="02020603050405020304" pitchFamily="18" charset="0"/>
                        </a:rPr>
                        <a:t>,грн.</a:t>
                      </a:r>
                      <a:endParaRPr lang="uk-UA" sz="1800">
                        <a:effectLst/>
                        <a:latin typeface="+mn-lt"/>
                        <a:ea typeface="Calibri" panose="020F0502020204030204" pitchFamily="34" charset="0"/>
                        <a:cs typeface="Times New Roman" panose="02020603050405020304" pitchFamily="18" charset="0"/>
                      </a:endParaRPr>
                    </a:p>
                  </a:txBody>
                  <a:tcPr marL="53061" marR="530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1000"/>
                        </a:spcAft>
                      </a:pPr>
                      <a:r>
                        <a:rPr lang="uk-UA" sz="1800">
                          <a:effectLst/>
                          <a:latin typeface="+mn-lt"/>
                          <a:ea typeface="Times New Roman" panose="02020603050405020304" pitchFamily="18" charset="0"/>
                          <a:cs typeface="Times New Roman" panose="02020603050405020304" pitchFamily="18" charset="0"/>
                        </a:rPr>
                        <a:t>3,07</a:t>
                      </a:r>
                      <a:endParaRPr lang="uk-UA" sz="180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1000"/>
                        </a:spcAft>
                      </a:pPr>
                      <a:r>
                        <a:rPr lang="uk-UA" sz="1800" dirty="0">
                          <a:effectLst/>
                          <a:latin typeface="+mn-lt"/>
                          <a:ea typeface="Times New Roman" panose="02020603050405020304" pitchFamily="18" charset="0"/>
                          <a:cs typeface="Times New Roman" panose="02020603050405020304" pitchFamily="18" charset="0"/>
                        </a:rPr>
                        <a:t>0,08</a:t>
                      </a:r>
                      <a:endParaRPr lang="uk-UA" sz="1800" dirty="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9026774"/>
                  </a:ext>
                </a:extLst>
              </a:tr>
              <a:tr h="265563">
                <a:tc>
                  <a:txBody>
                    <a:bodyPr/>
                    <a:lstStyle/>
                    <a:p>
                      <a:pPr>
                        <a:lnSpc>
                          <a:spcPct val="150000"/>
                        </a:lnSpc>
                        <a:spcAft>
                          <a:spcPts val="1000"/>
                        </a:spcAft>
                      </a:pPr>
                      <a:r>
                        <a:rPr lang="uk-UA" sz="1800">
                          <a:effectLst/>
                          <a:latin typeface="+mn-lt"/>
                          <a:ea typeface="Times New Roman" panose="02020603050405020304" pitchFamily="18" charset="0"/>
                          <a:cs typeface="Times New Roman" panose="02020603050405020304" pitchFamily="18" charset="0"/>
                        </a:rPr>
                        <a:t>РАЗОМ</a:t>
                      </a:r>
                      <a:endParaRPr lang="uk-UA" sz="1800">
                        <a:effectLst/>
                        <a:latin typeface="+mn-lt"/>
                        <a:ea typeface="Calibri" panose="020F0502020204030204" pitchFamily="34" charset="0"/>
                        <a:cs typeface="Times New Roman" panose="02020603050405020304" pitchFamily="18" charset="0"/>
                      </a:endParaRPr>
                    </a:p>
                  </a:txBody>
                  <a:tcPr marL="53061" marR="530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1000"/>
                        </a:spcAft>
                      </a:pPr>
                      <a:r>
                        <a:rPr lang="uk-UA" sz="1800">
                          <a:effectLst/>
                          <a:latin typeface="+mn-lt"/>
                          <a:ea typeface="Times New Roman" panose="02020603050405020304" pitchFamily="18" charset="0"/>
                          <a:cs typeface="Times New Roman" panose="02020603050405020304" pitchFamily="18" charset="0"/>
                        </a:rPr>
                        <a:t>3 583,75 </a:t>
                      </a:r>
                      <a:endParaRPr lang="uk-UA" sz="180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Aft>
                          <a:spcPts val="1000"/>
                        </a:spcAft>
                      </a:pPr>
                      <a:r>
                        <a:rPr lang="uk-UA" sz="1800" dirty="0">
                          <a:effectLst/>
                          <a:latin typeface="+mn-lt"/>
                          <a:ea typeface="Times New Roman" panose="02020603050405020304" pitchFamily="18" charset="0"/>
                          <a:cs typeface="Times New Roman" panose="02020603050405020304" pitchFamily="18" charset="0"/>
                        </a:rPr>
                        <a:t>100 %</a:t>
                      </a:r>
                      <a:endParaRPr lang="uk-UA" sz="1800" dirty="0">
                        <a:effectLst/>
                        <a:latin typeface="+mn-lt"/>
                        <a:ea typeface="Calibri" panose="020F0502020204030204" pitchFamily="34" charset="0"/>
                        <a:cs typeface="Times New Roman" panose="02020603050405020304" pitchFamily="18" charset="0"/>
                      </a:endParaRPr>
                    </a:p>
                  </a:txBody>
                  <a:tcPr marL="53061" marR="530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23836165"/>
                  </a:ext>
                </a:extLst>
              </a:tr>
            </a:tbl>
          </a:graphicData>
        </a:graphic>
      </p:graphicFrame>
      <p:sp>
        <p:nvSpPr>
          <p:cNvPr id="5" name="Rectangle 1">
            <a:extLst>
              <a:ext uri="{FF2B5EF4-FFF2-40B4-BE49-F238E27FC236}">
                <a16:creationId xmlns:a16="http://schemas.microsoft.com/office/drawing/2014/main" id="{CC57EB53-EA5C-E8ED-A67E-D789C2D98C66}"/>
              </a:ext>
            </a:extLst>
          </p:cNvPr>
          <p:cNvSpPr>
            <a:spLocks noChangeArrowheads="1"/>
          </p:cNvSpPr>
          <p:nvPr/>
        </p:nvSpPr>
        <p:spPr bwMode="auto">
          <a:xfrm>
            <a:off x="4159250" y="17684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7" name="TextBox 6">
            <a:extLst>
              <a:ext uri="{FF2B5EF4-FFF2-40B4-BE49-F238E27FC236}">
                <a16:creationId xmlns:a16="http://schemas.microsoft.com/office/drawing/2014/main" id="{42E3FE2E-69C1-8028-37CC-8EDCD609A962}"/>
              </a:ext>
            </a:extLst>
          </p:cNvPr>
          <p:cNvSpPr txBox="1"/>
          <p:nvPr/>
        </p:nvSpPr>
        <p:spPr>
          <a:xfrm>
            <a:off x="406400" y="6302543"/>
            <a:ext cx="11633200" cy="369332"/>
          </a:xfrm>
          <a:prstGeom prst="rect">
            <a:avLst/>
          </a:prstGeom>
          <a:noFill/>
        </p:spPr>
        <p:txBody>
          <a:bodyPr wrap="square">
            <a:spAutoFit/>
          </a:bodyPr>
          <a:lstStyle/>
          <a:p>
            <a:r>
              <a:rPr lang="uk-UA" sz="1800" b="1" dirty="0">
                <a:effectLst/>
                <a:latin typeface="Times New Roman" panose="02020603050405020304" pitchFamily="18" charset="0"/>
                <a:ea typeface="Times New Roman" panose="02020603050405020304" pitchFamily="18" charset="0"/>
              </a:rPr>
              <a:t>Висновок:</a:t>
            </a:r>
            <a:r>
              <a:rPr lang="uk-UA" sz="1800" b="1" dirty="0">
                <a:solidFill>
                  <a:srgbClr val="000000"/>
                </a:solidFill>
                <a:effectLst/>
                <a:latin typeface="Times New Roman" panose="02020603050405020304" pitchFamily="18" charset="0"/>
                <a:ea typeface="Times New Roman" panose="02020603050405020304" pitchFamily="18" charset="0"/>
              </a:rPr>
              <a:t> в собівартості продукції електростанцій </a:t>
            </a:r>
            <a:r>
              <a:rPr lang="uk-UA" sz="1800" b="1" dirty="0">
                <a:effectLst/>
                <a:latin typeface="Times New Roman" panose="02020603050405020304" pitchFamily="18" charset="0"/>
                <a:ea typeface="Times New Roman" panose="02020603050405020304" pitchFamily="18" charset="0"/>
              </a:rPr>
              <a:t>основний  відсоток  складають  річні витрати на паливо</a:t>
            </a:r>
            <a:r>
              <a:rPr lang="uk-UA" sz="1800" b="1" dirty="0">
                <a:solidFill>
                  <a:srgbClr val="000000"/>
                </a:solidFill>
                <a:effectLst/>
                <a:latin typeface="Times New Roman" panose="02020603050405020304" pitchFamily="18" charset="0"/>
                <a:ea typeface="Times New Roman" panose="02020603050405020304" pitchFamily="18" charset="0"/>
              </a:rPr>
              <a:t>. </a:t>
            </a:r>
            <a:endParaRPr lang="uk-UA" b="1" dirty="0"/>
          </a:p>
        </p:txBody>
      </p:sp>
    </p:spTree>
    <p:extLst>
      <p:ext uri="{BB962C8B-B14F-4D97-AF65-F5344CB8AC3E}">
        <p14:creationId xmlns:p14="http://schemas.microsoft.com/office/powerpoint/2010/main" val="1497669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небо, облако, на открытом воздухе, Электростанция&#10;&#10;Автоматически созданное описание">
            <a:extLst>
              <a:ext uri="{FF2B5EF4-FFF2-40B4-BE49-F238E27FC236}">
                <a16:creationId xmlns:a16="http://schemas.microsoft.com/office/drawing/2014/main" id="{C4B018A8-D69F-C69B-88DF-2F903240B8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7040" y="792480"/>
            <a:ext cx="5112689" cy="5791200"/>
          </a:xfrm>
          <a:prstGeom prst="rect">
            <a:avLst/>
          </a:prstGeom>
        </p:spPr>
      </p:pic>
      <p:sp>
        <p:nvSpPr>
          <p:cNvPr id="5" name="TextBox 4">
            <a:extLst>
              <a:ext uri="{FF2B5EF4-FFF2-40B4-BE49-F238E27FC236}">
                <a16:creationId xmlns:a16="http://schemas.microsoft.com/office/drawing/2014/main" id="{EE0489A4-DC80-E294-B2A2-BEBFCE5E6401}"/>
              </a:ext>
            </a:extLst>
          </p:cNvPr>
          <p:cNvSpPr txBox="1"/>
          <p:nvPr/>
        </p:nvSpPr>
        <p:spPr>
          <a:xfrm>
            <a:off x="-121920" y="575318"/>
            <a:ext cx="6664960" cy="6282682"/>
          </a:xfrm>
          <a:prstGeom prst="rect">
            <a:avLst/>
          </a:prstGeom>
          <a:noFill/>
        </p:spPr>
        <p:txBody>
          <a:bodyPr wrap="square">
            <a:spAutoFit/>
          </a:bodyPr>
          <a:lstStyle/>
          <a:p>
            <a:pPr marL="457200" indent="450215" algn="just">
              <a:lnSpc>
                <a:spcPct val="150000"/>
              </a:lnSpc>
            </a:pPr>
            <a:r>
              <a:rPr lang="uk-UA" sz="1800" b="1" kern="100" dirty="0">
                <a:effectLst/>
                <a:latin typeface="Times New Roman" panose="02020603050405020304" pitchFamily="18" charset="0"/>
                <a:ea typeface="Aptos" panose="020B0004020202020204" pitchFamily="34" charset="0"/>
                <a:cs typeface="Times New Roman" panose="02020603050405020304" pitchFamily="18" charset="0"/>
              </a:rPr>
              <a:t>На сьогодні в енергетичній системі України знаходяться в експлуатації енергетичні блоки з котлами високого тиску паропродуктивністю від 160 до 670 т/год, які тривалий час (понад 30 років) перебували практично в безперервній експлуатації. </a:t>
            </a:r>
            <a:endParaRPr lang="uk-UA" sz="1400" b="1"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50000"/>
              </a:lnSpc>
            </a:pPr>
            <a:r>
              <a:rPr lang="uk-UA" sz="1800" b="1" kern="100" dirty="0">
                <a:effectLst/>
                <a:latin typeface="Times New Roman" panose="02020603050405020304" pitchFamily="18" charset="0"/>
                <a:ea typeface="Aptos" panose="020B0004020202020204" pitchFamily="34" charset="0"/>
                <a:cs typeface="Times New Roman" panose="02020603050405020304" pitchFamily="18" charset="0"/>
              </a:rPr>
              <a:t>	Головною метою технічного переозброєння застарілих котельних агрегатів енергоблоків ТЕС і ТЕЦ є підвищення їх надійності та економічності, відновлення продуктивності, підвищення маневреності, продовження ресурсу на 10-15 років і більше.</a:t>
            </a:r>
            <a:endParaRPr lang="uk-UA" sz="1400" b="1" kern="100" dirty="0">
              <a:effectLst/>
              <a:latin typeface="Aptos" panose="020B0004020202020204" pitchFamily="34" charset="0"/>
              <a:ea typeface="Aptos" panose="020B0004020202020204" pitchFamily="34" charset="0"/>
              <a:cs typeface="Times New Roman" panose="02020603050405020304" pitchFamily="18" charset="0"/>
            </a:endParaRPr>
          </a:p>
          <a:p>
            <a:pPr marL="457200" algn="just">
              <a:lnSpc>
                <a:spcPct val="150000"/>
              </a:lnSpc>
              <a:spcAft>
                <a:spcPts val="800"/>
              </a:spcAft>
            </a:pPr>
            <a:r>
              <a:rPr lang="uk-UA" sz="1800" b="1" kern="100" dirty="0">
                <a:effectLst/>
                <a:latin typeface="Times New Roman" panose="02020603050405020304" pitchFamily="18" charset="0"/>
                <a:ea typeface="Aptos" panose="020B0004020202020204" pitchFamily="34" charset="0"/>
                <a:cs typeface="Times New Roman" panose="02020603050405020304" pitchFamily="18" charset="0"/>
              </a:rPr>
              <a:t>	Одним із напрямів, що дає змогу підвищити ККД. котла, а також знизити частку дорогого палива, що використовується для підсвічування, є реконструкція котлоагрегатів із застосуванням газощільних топок, які виготовляються за сучасними технологіями.</a:t>
            </a:r>
            <a:endParaRPr lang="uk-UA" sz="1400" b="1"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4881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1C9329-6FBA-CDB3-7456-5ADE3C947494}"/>
              </a:ext>
            </a:extLst>
          </p:cNvPr>
          <p:cNvSpPr txBox="1"/>
          <p:nvPr/>
        </p:nvSpPr>
        <p:spPr>
          <a:xfrm>
            <a:off x="132080" y="261035"/>
            <a:ext cx="12059920" cy="43088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algn="ctr"/>
            <a:r>
              <a:rPr lang="ru-RU" sz="2200" b="1" dirty="0">
                <a:effectLst/>
                <a:latin typeface="Times New Roman" panose="02020603050405020304" pitchFamily="18" charset="0"/>
                <a:ea typeface="Times New Roman" panose="02020603050405020304" pitchFamily="18" charset="0"/>
              </a:rPr>
              <a:t>ОХОРОНА ПРАЦІ І НАВКОЛИШНЬОГО СЕРЕДОВИЩА ТА  </a:t>
            </a:r>
            <a:r>
              <a:rPr lang="uk-UA" sz="2200" b="1" dirty="0">
                <a:effectLst/>
                <a:latin typeface="Times New Roman" panose="02020603050405020304" pitchFamily="18" charset="0"/>
                <a:ea typeface="Calibri" panose="020F0502020204030204" pitchFamily="34" charset="0"/>
              </a:rPr>
              <a:t>ЦИВІЛЬНИЙ ЗАХИСТ</a:t>
            </a:r>
            <a:endParaRPr lang="uk-UA" sz="2200" b="1" dirty="0"/>
          </a:p>
        </p:txBody>
      </p:sp>
      <p:sp>
        <p:nvSpPr>
          <p:cNvPr id="5" name="TextBox 4">
            <a:extLst>
              <a:ext uri="{FF2B5EF4-FFF2-40B4-BE49-F238E27FC236}">
                <a16:creationId xmlns:a16="http://schemas.microsoft.com/office/drawing/2014/main" id="{644CFA87-5A00-C811-E4A3-87D9F9B9E64D}"/>
              </a:ext>
            </a:extLst>
          </p:cNvPr>
          <p:cNvSpPr txBox="1"/>
          <p:nvPr/>
        </p:nvSpPr>
        <p:spPr>
          <a:xfrm>
            <a:off x="589280" y="1043355"/>
            <a:ext cx="6096000" cy="646331"/>
          </a:xfrm>
          <a:prstGeom prst="rect">
            <a:avLst/>
          </a:prstGeom>
          <a:noFill/>
        </p:spPr>
        <p:txBody>
          <a:bodyPr wrap="square">
            <a:spAutoFit/>
          </a:bodyPr>
          <a:lstStyle/>
          <a:p>
            <a:pPr marL="0" indent="0">
              <a:buNone/>
            </a:pPr>
            <a:r>
              <a:rPr lang="uk-UA" b="1" dirty="0">
                <a:latin typeface="Times New Roman" panose="02020603050405020304" pitchFamily="18" charset="0"/>
                <a:cs typeface="Times New Roman" panose="02020603050405020304" pitchFamily="18" charset="0"/>
              </a:rPr>
              <a:t>Загальні питання з охорони праці та навколишнього середовища.</a:t>
            </a:r>
          </a:p>
        </p:txBody>
      </p:sp>
      <p:pic>
        <p:nvPicPr>
          <p:cNvPr id="8" name="Рисунок 7">
            <a:extLst>
              <a:ext uri="{FF2B5EF4-FFF2-40B4-BE49-F238E27FC236}">
                <a16:creationId xmlns:a16="http://schemas.microsoft.com/office/drawing/2014/main" id="{7391E52B-05FD-66F8-32C0-AF5B8818699C}"/>
              </a:ext>
            </a:extLst>
          </p:cNvPr>
          <p:cNvPicPr>
            <a:picLocks noChangeAspect="1"/>
          </p:cNvPicPr>
          <p:nvPr/>
        </p:nvPicPr>
        <p:blipFill>
          <a:blip r:embed="rId2"/>
          <a:stretch>
            <a:fillRect/>
          </a:stretch>
        </p:blipFill>
        <p:spPr>
          <a:xfrm>
            <a:off x="599440" y="1767840"/>
            <a:ext cx="6522720" cy="4888484"/>
          </a:xfrm>
          <a:prstGeom prst="rect">
            <a:avLst/>
          </a:prstGeom>
          <a:solidFill>
            <a:sysClr val="window" lastClr="FFFFFF"/>
          </a:solidFill>
        </p:spPr>
      </p:pic>
      <p:sp>
        <p:nvSpPr>
          <p:cNvPr id="10" name="TextBox 9">
            <a:extLst>
              <a:ext uri="{FF2B5EF4-FFF2-40B4-BE49-F238E27FC236}">
                <a16:creationId xmlns:a16="http://schemas.microsoft.com/office/drawing/2014/main" id="{37165385-CAB7-F533-104D-A73950DBF744}"/>
              </a:ext>
            </a:extLst>
          </p:cNvPr>
          <p:cNvSpPr txBox="1"/>
          <p:nvPr/>
        </p:nvSpPr>
        <p:spPr>
          <a:xfrm>
            <a:off x="7841036" y="1859339"/>
            <a:ext cx="4350964" cy="3139321"/>
          </a:xfrm>
          <a:prstGeom prst="rect">
            <a:avLst/>
          </a:prstGeom>
          <a:noFill/>
        </p:spPr>
        <p:txBody>
          <a:bodyPr wrap="square">
            <a:spAutoFit/>
          </a:bodyPr>
          <a:lstStyle/>
          <a:p>
            <a:r>
              <a:rPr lang="uk-UA" sz="1800" b="1" dirty="0">
                <a:effectLst/>
                <a:latin typeface="Times New Roman" panose="02020603050405020304" pitchFamily="18" charset="0"/>
                <a:ea typeface="Calibri" panose="020F0502020204030204" pitchFamily="34" charset="0"/>
              </a:rPr>
              <a:t>-Забезпечення техногенної безпеки суб’єкта господарювання, та що належить до заходів техногенної безпеки.</a:t>
            </a:r>
            <a:br>
              <a:rPr lang="uk-UA" sz="1800" b="1" dirty="0">
                <a:effectLst/>
                <a:latin typeface="Times New Roman" panose="02020603050405020304" pitchFamily="18" charset="0"/>
                <a:ea typeface="Calibri" panose="020F0502020204030204" pitchFamily="34" charset="0"/>
              </a:rPr>
            </a:br>
            <a:r>
              <a:rPr lang="uk-UA" sz="1800" b="1" dirty="0">
                <a:effectLst/>
                <a:latin typeface="Times New Roman" panose="02020603050405020304" pitchFamily="18" charset="0"/>
                <a:ea typeface="Calibri" panose="020F0502020204030204" pitchFamily="34" charset="0"/>
              </a:rPr>
              <a:t>-інформування через засоби масової інформації.</a:t>
            </a:r>
            <a:br>
              <a:rPr lang="uk-UA" sz="1800" b="1" dirty="0">
                <a:effectLst/>
                <a:latin typeface="Times New Roman" panose="02020603050405020304" pitchFamily="18" charset="0"/>
                <a:ea typeface="Calibri" panose="020F0502020204030204" pitchFamily="34" charset="0"/>
              </a:rPr>
            </a:br>
            <a:r>
              <a:rPr lang="uk-UA" sz="1800" b="1" dirty="0">
                <a:effectLst/>
                <a:latin typeface="Times New Roman" panose="02020603050405020304" pitchFamily="18" charset="0"/>
                <a:ea typeface="Calibri" panose="020F0502020204030204" pitchFamily="34" charset="0"/>
              </a:rPr>
              <a:t>-оповіщення про </a:t>
            </a:r>
            <a:r>
              <a:rPr lang="uk-UA" sz="1800" b="1" dirty="0" err="1">
                <a:effectLst/>
                <a:latin typeface="Times New Roman" panose="02020603050405020304" pitchFamily="18" charset="0"/>
                <a:ea typeface="Calibri" panose="020F0502020204030204" pitchFamily="34" charset="0"/>
              </a:rPr>
              <a:t>винекнення</a:t>
            </a:r>
            <a:r>
              <a:rPr lang="uk-UA" sz="1800" b="1" dirty="0">
                <a:effectLst/>
                <a:latin typeface="Times New Roman" panose="02020603050405020304" pitchFamily="18" charset="0"/>
                <a:ea typeface="Calibri" panose="020F0502020204030204" pitchFamily="34" charset="0"/>
              </a:rPr>
              <a:t> загрози надзвичайних ситуацій.</a:t>
            </a:r>
            <a:br>
              <a:rPr lang="uk-UA" sz="1800" b="1" dirty="0">
                <a:effectLst/>
                <a:latin typeface="Times New Roman" panose="02020603050405020304" pitchFamily="18" charset="0"/>
                <a:ea typeface="Calibri" panose="020F0502020204030204" pitchFamily="34" charset="0"/>
              </a:rPr>
            </a:br>
            <a:r>
              <a:rPr lang="uk-UA" sz="1800" b="1" dirty="0">
                <a:effectLst/>
                <a:latin typeface="Times New Roman" panose="02020603050405020304" pitchFamily="18" charset="0"/>
                <a:ea typeface="Calibri" panose="020F0502020204030204" pitchFamily="34" charset="0"/>
              </a:rPr>
              <a:t>-Створення матеріальних засобів для запобіганням та ліквідації наслідків надзвичайних ситуацій.</a:t>
            </a:r>
            <a:endParaRPr lang="ru-RU"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04728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74292E-D915-B053-510D-E041CAA7421F}"/>
              </a:ext>
            </a:extLst>
          </p:cNvPr>
          <p:cNvSpPr txBox="1"/>
          <p:nvPr/>
        </p:nvSpPr>
        <p:spPr>
          <a:xfrm>
            <a:off x="3271520" y="403275"/>
            <a:ext cx="6096000" cy="4616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algn="ctr"/>
            <a:r>
              <a:rPr lang="uk-UA" sz="2400" b="1" dirty="0">
                <a:effectLst/>
                <a:latin typeface="Times New Roman" panose="02020603050405020304" pitchFamily="18" charset="0"/>
                <a:ea typeface="Times New Roman" panose="02020603050405020304" pitchFamily="18" charset="0"/>
              </a:rPr>
              <a:t>ВИСНОВОК</a:t>
            </a:r>
            <a:endParaRPr lang="uk-UA" sz="2400" b="1" dirty="0"/>
          </a:p>
        </p:txBody>
      </p:sp>
      <p:sp>
        <p:nvSpPr>
          <p:cNvPr id="5" name="TextBox 4">
            <a:extLst>
              <a:ext uri="{FF2B5EF4-FFF2-40B4-BE49-F238E27FC236}">
                <a16:creationId xmlns:a16="http://schemas.microsoft.com/office/drawing/2014/main" id="{95F46E5F-1AFF-492C-4498-98155C28E130}"/>
              </a:ext>
            </a:extLst>
          </p:cNvPr>
          <p:cNvSpPr txBox="1"/>
          <p:nvPr/>
        </p:nvSpPr>
        <p:spPr>
          <a:xfrm>
            <a:off x="883920" y="1849504"/>
            <a:ext cx="10419620" cy="1477328"/>
          </a:xfrm>
          <a:prstGeom prst="rect">
            <a:avLst/>
          </a:prstGeom>
          <a:noFill/>
        </p:spPr>
        <p:txBody>
          <a:bodyPr wrap="square">
            <a:spAutoFit/>
          </a:bodyPr>
          <a:lstStyle/>
          <a:p>
            <a:pPr indent="342900" algn="just">
              <a:spcAft>
                <a:spcPts val="800"/>
              </a:spcAft>
            </a:pPr>
            <a:r>
              <a:rPr lang="uk-UA" sz="1800" kern="100" dirty="0">
                <a:effectLst/>
                <a:latin typeface="Times New Roman" panose="02020603050405020304" pitchFamily="18" charset="0"/>
                <a:ea typeface="Aptos" panose="020B0004020202020204" pitchFamily="34" charset="0"/>
                <a:cs typeface="Times New Roman" panose="02020603050405020304" pitchFamily="18" charset="0"/>
              </a:rPr>
              <a:t>   - Станом на сьогоднішній день виробництво котельного устаткування оснащене сучасним, на рівні найкращих світових зразків, автоматизованим устаткуванням (автоматична лінія з виробництва газощільних панелей фірми DEUMA (Німеччина)), яке дає змогу виготовляти газощільні мембранні панелі різної конфігурації зі стабільними геометричними параметрами в частині міжосьового кроку </a:t>
            </a:r>
            <a:r>
              <a:rPr lang="uk-UA" sz="1800" kern="100" dirty="0" err="1">
                <a:effectLst/>
                <a:latin typeface="Times New Roman" panose="02020603050405020304" pitchFamily="18" charset="0"/>
                <a:ea typeface="Aptos" panose="020B0004020202020204" pitchFamily="34" charset="0"/>
                <a:cs typeface="Times New Roman" panose="02020603050405020304" pitchFamily="18" charset="0"/>
              </a:rPr>
              <a:t>водоохолоджувальних</a:t>
            </a:r>
            <a:r>
              <a:rPr lang="uk-UA" sz="1800" kern="100" dirty="0">
                <a:effectLst/>
                <a:latin typeface="Times New Roman" panose="02020603050405020304" pitchFamily="18" charset="0"/>
                <a:ea typeface="Aptos" panose="020B0004020202020204" pitchFamily="34" charset="0"/>
                <a:cs typeface="Times New Roman" panose="02020603050405020304" pitchFamily="18" charset="0"/>
              </a:rPr>
              <a:t> труб із дотриманням усіх чинних вимог до якості виконання зварних швів.</a:t>
            </a:r>
            <a:endParaRPr lang="uk-UA" sz="1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A02DA8FC-AEC7-88A0-F959-72FDD3E49C18}"/>
              </a:ext>
            </a:extLst>
          </p:cNvPr>
          <p:cNvSpPr txBox="1"/>
          <p:nvPr/>
        </p:nvSpPr>
        <p:spPr>
          <a:xfrm>
            <a:off x="944879" y="895557"/>
            <a:ext cx="10864499" cy="923330"/>
          </a:xfrm>
          <a:prstGeom prst="rect">
            <a:avLst/>
          </a:prstGeom>
          <a:noFill/>
        </p:spPr>
        <p:txBody>
          <a:bodyPr wrap="square">
            <a:spAutoFit/>
          </a:bodyPr>
          <a:lstStyle/>
          <a:p>
            <a:r>
              <a:rPr lang="uk-UA" sz="1800" dirty="0">
                <a:effectLst/>
                <a:latin typeface="Times New Roman" panose="02020603050405020304" pitchFamily="18" charset="0"/>
                <a:ea typeface="Times New Roman" panose="02020603050405020304" pitchFamily="18" charset="0"/>
              </a:rPr>
              <a:t>       - Виконання</a:t>
            </a:r>
            <a:r>
              <a:rPr lang="uk-UA" sz="1800" spc="-25"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топки</a:t>
            </a:r>
            <a:r>
              <a:rPr lang="uk-UA" sz="1800" spc="-20"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котла</a:t>
            </a:r>
            <a:r>
              <a:rPr lang="uk-UA" sz="1800" spc="-40"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ТП-100А</a:t>
            </a:r>
            <a:r>
              <a:rPr lang="uk-UA" sz="1800" spc="-25"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газощільною</a:t>
            </a:r>
            <a:r>
              <a:rPr lang="uk-UA" sz="1800" spc="-20"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забезпечує</a:t>
            </a:r>
            <a:r>
              <a:rPr lang="uk-UA" sz="1800" spc="-20"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її</a:t>
            </a:r>
            <a:r>
              <a:rPr lang="uk-UA" sz="1800" spc="-20"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щільність</a:t>
            </a:r>
            <a:r>
              <a:rPr lang="uk-UA" sz="1800" spc="-20"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в</a:t>
            </a:r>
            <a:r>
              <a:rPr lang="uk-UA" sz="1800" spc="-25"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зоні</a:t>
            </a:r>
            <a:r>
              <a:rPr lang="uk-UA" sz="1800" spc="-20"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найбільшого розрідження топкових газів, тим самим знижує присоси холодного повітря у топку котла та поліпшує</a:t>
            </a:r>
            <a:r>
              <a:rPr lang="uk-UA" sz="1800" spc="-40"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організацію</a:t>
            </a:r>
            <a:r>
              <a:rPr lang="uk-UA" sz="1800" spc="-35"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спалювання,</a:t>
            </a:r>
            <a:r>
              <a:rPr lang="uk-UA" sz="1800" spc="-15"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умови</a:t>
            </a:r>
            <a:r>
              <a:rPr lang="uk-UA" sz="1800" spc="-35"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вигоряння</a:t>
            </a:r>
            <a:r>
              <a:rPr lang="uk-UA" sz="1800" spc="-40"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палива</a:t>
            </a:r>
            <a:r>
              <a:rPr lang="uk-UA" sz="1800" spc="-45"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та</a:t>
            </a:r>
            <a:r>
              <a:rPr lang="uk-UA" sz="1800" spc="-45"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надійного</a:t>
            </a:r>
            <a:r>
              <a:rPr lang="uk-UA" sz="1800" spc="-40"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виходу</a:t>
            </a:r>
            <a:r>
              <a:rPr lang="uk-UA" sz="1800" spc="-60"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рідкого</a:t>
            </a:r>
            <a:r>
              <a:rPr lang="uk-UA" sz="1800" spc="-40"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шлаку</a:t>
            </a:r>
            <a:endParaRPr lang="uk-UA" dirty="0"/>
          </a:p>
        </p:txBody>
      </p:sp>
      <p:sp>
        <p:nvSpPr>
          <p:cNvPr id="9" name="TextBox 8">
            <a:extLst>
              <a:ext uri="{FF2B5EF4-FFF2-40B4-BE49-F238E27FC236}">
                <a16:creationId xmlns:a16="http://schemas.microsoft.com/office/drawing/2014/main" id="{2DD5232F-8E23-E73A-C4D2-EB1D22AE93A5}"/>
              </a:ext>
            </a:extLst>
          </p:cNvPr>
          <p:cNvSpPr txBox="1"/>
          <p:nvPr/>
        </p:nvSpPr>
        <p:spPr>
          <a:xfrm>
            <a:off x="944879" y="3302513"/>
            <a:ext cx="10582398" cy="1000274"/>
          </a:xfrm>
          <a:prstGeom prst="rect">
            <a:avLst/>
          </a:prstGeom>
          <a:noFill/>
        </p:spPr>
        <p:txBody>
          <a:bodyPr wrap="square">
            <a:spAutoFit/>
          </a:bodyPr>
          <a:lstStyle/>
          <a:p>
            <a:pPr indent="457200" algn="just">
              <a:spcAft>
                <a:spcPts val="600"/>
              </a:spcAft>
            </a:pP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Розгл</a:t>
            </a:r>
            <a:r>
              <a:rPr lang="uk-UA" sz="1800" dirty="0">
                <a:effectLst/>
                <a:latin typeface="Times New Roman" panose="02020603050405020304" pitchFamily="18" charset="0"/>
                <a:ea typeface="Times New Roman" panose="02020603050405020304" pitchFamily="18" charset="0"/>
              </a:rPr>
              <a:t>я</a:t>
            </a:r>
            <a:r>
              <a:rPr lang="ru-RU" sz="1800" dirty="0">
                <a:effectLst/>
                <a:latin typeface="Times New Roman" panose="02020603050405020304" pitchFamily="18" charset="0"/>
                <a:ea typeface="Times New Roman" panose="02020603050405020304" pitchFamily="18" charset="0"/>
              </a:rPr>
              <a:t>нут</a:t>
            </a:r>
            <a:r>
              <a:rPr lang="uk-UA" sz="1800" dirty="0">
                <a:effectLst/>
                <a:latin typeface="Times New Roman" panose="02020603050405020304" pitchFamily="18" charset="0"/>
                <a:ea typeface="Times New Roman" panose="02020603050405020304" pitchFamily="18" charset="0"/>
              </a:rPr>
              <a:t>і </a:t>
            </a:r>
            <a:r>
              <a:rPr lang="ru-RU" sz="1800" dirty="0" err="1">
                <a:effectLst/>
                <a:latin typeface="Times New Roman" panose="02020603050405020304" pitchFamily="18" charset="0"/>
                <a:ea typeface="Times New Roman" panose="02020603050405020304" pitchFamily="18" charset="0"/>
              </a:rPr>
              <a:t>питання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охорони</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праці</a:t>
            </a:r>
            <a:r>
              <a:rPr lang="ru-RU" sz="1800" dirty="0">
                <a:effectLst/>
                <a:latin typeface="Times New Roman" panose="02020603050405020304" pitchFamily="18" charset="0"/>
                <a:ea typeface="Times New Roman" panose="02020603050405020304" pitchFamily="18" charset="0"/>
              </a:rPr>
              <a:t> і </a:t>
            </a:r>
            <a:r>
              <a:rPr lang="ru-RU" sz="1800" dirty="0" err="1">
                <a:effectLst/>
                <a:latin typeface="Times New Roman" panose="02020603050405020304" pitchFamily="18" charset="0"/>
                <a:ea typeface="Times New Roman" panose="02020603050405020304" pitchFamily="18" charset="0"/>
              </a:rPr>
              <a:t>навколишнього</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середовища</a:t>
            </a:r>
            <a:r>
              <a:rPr lang="uk-UA" sz="1800" dirty="0">
                <a:effectLst/>
                <a:latin typeface="Times New Roman" panose="02020603050405020304" pitchFamily="18" charset="0"/>
                <a:ea typeface="Times New Roman" panose="02020603050405020304" pitchFamily="18" charset="0"/>
              </a:rPr>
              <a:t> та цивільної оборони</a:t>
            </a:r>
            <a:r>
              <a:rPr lang="ru-RU" sz="1800" dirty="0">
                <a:effectLst/>
                <a:latin typeface="Times New Roman" panose="02020603050405020304" pitchFamily="18" charset="0"/>
                <a:ea typeface="Times New Roman" panose="02020603050405020304" pitchFamily="18" charset="0"/>
              </a:rPr>
              <a:t>.</a:t>
            </a:r>
            <a:endParaRPr lang="uk-UA" sz="1600" dirty="0">
              <a:effectLst/>
              <a:latin typeface="Times New Roman" panose="02020603050405020304" pitchFamily="18" charset="0"/>
              <a:ea typeface="Times New Roman" panose="02020603050405020304" pitchFamily="18" charset="0"/>
            </a:endParaRPr>
          </a:p>
          <a:p>
            <a:r>
              <a:rPr lang="ru-RU" sz="1800" dirty="0">
                <a:effectLst/>
                <a:latin typeface="Times New Roman" panose="02020603050405020304" pitchFamily="18" charset="0"/>
                <a:ea typeface="Times New Roman" panose="02020603050405020304" pitchFamily="18" charset="0"/>
              </a:rPr>
              <a:t>        - </a:t>
            </a:r>
            <a:r>
              <a:rPr lang="ru-RU" sz="1800" dirty="0" err="1">
                <a:effectLst/>
                <a:latin typeface="Times New Roman" panose="02020603050405020304" pitchFamily="18" charset="0"/>
                <a:ea typeface="Times New Roman" panose="02020603050405020304" pitchFamily="18" charset="0"/>
              </a:rPr>
              <a:t>Визначена</a:t>
            </a:r>
            <a:r>
              <a:rPr lang="ru-RU" sz="1800" dirty="0">
                <a:effectLst/>
                <a:latin typeface="Times New Roman" panose="02020603050405020304" pitchFamily="18" charset="0"/>
                <a:ea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rPr>
              <a:t>собівартість 1 т пари, яка склала </a:t>
            </a:r>
            <a:r>
              <a:rPr lang="uk-UA" sz="1800" dirty="0">
                <a:solidFill>
                  <a:srgbClr val="000000"/>
                </a:solidFill>
                <a:effectLst/>
                <a:latin typeface="Times New Roman" panose="02020603050405020304" pitchFamily="18" charset="0"/>
                <a:ea typeface="Times New Roman" panose="02020603050405020304" pitchFamily="18" charset="0"/>
              </a:rPr>
              <a:t>932,48 грн/т. Висока собівартість пари визначена високою вартістю палива.</a:t>
            </a:r>
            <a:endParaRPr lang="uk-UA" dirty="0"/>
          </a:p>
        </p:txBody>
      </p:sp>
    </p:spTree>
    <p:extLst>
      <p:ext uri="{BB962C8B-B14F-4D97-AF65-F5344CB8AC3E}">
        <p14:creationId xmlns:p14="http://schemas.microsoft.com/office/powerpoint/2010/main" val="2881387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409C0E1-830B-4F26-3121-04FB295C1ED2}"/>
              </a:ext>
            </a:extLst>
          </p:cNvPr>
          <p:cNvSpPr txBox="1"/>
          <p:nvPr/>
        </p:nvSpPr>
        <p:spPr>
          <a:xfrm>
            <a:off x="3048811" y="1687909"/>
            <a:ext cx="6094378" cy="1938992"/>
          </a:xfrm>
          <a:prstGeom prst="rect">
            <a:avLst/>
          </a:prstGeom>
          <a:noFill/>
        </p:spPr>
        <p:txBody>
          <a:bodyPr wrap="square">
            <a:spAutoFit/>
          </a:bodyPr>
          <a:lstStyle/>
          <a:p>
            <a:pPr algn="ctr"/>
            <a:r>
              <a:rPr lang="uk-UA" sz="6000" b="1" dirty="0"/>
              <a:t>ДЯКУЮ ЗА УВАГУ </a:t>
            </a:r>
          </a:p>
        </p:txBody>
      </p:sp>
      <p:sp>
        <p:nvSpPr>
          <p:cNvPr id="5" name="TextBox 4">
            <a:extLst>
              <a:ext uri="{FF2B5EF4-FFF2-40B4-BE49-F238E27FC236}">
                <a16:creationId xmlns:a16="http://schemas.microsoft.com/office/drawing/2014/main" id="{5F8C9CBB-E81E-4D19-E0AF-443704EC7FBA}"/>
              </a:ext>
            </a:extLst>
          </p:cNvPr>
          <p:cNvSpPr txBox="1"/>
          <p:nvPr/>
        </p:nvSpPr>
        <p:spPr>
          <a:xfrm>
            <a:off x="2949912" y="5987534"/>
            <a:ext cx="6094378" cy="369332"/>
          </a:xfrm>
          <a:prstGeom prst="rect">
            <a:avLst/>
          </a:prstGeom>
          <a:noFill/>
        </p:spPr>
        <p:txBody>
          <a:bodyPr wrap="square">
            <a:spAutoFit/>
          </a:bodyPr>
          <a:lstStyle/>
          <a:p>
            <a:pPr algn="ctr"/>
            <a:r>
              <a:rPr lang="uk-UA" sz="1800" b="1" dirty="0">
                <a:effectLst/>
                <a:latin typeface="Times New Roman" panose="02020603050405020304" pitchFamily="18" charset="0"/>
                <a:ea typeface="Times New Roman" panose="02020603050405020304" pitchFamily="18" charset="0"/>
              </a:rPr>
              <a:t>ХАРКІВ 2024</a:t>
            </a:r>
            <a:endParaRPr lang="uk-UA" sz="1800" b="1" dirty="0"/>
          </a:p>
        </p:txBody>
      </p:sp>
    </p:spTree>
    <p:extLst>
      <p:ext uri="{BB962C8B-B14F-4D97-AF65-F5344CB8AC3E}">
        <p14:creationId xmlns:p14="http://schemas.microsoft.com/office/powerpoint/2010/main" val="2246547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F4B17E-D01A-C2F7-75D7-D986C1209246}"/>
              </a:ext>
            </a:extLst>
          </p:cNvPr>
          <p:cNvSpPr txBox="1"/>
          <p:nvPr/>
        </p:nvSpPr>
        <p:spPr>
          <a:xfrm>
            <a:off x="3434080" y="112171"/>
            <a:ext cx="6238240" cy="59016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marL="817245" indent="-457200" algn="just">
              <a:lnSpc>
                <a:spcPct val="150000"/>
              </a:lnSpc>
              <a:spcAft>
                <a:spcPts val="800"/>
              </a:spcAft>
            </a:pPr>
            <a:r>
              <a:rPr lang="uk-UA" sz="2400" b="1" kern="100" dirty="0">
                <a:effectLst/>
                <a:latin typeface="Times New Roman" panose="02020603050405020304" pitchFamily="18" charset="0"/>
                <a:ea typeface="Aptos" panose="020B0004020202020204" pitchFamily="34" charset="0"/>
                <a:cs typeface="Times New Roman" panose="02020603050405020304" pitchFamily="18" charset="0"/>
              </a:rPr>
              <a:t>Переоснащення </a:t>
            </a:r>
            <a:r>
              <a:rPr lang="uk-UA" sz="2400" b="1" kern="100" dirty="0" err="1">
                <a:effectLst/>
                <a:latin typeface="Times New Roman" panose="02020603050405020304" pitchFamily="18" charset="0"/>
                <a:ea typeface="Aptos" panose="020B0004020202020204" pitchFamily="34" charset="0"/>
                <a:cs typeface="Times New Roman" panose="02020603050405020304" pitchFamily="18" charset="0"/>
              </a:rPr>
              <a:t>котлоагрегата</a:t>
            </a:r>
            <a:r>
              <a:rPr lang="uk-UA" sz="2400" b="1" kern="100" dirty="0">
                <a:effectLst/>
                <a:latin typeface="Times New Roman" panose="02020603050405020304" pitchFamily="18" charset="0"/>
                <a:ea typeface="Aptos" panose="020B0004020202020204" pitchFamily="34" charset="0"/>
                <a:cs typeface="Times New Roman" panose="02020603050405020304" pitchFamily="18" charset="0"/>
              </a:rPr>
              <a:t> ТП-100А</a:t>
            </a:r>
            <a:endParaRPr lang="uk-U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DB73798F-A83C-B370-6EEE-B93448C80A7C}"/>
              </a:ext>
            </a:extLst>
          </p:cNvPr>
          <p:cNvSpPr txBox="1"/>
          <p:nvPr/>
        </p:nvSpPr>
        <p:spPr>
          <a:xfrm>
            <a:off x="4450080" y="702333"/>
            <a:ext cx="3647440" cy="40011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r>
              <a:rPr lang="uk-UA" sz="2000" b="1" dirty="0">
                <a:effectLst/>
                <a:latin typeface="Times New Roman" panose="02020603050405020304" pitchFamily="18" charset="0"/>
                <a:ea typeface="Aptos" panose="020B0004020202020204" pitchFamily="34" charset="0"/>
              </a:rPr>
              <a:t>Опис </a:t>
            </a:r>
            <a:r>
              <a:rPr lang="uk-UA" sz="2000" b="1" dirty="0" err="1">
                <a:effectLst/>
                <a:latin typeface="Times New Roman" panose="02020603050405020304" pitchFamily="18" charset="0"/>
                <a:ea typeface="Aptos" panose="020B0004020202020204" pitchFamily="34" charset="0"/>
              </a:rPr>
              <a:t>котлоагрегата</a:t>
            </a:r>
            <a:r>
              <a:rPr lang="uk-UA" sz="2000" b="1" dirty="0">
                <a:effectLst/>
                <a:latin typeface="Times New Roman" panose="02020603050405020304" pitchFamily="18" charset="0"/>
                <a:ea typeface="Aptos" panose="020B0004020202020204" pitchFamily="34" charset="0"/>
              </a:rPr>
              <a:t> ТП-100А</a:t>
            </a:r>
            <a:endParaRPr lang="uk-UA" sz="2000" dirty="0"/>
          </a:p>
        </p:txBody>
      </p:sp>
      <p:graphicFrame>
        <p:nvGraphicFramePr>
          <p:cNvPr id="10" name="TextBox 6">
            <a:extLst>
              <a:ext uri="{FF2B5EF4-FFF2-40B4-BE49-F238E27FC236}">
                <a16:creationId xmlns:a16="http://schemas.microsoft.com/office/drawing/2014/main" id="{D6C28D25-E901-FC59-430C-2436349178B5}"/>
              </a:ext>
            </a:extLst>
          </p:cNvPr>
          <p:cNvGraphicFramePr/>
          <p:nvPr>
            <p:extLst>
              <p:ext uri="{D42A27DB-BD31-4B8C-83A1-F6EECF244321}">
                <p14:modId xmlns:p14="http://schemas.microsoft.com/office/powerpoint/2010/main" val="1038678988"/>
              </p:ext>
            </p:extLst>
          </p:nvPr>
        </p:nvGraphicFramePr>
        <p:xfrm>
          <a:off x="548640" y="1429269"/>
          <a:ext cx="3901440" cy="54440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Image 60">
            <a:extLst>
              <a:ext uri="{FF2B5EF4-FFF2-40B4-BE49-F238E27FC236}">
                <a16:creationId xmlns:a16="http://schemas.microsoft.com/office/drawing/2014/main" id="{00A2DF3F-8413-CA9F-CAEC-43C9906CFD3C}"/>
              </a:ext>
            </a:extLst>
          </p:cNvPr>
          <p:cNvPicPr>
            <a:picLocks/>
          </p:cNvPicPr>
          <p:nvPr/>
        </p:nvPicPr>
        <p:blipFill>
          <a:blip r:embed="rId7" cstate="print"/>
          <a:stretch>
            <a:fillRect/>
          </a:stretch>
        </p:blipFill>
        <p:spPr>
          <a:xfrm>
            <a:off x="5276504" y="1429269"/>
            <a:ext cx="6178011" cy="4991409"/>
          </a:xfrm>
          <a:prstGeom prst="rect">
            <a:avLst/>
          </a:prstGeom>
        </p:spPr>
      </p:pic>
    </p:spTree>
    <p:extLst>
      <p:ext uri="{BB962C8B-B14F-4D97-AF65-F5344CB8AC3E}">
        <p14:creationId xmlns:p14="http://schemas.microsoft.com/office/powerpoint/2010/main" val="3023105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D22DF40-432F-DB34-9FD8-368A88C08638}"/>
              </a:ext>
            </a:extLst>
          </p:cNvPr>
          <p:cNvSpPr txBox="1"/>
          <p:nvPr/>
        </p:nvSpPr>
        <p:spPr>
          <a:xfrm>
            <a:off x="2173826" y="315011"/>
            <a:ext cx="7844348" cy="4616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lvl="1">
              <a:spcBef>
                <a:spcPts val="305"/>
              </a:spcBef>
              <a:tabLst>
                <a:tab pos="1509395" algn="l"/>
              </a:tabLst>
            </a:pPr>
            <a:r>
              <a:rPr lang="uk-UA" sz="2400" b="1" spc="0" dirty="0">
                <a:effectLst/>
                <a:latin typeface="Times New Roman" panose="02020603050405020304" pitchFamily="18" charset="0"/>
                <a:ea typeface="Times New Roman" panose="02020603050405020304" pitchFamily="18" charset="0"/>
              </a:rPr>
              <a:t>Основні</a:t>
            </a:r>
            <a:r>
              <a:rPr lang="uk-UA" sz="2400" b="0" spc="-45" dirty="0">
                <a:effectLst/>
                <a:latin typeface="Times New Roman" panose="02020603050405020304" pitchFamily="18" charset="0"/>
                <a:ea typeface="Times New Roman" panose="02020603050405020304" pitchFamily="18" charset="0"/>
              </a:rPr>
              <a:t> </a:t>
            </a:r>
            <a:r>
              <a:rPr lang="uk-UA" sz="2400" b="1" spc="0" dirty="0">
                <a:effectLst/>
                <a:latin typeface="Times New Roman" panose="02020603050405020304" pitchFamily="18" charset="0"/>
                <a:ea typeface="Times New Roman" panose="02020603050405020304" pitchFamily="18" charset="0"/>
              </a:rPr>
              <a:t>технічні</a:t>
            </a:r>
            <a:r>
              <a:rPr lang="uk-UA" sz="2400" b="0" spc="-45" dirty="0">
                <a:effectLst/>
                <a:latin typeface="Times New Roman" panose="02020603050405020304" pitchFamily="18" charset="0"/>
                <a:ea typeface="Times New Roman" panose="02020603050405020304" pitchFamily="18" charset="0"/>
              </a:rPr>
              <a:t> </a:t>
            </a:r>
            <a:r>
              <a:rPr lang="uk-UA" sz="2400" b="1" spc="0" dirty="0">
                <a:effectLst/>
                <a:latin typeface="Times New Roman" panose="02020603050405020304" pitchFamily="18" charset="0"/>
                <a:ea typeface="Times New Roman" panose="02020603050405020304" pitchFamily="18" charset="0"/>
              </a:rPr>
              <a:t>показники</a:t>
            </a:r>
            <a:r>
              <a:rPr lang="uk-UA" sz="2400" b="0" spc="-45" dirty="0">
                <a:effectLst/>
                <a:latin typeface="Times New Roman" panose="02020603050405020304" pitchFamily="18" charset="0"/>
                <a:ea typeface="Times New Roman" panose="02020603050405020304" pitchFamily="18" charset="0"/>
              </a:rPr>
              <a:t> </a:t>
            </a:r>
            <a:r>
              <a:rPr lang="uk-UA" sz="2400" b="1" spc="0" dirty="0">
                <a:effectLst/>
                <a:latin typeface="Times New Roman" panose="02020603050405020304" pitchFamily="18" charset="0"/>
                <a:ea typeface="Times New Roman" panose="02020603050405020304" pitchFamily="18" charset="0"/>
              </a:rPr>
              <a:t>роботи</a:t>
            </a:r>
            <a:r>
              <a:rPr lang="uk-UA" sz="2400" b="0" spc="-55" dirty="0">
                <a:effectLst/>
                <a:latin typeface="Times New Roman" panose="02020603050405020304" pitchFamily="18" charset="0"/>
                <a:ea typeface="Times New Roman" panose="02020603050405020304" pitchFamily="18" charset="0"/>
              </a:rPr>
              <a:t> </a:t>
            </a:r>
            <a:r>
              <a:rPr lang="uk-UA" sz="2400" b="1" spc="-55" dirty="0">
                <a:effectLst/>
                <a:latin typeface="Times New Roman" panose="02020603050405020304" pitchFamily="18" charset="0"/>
                <a:ea typeface="Times New Roman" panose="02020603050405020304" pitchFamily="18" charset="0"/>
              </a:rPr>
              <a:t>котла ТП-100А</a:t>
            </a:r>
            <a:endParaRPr lang="uk-UA" sz="2400" b="1" spc="0" dirty="0">
              <a:effectLst/>
              <a:latin typeface="Times New Roman" panose="02020603050405020304" pitchFamily="18" charset="0"/>
              <a:ea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2DD69EDD-B5B0-B000-648B-64A52F3C6A69}"/>
              </a:ext>
            </a:extLst>
          </p:cNvPr>
          <p:cNvGraphicFramePr>
            <a:graphicFrameLocks noGrp="1"/>
          </p:cNvGraphicFramePr>
          <p:nvPr>
            <p:extLst>
              <p:ext uri="{D42A27DB-BD31-4B8C-83A1-F6EECF244321}">
                <p14:modId xmlns:p14="http://schemas.microsoft.com/office/powerpoint/2010/main" val="2647517314"/>
              </p:ext>
            </p:extLst>
          </p:nvPr>
        </p:nvGraphicFramePr>
        <p:xfrm>
          <a:off x="777240" y="865519"/>
          <a:ext cx="10637520" cy="5496776"/>
        </p:xfrm>
        <a:graphic>
          <a:graphicData uri="http://schemas.openxmlformats.org/drawingml/2006/table">
            <a:tbl>
              <a:tblPr firstRow="1" firstCol="1" lastRow="1" lastCol="1" bandRow="1" bandCol="1"/>
              <a:tblGrid>
                <a:gridCol w="8295358">
                  <a:extLst>
                    <a:ext uri="{9D8B030D-6E8A-4147-A177-3AD203B41FA5}">
                      <a16:colId xmlns:a16="http://schemas.microsoft.com/office/drawing/2014/main" val="1769943187"/>
                    </a:ext>
                  </a:extLst>
                </a:gridCol>
                <a:gridCol w="2342162">
                  <a:extLst>
                    <a:ext uri="{9D8B030D-6E8A-4147-A177-3AD203B41FA5}">
                      <a16:colId xmlns:a16="http://schemas.microsoft.com/office/drawing/2014/main" val="3259174709"/>
                    </a:ext>
                  </a:extLst>
                </a:gridCol>
              </a:tblGrid>
              <a:tr h="376136">
                <a:tc>
                  <a:txBody>
                    <a:bodyPr/>
                    <a:lstStyle/>
                    <a:p>
                      <a:pPr marL="5715" algn="ctr">
                        <a:spcBef>
                          <a:spcPts val="245"/>
                        </a:spcBef>
                        <a:spcAft>
                          <a:spcPts val="0"/>
                        </a:spcAft>
                      </a:pPr>
                      <a:r>
                        <a:rPr lang="uk-UA" sz="2400" b="1" spc="-10" dirty="0">
                          <a:effectLst/>
                          <a:latin typeface="Times New Roman" panose="02020603050405020304" pitchFamily="18" charset="0"/>
                          <a:ea typeface="Times New Roman" panose="02020603050405020304" pitchFamily="18" charset="0"/>
                        </a:rPr>
                        <a:t>Найменування</a:t>
                      </a:r>
                      <a:endParaRPr lang="uk-UA" sz="2400" dirty="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620" marR="635" algn="ctr">
                        <a:spcBef>
                          <a:spcPts val="245"/>
                        </a:spcBef>
                        <a:spcAft>
                          <a:spcPts val="0"/>
                        </a:spcAft>
                      </a:pPr>
                      <a:r>
                        <a:rPr lang="uk-UA" sz="2400" b="1" spc="-10">
                          <a:effectLst/>
                          <a:latin typeface="Times New Roman" panose="02020603050405020304" pitchFamily="18" charset="0"/>
                          <a:ea typeface="Times New Roman" panose="02020603050405020304" pitchFamily="18" charset="0"/>
                        </a:rPr>
                        <a:t>Величина</a:t>
                      </a:r>
                      <a:endParaRPr lang="uk-UA"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5112325"/>
                  </a:ext>
                </a:extLst>
              </a:tr>
              <a:tr h="358167">
                <a:tc>
                  <a:txBody>
                    <a:bodyPr/>
                    <a:lstStyle/>
                    <a:p>
                      <a:pPr marL="67945">
                        <a:spcBef>
                          <a:spcPts val="65"/>
                        </a:spcBef>
                        <a:spcAft>
                          <a:spcPts val="0"/>
                        </a:spcAft>
                      </a:pPr>
                      <a:r>
                        <a:rPr lang="uk-UA" sz="2400">
                          <a:effectLst/>
                          <a:latin typeface="Times New Roman" panose="02020603050405020304" pitchFamily="18" charset="0"/>
                          <a:ea typeface="Times New Roman" panose="02020603050405020304" pitchFamily="18" charset="0"/>
                        </a:rPr>
                        <a:t>1.</a:t>
                      </a:r>
                      <a:r>
                        <a:rPr lang="uk-UA" sz="2400" spc="-70">
                          <a:effectLst/>
                          <a:latin typeface="Times New Roman" panose="02020603050405020304" pitchFamily="18" charset="0"/>
                          <a:ea typeface="Times New Roman" panose="02020603050405020304" pitchFamily="18" charset="0"/>
                        </a:rPr>
                        <a:t> </a:t>
                      </a:r>
                      <a:r>
                        <a:rPr lang="uk-UA" sz="2400">
                          <a:effectLst/>
                          <a:latin typeface="Times New Roman" panose="02020603050405020304" pitchFamily="18" charset="0"/>
                          <a:ea typeface="Times New Roman" panose="02020603050405020304" pitchFamily="18" charset="0"/>
                        </a:rPr>
                        <a:t>Паропродуктивність,</a:t>
                      </a:r>
                      <a:r>
                        <a:rPr lang="uk-UA" sz="2400" spc="-75">
                          <a:effectLst/>
                          <a:latin typeface="Times New Roman" panose="02020603050405020304" pitchFamily="18" charset="0"/>
                          <a:ea typeface="Times New Roman" panose="02020603050405020304" pitchFamily="18" charset="0"/>
                        </a:rPr>
                        <a:t> </a:t>
                      </a:r>
                      <a:r>
                        <a:rPr lang="uk-UA" sz="2400" spc="-10">
                          <a:effectLst/>
                          <a:latin typeface="Times New Roman" panose="02020603050405020304" pitchFamily="18" charset="0"/>
                          <a:ea typeface="Times New Roman" panose="02020603050405020304" pitchFamily="18" charset="0"/>
                        </a:rPr>
                        <a:t>т/год:</a:t>
                      </a:r>
                      <a:endParaRPr lang="uk-UA"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uk-UA" sz="2400">
                          <a:effectLst/>
                          <a:latin typeface="Times New Roman" panose="02020603050405020304" pitchFamily="18" charset="0"/>
                          <a:ea typeface="Times New Roman" panose="02020603050405020304" pitchFamily="18"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3144952"/>
                  </a:ext>
                </a:extLst>
              </a:tr>
              <a:tr h="358167">
                <a:tc>
                  <a:txBody>
                    <a:bodyPr/>
                    <a:lstStyle/>
                    <a:p>
                      <a:pPr marL="67945">
                        <a:spcBef>
                          <a:spcPts val="65"/>
                        </a:spcBef>
                        <a:spcAft>
                          <a:spcPts val="0"/>
                        </a:spcAft>
                      </a:pPr>
                      <a:r>
                        <a:rPr lang="uk-UA" sz="2400" dirty="0">
                          <a:effectLst/>
                          <a:latin typeface="Times New Roman" panose="02020603050405020304" pitchFamily="18" charset="0"/>
                          <a:ea typeface="Times New Roman" panose="02020603050405020304" pitchFamily="18" charset="0"/>
                        </a:rPr>
                        <a:t>-</a:t>
                      </a:r>
                      <a:r>
                        <a:rPr lang="uk-UA" sz="2400" spc="-30"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по</a:t>
                      </a:r>
                      <a:r>
                        <a:rPr lang="uk-UA" sz="2400" spc="-25"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первинній</a:t>
                      </a:r>
                      <a:r>
                        <a:rPr lang="uk-UA" sz="2400" spc="-30" dirty="0">
                          <a:effectLst/>
                          <a:latin typeface="Times New Roman" panose="02020603050405020304" pitchFamily="18" charset="0"/>
                          <a:ea typeface="Times New Roman" panose="02020603050405020304" pitchFamily="18" charset="0"/>
                        </a:rPr>
                        <a:t> </a:t>
                      </a:r>
                      <a:r>
                        <a:rPr lang="uk-UA" sz="2400" spc="-20" dirty="0">
                          <a:effectLst/>
                          <a:latin typeface="Times New Roman" panose="02020603050405020304" pitchFamily="18" charset="0"/>
                          <a:ea typeface="Times New Roman" panose="02020603050405020304" pitchFamily="18" charset="0"/>
                        </a:rPr>
                        <a:t>парі</a:t>
                      </a:r>
                      <a:endParaRPr lang="uk-UA" sz="2400" dirty="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620" marR="1905" algn="ctr">
                        <a:spcBef>
                          <a:spcPts val="65"/>
                        </a:spcBef>
                        <a:spcAft>
                          <a:spcPts val="0"/>
                        </a:spcAft>
                      </a:pPr>
                      <a:r>
                        <a:rPr lang="uk-UA" sz="2400" spc="-25">
                          <a:effectLst/>
                          <a:latin typeface="Times New Roman" panose="02020603050405020304" pitchFamily="18" charset="0"/>
                          <a:ea typeface="Times New Roman" panose="02020603050405020304" pitchFamily="18" charset="0"/>
                        </a:rPr>
                        <a:t>640</a:t>
                      </a:r>
                      <a:endParaRPr lang="uk-UA"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7778671"/>
                  </a:ext>
                </a:extLst>
              </a:tr>
              <a:tr h="358167">
                <a:tc>
                  <a:txBody>
                    <a:bodyPr/>
                    <a:lstStyle/>
                    <a:p>
                      <a:pPr marL="67945">
                        <a:spcBef>
                          <a:spcPts val="65"/>
                        </a:spcBef>
                        <a:spcAft>
                          <a:spcPts val="0"/>
                        </a:spcAft>
                      </a:pPr>
                      <a:r>
                        <a:rPr lang="uk-UA" sz="2400" dirty="0">
                          <a:effectLst/>
                          <a:latin typeface="Times New Roman" panose="02020603050405020304" pitchFamily="18" charset="0"/>
                          <a:ea typeface="Times New Roman" panose="02020603050405020304" pitchFamily="18" charset="0"/>
                        </a:rPr>
                        <a:t>-</a:t>
                      </a:r>
                      <a:r>
                        <a:rPr lang="uk-UA" sz="2400" spc="-35" dirty="0">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по</a:t>
                      </a:r>
                      <a:r>
                        <a:rPr lang="uk-UA" sz="2400" spc="-25" dirty="0">
                          <a:solidFill>
                            <a:schemeClr val="tx1"/>
                          </a:solidFill>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вторинній</a:t>
                      </a:r>
                      <a:r>
                        <a:rPr lang="uk-UA" sz="2400" spc="-50" dirty="0">
                          <a:solidFill>
                            <a:schemeClr val="tx1"/>
                          </a:solidFill>
                          <a:effectLst/>
                          <a:latin typeface="Times New Roman" panose="02020603050405020304" pitchFamily="18" charset="0"/>
                          <a:ea typeface="Times New Roman" panose="02020603050405020304" pitchFamily="18" charset="0"/>
                        </a:rPr>
                        <a:t> </a:t>
                      </a:r>
                      <a:r>
                        <a:rPr lang="uk-UA" sz="2400" spc="-20" dirty="0">
                          <a:solidFill>
                            <a:schemeClr val="tx1"/>
                          </a:solidFill>
                          <a:effectLst/>
                          <a:latin typeface="Times New Roman" panose="02020603050405020304" pitchFamily="18" charset="0"/>
                          <a:ea typeface="Times New Roman" panose="02020603050405020304" pitchFamily="18" charset="0"/>
                        </a:rPr>
                        <a:t>парі</a:t>
                      </a:r>
                      <a:endParaRPr lang="uk-UA" sz="2400" dirty="0">
                        <a:solidFill>
                          <a:schemeClr val="tx1"/>
                        </a:solidFill>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620" marR="1905" algn="ctr">
                        <a:spcBef>
                          <a:spcPts val="65"/>
                        </a:spcBef>
                        <a:spcAft>
                          <a:spcPts val="0"/>
                        </a:spcAft>
                      </a:pPr>
                      <a:r>
                        <a:rPr lang="uk-UA" sz="2400" spc="-25">
                          <a:effectLst/>
                          <a:latin typeface="Times New Roman" panose="02020603050405020304" pitchFamily="18" charset="0"/>
                          <a:ea typeface="Times New Roman" panose="02020603050405020304" pitchFamily="18" charset="0"/>
                        </a:rPr>
                        <a:t>560</a:t>
                      </a:r>
                      <a:endParaRPr lang="uk-UA"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0248251"/>
                  </a:ext>
                </a:extLst>
              </a:tr>
              <a:tr h="365088">
                <a:tc>
                  <a:txBody>
                    <a:bodyPr/>
                    <a:lstStyle/>
                    <a:p>
                      <a:pPr marL="67945">
                        <a:spcBef>
                          <a:spcPts val="65"/>
                        </a:spcBef>
                        <a:spcAft>
                          <a:spcPts val="0"/>
                        </a:spcAft>
                      </a:pPr>
                      <a:r>
                        <a:rPr lang="uk-UA" sz="2400">
                          <a:effectLst/>
                          <a:latin typeface="Times New Roman" panose="02020603050405020304" pitchFamily="18" charset="0"/>
                          <a:ea typeface="Times New Roman" panose="02020603050405020304" pitchFamily="18" charset="0"/>
                        </a:rPr>
                        <a:t>2.</a:t>
                      </a:r>
                      <a:r>
                        <a:rPr lang="uk-UA" sz="2400" spc="-60">
                          <a:effectLst/>
                          <a:latin typeface="Times New Roman" panose="02020603050405020304" pitchFamily="18" charset="0"/>
                          <a:ea typeface="Times New Roman" panose="02020603050405020304" pitchFamily="18" charset="0"/>
                        </a:rPr>
                        <a:t> </a:t>
                      </a:r>
                      <a:r>
                        <a:rPr lang="uk-UA" sz="2400">
                          <a:effectLst/>
                          <a:latin typeface="Times New Roman" panose="02020603050405020304" pitchFamily="18" charset="0"/>
                          <a:ea typeface="Times New Roman" panose="02020603050405020304" pitchFamily="18" charset="0"/>
                        </a:rPr>
                        <a:t>Температура</a:t>
                      </a:r>
                      <a:r>
                        <a:rPr lang="uk-UA" sz="2400" spc="-55">
                          <a:effectLst/>
                          <a:latin typeface="Times New Roman" panose="02020603050405020304" pitchFamily="18" charset="0"/>
                          <a:ea typeface="Times New Roman" panose="02020603050405020304" pitchFamily="18" charset="0"/>
                        </a:rPr>
                        <a:t> </a:t>
                      </a:r>
                      <a:r>
                        <a:rPr lang="uk-UA" sz="2400">
                          <a:effectLst/>
                          <a:latin typeface="Times New Roman" panose="02020603050405020304" pitchFamily="18" charset="0"/>
                          <a:ea typeface="Times New Roman" panose="02020603050405020304" pitchFamily="18" charset="0"/>
                        </a:rPr>
                        <a:t>перегріву,</a:t>
                      </a:r>
                      <a:r>
                        <a:rPr lang="uk-UA" sz="2400" spc="-50">
                          <a:effectLst/>
                          <a:latin typeface="Times New Roman" panose="02020603050405020304" pitchFamily="18" charset="0"/>
                          <a:ea typeface="Times New Roman" panose="02020603050405020304" pitchFamily="18" charset="0"/>
                        </a:rPr>
                        <a:t> </a:t>
                      </a:r>
                      <a:r>
                        <a:rPr lang="uk-UA" sz="2400" spc="-25" baseline="30000">
                          <a:effectLst/>
                          <a:latin typeface="Times New Roman" panose="02020603050405020304" pitchFamily="18" charset="0"/>
                          <a:ea typeface="Times New Roman" panose="02020603050405020304" pitchFamily="18" charset="0"/>
                        </a:rPr>
                        <a:t>о</a:t>
                      </a:r>
                      <a:r>
                        <a:rPr lang="uk-UA" sz="2400" spc="-25">
                          <a:effectLst/>
                          <a:latin typeface="Times New Roman" panose="02020603050405020304" pitchFamily="18" charset="0"/>
                          <a:ea typeface="Times New Roman" panose="02020603050405020304" pitchFamily="18" charset="0"/>
                        </a:rPr>
                        <a:t>С:</a:t>
                      </a:r>
                      <a:endParaRPr lang="uk-UA"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uk-UA" sz="2400">
                          <a:effectLst/>
                          <a:latin typeface="Times New Roman" panose="02020603050405020304" pitchFamily="18" charset="0"/>
                          <a:ea typeface="Times New Roman" panose="02020603050405020304" pitchFamily="18"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98939120"/>
                  </a:ext>
                </a:extLst>
              </a:tr>
              <a:tr h="358167">
                <a:tc>
                  <a:txBody>
                    <a:bodyPr/>
                    <a:lstStyle/>
                    <a:p>
                      <a:pPr marL="67945">
                        <a:spcBef>
                          <a:spcPts val="65"/>
                        </a:spcBef>
                        <a:spcAft>
                          <a:spcPts val="0"/>
                        </a:spcAft>
                      </a:pPr>
                      <a:r>
                        <a:rPr lang="uk-UA" sz="2400">
                          <a:effectLst/>
                          <a:latin typeface="Times New Roman" panose="02020603050405020304" pitchFamily="18" charset="0"/>
                          <a:ea typeface="Times New Roman" panose="02020603050405020304" pitchFamily="18" charset="0"/>
                        </a:rPr>
                        <a:t>-</a:t>
                      </a:r>
                      <a:r>
                        <a:rPr lang="uk-UA" sz="2400" spc="-30">
                          <a:effectLst/>
                          <a:latin typeface="Times New Roman" panose="02020603050405020304" pitchFamily="18" charset="0"/>
                          <a:ea typeface="Times New Roman" panose="02020603050405020304" pitchFamily="18" charset="0"/>
                        </a:rPr>
                        <a:t> </a:t>
                      </a:r>
                      <a:r>
                        <a:rPr lang="uk-UA" sz="2400">
                          <a:effectLst/>
                          <a:latin typeface="Times New Roman" panose="02020603050405020304" pitchFamily="18" charset="0"/>
                          <a:ea typeface="Times New Roman" panose="02020603050405020304" pitchFamily="18" charset="0"/>
                        </a:rPr>
                        <a:t>первинної</a:t>
                      </a:r>
                      <a:r>
                        <a:rPr lang="uk-UA" sz="2400" spc="-35">
                          <a:effectLst/>
                          <a:latin typeface="Times New Roman" panose="02020603050405020304" pitchFamily="18" charset="0"/>
                          <a:ea typeface="Times New Roman" panose="02020603050405020304" pitchFamily="18" charset="0"/>
                        </a:rPr>
                        <a:t> </a:t>
                      </a:r>
                      <a:r>
                        <a:rPr lang="uk-UA" sz="2400" spc="-20">
                          <a:effectLst/>
                          <a:latin typeface="Times New Roman" panose="02020603050405020304" pitchFamily="18" charset="0"/>
                          <a:ea typeface="Times New Roman" panose="02020603050405020304" pitchFamily="18" charset="0"/>
                        </a:rPr>
                        <a:t>пари</a:t>
                      </a:r>
                      <a:endParaRPr lang="uk-UA"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620" marR="1905" algn="ctr">
                        <a:spcBef>
                          <a:spcPts val="65"/>
                        </a:spcBef>
                        <a:spcAft>
                          <a:spcPts val="0"/>
                        </a:spcAft>
                      </a:pPr>
                      <a:r>
                        <a:rPr lang="uk-UA" sz="2400" spc="-25">
                          <a:effectLst/>
                          <a:latin typeface="Times New Roman" panose="02020603050405020304" pitchFamily="18" charset="0"/>
                          <a:ea typeface="Times New Roman" panose="02020603050405020304" pitchFamily="18" charset="0"/>
                        </a:rPr>
                        <a:t>545</a:t>
                      </a:r>
                      <a:endParaRPr lang="uk-UA"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8441764"/>
                  </a:ext>
                </a:extLst>
              </a:tr>
              <a:tr h="358167">
                <a:tc>
                  <a:txBody>
                    <a:bodyPr/>
                    <a:lstStyle/>
                    <a:p>
                      <a:pPr marL="67945">
                        <a:spcBef>
                          <a:spcPts val="65"/>
                        </a:spcBef>
                        <a:spcAft>
                          <a:spcPts val="0"/>
                        </a:spcAft>
                      </a:pPr>
                      <a:r>
                        <a:rPr lang="uk-UA" sz="2400" dirty="0">
                          <a:effectLst/>
                          <a:latin typeface="Times New Roman" panose="02020603050405020304" pitchFamily="18" charset="0"/>
                          <a:ea typeface="Times New Roman" panose="02020603050405020304" pitchFamily="18" charset="0"/>
                        </a:rPr>
                        <a:t>-</a:t>
                      </a:r>
                      <a:r>
                        <a:rPr lang="uk-UA" sz="2400" spc="-35"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вторинної</a:t>
                      </a:r>
                      <a:r>
                        <a:rPr lang="uk-UA" sz="2400" spc="-35" dirty="0">
                          <a:effectLst/>
                          <a:latin typeface="Times New Roman" panose="02020603050405020304" pitchFamily="18" charset="0"/>
                          <a:ea typeface="Times New Roman" panose="02020603050405020304" pitchFamily="18" charset="0"/>
                        </a:rPr>
                        <a:t> </a:t>
                      </a:r>
                      <a:r>
                        <a:rPr lang="uk-UA" sz="2400" spc="-20" dirty="0">
                          <a:effectLst/>
                          <a:latin typeface="Times New Roman" panose="02020603050405020304" pitchFamily="18" charset="0"/>
                          <a:ea typeface="Times New Roman" panose="02020603050405020304" pitchFamily="18" charset="0"/>
                        </a:rPr>
                        <a:t>пари</a:t>
                      </a:r>
                      <a:endParaRPr lang="uk-UA" sz="2400" dirty="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620" marR="1905" algn="ctr">
                        <a:spcBef>
                          <a:spcPts val="65"/>
                        </a:spcBef>
                        <a:spcAft>
                          <a:spcPts val="0"/>
                        </a:spcAft>
                      </a:pPr>
                      <a:r>
                        <a:rPr lang="uk-UA" sz="2400" spc="-25">
                          <a:effectLst/>
                          <a:latin typeface="Times New Roman" panose="02020603050405020304" pitchFamily="18" charset="0"/>
                          <a:ea typeface="Times New Roman" panose="02020603050405020304" pitchFamily="18" charset="0"/>
                        </a:rPr>
                        <a:t>545</a:t>
                      </a:r>
                      <a:endParaRPr lang="uk-UA"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609628"/>
                  </a:ext>
                </a:extLst>
              </a:tr>
              <a:tr h="363625">
                <a:tc>
                  <a:txBody>
                    <a:bodyPr/>
                    <a:lstStyle/>
                    <a:p>
                      <a:pPr marL="67945">
                        <a:spcBef>
                          <a:spcPts val="65"/>
                        </a:spcBef>
                        <a:spcAft>
                          <a:spcPts val="0"/>
                        </a:spcAft>
                      </a:pPr>
                      <a:r>
                        <a:rPr lang="uk-UA" sz="2400" dirty="0">
                          <a:effectLst/>
                          <a:latin typeface="Times New Roman" panose="02020603050405020304" pitchFamily="18" charset="0"/>
                          <a:ea typeface="Times New Roman" panose="02020603050405020304" pitchFamily="18" charset="0"/>
                        </a:rPr>
                        <a:t>3.</a:t>
                      </a:r>
                      <a:r>
                        <a:rPr lang="uk-UA" sz="2400" spc="-30"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Робочий</a:t>
                      </a:r>
                      <a:r>
                        <a:rPr lang="uk-UA" sz="2400" spc="-20"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тиск</a:t>
                      </a:r>
                      <a:r>
                        <a:rPr lang="uk-UA" sz="2400" spc="-10"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у</a:t>
                      </a:r>
                      <a:r>
                        <a:rPr lang="uk-UA" sz="2400" spc="-65"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барабані,</a:t>
                      </a:r>
                      <a:r>
                        <a:rPr lang="uk-UA" sz="2400" spc="-25"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МПа</a:t>
                      </a:r>
                      <a:r>
                        <a:rPr lang="uk-UA" sz="2400" spc="-30" dirty="0">
                          <a:effectLst/>
                          <a:latin typeface="Times New Roman" panose="02020603050405020304" pitchFamily="18" charset="0"/>
                          <a:ea typeface="Times New Roman" panose="02020603050405020304" pitchFamily="18" charset="0"/>
                        </a:rPr>
                        <a:t> </a:t>
                      </a:r>
                      <a:r>
                        <a:rPr lang="uk-UA" sz="2400" spc="-10" dirty="0">
                          <a:effectLst/>
                          <a:latin typeface="Times New Roman" panose="02020603050405020304" pitchFamily="18" charset="0"/>
                          <a:ea typeface="Times New Roman" panose="02020603050405020304" pitchFamily="18" charset="0"/>
                        </a:rPr>
                        <a:t>(</a:t>
                      </a:r>
                      <a:r>
                        <a:rPr lang="uk-UA" sz="2400" spc="-10" dirty="0" err="1">
                          <a:effectLst/>
                          <a:latin typeface="Times New Roman" panose="02020603050405020304" pitchFamily="18" charset="0"/>
                          <a:ea typeface="Times New Roman" panose="02020603050405020304" pitchFamily="18" charset="0"/>
                        </a:rPr>
                        <a:t>кгс</a:t>
                      </a:r>
                      <a:r>
                        <a:rPr lang="uk-UA" sz="2400" spc="-10" dirty="0">
                          <a:effectLst/>
                          <a:latin typeface="Times New Roman" panose="02020603050405020304" pitchFamily="18" charset="0"/>
                          <a:ea typeface="Times New Roman" panose="02020603050405020304" pitchFamily="18" charset="0"/>
                        </a:rPr>
                        <a:t>/см</a:t>
                      </a:r>
                      <a:r>
                        <a:rPr lang="uk-UA" sz="2400" spc="-10" baseline="30000" dirty="0">
                          <a:effectLst/>
                          <a:latin typeface="Times New Roman" panose="02020603050405020304" pitchFamily="18" charset="0"/>
                          <a:ea typeface="Times New Roman" panose="02020603050405020304" pitchFamily="18" charset="0"/>
                        </a:rPr>
                        <a:t>2</a:t>
                      </a:r>
                      <a:r>
                        <a:rPr lang="uk-UA" sz="2400" spc="-10" dirty="0">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620" marR="1905" algn="ctr">
                        <a:spcBef>
                          <a:spcPts val="65"/>
                        </a:spcBef>
                        <a:spcAft>
                          <a:spcPts val="0"/>
                        </a:spcAft>
                      </a:pPr>
                      <a:r>
                        <a:rPr lang="uk-UA" sz="2400">
                          <a:effectLst/>
                          <a:latin typeface="Times New Roman" panose="02020603050405020304" pitchFamily="18" charset="0"/>
                          <a:ea typeface="Times New Roman" panose="02020603050405020304" pitchFamily="18" charset="0"/>
                        </a:rPr>
                        <a:t>15,2</a:t>
                      </a:r>
                      <a:r>
                        <a:rPr lang="uk-UA" sz="2400" spc="-25">
                          <a:effectLst/>
                          <a:latin typeface="Times New Roman" panose="02020603050405020304" pitchFamily="18" charset="0"/>
                          <a:ea typeface="Times New Roman" panose="02020603050405020304" pitchFamily="18" charset="0"/>
                        </a:rPr>
                        <a:t> </a:t>
                      </a:r>
                      <a:r>
                        <a:rPr lang="uk-UA" sz="2400" spc="-10">
                          <a:effectLst/>
                          <a:latin typeface="Times New Roman" panose="02020603050405020304" pitchFamily="18" charset="0"/>
                          <a:ea typeface="Times New Roman" panose="02020603050405020304" pitchFamily="18" charset="0"/>
                        </a:rPr>
                        <a:t>(155)</a:t>
                      </a:r>
                      <a:endParaRPr lang="uk-UA"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84480639"/>
                  </a:ext>
                </a:extLst>
              </a:tr>
              <a:tr h="358167">
                <a:tc>
                  <a:txBody>
                    <a:bodyPr/>
                    <a:lstStyle/>
                    <a:p>
                      <a:pPr marL="67945">
                        <a:spcBef>
                          <a:spcPts val="65"/>
                        </a:spcBef>
                        <a:spcAft>
                          <a:spcPts val="0"/>
                        </a:spcAft>
                      </a:pPr>
                      <a:r>
                        <a:rPr lang="uk-UA" sz="2400">
                          <a:effectLst/>
                          <a:latin typeface="Times New Roman" panose="02020603050405020304" pitchFamily="18" charset="0"/>
                          <a:ea typeface="Times New Roman" panose="02020603050405020304" pitchFamily="18" charset="0"/>
                        </a:rPr>
                        <a:t>4.</a:t>
                      </a:r>
                      <a:r>
                        <a:rPr lang="uk-UA" sz="2400" spc="-25">
                          <a:effectLst/>
                          <a:latin typeface="Times New Roman" panose="02020603050405020304" pitchFamily="18" charset="0"/>
                          <a:ea typeface="Times New Roman" panose="02020603050405020304" pitchFamily="18" charset="0"/>
                        </a:rPr>
                        <a:t> </a:t>
                      </a:r>
                      <a:r>
                        <a:rPr lang="uk-UA" sz="2400">
                          <a:effectLst/>
                          <a:latin typeface="Times New Roman" panose="02020603050405020304" pitchFamily="18" charset="0"/>
                          <a:ea typeface="Times New Roman" panose="02020603050405020304" pitchFamily="18" charset="0"/>
                        </a:rPr>
                        <a:t>Тиск</a:t>
                      </a:r>
                      <a:r>
                        <a:rPr lang="uk-UA" sz="2400" spc="-20">
                          <a:effectLst/>
                          <a:latin typeface="Times New Roman" panose="02020603050405020304" pitchFamily="18" charset="0"/>
                          <a:ea typeface="Times New Roman" panose="02020603050405020304" pitchFamily="18" charset="0"/>
                        </a:rPr>
                        <a:t> </a:t>
                      </a:r>
                      <a:r>
                        <a:rPr lang="uk-UA" sz="2400">
                          <a:effectLst/>
                          <a:latin typeface="Times New Roman" panose="02020603050405020304" pitchFamily="18" charset="0"/>
                          <a:ea typeface="Times New Roman" panose="02020603050405020304" pitchFamily="18" charset="0"/>
                        </a:rPr>
                        <a:t>на</a:t>
                      </a:r>
                      <a:r>
                        <a:rPr lang="uk-UA" sz="2400" spc="-30">
                          <a:effectLst/>
                          <a:latin typeface="Times New Roman" panose="02020603050405020304" pitchFamily="18" charset="0"/>
                          <a:ea typeface="Times New Roman" panose="02020603050405020304" pitchFamily="18" charset="0"/>
                        </a:rPr>
                        <a:t> </a:t>
                      </a:r>
                      <a:r>
                        <a:rPr lang="uk-UA" sz="2400">
                          <a:effectLst/>
                          <a:latin typeface="Times New Roman" panose="02020603050405020304" pitchFamily="18" charset="0"/>
                          <a:ea typeface="Times New Roman" panose="02020603050405020304" pitchFamily="18" charset="0"/>
                        </a:rPr>
                        <a:t>виході,</a:t>
                      </a:r>
                      <a:r>
                        <a:rPr lang="uk-UA" sz="2400" spc="-20">
                          <a:effectLst/>
                          <a:latin typeface="Times New Roman" panose="02020603050405020304" pitchFamily="18" charset="0"/>
                          <a:ea typeface="Times New Roman" panose="02020603050405020304" pitchFamily="18" charset="0"/>
                        </a:rPr>
                        <a:t> </a:t>
                      </a:r>
                      <a:r>
                        <a:rPr lang="uk-UA" sz="2400">
                          <a:effectLst/>
                          <a:latin typeface="Times New Roman" panose="02020603050405020304" pitchFamily="18" charset="0"/>
                          <a:ea typeface="Times New Roman" panose="02020603050405020304" pitchFamily="18" charset="0"/>
                        </a:rPr>
                        <a:t>МПа</a:t>
                      </a:r>
                      <a:r>
                        <a:rPr lang="uk-UA" sz="2400" spc="-45">
                          <a:effectLst/>
                          <a:latin typeface="Times New Roman" panose="02020603050405020304" pitchFamily="18" charset="0"/>
                          <a:ea typeface="Times New Roman" panose="02020603050405020304" pitchFamily="18" charset="0"/>
                        </a:rPr>
                        <a:t> </a:t>
                      </a:r>
                      <a:r>
                        <a:rPr lang="uk-UA" sz="2400" spc="-10">
                          <a:effectLst/>
                          <a:latin typeface="Times New Roman" panose="02020603050405020304" pitchFamily="18" charset="0"/>
                          <a:ea typeface="Times New Roman" panose="02020603050405020304" pitchFamily="18" charset="0"/>
                        </a:rPr>
                        <a:t>(кгс/см</a:t>
                      </a:r>
                      <a:r>
                        <a:rPr lang="uk-UA" sz="2400" spc="-10" baseline="30000">
                          <a:effectLst/>
                          <a:latin typeface="Times New Roman" panose="02020603050405020304" pitchFamily="18" charset="0"/>
                          <a:ea typeface="Times New Roman" panose="02020603050405020304" pitchFamily="18" charset="0"/>
                        </a:rPr>
                        <a:t>2</a:t>
                      </a:r>
                      <a:r>
                        <a:rPr lang="uk-UA" sz="2400" spc="-10">
                          <a:effectLst/>
                          <a:latin typeface="Times New Roman" panose="02020603050405020304" pitchFamily="18" charset="0"/>
                          <a:ea typeface="Times New Roman" panose="02020603050405020304" pitchFamily="18" charset="0"/>
                        </a:rPr>
                        <a:t>)</a:t>
                      </a:r>
                      <a:endParaRPr lang="uk-UA"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uk-UA" sz="2400">
                          <a:effectLst/>
                          <a:latin typeface="Times New Roman" panose="02020603050405020304" pitchFamily="18" charset="0"/>
                          <a:ea typeface="Times New Roman" panose="02020603050405020304" pitchFamily="18"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41912298"/>
                  </a:ext>
                </a:extLst>
              </a:tr>
              <a:tr h="358167">
                <a:tc>
                  <a:txBody>
                    <a:bodyPr/>
                    <a:lstStyle/>
                    <a:p>
                      <a:pPr marL="67945">
                        <a:spcBef>
                          <a:spcPts val="65"/>
                        </a:spcBef>
                        <a:spcAft>
                          <a:spcPts val="0"/>
                        </a:spcAft>
                      </a:pPr>
                      <a:r>
                        <a:rPr lang="uk-UA" sz="2400">
                          <a:effectLst/>
                          <a:latin typeface="Times New Roman" panose="02020603050405020304" pitchFamily="18" charset="0"/>
                          <a:ea typeface="Times New Roman" panose="02020603050405020304" pitchFamily="18" charset="0"/>
                        </a:rPr>
                        <a:t>-</a:t>
                      </a:r>
                      <a:r>
                        <a:rPr lang="uk-UA" sz="2400" spc="-30">
                          <a:effectLst/>
                          <a:latin typeface="Times New Roman" panose="02020603050405020304" pitchFamily="18" charset="0"/>
                          <a:ea typeface="Times New Roman" panose="02020603050405020304" pitchFamily="18" charset="0"/>
                        </a:rPr>
                        <a:t> </a:t>
                      </a:r>
                      <a:r>
                        <a:rPr lang="uk-UA" sz="2400">
                          <a:effectLst/>
                          <a:latin typeface="Times New Roman" panose="02020603050405020304" pitchFamily="18" charset="0"/>
                          <a:ea typeface="Times New Roman" panose="02020603050405020304" pitchFamily="18" charset="0"/>
                        </a:rPr>
                        <a:t>первинної</a:t>
                      </a:r>
                      <a:r>
                        <a:rPr lang="uk-UA" sz="2400" spc="-35">
                          <a:effectLst/>
                          <a:latin typeface="Times New Roman" panose="02020603050405020304" pitchFamily="18" charset="0"/>
                          <a:ea typeface="Times New Roman" panose="02020603050405020304" pitchFamily="18" charset="0"/>
                        </a:rPr>
                        <a:t> </a:t>
                      </a:r>
                      <a:r>
                        <a:rPr lang="uk-UA" sz="2400" spc="-20">
                          <a:effectLst/>
                          <a:latin typeface="Times New Roman" panose="02020603050405020304" pitchFamily="18" charset="0"/>
                          <a:ea typeface="Times New Roman" panose="02020603050405020304" pitchFamily="18" charset="0"/>
                        </a:rPr>
                        <a:t>пари</a:t>
                      </a:r>
                      <a:endParaRPr lang="uk-UA"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620" marR="1905" algn="ctr">
                        <a:spcBef>
                          <a:spcPts val="65"/>
                        </a:spcBef>
                        <a:spcAft>
                          <a:spcPts val="0"/>
                        </a:spcAft>
                      </a:pPr>
                      <a:r>
                        <a:rPr lang="uk-UA" sz="2400">
                          <a:effectLst/>
                          <a:latin typeface="Times New Roman" panose="02020603050405020304" pitchFamily="18" charset="0"/>
                          <a:ea typeface="Times New Roman" panose="02020603050405020304" pitchFamily="18" charset="0"/>
                        </a:rPr>
                        <a:t>13,8</a:t>
                      </a:r>
                      <a:r>
                        <a:rPr lang="uk-UA" sz="2400" spc="-25">
                          <a:effectLst/>
                          <a:latin typeface="Times New Roman" panose="02020603050405020304" pitchFamily="18" charset="0"/>
                          <a:ea typeface="Times New Roman" panose="02020603050405020304" pitchFamily="18" charset="0"/>
                        </a:rPr>
                        <a:t> </a:t>
                      </a:r>
                      <a:r>
                        <a:rPr lang="uk-UA" sz="2400" spc="-10">
                          <a:effectLst/>
                          <a:latin typeface="Times New Roman" panose="02020603050405020304" pitchFamily="18" charset="0"/>
                          <a:ea typeface="Times New Roman" panose="02020603050405020304" pitchFamily="18" charset="0"/>
                        </a:rPr>
                        <a:t>(140)</a:t>
                      </a:r>
                      <a:endParaRPr lang="uk-UA"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829319"/>
                  </a:ext>
                </a:extLst>
              </a:tr>
              <a:tr h="358167">
                <a:tc>
                  <a:txBody>
                    <a:bodyPr/>
                    <a:lstStyle/>
                    <a:p>
                      <a:pPr marL="67945">
                        <a:spcBef>
                          <a:spcPts val="65"/>
                        </a:spcBef>
                        <a:spcAft>
                          <a:spcPts val="0"/>
                        </a:spcAft>
                      </a:pPr>
                      <a:r>
                        <a:rPr lang="uk-UA" sz="2400">
                          <a:effectLst/>
                          <a:latin typeface="Times New Roman" panose="02020603050405020304" pitchFamily="18" charset="0"/>
                          <a:ea typeface="Times New Roman" panose="02020603050405020304" pitchFamily="18" charset="0"/>
                        </a:rPr>
                        <a:t>-</a:t>
                      </a:r>
                      <a:r>
                        <a:rPr lang="uk-UA" sz="2400" spc="-35">
                          <a:effectLst/>
                          <a:latin typeface="Times New Roman" panose="02020603050405020304" pitchFamily="18" charset="0"/>
                          <a:ea typeface="Times New Roman" panose="02020603050405020304" pitchFamily="18" charset="0"/>
                        </a:rPr>
                        <a:t> </a:t>
                      </a:r>
                      <a:r>
                        <a:rPr lang="uk-UA" sz="2400">
                          <a:effectLst/>
                          <a:latin typeface="Times New Roman" panose="02020603050405020304" pitchFamily="18" charset="0"/>
                          <a:ea typeface="Times New Roman" panose="02020603050405020304" pitchFamily="18" charset="0"/>
                        </a:rPr>
                        <a:t>вторинної</a:t>
                      </a:r>
                      <a:r>
                        <a:rPr lang="uk-UA" sz="2400" spc="-35">
                          <a:effectLst/>
                          <a:latin typeface="Times New Roman" panose="02020603050405020304" pitchFamily="18" charset="0"/>
                          <a:ea typeface="Times New Roman" panose="02020603050405020304" pitchFamily="18" charset="0"/>
                        </a:rPr>
                        <a:t> </a:t>
                      </a:r>
                      <a:r>
                        <a:rPr lang="uk-UA" sz="2400" spc="-20">
                          <a:effectLst/>
                          <a:latin typeface="Times New Roman" panose="02020603050405020304" pitchFamily="18" charset="0"/>
                          <a:ea typeface="Times New Roman" panose="02020603050405020304" pitchFamily="18" charset="0"/>
                        </a:rPr>
                        <a:t>пари</a:t>
                      </a:r>
                      <a:endParaRPr lang="uk-UA"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620" algn="ctr">
                        <a:spcBef>
                          <a:spcPts val="65"/>
                        </a:spcBef>
                        <a:spcAft>
                          <a:spcPts val="0"/>
                        </a:spcAft>
                      </a:pPr>
                      <a:r>
                        <a:rPr lang="uk-UA" sz="2400">
                          <a:effectLst/>
                          <a:latin typeface="Times New Roman" panose="02020603050405020304" pitchFamily="18" charset="0"/>
                          <a:ea typeface="Times New Roman" panose="02020603050405020304" pitchFamily="18" charset="0"/>
                        </a:rPr>
                        <a:t>2,2</a:t>
                      </a:r>
                      <a:r>
                        <a:rPr lang="uk-UA" sz="2400" spc="-15">
                          <a:effectLst/>
                          <a:latin typeface="Times New Roman" panose="02020603050405020304" pitchFamily="18" charset="0"/>
                          <a:ea typeface="Times New Roman" panose="02020603050405020304" pitchFamily="18" charset="0"/>
                        </a:rPr>
                        <a:t> </a:t>
                      </a:r>
                      <a:r>
                        <a:rPr lang="uk-UA" sz="2400" spc="-10">
                          <a:effectLst/>
                          <a:latin typeface="Times New Roman" panose="02020603050405020304" pitchFamily="18" charset="0"/>
                          <a:ea typeface="Times New Roman" panose="02020603050405020304" pitchFamily="18" charset="0"/>
                        </a:rPr>
                        <a:t>(22,5)</a:t>
                      </a:r>
                      <a:endParaRPr lang="uk-UA"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96544678"/>
                  </a:ext>
                </a:extLst>
              </a:tr>
              <a:tr h="358167">
                <a:tc>
                  <a:txBody>
                    <a:bodyPr/>
                    <a:lstStyle/>
                    <a:p>
                      <a:pPr marL="67945">
                        <a:spcBef>
                          <a:spcPts val="65"/>
                        </a:spcBef>
                        <a:spcAft>
                          <a:spcPts val="0"/>
                        </a:spcAft>
                      </a:pPr>
                      <a:r>
                        <a:rPr lang="uk-UA" sz="2400" dirty="0">
                          <a:effectLst/>
                          <a:latin typeface="Times New Roman" panose="02020603050405020304" pitchFamily="18" charset="0"/>
                          <a:ea typeface="Times New Roman" panose="02020603050405020304" pitchFamily="18" charset="0"/>
                        </a:rPr>
                        <a:t>5.</a:t>
                      </a:r>
                      <a:r>
                        <a:rPr lang="uk-UA" sz="2400" spc="-35"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Параметри</a:t>
                      </a:r>
                      <a:r>
                        <a:rPr lang="uk-UA" sz="2400" spc="-30"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вторинної</a:t>
                      </a:r>
                      <a:r>
                        <a:rPr lang="uk-UA" sz="2400" spc="-45"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пари</a:t>
                      </a:r>
                      <a:r>
                        <a:rPr lang="uk-UA" sz="2400" spc="-30"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на</a:t>
                      </a:r>
                      <a:r>
                        <a:rPr lang="uk-UA" sz="2400" spc="-40" dirty="0">
                          <a:effectLst/>
                          <a:latin typeface="Times New Roman" panose="02020603050405020304" pitchFamily="18" charset="0"/>
                          <a:ea typeface="Times New Roman" panose="02020603050405020304" pitchFamily="18" charset="0"/>
                        </a:rPr>
                        <a:t> </a:t>
                      </a:r>
                      <a:r>
                        <a:rPr lang="uk-UA" sz="2400" spc="-10" dirty="0">
                          <a:effectLst/>
                          <a:latin typeface="Times New Roman" panose="02020603050405020304" pitchFamily="18" charset="0"/>
                          <a:ea typeface="Times New Roman" panose="02020603050405020304" pitchFamily="18" charset="0"/>
                        </a:rPr>
                        <a:t>вході:</a:t>
                      </a:r>
                      <a:endParaRPr lang="uk-UA" sz="2400" dirty="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uk-UA" sz="2400">
                          <a:effectLst/>
                          <a:latin typeface="Times New Roman" panose="02020603050405020304" pitchFamily="18" charset="0"/>
                          <a:ea typeface="Times New Roman" panose="02020603050405020304" pitchFamily="18" charset="0"/>
                        </a:rPr>
                        <a:t> </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1995664"/>
                  </a:ext>
                </a:extLst>
              </a:tr>
              <a:tr h="358167">
                <a:tc>
                  <a:txBody>
                    <a:bodyPr/>
                    <a:lstStyle/>
                    <a:p>
                      <a:pPr marL="67945">
                        <a:spcBef>
                          <a:spcPts val="65"/>
                        </a:spcBef>
                        <a:spcAft>
                          <a:spcPts val="0"/>
                        </a:spcAft>
                      </a:pPr>
                      <a:r>
                        <a:rPr lang="uk-UA" sz="2400">
                          <a:effectLst/>
                          <a:latin typeface="Times New Roman" panose="02020603050405020304" pitchFamily="18" charset="0"/>
                          <a:ea typeface="Times New Roman" panose="02020603050405020304" pitchFamily="18" charset="0"/>
                        </a:rPr>
                        <a:t>-</a:t>
                      </a:r>
                      <a:r>
                        <a:rPr lang="uk-UA" sz="2400" spc="-50">
                          <a:effectLst/>
                          <a:latin typeface="Times New Roman" panose="02020603050405020304" pitchFamily="18" charset="0"/>
                          <a:ea typeface="Times New Roman" panose="02020603050405020304" pitchFamily="18" charset="0"/>
                        </a:rPr>
                        <a:t> </a:t>
                      </a:r>
                      <a:r>
                        <a:rPr lang="uk-UA" sz="2400">
                          <a:effectLst/>
                          <a:latin typeface="Times New Roman" panose="02020603050405020304" pitchFamily="18" charset="0"/>
                          <a:ea typeface="Times New Roman" panose="02020603050405020304" pitchFamily="18" charset="0"/>
                        </a:rPr>
                        <a:t>температура,</a:t>
                      </a:r>
                      <a:r>
                        <a:rPr lang="uk-UA" sz="2400" spc="-50">
                          <a:effectLst/>
                          <a:latin typeface="Times New Roman" panose="02020603050405020304" pitchFamily="18" charset="0"/>
                          <a:ea typeface="Times New Roman" panose="02020603050405020304" pitchFamily="18" charset="0"/>
                        </a:rPr>
                        <a:t> </a:t>
                      </a:r>
                      <a:r>
                        <a:rPr lang="uk-UA" sz="2400" spc="-25" baseline="30000">
                          <a:effectLst/>
                          <a:latin typeface="Times New Roman" panose="02020603050405020304" pitchFamily="18" charset="0"/>
                          <a:ea typeface="Times New Roman" panose="02020603050405020304" pitchFamily="18" charset="0"/>
                        </a:rPr>
                        <a:t>о</a:t>
                      </a:r>
                      <a:r>
                        <a:rPr lang="uk-UA" sz="2400" spc="-25">
                          <a:effectLst/>
                          <a:latin typeface="Times New Roman" panose="02020603050405020304" pitchFamily="18" charset="0"/>
                          <a:ea typeface="Times New Roman" panose="02020603050405020304" pitchFamily="18" charset="0"/>
                        </a:rPr>
                        <a:t>С</a:t>
                      </a:r>
                      <a:endParaRPr lang="uk-UA"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620" marR="1905" algn="ctr">
                        <a:spcBef>
                          <a:spcPts val="65"/>
                        </a:spcBef>
                        <a:spcAft>
                          <a:spcPts val="0"/>
                        </a:spcAft>
                      </a:pPr>
                      <a:r>
                        <a:rPr lang="uk-UA" sz="2400" spc="-25" dirty="0">
                          <a:effectLst/>
                          <a:latin typeface="Times New Roman" panose="02020603050405020304" pitchFamily="18" charset="0"/>
                          <a:ea typeface="Times New Roman" panose="02020603050405020304" pitchFamily="18" charset="0"/>
                        </a:rPr>
                        <a:t>340</a:t>
                      </a:r>
                      <a:endParaRPr lang="uk-UA" sz="2400" dirty="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38377009"/>
                  </a:ext>
                </a:extLst>
              </a:tr>
              <a:tr h="358167">
                <a:tc>
                  <a:txBody>
                    <a:bodyPr/>
                    <a:lstStyle/>
                    <a:p>
                      <a:pPr marL="67945">
                        <a:spcBef>
                          <a:spcPts val="65"/>
                        </a:spcBef>
                        <a:spcAft>
                          <a:spcPts val="0"/>
                        </a:spcAft>
                      </a:pPr>
                      <a:r>
                        <a:rPr lang="uk-UA" sz="2400">
                          <a:effectLst/>
                          <a:latin typeface="Times New Roman" panose="02020603050405020304" pitchFamily="18" charset="0"/>
                          <a:ea typeface="Times New Roman" panose="02020603050405020304" pitchFamily="18" charset="0"/>
                        </a:rPr>
                        <a:t>-</a:t>
                      </a:r>
                      <a:r>
                        <a:rPr lang="uk-UA" sz="2400" spc="-45">
                          <a:effectLst/>
                          <a:latin typeface="Times New Roman" panose="02020603050405020304" pitchFamily="18" charset="0"/>
                          <a:ea typeface="Times New Roman" panose="02020603050405020304" pitchFamily="18" charset="0"/>
                        </a:rPr>
                        <a:t> </a:t>
                      </a:r>
                      <a:r>
                        <a:rPr lang="uk-UA" sz="2400">
                          <a:effectLst/>
                          <a:latin typeface="Times New Roman" panose="02020603050405020304" pitchFamily="18" charset="0"/>
                          <a:ea typeface="Times New Roman" panose="02020603050405020304" pitchFamily="18" charset="0"/>
                        </a:rPr>
                        <a:t>тиск,</a:t>
                      </a:r>
                      <a:r>
                        <a:rPr lang="uk-UA" sz="2400" spc="-20">
                          <a:effectLst/>
                          <a:latin typeface="Times New Roman" panose="02020603050405020304" pitchFamily="18" charset="0"/>
                          <a:ea typeface="Times New Roman" panose="02020603050405020304" pitchFamily="18" charset="0"/>
                        </a:rPr>
                        <a:t> </a:t>
                      </a:r>
                      <a:r>
                        <a:rPr lang="uk-UA" sz="2400">
                          <a:effectLst/>
                          <a:latin typeface="Times New Roman" panose="02020603050405020304" pitchFamily="18" charset="0"/>
                          <a:ea typeface="Times New Roman" panose="02020603050405020304" pitchFamily="18" charset="0"/>
                        </a:rPr>
                        <a:t>МПа</a:t>
                      </a:r>
                      <a:r>
                        <a:rPr lang="uk-UA" sz="2400" spc="-25">
                          <a:effectLst/>
                          <a:latin typeface="Times New Roman" panose="02020603050405020304" pitchFamily="18" charset="0"/>
                          <a:ea typeface="Times New Roman" panose="02020603050405020304" pitchFamily="18" charset="0"/>
                        </a:rPr>
                        <a:t> </a:t>
                      </a:r>
                      <a:r>
                        <a:rPr lang="uk-UA" sz="2400">
                          <a:effectLst/>
                          <a:latin typeface="Times New Roman" panose="02020603050405020304" pitchFamily="18" charset="0"/>
                          <a:ea typeface="Times New Roman" panose="02020603050405020304" pitchFamily="18" charset="0"/>
                        </a:rPr>
                        <a:t>(кгс/см</a:t>
                      </a:r>
                      <a:r>
                        <a:rPr lang="uk-UA" sz="2400" spc="-30">
                          <a:effectLst/>
                          <a:latin typeface="Times New Roman" panose="02020603050405020304" pitchFamily="18" charset="0"/>
                          <a:ea typeface="Times New Roman" panose="02020603050405020304" pitchFamily="18" charset="0"/>
                        </a:rPr>
                        <a:t> </a:t>
                      </a:r>
                      <a:r>
                        <a:rPr lang="uk-UA" sz="2400" baseline="30000">
                          <a:effectLst/>
                          <a:latin typeface="Times New Roman" panose="02020603050405020304" pitchFamily="18" charset="0"/>
                          <a:ea typeface="Times New Roman" panose="02020603050405020304" pitchFamily="18" charset="0"/>
                        </a:rPr>
                        <a:t>2</a:t>
                      </a:r>
                      <a:r>
                        <a:rPr lang="uk-UA" sz="2400" spc="-90">
                          <a:effectLst/>
                          <a:latin typeface="Times New Roman" panose="02020603050405020304" pitchFamily="18" charset="0"/>
                          <a:ea typeface="Times New Roman" panose="02020603050405020304" pitchFamily="18" charset="0"/>
                        </a:rPr>
                        <a:t> </a:t>
                      </a:r>
                      <a:r>
                        <a:rPr lang="uk-UA" sz="2400" spc="-50">
                          <a:effectLst/>
                          <a:latin typeface="Times New Roman" panose="02020603050405020304" pitchFamily="18" charset="0"/>
                          <a:ea typeface="Times New Roman" panose="02020603050405020304" pitchFamily="18" charset="0"/>
                        </a:rPr>
                        <a:t>)</a:t>
                      </a:r>
                      <a:endParaRPr lang="uk-UA" sz="240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620" algn="ctr">
                        <a:spcBef>
                          <a:spcPts val="65"/>
                        </a:spcBef>
                        <a:spcAft>
                          <a:spcPts val="0"/>
                        </a:spcAft>
                      </a:pPr>
                      <a:r>
                        <a:rPr lang="uk-UA" sz="2400" dirty="0">
                          <a:effectLst/>
                          <a:latin typeface="Times New Roman" panose="02020603050405020304" pitchFamily="18" charset="0"/>
                          <a:ea typeface="Times New Roman" panose="02020603050405020304" pitchFamily="18" charset="0"/>
                        </a:rPr>
                        <a:t>2,35</a:t>
                      </a:r>
                      <a:r>
                        <a:rPr lang="uk-UA" sz="2400" spc="-25" dirty="0">
                          <a:effectLst/>
                          <a:latin typeface="Times New Roman" panose="02020603050405020304" pitchFamily="18" charset="0"/>
                          <a:ea typeface="Times New Roman" panose="02020603050405020304" pitchFamily="18" charset="0"/>
                        </a:rPr>
                        <a:t> </a:t>
                      </a:r>
                      <a:r>
                        <a:rPr lang="uk-UA" sz="2400" spc="-10" dirty="0">
                          <a:effectLst/>
                          <a:latin typeface="Times New Roman" panose="02020603050405020304" pitchFamily="18" charset="0"/>
                          <a:ea typeface="Times New Roman" panose="02020603050405020304" pitchFamily="18" charset="0"/>
                        </a:rPr>
                        <a:t>(24,0)</a:t>
                      </a:r>
                      <a:endParaRPr lang="uk-UA" sz="2400" dirty="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5507686"/>
                  </a:ext>
                </a:extLst>
              </a:tr>
              <a:tr h="358167">
                <a:tc>
                  <a:txBody>
                    <a:bodyPr/>
                    <a:lstStyle/>
                    <a:p>
                      <a:pPr marL="67945">
                        <a:spcBef>
                          <a:spcPts val="65"/>
                        </a:spcBef>
                        <a:spcAft>
                          <a:spcPts val="0"/>
                        </a:spcAft>
                      </a:pPr>
                      <a:r>
                        <a:rPr lang="uk-UA" sz="2400" dirty="0">
                          <a:effectLst/>
                          <a:latin typeface="Times New Roman" panose="02020603050405020304" pitchFamily="18" charset="0"/>
                          <a:ea typeface="Times New Roman" panose="02020603050405020304" pitchFamily="18" charset="0"/>
                        </a:rPr>
                        <a:t>6.</a:t>
                      </a:r>
                      <a:r>
                        <a:rPr lang="uk-UA" sz="2400" spc="-45"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Температура</a:t>
                      </a:r>
                      <a:r>
                        <a:rPr lang="uk-UA" sz="2400" spc="-45" dirty="0">
                          <a:effectLst/>
                          <a:latin typeface="Times New Roman" panose="02020603050405020304" pitchFamily="18" charset="0"/>
                          <a:ea typeface="Times New Roman" panose="02020603050405020304" pitchFamily="18" charset="0"/>
                        </a:rPr>
                        <a:t> </a:t>
                      </a:r>
                      <a:r>
                        <a:rPr lang="uk-UA" sz="2400" dirty="0">
                          <a:solidFill>
                            <a:schemeClr val="tx1"/>
                          </a:solidFill>
                          <a:effectLst/>
                          <a:latin typeface="Times New Roman" panose="02020603050405020304" pitchFamily="18" charset="0"/>
                          <a:ea typeface="Times New Roman" panose="02020603050405020304" pitchFamily="18" charset="0"/>
                        </a:rPr>
                        <a:t>живильної</a:t>
                      </a:r>
                      <a:r>
                        <a:rPr lang="uk-UA" sz="2400" spc="-40" dirty="0">
                          <a:solidFill>
                            <a:schemeClr val="tx1"/>
                          </a:solidFill>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води,</a:t>
                      </a:r>
                      <a:r>
                        <a:rPr lang="uk-UA" sz="2400" spc="-45" dirty="0">
                          <a:effectLst/>
                          <a:latin typeface="Times New Roman" panose="02020603050405020304" pitchFamily="18" charset="0"/>
                          <a:ea typeface="Times New Roman" panose="02020603050405020304" pitchFamily="18" charset="0"/>
                        </a:rPr>
                        <a:t> </a:t>
                      </a:r>
                      <a:r>
                        <a:rPr lang="uk-UA" sz="2400" spc="-25" baseline="30000" dirty="0" err="1">
                          <a:effectLst/>
                          <a:latin typeface="Times New Roman" panose="02020603050405020304" pitchFamily="18" charset="0"/>
                          <a:ea typeface="Times New Roman" panose="02020603050405020304" pitchFamily="18" charset="0"/>
                        </a:rPr>
                        <a:t>о</a:t>
                      </a:r>
                      <a:r>
                        <a:rPr lang="uk-UA" sz="2400" spc="-25" dirty="0" err="1">
                          <a:effectLst/>
                          <a:latin typeface="Times New Roman" panose="02020603050405020304" pitchFamily="18" charset="0"/>
                          <a:ea typeface="Times New Roman" panose="02020603050405020304" pitchFamily="18" charset="0"/>
                        </a:rPr>
                        <a:t>С</a:t>
                      </a:r>
                      <a:endParaRPr lang="uk-UA" sz="2400" dirty="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7620" marR="1905" algn="ctr">
                        <a:spcBef>
                          <a:spcPts val="65"/>
                        </a:spcBef>
                        <a:spcAft>
                          <a:spcPts val="0"/>
                        </a:spcAft>
                      </a:pPr>
                      <a:r>
                        <a:rPr lang="uk-UA" sz="2400" spc="-25" dirty="0">
                          <a:effectLst/>
                          <a:latin typeface="Times New Roman" panose="02020603050405020304" pitchFamily="18" charset="0"/>
                          <a:ea typeface="Times New Roman" panose="02020603050405020304" pitchFamily="18" charset="0"/>
                        </a:rPr>
                        <a:t>235</a:t>
                      </a:r>
                      <a:endParaRPr lang="uk-UA" sz="2400" dirty="0">
                        <a:effectLst/>
                        <a:latin typeface="Times New Roman" panose="02020603050405020304" pitchFamily="18" charset="0"/>
                        <a:ea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5650398"/>
                  </a:ext>
                </a:extLst>
              </a:tr>
            </a:tbl>
          </a:graphicData>
        </a:graphic>
      </p:graphicFrame>
    </p:spTree>
    <p:extLst>
      <p:ext uri="{BB962C8B-B14F-4D97-AF65-F5344CB8AC3E}">
        <p14:creationId xmlns:p14="http://schemas.microsoft.com/office/powerpoint/2010/main" val="1696007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28" descr="Изображение выглядит как зарисовка, рисунок, диаграмма, Технический чертеж&#10;&#10;Автоматически созданное описание">
            <a:extLst>
              <a:ext uri="{FF2B5EF4-FFF2-40B4-BE49-F238E27FC236}">
                <a16:creationId xmlns:a16="http://schemas.microsoft.com/office/drawing/2014/main" id="{E13FDC0D-A62D-8536-96C8-79275CF2AF33}"/>
              </a:ext>
            </a:extLst>
          </p:cNvPr>
          <p:cNvPicPr>
            <a:picLocks/>
          </p:cNvPicPr>
          <p:nvPr/>
        </p:nvPicPr>
        <p:blipFill>
          <a:blip r:embed="rId2" cstate="print"/>
          <a:stretch>
            <a:fillRect/>
          </a:stretch>
        </p:blipFill>
        <p:spPr>
          <a:xfrm>
            <a:off x="6461764" y="205187"/>
            <a:ext cx="5486398" cy="6287053"/>
          </a:xfrm>
          <a:prstGeom prst="rect">
            <a:avLst/>
          </a:prstGeom>
        </p:spPr>
      </p:pic>
      <p:sp>
        <p:nvSpPr>
          <p:cNvPr id="3" name="TextBox 2">
            <a:extLst>
              <a:ext uri="{FF2B5EF4-FFF2-40B4-BE49-F238E27FC236}">
                <a16:creationId xmlns:a16="http://schemas.microsoft.com/office/drawing/2014/main" id="{BA66646F-3346-2E7E-4BC3-673B94282C98}"/>
              </a:ext>
            </a:extLst>
          </p:cNvPr>
          <p:cNvSpPr txBox="1"/>
          <p:nvPr/>
        </p:nvSpPr>
        <p:spPr>
          <a:xfrm>
            <a:off x="447044" y="205187"/>
            <a:ext cx="5415278" cy="11339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a:lnSpc>
                <a:spcPct val="150000"/>
              </a:lnSpc>
            </a:pPr>
            <a:r>
              <a:rPr lang="uk-UA" sz="2400" b="1">
                <a:effectLst/>
                <a:latin typeface="Times New Roman" panose="02020603050405020304" pitchFamily="18" charset="0"/>
                <a:ea typeface="Times New Roman" panose="02020603050405020304" pitchFamily="18" charset="0"/>
              </a:rPr>
              <a:t>Технічні пропозиції з модернізації топкової камери котла ТП-100А</a:t>
            </a:r>
            <a:endParaRPr lang="uk-UA" sz="2400" dirty="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C095C6A1-51B2-D712-3D60-8006DF703C75}"/>
              </a:ext>
            </a:extLst>
          </p:cNvPr>
          <p:cNvSpPr txBox="1"/>
          <p:nvPr/>
        </p:nvSpPr>
        <p:spPr>
          <a:xfrm>
            <a:off x="396240" y="1989399"/>
            <a:ext cx="5415278" cy="4191981"/>
          </a:xfrm>
          <a:prstGeom prst="rect">
            <a:avLst/>
          </a:prstGeom>
          <a:noFill/>
        </p:spPr>
        <p:txBody>
          <a:bodyPr wrap="square">
            <a:spAutoFit/>
          </a:bodyPr>
          <a:lstStyle/>
          <a:p>
            <a:pPr algn="just">
              <a:lnSpc>
                <a:spcPct val="150000"/>
              </a:lnSpc>
            </a:pPr>
            <a:r>
              <a:rPr lang="uk-UA" sz="2000" b="1">
                <a:effectLst/>
                <a:latin typeface="Times New Roman" panose="02020603050405020304" pitchFamily="18" charset="0"/>
                <a:ea typeface="Times New Roman" panose="02020603050405020304" pitchFamily="18" charset="0"/>
              </a:rPr>
              <a:t>З метою забезпечення ефективної довгострокової роботи котлоагрегату ТП-100А без присмоктів холодного повітря в топкову камеру та з надійним виходом рідкого шлаку, а також підвищення надійності та техніко-економічних показників роботи котла, пропонується</a:t>
            </a:r>
            <a:r>
              <a:rPr lang="uk-UA" sz="2000" b="1" spc="200">
                <a:effectLst/>
                <a:latin typeface="Times New Roman" panose="02020603050405020304" pitchFamily="18" charset="0"/>
                <a:ea typeface="Times New Roman" panose="02020603050405020304" pitchFamily="18" charset="0"/>
              </a:rPr>
              <a:t> </a:t>
            </a:r>
            <a:r>
              <a:rPr lang="uk-UA" sz="2000" b="1">
                <a:effectLst/>
                <a:latin typeface="Times New Roman" panose="02020603050405020304" pitchFamily="18" charset="0"/>
                <a:ea typeface="Times New Roman" panose="02020603050405020304" pitchFamily="18" charset="0"/>
              </a:rPr>
              <a:t>виконати топкову камеру котла повністю або частково газощільною</a:t>
            </a:r>
            <a:r>
              <a:rPr lang="uk-UA" sz="1800">
                <a:effectLst/>
                <a:latin typeface="Times New Roman" panose="02020603050405020304" pitchFamily="18" charset="0"/>
                <a:ea typeface="Times New Roman" panose="02020603050405020304" pitchFamily="18" charset="0"/>
              </a:rPr>
              <a:t>.</a:t>
            </a:r>
            <a:endParaRPr lang="uk-UA"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20261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D92ED0-9941-64A8-ACE5-E3E072FD7CDA}"/>
              </a:ext>
            </a:extLst>
          </p:cNvPr>
          <p:cNvSpPr txBox="1"/>
          <p:nvPr/>
        </p:nvSpPr>
        <p:spPr>
          <a:xfrm>
            <a:off x="467360" y="175032"/>
            <a:ext cx="5384800" cy="11339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a:lnSpc>
                <a:spcPct val="150000"/>
              </a:lnSpc>
            </a:pPr>
            <a:r>
              <a:rPr lang="uk-UA" sz="2400" b="1">
                <a:effectLst/>
                <a:latin typeface="Times New Roman" panose="02020603050405020304" pitchFamily="18" charset="0"/>
                <a:ea typeface="Times New Roman" panose="02020603050405020304" pitchFamily="18" charset="0"/>
              </a:rPr>
              <a:t>Технічні</a:t>
            </a:r>
            <a:r>
              <a:rPr lang="uk-UA" sz="2400" b="1" spc="-40">
                <a:effectLst/>
                <a:latin typeface="Times New Roman" panose="02020603050405020304" pitchFamily="18" charset="0"/>
                <a:ea typeface="Times New Roman" panose="02020603050405020304" pitchFamily="18" charset="0"/>
              </a:rPr>
              <a:t> </a:t>
            </a:r>
            <a:r>
              <a:rPr lang="uk-UA" sz="2400" b="1">
                <a:effectLst/>
                <a:latin typeface="Times New Roman" panose="02020603050405020304" pitchFamily="18" charset="0"/>
                <a:ea typeface="Times New Roman" panose="02020603050405020304" pitchFamily="18" charset="0"/>
              </a:rPr>
              <a:t>рішення</a:t>
            </a:r>
            <a:r>
              <a:rPr lang="uk-UA" sz="2400" b="1" spc="-55">
                <a:effectLst/>
                <a:latin typeface="Times New Roman" panose="02020603050405020304" pitchFamily="18" charset="0"/>
                <a:ea typeface="Times New Roman" panose="02020603050405020304" pitchFamily="18" charset="0"/>
              </a:rPr>
              <a:t> </a:t>
            </a:r>
            <a:r>
              <a:rPr lang="uk-UA" sz="2400" b="1">
                <a:effectLst/>
                <a:latin typeface="Times New Roman" panose="02020603050405020304" pitchFamily="18" charset="0"/>
                <a:ea typeface="Times New Roman" panose="02020603050405020304" pitchFamily="18" charset="0"/>
              </a:rPr>
              <a:t>по</a:t>
            </a:r>
            <a:r>
              <a:rPr lang="uk-UA" sz="2400" b="1" spc="-45">
                <a:effectLst/>
                <a:latin typeface="Times New Roman" panose="02020603050405020304" pitchFamily="18" charset="0"/>
                <a:ea typeface="Times New Roman" panose="02020603050405020304" pitchFamily="18" charset="0"/>
              </a:rPr>
              <a:t> </a:t>
            </a:r>
            <a:r>
              <a:rPr lang="uk-UA" sz="2400" b="1">
                <a:effectLst/>
                <a:latin typeface="Times New Roman" panose="02020603050405020304" pitchFamily="18" charset="0"/>
                <a:ea typeface="Times New Roman" panose="02020603050405020304" pitchFamily="18" charset="0"/>
              </a:rPr>
              <a:t>модернізації</a:t>
            </a:r>
            <a:r>
              <a:rPr lang="uk-UA" sz="2400" b="1" spc="-40">
                <a:effectLst/>
                <a:latin typeface="Times New Roman" panose="02020603050405020304" pitchFamily="18" charset="0"/>
                <a:ea typeface="Times New Roman" panose="02020603050405020304" pitchFamily="18" charset="0"/>
              </a:rPr>
              <a:t> </a:t>
            </a:r>
            <a:r>
              <a:rPr lang="uk-UA" sz="2400" b="1">
                <a:effectLst/>
                <a:latin typeface="Times New Roman" panose="02020603050405020304" pitchFamily="18" charset="0"/>
                <a:ea typeface="Times New Roman" panose="02020603050405020304" pitchFamily="18" charset="0"/>
              </a:rPr>
              <a:t>топкової камери котла ТП-100А</a:t>
            </a:r>
            <a:endParaRPr lang="uk-UA" sz="2400" dirty="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AB7B127E-1266-5620-AD7F-B35E5B274522}"/>
              </a:ext>
            </a:extLst>
          </p:cNvPr>
          <p:cNvSpPr txBox="1"/>
          <p:nvPr/>
        </p:nvSpPr>
        <p:spPr>
          <a:xfrm>
            <a:off x="274320" y="1265470"/>
            <a:ext cx="6177280" cy="5444054"/>
          </a:xfrm>
          <a:prstGeom prst="rect">
            <a:avLst/>
          </a:prstGeom>
          <a:noFill/>
        </p:spPr>
        <p:txBody>
          <a:bodyPr wrap="square">
            <a:spAutoFit/>
          </a:bodyPr>
          <a:lstStyle/>
          <a:p>
            <a:pPr algn="just">
              <a:lnSpc>
                <a:spcPct val="150000"/>
              </a:lnSpc>
              <a:tabLst>
                <a:tab pos="450215" algn="l"/>
                <a:tab pos="540385" algn="l"/>
              </a:tabLst>
            </a:pPr>
            <a:r>
              <a:rPr lang="uk-UA" sz="2400" b="1">
                <a:effectLst/>
                <a:latin typeface="Times New Roman" panose="02020603050405020304" pitchFamily="18" charset="0"/>
                <a:ea typeface="Times New Roman" panose="02020603050405020304" pitchFamily="18" charset="0"/>
              </a:rPr>
              <a:t>-</a:t>
            </a:r>
            <a:r>
              <a:rPr lang="uk-UA" sz="1800" b="1">
                <a:effectLst/>
                <a:latin typeface="Times New Roman" panose="02020603050405020304" pitchFamily="18" charset="0"/>
                <a:ea typeface="Times New Roman" panose="02020603050405020304" pitchFamily="18" charset="0"/>
              </a:rPr>
              <a:t>Випарні екрани топки виконуються повністю газощільними від вхідних (нижніх) до вихідних (верхніх) колекторів.</a:t>
            </a:r>
            <a:endParaRPr lang="uk-UA" sz="1400" b="1">
              <a:effectLst/>
              <a:latin typeface="Times New Roman" panose="02020603050405020304" pitchFamily="18" charset="0"/>
              <a:ea typeface="Times New Roman" panose="02020603050405020304" pitchFamily="18" charset="0"/>
            </a:endParaRPr>
          </a:p>
          <a:p>
            <a:pPr algn="just">
              <a:lnSpc>
                <a:spcPct val="150000"/>
              </a:lnSpc>
              <a:tabLst>
                <a:tab pos="450215" algn="l"/>
                <a:tab pos="540385" algn="l"/>
              </a:tabLst>
            </a:pPr>
            <a:r>
              <a:rPr lang="uk-UA" sz="2400" b="1">
                <a:effectLst/>
                <a:latin typeface="Times New Roman" panose="02020603050405020304" pitchFamily="18" charset="0"/>
                <a:ea typeface="Times New Roman" panose="02020603050405020304" pitchFamily="18" charset="0"/>
              </a:rPr>
              <a:t>-</a:t>
            </a:r>
            <a:r>
              <a:rPr lang="uk-UA" sz="1800" b="1">
                <a:effectLst/>
                <a:latin typeface="Times New Roman" panose="02020603050405020304" pitchFamily="18" charset="0"/>
                <a:ea typeface="Times New Roman" panose="02020603050405020304" pitchFamily="18" charset="0"/>
              </a:rPr>
              <a:t>Фронтовий, задній та </a:t>
            </a:r>
            <a:r>
              <a:rPr lang="uk-UA" sz="2000" b="1">
                <a:effectLst/>
                <a:latin typeface="Times New Roman" panose="02020603050405020304" pitchFamily="18" charset="0"/>
                <a:ea typeface="Times New Roman" panose="02020603050405020304" pitchFamily="18" charset="0"/>
              </a:rPr>
              <a:t>бокові</a:t>
            </a:r>
            <a:r>
              <a:rPr lang="uk-UA" sz="1800" b="1">
                <a:effectLst/>
                <a:latin typeface="Times New Roman" panose="02020603050405020304" pitchFamily="18" charset="0"/>
                <a:ea typeface="Times New Roman" panose="02020603050405020304" pitchFamily="18" charset="0"/>
              </a:rPr>
              <a:t> екрани топки з вхідними та вихідними колекторами виконуються газощільними із суцільнозварних панелей із труб Ø60х6 мм (сталь 20) з кроком 80 мм.</a:t>
            </a:r>
            <a:endParaRPr lang="uk-UA" sz="1400" b="1">
              <a:effectLst/>
              <a:latin typeface="Times New Roman" panose="02020603050405020304" pitchFamily="18" charset="0"/>
              <a:ea typeface="Times New Roman" panose="02020603050405020304" pitchFamily="18" charset="0"/>
            </a:endParaRPr>
          </a:p>
          <a:p>
            <a:pPr algn="just">
              <a:lnSpc>
                <a:spcPct val="150000"/>
              </a:lnSpc>
              <a:tabLst>
                <a:tab pos="450215" algn="l"/>
                <a:tab pos="540385" algn="l"/>
              </a:tabLst>
            </a:pPr>
            <a:r>
              <a:rPr lang="uk-UA" sz="2400" b="1">
                <a:effectLst/>
                <a:latin typeface="Times New Roman" panose="02020603050405020304" pitchFamily="18" charset="0"/>
                <a:ea typeface="Times New Roman" panose="02020603050405020304" pitchFamily="18" charset="0"/>
              </a:rPr>
              <a:t>-</a:t>
            </a:r>
            <a:r>
              <a:rPr lang="uk-UA" sz="1800" b="1">
                <a:effectLst/>
                <a:latin typeface="Times New Roman" panose="02020603050405020304" pitchFamily="18" charset="0"/>
                <a:ea typeface="Times New Roman" panose="02020603050405020304" pitchFamily="18" charset="0"/>
              </a:rPr>
              <a:t>Двосвітній екран топки з вхідними та вихідними колекторами виконується у верхній вертикальній частині гладкотрубним із труб Ø60х6 мм (сталь 20) з кроком 64 мм, у нижній похилій частині – газощільним із труб Ø50х5,5 мм (сталь 20) мм з кроком 64 мм.</a:t>
            </a:r>
            <a:endParaRPr lang="uk-UA" sz="1400" b="1" dirty="0">
              <a:effectLst/>
              <a:latin typeface="Times New Roman" panose="02020603050405020304" pitchFamily="18" charset="0"/>
              <a:ea typeface="Times New Roman" panose="02020603050405020304" pitchFamily="18" charset="0"/>
            </a:endParaRPr>
          </a:p>
        </p:txBody>
      </p:sp>
      <p:pic>
        <p:nvPicPr>
          <p:cNvPr id="6" name="Рисунок 5" descr="Изображение выглядит как текст, диаграмма, Параллельный&#10;&#10;Автоматически созданное описание">
            <a:extLst>
              <a:ext uri="{FF2B5EF4-FFF2-40B4-BE49-F238E27FC236}">
                <a16:creationId xmlns:a16="http://schemas.microsoft.com/office/drawing/2014/main" id="{C125B710-0C11-97DB-783D-120264B4FB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34702" y="270396"/>
            <a:ext cx="5545538" cy="6317208"/>
          </a:xfrm>
          <a:prstGeom prst="rect">
            <a:avLst/>
          </a:prstGeom>
          <a:noFill/>
        </p:spPr>
      </p:pic>
    </p:spTree>
    <p:extLst>
      <p:ext uri="{BB962C8B-B14F-4D97-AF65-F5344CB8AC3E}">
        <p14:creationId xmlns:p14="http://schemas.microsoft.com/office/powerpoint/2010/main" val="230470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Луганск">
            <a:extLst>
              <a:ext uri="{FF2B5EF4-FFF2-40B4-BE49-F238E27FC236}">
                <a16:creationId xmlns:a16="http://schemas.microsoft.com/office/drawing/2014/main" id="{CA727F03-D619-BAA7-7380-311438508D0C}"/>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2080" y="955040"/>
            <a:ext cx="4389437" cy="569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A7CE5D3A-6E01-6F34-DA0E-9ECE283D46E0}"/>
              </a:ext>
            </a:extLst>
          </p:cNvPr>
          <p:cNvSpPr txBox="1"/>
          <p:nvPr/>
        </p:nvSpPr>
        <p:spPr>
          <a:xfrm>
            <a:off x="233680" y="208280"/>
            <a:ext cx="11635684" cy="4616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algn="ctr"/>
            <a:r>
              <a:rPr lang="ru-RU" sz="2400" b="1" spc="-20">
                <a:effectLst/>
                <a:latin typeface="Times New Roman" panose="02020603050405020304" pitchFamily="18" charset="0"/>
                <a:ea typeface="Aptos" panose="020B0004020202020204" pitchFamily="34" charset="0"/>
                <a:cs typeface="Times New Roman" panose="02020603050405020304" pitchFamily="18" charset="0"/>
              </a:rPr>
              <a:t>Переваги </a:t>
            </a:r>
            <a:r>
              <a:rPr lang="ru-RU" sz="2400" b="1">
                <a:effectLst/>
                <a:latin typeface="Times New Roman" panose="02020603050405020304" pitchFamily="18" charset="0"/>
                <a:ea typeface="Aptos" panose="020B0004020202020204" pitchFamily="34" charset="0"/>
                <a:cs typeface="Times New Roman" panose="02020603050405020304" pitchFamily="18" charset="0"/>
              </a:rPr>
              <a:t>модернізації</a:t>
            </a:r>
            <a:r>
              <a:rPr lang="ru-RU" sz="2400" b="1" spc="-50">
                <a:effectLst/>
                <a:latin typeface="Times New Roman" panose="02020603050405020304" pitchFamily="18" charset="0"/>
                <a:ea typeface="Aptos" panose="020B0004020202020204" pitchFamily="34" charset="0"/>
                <a:cs typeface="Times New Roman" panose="02020603050405020304" pitchFamily="18" charset="0"/>
              </a:rPr>
              <a:t> </a:t>
            </a:r>
            <a:r>
              <a:rPr lang="ru-RU" sz="2400" b="1">
                <a:effectLst/>
                <a:latin typeface="Times New Roman" panose="02020603050405020304" pitchFamily="18" charset="0"/>
                <a:ea typeface="Aptos" panose="020B0004020202020204" pitchFamily="34" charset="0"/>
                <a:cs typeface="Times New Roman" panose="02020603050405020304" pitchFamily="18" charset="0"/>
              </a:rPr>
              <a:t>котла</a:t>
            </a:r>
            <a:r>
              <a:rPr lang="ru-RU" sz="2400" b="1" spc="-50">
                <a:effectLst/>
                <a:latin typeface="Times New Roman" panose="02020603050405020304" pitchFamily="18" charset="0"/>
                <a:ea typeface="Aptos" panose="020B0004020202020204" pitchFamily="34" charset="0"/>
                <a:cs typeface="Times New Roman" panose="02020603050405020304" pitchFamily="18" charset="0"/>
              </a:rPr>
              <a:t> </a:t>
            </a:r>
            <a:r>
              <a:rPr lang="ru-RU" sz="2400" b="1">
                <a:effectLst/>
                <a:latin typeface="Times New Roman" panose="02020603050405020304" pitchFamily="18" charset="0"/>
                <a:ea typeface="Aptos" panose="020B0004020202020204" pitchFamily="34" charset="0"/>
                <a:cs typeface="Times New Roman" panose="02020603050405020304" pitchFamily="18" charset="0"/>
              </a:rPr>
              <a:t>ТП-</a:t>
            </a:r>
            <a:r>
              <a:rPr lang="ru-RU" sz="2400" b="1" spc="-20">
                <a:effectLst/>
                <a:latin typeface="Times New Roman" panose="02020603050405020304" pitchFamily="18" charset="0"/>
                <a:ea typeface="Aptos" panose="020B0004020202020204" pitchFamily="34" charset="0"/>
                <a:cs typeface="Times New Roman" panose="02020603050405020304" pitchFamily="18" charset="0"/>
              </a:rPr>
              <a:t>100А з заміною топкової камери на газощільну</a:t>
            </a:r>
            <a:endParaRPr lang="uk-UA" sz="24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578F77F0-6729-935E-2963-B97955A1F3FA}"/>
              </a:ext>
            </a:extLst>
          </p:cNvPr>
          <p:cNvSpPr txBox="1"/>
          <p:nvPr/>
        </p:nvSpPr>
        <p:spPr>
          <a:xfrm>
            <a:off x="3941765" y="740410"/>
            <a:ext cx="7721600" cy="5909310"/>
          </a:xfrm>
          <a:prstGeom prst="rect">
            <a:avLst/>
          </a:prstGeom>
          <a:noFill/>
        </p:spPr>
        <p:txBody>
          <a:bodyPr wrap="square">
            <a:spAutoFit/>
          </a:bodyPr>
          <a:lstStyle/>
          <a:p>
            <a:pPr algn="just">
              <a:tabLst>
                <a:tab pos="450215" algn="l"/>
                <a:tab pos="540385" algn="l"/>
              </a:tabLst>
            </a:pPr>
            <a:r>
              <a:rPr lang="uk-UA" sz="1800" b="1" spc="-20" dirty="0">
                <a:effectLst/>
                <a:latin typeface="Times New Roman" panose="02020603050405020304" pitchFamily="18" charset="0"/>
                <a:ea typeface="Times New Roman" panose="02020603050405020304" pitchFamily="18" charset="0"/>
              </a:rPr>
              <a:t>-	виключаються неорганізовані присоси холодного повітря у топку на весь період експлуатації котла;</a:t>
            </a:r>
            <a:endParaRPr lang="uk-UA" sz="1800" b="1" dirty="0">
              <a:effectLst/>
              <a:latin typeface="Times New Roman" panose="02020603050405020304" pitchFamily="18" charset="0"/>
              <a:ea typeface="Times New Roman" panose="02020603050405020304" pitchFamily="18" charset="0"/>
            </a:endParaRPr>
          </a:p>
          <a:p>
            <a:pPr algn="just">
              <a:tabLst>
                <a:tab pos="450215" algn="l"/>
                <a:tab pos="540385" algn="l"/>
              </a:tabLst>
            </a:pPr>
            <a:r>
              <a:rPr lang="uk-UA" sz="1800" b="1" spc="-20" dirty="0">
                <a:effectLst/>
                <a:latin typeface="Times New Roman" panose="02020603050405020304" pitchFamily="18" charset="0"/>
                <a:ea typeface="Times New Roman" panose="02020603050405020304" pitchFamily="18" charset="0"/>
              </a:rPr>
              <a:t>-	стабільність ведення паливно-повітряних режимів пальників протягом усього терміну експлуатації котла;</a:t>
            </a:r>
            <a:endParaRPr lang="uk-UA" sz="1800" b="1" dirty="0">
              <a:effectLst/>
              <a:latin typeface="Times New Roman" panose="02020603050405020304" pitchFamily="18" charset="0"/>
              <a:ea typeface="Times New Roman" panose="02020603050405020304" pitchFamily="18" charset="0"/>
            </a:endParaRPr>
          </a:p>
          <a:p>
            <a:pPr algn="just">
              <a:tabLst>
                <a:tab pos="450215" algn="l"/>
                <a:tab pos="540385" algn="l"/>
              </a:tabLst>
            </a:pPr>
            <a:r>
              <a:rPr lang="uk-UA" sz="1800" b="1" spc="-20" dirty="0">
                <a:effectLst/>
                <a:latin typeface="Times New Roman" panose="02020603050405020304" pitchFamily="18" charset="0"/>
                <a:ea typeface="Times New Roman" panose="02020603050405020304" pitchFamily="18" charset="0"/>
              </a:rPr>
              <a:t>-	високу ефективність спалювання палива (з мінімальним механічним та хімічним недопалом);</a:t>
            </a:r>
            <a:endParaRPr lang="uk-UA" sz="1800" b="1" dirty="0">
              <a:effectLst/>
              <a:latin typeface="Times New Roman" panose="02020603050405020304" pitchFamily="18" charset="0"/>
              <a:ea typeface="Times New Roman" panose="02020603050405020304" pitchFamily="18" charset="0"/>
            </a:endParaRPr>
          </a:p>
          <a:p>
            <a:pPr algn="just">
              <a:tabLst>
                <a:tab pos="450215" algn="l"/>
                <a:tab pos="540385" algn="l"/>
              </a:tabLst>
            </a:pPr>
            <a:r>
              <a:rPr lang="uk-UA" sz="1800" b="1" spc="-20" dirty="0">
                <a:effectLst/>
                <a:latin typeface="Times New Roman" panose="02020603050405020304" pitchFamily="18" charset="0"/>
                <a:ea typeface="Times New Roman" panose="02020603050405020304" pitchFamily="18" charset="0"/>
              </a:rPr>
              <a:t>-	зручність автоматизації ведення топкового процесу при стабільному підтримці співвідношення паливо-повітря у топці без присосів;</a:t>
            </a:r>
            <a:endParaRPr lang="uk-UA" sz="1800" b="1" dirty="0">
              <a:effectLst/>
              <a:latin typeface="Times New Roman" panose="02020603050405020304" pitchFamily="18" charset="0"/>
              <a:ea typeface="Times New Roman" panose="02020603050405020304" pitchFamily="18" charset="0"/>
            </a:endParaRPr>
          </a:p>
          <a:p>
            <a:pPr algn="just">
              <a:tabLst>
                <a:tab pos="450215" algn="l"/>
                <a:tab pos="540385" algn="l"/>
              </a:tabLst>
            </a:pPr>
            <a:r>
              <a:rPr lang="uk-UA" sz="1800" b="1" spc="-20" dirty="0">
                <a:effectLst/>
                <a:latin typeface="Times New Roman" panose="02020603050405020304" pitchFamily="18" charset="0"/>
                <a:ea typeface="Times New Roman" panose="02020603050405020304" pitchFamily="18" charset="0"/>
              </a:rPr>
              <a:t>-	надійність роботи поверхонь нагріву топки за рахунок відсутності виходу окремих труб екранів з ранжирі, тим самим зберігаючи від руйнування футеровку запалювального поясу;</a:t>
            </a:r>
            <a:endParaRPr lang="uk-UA" sz="1800" b="1" dirty="0">
              <a:effectLst/>
              <a:latin typeface="Times New Roman" panose="02020603050405020304" pitchFamily="18" charset="0"/>
              <a:ea typeface="Times New Roman" panose="02020603050405020304" pitchFamily="18" charset="0"/>
            </a:endParaRPr>
          </a:p>
          <a:p>
            <a:pPr algn="just">
              <a:tabLst>
                <a:tab pos="450215" algn="l"/>
                <a:tab pos="540385" algn="l"/>
              </a:tabLst>
            </a:pPr>
            <a:r>
              <a:rPr lang="uk-UA" sz="1800" b="1" spc="-20" dirty="0">
                <a:effectLst/>
                <a:latin typeface="Times New Roman" panose="02020603050405020304" pitchFamily="18" charset="0"/>
                <a:ea typeface="Times New Roman" panose="02020603050405020304" pitchFamily="18" charset="0"/>
              </a:rPr>
              <a:t>-	збільшення міжремонтного періоду;</a:t>
            </a:r>
            <a:endParaRPr lang="uk-UA" sz="1800" b="1" dirty="0">
              <a:effectLst/>
              <a:latin typeface="Times New Roman" panose="02020603050405020304" pitchFamily="18" charset="0"/>
              <a:ea typeface="Times New Roman" panose="02020603050405020304" pitchFamily="18" charset="0"/>
            </a:endParaRPr>
          </a:p>
          <a:p>
            <a:pPr algn="just">
              <a:tabLst>
                <a:tab pos="450215" algn="l"/>
                <a:tab pos="540385" algn="l"/>
              </a:tabLst>
            </a:pPr>
            <a:r>
              <a:rPr lang="uk-UA" sz="1800" b="1" spc="-20" dirty="0">
                <a:effectLst/>
                <a:latin typeface="Times New Roman" panose="02020603050405020304" pitchFamily="18" charset="0"/>
                <a:ea typeface="Times New Roman" panose="02020603050405020304" pitchFamily="18" charset="0"/>
              </a:rPr>
              <a:t>-	можливість ефективнішого придушення шкідливих викидів топковими методами;</a:t>
            </a:r>
            <a:endParaRPr lang="uk-UA" sz="1800" b="1" dirty="0">
              <a:effectLst/>
              <a:latin typeface="Times New Roman" panose="02020603050405020304" pitchFamily="18" charset="0"/>
              <a:ea typeface="Times New Roman" panose="02020603050405020304" pitchFamily="18" charset="0"/>
            </a:endParaRPr>
          </a:p>
          <a:p>
            <a:pPr algn="just">
              <a:tabLst>
                <a:tab pos="450215" algn="l"/>
                <a:tab pos="540385" algn="l"/>
              </a:tabLst>
            </a:pPr>
            <a:r>
              <a:rPr lang="uk-UA" sz="1800" b="1" spc="-20" dirty="0">
                <a:effectLst/>
                <a:latin typeface="Times New Roman" panose="02020603050405020304" pitchFamily="18" charset="0"/>
                <a:ea typeface="Times New Roman" panose="02020603050405020304" pitchFamily="18" charset="0"/>
              </a:rPr>
              <a:t>-	забезпечують довготривалу надійну та ефективну роботу котла;</a:t>
            </a:r>
            <a:endParaRPr lang="uk-UA" sz="1800" b="1" dirty="0">
              <a:effectLst/>
              <a:latin typeface="Times New Roman" panose="02020603050405020304" pitchFamily="18" charset="0"/>
              <a:ea typeface="Times New Roman" panose="02020603050405020304" pitchFamily="18" charset="0"/>
            </a:endParaRPr>
          </a:p>
          <a:p>
            <a:pPr algn="just">
              <a:tabLst>
                <a:tab pos="450215" algn="l"/>
                <a:tab pos="540385" algn="l"/>
              </a:tabLst>
            </a:pPr>
            <a:r>
              <a:rPr lang="uk-UA" sz="1800" b="1" spc="-20" dirty="0">
                <a:effectLst/>
                <a:latin typeface="Times New Roman" panose="02020603050405020304" pitchFamily="18" charset="0"/>
                <a:ea typeface="Times New Roman" panose="02020603050405020304" pitchFamily="18" charset="0"/>
              </a:rPr>
              <a:t>-	низьку матеріаломісткість за рахунок виключення важких </a:t>
            </a:r>
            <a:r>
              <a:rPr lang="uk-UA" sz="1800" b="1" spc="-20" dirty="0" err="1">
                <a:effectLst/>
                <a:latin typeface="Times New Roman" panose="02020603050405020304" pitchFamily="18" charset="0"/>
                <a:ea typeface="Times New Roman" panose="02020603050405020304" pitchFamily="18" charset="0"/>
              </a:rPr>
              <a:t>обмуровувальних</a:t>
            </a:r>
            <a:r>
              <a:rPr lang="uk-UA" sz="1800" b="1" spc="-20" dirty="0">
                <a:effectLst/>
                <a:latin typeface="Times New Roman" panose="02020603050405020304" pitchFamily="18" charset="0"/>
                <a:ea typeface="Times New Roman" panose="02020603050405020304" pitchFamily="18" charset="0"/>
              </a:rPr>
              <a:t> матеріалів. Газощільна частина котла покрита знімною багаторазово використовуваною </a:t>
            </a:r>
            <a:r>
              <a:rPr lang="uk-UA" sz="1800" b="1" spc="-20" dirty="0" err="1">
                <a:effectLst/>
                <a:latin typeface="Times New Roman" panose="02020603050405020304" pitchFamily="18" charset="0"/>
                <a:ea typeface="Times New Roman" panose="02020603050405020304" pitchFamily="18" charset="0"/>
              </a:rPr>
              <a:t>натрубною</a:t>
            </a:r>
            <a:r>
              <a:rPr lang="uk-UA" sz="1800" b="1" spc="-20" dirty="0">
                <a:effectLst/>
                <a:latin typeface="Times New Roman" panose="02020603050405020304" pitchFamily="18" charset="0"/>
                <a:ea typeface="Times New Roman" panose="02020603050405020304" pitchFamily="18" charset="0"/>
              </a:rPr>
              <a:t> тепловою ізоляцією з матів із базальтових волокон низької теплопровідності. Зверху ізоляція покрита обшивальними листами з допомогою кріпильних деталей або ущільнювальною обмазкою по сітці.</a:t>
            </a:r>
            <a:endParaRPr lang="uk-UA" sz="1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22276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3000"/>
            <a:lum/>
          </a:blip>
          <a:srcRect/>
          <a:tile tx="0" ty="0" sx="100000" sy="100000" flip="none" algn="tl"/>
        </a:blip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ight Triangle 3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E5295DB-6101-B34C-CB77-866873E78F6D}"/>
              </a:ext>
            </a:extLst>
          </p:cNvPr>
          <p:cNvSpPr txBox="1"/>
          <p:nvPr/>
        </p:nvSpPr>
        <p:spPr>
          <a:xfrm>
            <a:off x="1285240" y="1050595"/>
            <a:ext cx="8074815" cy="1618489"/>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000" b="1" kern="1200" spc="-20" dirty="0">
                <a:solidFill>
                  <a:schemeClr val="tx1"/>
                </a:solidFill>
                <a:effectLst/>
                <a:latin typeface="+mj-lt"/>
                <a:ea typeface="+mj-ea"/>
                <a:cs typeface="+mj-cs"/>
              </a:rPr>
              <a:t>Розрахунки </a:t>
            </a:r>
            <a:r>
              <a:rPr lang="en-US" sz="5000" b="1" kern="1200" dirty="0">
                <a:solidFill>
                  <a:schemeClr val="tx1"/>
                </a:solidFill>
                <a:effectLst/>
                <a:latin typeface="+mj-lt"/>
                <a:ea typeface="+mj-ea"/>
                <a:cs typeface="+mj-cs"/>
              </a:rPr>
              <a:t>котла</a:t>
            </a:r>
            <a:r>
              <a:rPr lang="en-US" sz="5000" b="1" kern="1200" spc="-50" dirty="0">
                <a:solidFill>
                  <a:schemeClr val="tx1"/>
                </a:solidFill>
                <a:effectLst/>
                <a:latin typeface="+mj-lt"/>
                <a:ea typeface="+mj-ea"/>
                <a:cs typeface="+mj-cs"/>
              </a:rPr>
              <a:t> </a:t>
            </a:r>
            <a:r>
              <a:rPr lang="en-US" sz="5000" b="1" kern="1200" dirty="0">
                <a:solidFill>
                  <a:schemeClr val="tx1"/>
                </a:solidFill>
                <a:effectLst/>
                <a:latin typeface="+mj-lt"/>
                <a:ea typeface="+mj-ea"/>
                <a:cs typeface="+mj-cs"/>
              </a:rPr>
              <a:t>ТП-</a:t>
            </a:r>
            <a:r>
              <a:rPr lang="en-US" sz="5000" b="1" kern="1200" spc="-20" dirty="0">
                <a:solidFill>
                  <a:schemeClr val="tx1"/>
                </a:solidFill>
                <a:effectLst/>
                <a:latin typeface="+mj-lt"/>
                <a:ea typeface="+mj-ea"/>
                <a:cs typeface="+mj-cs"/>
              </a:rPr>
              <a:t>100А</a:t>
            </a:r>
            <a:endParaRPr lang="en-US" sz="5000" kern="1200" dirty="0">
              <a:solidFill>
                <a:schemeClr val="tx1"/>
              </a:solidFill>
              <a:latin typeface="+mj-lt"/>
              <a:ea typeface="+mj-ea"/>
              <a:cs typeface="+mj-cs"/>
            </a:endParaRPr>
          </a:p>
        </p:txBody>
      </p:sp>
      <p:sp>
        <p:nvSpPr>
          <p:cNvPr id="9" name="TextBox 8">
            <a:extLst>
              <a:ext uri="{FF2B5EF4-FFF2-40B4-BE49-F238E27FC236}">
                <a16:creationId xmlns:a16="http://schemas.microsoft.com/office/drawing/2014/main" id="{9C2AA479-AA23-363E-48BF-90EC9404B71D}"/>
              </a:ext>
            </a:extLst>
          </p:cNvPr>
          <p:cNvSpPr txBox="1"/>
          <p:nvPr/>
        </p:nvSpPr>
        <p:spPr>
          <a:xfrm>
            <a:off x="1285240" y="2969469"/>
            <a:ext cx="8074815" cy="2800395"/>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400" dirty="0"/>
              <a:t>Були проведені такі розрахунки котла:</a:t>
            </a:r>
            <a:br>
              <a:rPr lang="en-US" sz="2400" dirty="0"/>
            </a:br>
            <a:r>
              <a:rPr lang="en-US" sz="2400" dirty="0"/>
              <a:t>1. </a:t>
            </a:r>
            <a:r>
              <a:rPr lang="en-US" sz="2400" b="1" dirty="0">
                <a:effectLst/>
              </a:rPr>
              <a:t>Теплогідравлічний розрахунок котла</a:t>
            </a:r>
            <a:br>
              <a:rPr lang="en-US" sz="2400" dirty="0"/>
            </a:br>
            <a:r>
              <a:rPr lang="en-US" sz="2400" dirty="0"/>
              <a:t>2. </a:t>
            </a:r>
            <a:r>
              <a:rPr lang="en-US" sz="2400" b="1" dirty="0">
                <a:effectLst/>
              </a:rPr>
              <a:t>Аеродинамічний розрахунок котла</a:t>
            </a:r>
            <a:br>
              <a:rPr lang="en-US" sz="2400" dirty="0"/>
            </a:br>
            <a:r>
              <a:rPr lang="en-US" sz="2400" dirty="0"/>
              <a:t>3. </a:t>
            </a:r>
            <a:r>
              <a:rPr lang="en-US" sz="2400" b="1" dirty="0">
                <a:effectLst/>
              </a:rPr>
              <a:t>Розрахунок на міцність  елементів котла</a:t>
            </a:r>
            <a:br>
              <a:rPr lang="en-US" sz="2400" dirty="0"/>
            </a:br>
            <a:r>
              <a:rPr lang="en-US" sz="2400" dirty="0"/>
              <a:t>4. </a:t>
            </a:r>
            <a:r>
              <a:rPr lang="en-US" sz="2400" b="1" dirty="0">
                <a:effectLst/>
              </a:rPr>
              <a:t>Спецзавдання. Технологічний процес виготовлення газощільної панелі</a:t>
            </a:r>
            <a:endParaRPr lang="en-US" sz="2400" dirty="0">
              <a:effectLst/>
            </a:endParaRPr>
          </a:p>
          <a:p>
            <a:pPr indent="-228600">
              <a:lnSpc>
                <a:spcPct val="90000"/>
              </a:lnSpc>
              <a:spcAft>
                <a:spcPts val="600"/>
              </a:spcAft>
              <a:buFont typeface="Arial" panose="020B0604020202020204" pitchFamily="34" charset="0"/>
              <a:buChar char="•"/>
            </a:pPr>
            <a:endParaRPr lang="en-US" sz="2400" dirty="0">
              <a:effectLst/>
            </a:endParaRPr>
          </a:p>
        </p:txBody>
      </p:sp>
    </p:spTree>
    <p:extLst>
      <p:ext uri="{BB962C8B-B14F-4D97-AF65-F5344CB8AC3E}">
        <p14:creationId xmlns:p14="http://schemas.microsoft.com/office/powerpoint/2010/main" val="1195839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B1F9D3-1289-28CF-4873-CF42EA881B6B}"/>
              </a:ext>
            </a:extLst>
          </p:cNvPr>
          <p:cNvSpPr txBox="1"/>
          <p:nvPr/>
        </p:nvSpPr>
        <p:spPr>
          <a:xfrm>
            <a:off x="6636394" y="0"/>
            <a:ext cx="5291663" cy="162877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2800" b="1" dirty="0">
                <a:effectLst/>
                <a:latin typeface="+mj-lt"/>
                <a:ea typeface="+mj-ea"/>
                <a:cs typeface="+mj-cs"/>
              </a:rPr>
              <a:t>Спецзавдання. Технологічний процес виготовлення газощільної панелі</a:t>
            </a:r>
            <a:endParaRPr lang="en-US" sz="2800" dirty="0">
              <a:latin typeface="+mj-lt"/>
              <a:ea typeface="+mj-ea"/>
              <a:cs typeface="+mj-cs"/>
            </a:endParaRPr>
          </a:p>
        </p:txBody>
      </p:sp>
      <p:pic>
        <p:nvPicPr>
          <p:cNvPr id="7" name="Рисунок 6" descr="Изображение выглядит как строительство, стальной, промышленность, инжиниринг&#10;&#10;Автоматически созданное описание">
            <a:extLst>
              <a:ext uri="{FF2B5EF4-FFF2-40B4-BE49-F238E27FC236}">
                <a16:creationId xmlns:a16="http://schemas.microsoft.com/office/drawing/2014/main" id="{7EAABBF4-65F0-1994-280F-BC1DF31F810C}"/>
              </a:ext>
            </a:extLst>
          </p:cNvPr>
          <p:cNvPicPr>
            <a:picLocks noChangeAspect="1"/>
          </p:cNvPicPr>
          <p:nvPr/>
        </p:nvPicPr>
        <p:blipFill>
          <a:blip r:embed="rId2">
            <a:extLst>
              <a:ext uri="{28A0092B-C50C-407E-A947-70E740481C1C}">
                <a14:useLocalDpi xmlns:a14="http://schemas.microsoft.com/office/drawing/2010/main" val="0"/>
              </a:ext>
            </a:extLst>
          </a:blip>
          <a:srcRect l="28329" r="4990" b="1"/>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5" name="TextBox 4">
            <a:extLst>
              <a:ext uri="{FF2B5EF4-FFF2-40B4-BE49-F238E27FC236}">
                <a16:creationId xmlns:a16="http://schemas.microsoft.com/office/drawing/2014/main" id="{FDAEC68B-D02F-D412-AE7F-1C96068AABEE}"/>
              </a:ext>
            </a:extLst>
          </p:cNvPr>
          <p:cNvSpPr txBox="1"/>
          <p:nvPr/>
        </p:nvSpPr>
        <p:spPr>
          <a:xfrm>
            <a:off x="6377094" y="1832292"/>
            <a:ext cx="5291663" cy="3752849"/>
          </a:xfrm>
          <a:prstGeom prst="rect">
            <a:avLst/>
          </a:prstGeom>
        </p:spPr>
        <p:txBody>
          <a:bodyPr vert="horz" lIns="91440" tIns="45720" rIns="91440" bIns="45720" rtlCol="0">
            <a:noAutofit/>
          </a:bodyPr>
          <a:lstStyle/>
          <a:p>
            <a:pPr indent="-228600">
              <a:lnSpc>
                <a:spcPct val="90000"/>
              </a:lnSpc>
              <a:spcAft>
                <a:spcPts val="800"/>
              </a:spcAft>
              <a:buFont typeface="Arial" panose="020B0604020202020204" pitchFamily="34" charset="0"/>
              <a:buChar char="•"/>
            </a:pPr>
            <a:r>
              <a:rPr lang="en-US" sz="2000">
                <a:effectLst/>
              </a:rPr>
              <a:t>Вперше в Україні підприємством ТОВ «Котлотурбопром», м Харків створено високоефективне, високоякісне у відповідності до світових стандартів виробництво мембранних (газощільних) панелей екранів парових котлів ТЕС, ТЕЦ, водогрійних котлів (тепловою продуктивністю більше 30 Гкал), котлів-утилізаторів.</a:t>
            </a:r>
          </a:p>
          <a:p>
            <a:pPr indent="-228600">
              <a:lnSpc>
                <a:spcPct val="90000"/>
              </a:lnSpc>
              <a:buFont typeface="Arial" panose="020B0604020202020204" pitchFamily="34" charset="0"/>
              <a:buChar char="•"/>
            </a:pPr>
            <a:r>
              <a:rPr lang="en-US" sz="2000">
                <a:effectLst/>
              </a:rPr>
              <a:t>Лінію з виготовлення газощільних панелей (екранів) Німецької фірми Дойцер Машиненфабрик Хайце ГмбХ &amp; Ко встановлено та введено в експлуатацію на ПАТ «Харківський котельно-механічний завод.</a:t>
            </a:r>
            <a:endParaRPr lang="en-US" sz="2000" dirty="0">
              <a:effectLst/>
            </a:endParaRPr>
          </a:p>
        </p:txBody>
      </p:sp>
    </p:spTree>
    <p:extLst>
      <p:ext uri="{BB962C8B-B14F-4D97-AF65-F5344CB8AC3E}">
        <p14:creationId xmlns:p14="http://schemas.microsoft.com/office/powerpoint/2010/main" val="415264091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452</TotalTime>
  <Words>1790</Words>
  <Application>Microsoft Office PowerPoint</Application>
  <PresentationFormat>Широкий екран</PresentationFormat>
  <Paragraphs>148</Paragraphs>
  <Slides>22</Slides>
  <Notes>1</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22</vt:i4>
      </vt:variant>
    </vt:vector>
  </HeadingPairs>
  <TitlesOfParts>
    <vt:vector size="27" baseType="lpstr">
      <vt:lpstr>Aptos</vt:lpstr>
      <vt:lpstr>Aptos Display</vt:lpstr>
      <vt:lpstr>Arial</vt:lpstr>
      <vt:lpstr>Times New Roman</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Олександр Карпенко</dc:creator>
  <cp:lastModifiedBy>Admin</cp:lastModifiedBy>
  <cp:revision>6</cp:revision>
  <dcterms:created xsi:type="dcterms:W3CDTF">2024-12-10T11:05:18Z</dcterms:created>
  <dcterms:modified xsi:type="dcterms:W3CDTF">2024-12-11T13:47:55Z</dcterms:modified>
</cp:coreProperties>
</file>