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без заголовка" id="{3E5F5DB8-4371-4CD1-9C46-248A400E4277}">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4" autoAdjust="0"/>
    <p:restoredTop sz="94660"/>
  </p:normalViewPr>
  <p:slideViewPr>
    <p:cSldViewPr snapToGrid="0">
      <p:cViewPr varScale="1">
        <p:scale>
          <a:sx n="79" d="100"/>
          <a:sy n="79" d="100"/>
        </p:scale>
        <p:origin x="8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1E81D6-A678-479C-8164-E0DE91BE5EB0}"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E412D78E-304A-4F98-8CD8-D61EE7316F06}">
      <dgm:prSet/>
      <dgm:spPr>
        <a:solidFill>
          <a:schemeClr val="accent1">
            <a:hueOff val="0"/>
            <a:satOff val="0"/>
            <a:lumOff val="0"/>
          </a:schemeClr>
        </a:solidFill>
      </dgm:spPr>
      <dgm:t>
        <a:bodyPr/>
        <a:lstStyle/>
        <a:p>
          <a:r>
            <a:rPr lang="uk-UA" b="1" dirty="0"/>
            <a:t>Котел ТП-100А </a:t>
          </a:r>
          <a:r>
            <a:rPr lang="uk-UA" b="1" dirty="0" err="1"/>
            <a:t>однобарабанний</a:t>
          </a:r>
          <a:r>
            <a:rPr lang="uk-UA" b="1" dirty="0"/>
            <a:t>, з природною циркуляцією, Т-подібної компоновки, з проміжним пароперегрівом пара, </a:t>
          </a:r>
          <a:r>
            <a:rPr lang="uk-UA" b="1" dirty="0">
              <a:solidFill>
                <a:schemeClr val="lt1"/>
              </a:solidFill>
            </a:rPr>
            <a:t>обладнаний</a:t>
          </a:r>
          <a:r>
            <a:rPr lang="uk-UA" b="1" dirty="0"/>
            <a:t> топкою з рідким шлаковидаленням, в якому в якості основного палива використовується кам'яне вугілля.</a:t>
          </a:r>
          <a:endParaRPr lang="en-US" dirty="0"/>
        </a:p>
      </dgm:t>
    </dgm:pt>
    <dgm:pt modelId="{87AA2A19-B259-4A49-A9A2-C0BD9FCF9383}" type="parTrans" cxnId="{A4EF3325-70BC-4605-98F0-6B02D2705C68}">
      <dgm:prSet/>
      <dgm:spPr/>
      <dgm:t>
        <a:bodyPr/>
        <a:lstStyle/>
        <a:p>
          <a:endParaRPr lang="en-US"/>
        </a:p>
      </dgm:t>
    </dgm:pt>
    <dgm:pt modelId="{41FC766F-D4D0-43A3-BC6E-4F61B9BA29D5}" type="sibTrans" cxnId="{A4EF3325-70BC-4605-98F0-6B02D2705C68}">
      <dgm:prSet/>
      <dgm:spPr/>
      <dgm:t>
        <a:bodyPr/>
        <a:lstStyle/>
        <a:p>
          <a:endParaRPr lang="en-US"/>
        </a:p>
      </dgm:t>
    </dgm:pt>
    <dgm:pt modelId="{74541121-6C8C-4649-AAFC-BC8643654CEC}">
      <dgm:prSet/>
      <dgm:spPr/>
      <dgm:t>
        <a:bodyPr/>
        <a:lstStyle/>
        <a:p>
          <a:r>
            <a:rPr lang="ru-RU" b="1" dirty="0" err="1"/>
            <a:t>Проектним</a:t>
          </a:r>
          <a:r>
            <a:rPr lang="ru-RU" b="1" dirty="0"/>
            <a:t> видом </a:t>
          </a:r>
          <a:r>
            <a:rPr lang="ru-RU" b="1" dirty="0" err="1"/>
            <a:t>палива</a:t>
          </a:r>
          <a:r>
            <a:rPr lang="ru-RU" b="1" dirty="0"/>
            <a:t> є </a:t>
          </a:r>
          <a:r>
            <a:rPr lang="ru-RU" b="1" dirty="0" err="1"/>
            <a:t>кам'яне</a:t>
          </a:r>
          <a:r>
            <a:rPr lang="ru-RU" b="1" dirty="0"/>
            <a:t> </a:t>
          </a:r>
          <a:r>
            <a:rPr lang="ru-RU" b="1" dirty="0" err="1"/>
            <a:t>вугілля</a:t>
          </a:r>
          <a:r>
            <a:rPr lang="ru-RU" b="1" dirty="0"/>
            <a:t> </a:t>
          </a:r>
          <a:r>
            <a:rPr lang="ru-RU" b="1" dirty="0" err="1"/>
            <a:t>Львівсько-Волинського</a:t>
          </a:r>
          <a:r>
            <a:rPr lang="ru-RU" b="1" dirty="0"/>
            <a:t> </a:t>
          </a:r>
          <a:r>
            <a:rPr lang="ru-RU" b="1" dirty="0" err="1"/>
            <a:t>басейну</a:t>
          </a:r>
          <a:r>
            <a:rPr lang="ru-RU" b="1" dirty="0"/>
            <a:t> марки Г, ДГ, а </a:t>
          </a:r>
          <a:r>
            <a:rPr lang="ru-RU" b="1" dirty="0" err="1"/>
            <a:t>спалює</a:t>
          </a:r>
          <a:r>
            <a:rPr lang="ru-RU" b="1" dirty="0"/>
            <a:t> </a:t>
          </a:r>
          <a:r>
            <a:rPr lang="ru-RU" b="1" dirty="0" err="1"/>
            <a:t>вугілля</a:t>
          </a:r>
          <a:r>
            <a:rPr lang="ru-RU" b="1" dirty="0"/>
            <a:t> </a:t>
          </a:r>
          <a:r>
            <a:rPr lang="ru-RU" b="1" dirty="0" err="1"/>
            <a:t>Донецького</a:t>
          </a:r>
          <a:r>
            <a:rPr lang="ru-RU" b="1" dirty="0"/>
            <a:t> </a:t>
          </a:r>
          <a:r>
            <a:rPr lang="ru-RU" b="1" dirty="0" err="1"/>
            <a:t>басейну</a:t>
          </a:r>
          <a:r>
            <a:rPr lang="ru-RU" b="1" dirty="0"/>
            <a:t> марки Г, ГСШ, ГМСШ, ДСШ, ДСМШ, ДГ</a:t>
          </a:r>
          <a:endParaRPr lang="en-US" dirty="0"/>
        </a:p>
      </dgm:t>
    </dgm:pt>
    <dgm:pt modelId="{993ADE77-9DD2-4509-ACF7-C744A86F1153}" type="parTrans" cxnId="{54539D74-43FE-4856-9E63-7378A276E881}">
      <dgm:prSet/>
      <dgm:spPr/>
      <dgm:t>
        <a:bodyPr/>
        <a:lstStyle/>
        <a:p>
          <a:endParaRPr lang="en-US"/>
        </a:p>
      </dgm:t>
    </dgm:pt>
    <dgm:pt modelId="{85E3DFFC-EE9A-4891-85FD-95A67D577515}" type="sibTrans" cxnId="{54539D74-43FE-4856-9E63-7378A276E881}">
      <dgm:prSet/>
      <dgm:spPr/>
      <dgm:t>
        <a:bodyPr/>
        <a:lstStyle/>
        <a:p>
          <a:endParaRPr lang="en-US"/>
        </a:p>
      </dgm:t>
    </dgm:pt>
    <dgm:pt modelId="{59F8020D-2907-45BF-8597-FEA2CB43C666}" type="pres">
      <dgm:prSet presAssocID="{4A1E81D6-A678-479C-8164-E0DE91BE5EB0}" presName="hierChild1" presStyleCnt="0">
        <dgm:presLayoutVars>
          <dgm:orgChart val="1"/>
          <dgm:chPref val="1"/>
          <dgm:dir/>
          <dgm:animOne val="branch"/>
          <dgm:animLvl val="lvl"/>
          <dgm:resizeHandles/>
        </dgm:presLayoutVars>
      </dgm:prSet>
      <dgm:spPr/>
    </dgm:pt>
    <dgm:pt modelId="{8BD4117A-2D9B-4A30-BBE6-2332AE89FF0B}" type="pres">
      <dgm:prSet presAssocID="{E412D78E-304A-4F98-8CD8-D61EE7316F06}" presName="hierRoot1" presStyleCnt="0">
        <dgm:presLayoutVars>
          <dgm:hierBranch val="init"/>
        </dgm:presLayoutVars>
      </dgm:prSet>
      <dgm:spPr/>
    </dgm:pt>
    <dgm:pt modelId="{198BD1F2-2160-45F4-AF99-71DE08FB14AB}" type="pres">
      <dgm:prSet presAssocID="{E412D78E-304A-4F98-8CD8-D61EE7316F06}" presName="rootComposite1" presStyleCnt="0"/>
      <dgm:spPr/>
    </dgm:pt>
    <dgm:pt modelId="{B7272077-ACD4-4008-8AD5-6DE5CE42AEAA}" type="pres">
      <dgm:prSet presAssocID="{E412D78E-304A-4F98-8CD8-D61EE7316F06}" presName="rootText1" presStyleLbl="node0" presStyleIdx="0" presStyleCnt="2" custScaleY="172957" custLinFactNeighborX="12" custLinFactNeighborY="-52828">
        <dgm:presLayoutVars>
          <dgm:chPref val="3"/>
        </dgm:presLayoutVars>
      </dgm:prSet>
      <dgm:spPr/>
    </dgm:pt>
    <dgm:pt modelId="{87312E29-36AF-4D9D-BC8A-FF8D17C8E873}" type="pres">
      <dgm:prSet presAssocID="{E412D78E-304A-4F98-8CD8-D61EE7316F06}" presName="rootConnector1" presStyleLbl="node1" presStyleIdx="0" presStyleCnt="0"/>
      <dgm:spPr/>
    </dgm:pt>
    <dgm:pt modelId="{61873F3E-A9D7-4A05-8C54-B193334AD416}" type="pres">
      <dgm:prSet presAssocID="{E412D78E-304A-4F98-8CD8-D61EE7316F06}" presName="hierChild2" presStyleCnt="0"/>
      <dgm:spPr/>
    </dgm:pt>
    <dgm:pt modelId="{A16CDF99-D7AF-43E4-8C07-026141128C79}" type="pres">
      <dgm:prSet presAssocID="{E412D78E-304A-4F98-8CD8-D61EE7316F06}" presName="hierChild3" presStyleCnt="0"/>
      <dgm:spPr/>
    </dgm:pt>
    <dgm:pt modelId="{60D64BBE-6AB3-496D-BF9B-2E7726A118F9}" type="pres">
      <dgm:prSet presAssocID="{74541121-6C8C-4649-AAFC-BC8643654CEC}" presName="hierRoot1" presStyleCnt="0">
        <dgm:presLayoutVars>
          <dgm:hierBranch val="init"/>
        </dgm:presLayoutVars>
      </dgm:prSet>
      <dgm:spPr/>
    </dgm:pt>
    <dgm:pt modelId="{E8B4B078-D0D7-4462-B582-50BDAC172C0F}" type="pres">
      <dgm:prSet presAssocID="{74541121-6C8C-4649-AAFC-BC8643654CEC}" presName="rootComposite1" presStyleCnt="0"/>
      <dgm:spPr/>
    </dgm:pt>
    <dgm:pt modelId="{0863F3F0-0F69-4D76-B594-2FECB994EFF1}" type="pres">
      <dgm:prSet presAssocID="{74541121-6C8C-4649-AAFC-BC8643654CEC}" presName="rootText1" presStyleLbl="node0" presStyleIdx="1" presStyleCnt="2" custScaleY="155999">
        <dgm:presLayoutVars>
          <dgm:chPref val="3"/>
        </dgm:presLayoutVars>
      </dgm:prSet>
      <dgm:spPr/>
    </dgm:pt>
    <dgm:pt modelId="{152A156F-51A1-429D-8D41-EBD94B731122}" type="pres">
      <dgm:prSet presAssocID="{74541121-6C8C-4649-AAFC-BC8643654CEC}" presName="rootConnector1" presStyleLbl="node1" presStyleIdx="0" presStyleCnt="0"/>
      <dgm:spPr/>
    </dgm:pt>
    <dgm:pt modelId="{7853F8F2-B145-4933-A8C3-0D2436D9A57D}" type="pres">
      <dgm:prSet presAssocID="{74541121-6C8C-4649-AAFC-BC8643654CEC}" presName="hierChild2" presStyleCnt="0"/>
      <dgm:spPr/>
    </dgm:pt>
    <dgm:pt modelId="{1E819E45-4740-491E-8F1E-7952CCC5F624}" type="pres">
      <dgm:prSet presAssocID="{74541121-6C8C-4649-AAFC-BC8643654CEC}" presName="hierChild3" presStyleCnt="0"/>
      <dgm:spPr/>
    </dgm:pt>
  </dgm:ptLst>
  <dgm:cxnLst>
    <dgm:cxn modelId="{67BC0309-F215-40DB-95CD-693D18D413F3}" type="presOf" srcId="{E412D78E-304A-4F98-8CD8-D61EE7316F06}" destId="{87312E29-36AF-4D9D-BC8A-FF8D17C8E873}" srcOrd="1" destOrd="0" presId="urn:microsoft.com/office/officeart/2009/3/layout/HorizontalOrganizationChart"/>
    <dgm:cxn modelId="{A4EF3325-70BC-4605-98F0-6B02D2705C68}" srcId="{4A1E81D6-A678-479C-8164-E0DE91BE5EB0}" destId="{E412D78E-304A-4F98-8CD8-D61EE7316F06}" srcOrd="0" destOrd="0" parTransId="{87AA2A19-B259-4A49-A9A2-C0BD9FCF9383}" sibTransId="{41FC766F-D4D0-43A3-BC6E-4F61B9BA29D5}"/>
    <dgm:cxn modelId="{36DBAD3D-6809-455F-87C0-9C0AEBBB5B11}" type="presOf" srcId="{4A1E81D6-A678-479C-8164-E0DE91BE5EB0}" destId="{59F8020D-2907-45BF-8597-FEA2CB43C666}" srcOrd="0" destOrd="0" presId="urn:microsoft.com/office/officeart/2009/3/layout/HorizontalOrganizationChart"/>
    <dgm:cxn modelId="{ADE0655C-64C4-4AA3-A78B-08822C3C7C60}" type="presOf" srcId="{E412D78E-304A-4F98-8CD8-D61EE7316F06}" destId="{B7272077-ACD4-4008-8AD5-6DE5CE42AEAA}" srcOrd="0" destOrd="0" presId="urn:microsoft.com/office/officeart/2009/3/layout/HorizontalOrganizationChart"/>
    <dgm:cxn modelId="{54539D74-43FE-4856-9E63-7378A276E881}" srcId="{4A1E81D6-A678-479C-8164-E0DE91BE5EB0}" destId="{74541121-6C8C-4649-AAFC-BC8643654CEC}" srcOrd="1" destOrd="0" parTransId="{993ADE77-9DD2-4509-ACF7-C744A86F1153}" sibTransId="{85E3DFFC-EE9A-4891-85FD-95A67D577515}"/>
    <dgm:cxn modelId="{B304A5B1-3D53-4FE5-A019-0C507BF6AF16}" type="presOf" srcId="{74541121-6C8C-4649-AAFC-BC8643654CEC}" destId="{0863F3F0-0F69-4D76-B594-2FECB994EFF1}" srcOrd="0" destOrd="0" presId="urn:microsoft.com/office/officeart/2009/3/layout/HorizontalOrganizationChart"/>
    <dgm:cxn modelId="{D0B9F4B8-C815-4ACA-AA67-FC72511F5047}" type="presOf" srcId="{74541121-6C8C-4649-AAFC-BC8643654CEC}" destId="{152A156F-51A1-429D-8D41-EBD94B731122}" srcOrd="1" destOrd="0" presId="urn:microsoft.com/office/officeart/2009/3/layout/HorizontalOrganizationChart"/>
    <dgm:cxn modelId="{2CCBEEE6-3C19-45D3-9C68-C3FA101FE488}" type="presParOf" srcId="{59F8020D-2907-45BF-8597-FEA2CB43C666}" destId="{8BD4117A-2D9B-4A30-BBE6-2332AE89FF0B}" srcOrd="0" destOrd="0" presId="urn:microsoft.com/office/officeart/2009/3/layout/HorizontalOrganizationChart"/>
    <dgm:cxn modelId="{84DFBFFC-0281-4C7F-B3A4-FD61BD2C2456}" type="presParOf" srcId="{8BD4117A-2D9B-4A30-BBE6-2332AE89FF0B}" destId="{198BD1F2-2160-45F4-AF99-71DE08FB14AB}" srcOrd="0" destOrd="0" presId="urn:microsoft.com/office/officeart/2009/3/layout/HorizontalOrganizationChart"/>
    <dgm:cxn modelId="{2A3363B6-8CF6-4E93-98A7-59F750229D11}" type="presParOf" srcId="{198BD1F2-2160-45F4-AF99-71DE08FB14AB}" destId="{B7272077-ACD4-4008-8AD5-6DE5CE42AEAA}" srcOrd="0" destOrd="0" presId="urn:microsoft.com/office/officeart/2009/3/layout/HorizontalOrganizationChart"/>
    <dgm:cxn modelId="{C0EAFB97-23B2-4712-B234-6477DA01C9AE}" type="presParOf" srcId="{198BD1F2-2160-45F4-AF99-71DE08FB14AB}" destId="{87312E29-36AF-4D9D-BC8A-FF8D17C8E873}" srcOrd="1" destOrd="0" presId="urn:microsoft.com/office/officeart/2009/3/layout/HorizontalOrganizationChart"/>
    <dgm:cxn modelId="{B6327DC8-F699-499B-94A1-D91439B8ABE8}" type="presParOf" srcId="{8BD4117A-2D9B-4A30-BBE6-2332AE89FF0B}" destId="{61873F3E-A9D7-4A05-8C54-B193334AD416}" srcOrd="1" destOrd="0" presId="urn:microsoft.com/office/officeart/2009/3/layout/HorizontalOrganizationChart"/>
    <dgm:cxn modelId="{F83A527E-7762-4E87-967E-80C3547717A4}" type="presParOf" srcId="{8BD4117A-2D9B-4A30-BBE6-2332AE89FF0B}" destId="{A16CDF99-D7AF-43E4-8C07-026141128C79}" srcOrd="2" destOrd="0" presId="urn:microsoft.com/office/officeart/2009/3/layout/HorizontalOrganizationChart"/>
    <dgm:cxn modelId="{EC7A8C10-3A98-4EC2-A0D7-8E8467652301}" type="presParOf" srcId="{59F8020D-2907-45BF-8597-FEA2CB43C666}" destId="{60D64BBE-6AB3-496D-BF9B-2E7726A118F9}" srcOrd="1" destOrd="0" presId="urn:microsoft.com/office/officeart/2009/3/layout/HorizontalOrganizationChart"/>
    <dgm:cxn modelId="{2178F179-0154-4703-A66B-E7FCA206D6A8}" type="presParOf" srcId="{60D64BBE-6AB3-496D-BF9B-2E7726A118F9}" destId="{E8B4B078-D0D7-4462-B582-50BDAC172C0F}" srcOrd="0" destOrd="0" presId="urn:microsoft.com/office/officeart/2009/3/layout/HorizontalOrganizationChart"/>
    <dgm:cxn modelId="{24FCE095-2680-49D1-AED5-5D10B8818E1B}" type="presParOf" srcId="{E8B4B078-D0D7-4462-B582-50BDAC172C0F}" destId="{0863F3F0-0F69-4D76-B594-2FECB994EFF1}" srcOrd="0" destOrd="0" presId="urn:microsoft.com/office/officeart/2009/3/layout/HorizontalOrganizationChart"/>
    <dgm:cxn modelId="{A14E5AC0-A62D-4D30-BD65-8C9F2E31661B}" type="presParOf" srcId="{E8B4B078-D0D7-4462-B582-50BDAC172C0F}" destId="{152A156F-51A1-429D-8D41-EBD94B731122}" srcOrd="1" destOrd="0" presId="urn:microsoft.com/office/officeart/2009/3/layout/HorizontalOrganizationChart"/>
    <dgm:cxn modelId="{9F89C073-7AF2-44FB-B287-1A607E6849AF}" type="presParOf" srcId="{60D64BBE-6AB3-496D-BF9B-2E7726A118F9}" destId="{7853F8F2-B145-4933-A8C3-0D2436D9A57D}" srcOrd="1" destOrd="0" presId="urn:microsoft.com/office/officeart/2009/3/layout/HorizontalOrganizationChart"/>
    <dgm:cxn modelId="{BE73F27C-4B62-49DF-B359-4D748E5E9901}" type="presParOf" srcId="{60D64BBE-6AB3-496D-BF9B-2E7726A118F9}" destId="{1E819E45-4740-491E-8F1E-7952CCC5F624}"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272077-ACD4-4008-8AD5-6DE5CE42AEAA}">
      <dsp:nvSpPr>
        <dsp:cNvPr id="0" name=""/>
        <dsp:cNvSpPr/>
      </dsp:nvSpPr>
      <dsp:spPr>
        <a:xfrm>
          <a:off x="944" y="0"/>
          <a:ext cx="3900487" cy="2057580"/>
        </a:xfrm>
        <a:prstGeom prst="rect">
          <a:avLst/>
        </a:prstGeom>
        <a:solidFill>
          <a:schemeClr val="accent1">
            <a:hueOff val="0"/>
            <a:satOff val="0"/>
            <a:lum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uk-UA" sz="1900" b="1" kern="1200" dirty="0"/>
            <a:t>Котел ТП-100А </a:t>
          </a:r>
          <a:r>
            <a:rPr lang="uk-UA" sz="1900" b="1" kern="1200" dirty="0" err="1"/>
            <a:t>однобарабанний</a:t>
          </a:r>
          <a:r>
            <a:rPr lang="uk-UA" sz="1900" b="1" kern="1200" dirty="0"/>
            <a:t>, з природною циркуляцією, Т-подібної компоновки, з проміжним пароперегрівом пара, </a:t>
          </a:r>
          <a:r>
            <a:rPr lang="uk-UA" sz="1900" b="1" kern="1200" dirty="0">
              <a:solidFill>
                <a:schemeClr val="lt1"/>
              </a:solidFill>
            </a:rPr>
            <a:t>обладнаний</a:t>
          </a:r>
          <a:r>
            <a:rPr lang="uk-UA" sz="1900" b="1" kern="1200" dirty="0"/>
            <a:t> топкою з рідким шлаковидаленням, в якому в якості основного палива використовується кам'яне вугілля.</a:t>
          </a:r>
          <a:endParaRPr lang="en-US" sz="1900" kern="1200" dirty="0"/>
        </a:p>
      </dsp:txBody>
      <dsp:txXfrm>
        <a:off x="944" y="0"/>
        <a:ext cx="3900487" cy="2057580"/>
      </dsp:txXfrm>
    </dsp:sp>
    <dsp:sp modelId="{0863F3F0-0F69-4D76-B594-2FECB994EFF1}">
      <dsp:nvSpPr>
        <dsp:cNvPr id="0" name=""/>
        <dsp:cNvSpPr/>
      </dsp:nvSpPr>
      <dsp:spPr>
        <a:xfrm>
          <a:off x="476" y="3066677"/>
          <a:ext cx="3900487" cy="185584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ru-RU" sz="1900" b="1" kern="1200" dirty="0" err="1"/>
            <a:t>Проектним</a:t>
          </a:r>
          <a:r>
            <a:rPr lang="ru-RU" sz="1900" b="1" kern="1200" dirty="0"/>
            <a:t> видом </a:t>
          </a:r>
          <a:r>
            <a:rPr lang="ru-RU" sz="1900" b="1" kern="1200" dirty="0" err="1"/>
            <a:t>палива</a:t>
          </a:r>
          <a:r>
            <a:rPr lang="ru-RU" sz="1900" b="1" kern="1200" dirty="0"/>
            <a:t> є </a:t>
          </a:r>
          <a:r>
            <a:rPr lang="ru-RU" sz="1900" b="1" kern="1200" dirty="0" err="1"/>
            <a:t>кам'яне</a:t>
          </a:r>
          <a:r>
            <a:rPr lang="ru-RU" sz="1900" b="1" kern="1200" dirty="0"/>
            <a:t> </a:t>
          </a:r>
          <a:r>
            <a:rPr lang="ru-RU" sz="1900" b="1" kern="1200" dirty="0" err="1"/>
            <a:t>вугілля</a:t>
          </a:r>
          <a:r>
            <a:rPr lang="ru-RU" sz="1900" b="1" kern="1200" dirty="0"/>
            <a:t> </a:t>
          </a:r>
          <a:r>
            <a:rPr lang="ru-RU" sz="1900" b="1" kern="1200" dirty="0" err="1"/>
            <a:t>Львівсько-Волинського</a:t>
          </a:r>
          <a:r>
            <a:rPr lang="ru-RU" sz="1900" b="1" kern="1200" dirty="0"/>
            <a:t> </a:t>
          </a:r>
          <a:r>
            <a:rPr lang="ru-RU" sz="1900" b="1" kern="1200" dirty="0" err="1"/>
            <a:t>басейну</a:t>
          </a:r>
          <a:r>
            <a:rPr lang="ru-RU" sz="1900" b="1" kern="1200" dirty="0"/>
            <a:t> марки Г, ДГ, а </a:t>
          </a:r>
          <a:r>
            <a:rPr lang="ru-RU" sz="1900" b="1" kern="1200" dirty="0" err="1"/>
            <a:t>спалює</a:t>
          </a:r>
          <a:r>
            <a:rPr lang="ru-RU" sz="1900" b="1" kern="1200" dirty="0"/>
            <a:t> </a:t>
          </a:r>
          <a:r>
            <a:rPr lang="ru-RU" sz="1900" b="1" kern="1200" dirty="0" err="1"/>
            <a:t>вугілля</a:t>
          </a:r>
          <a:r>
            <a:rPr lang="ru-RU" sz="1900" b="1" kern="1200" dirty="0"/>
            <a:t> </a:t>
          </a:r>
          <a:r>
            <a:rPr lang="ru-RU" sz="1900" b="1" kern="1200" dirty="0" err="1"/>
            <a:t>Донецького</a:t>
          </a:r>
          <a:r>
            <a:rPr lang="ru-RU" sz="1900" b="1" kern="1200" dirty="0"/>
            <a:t> </a:t>
          </a:r>
          <a:r>
            <a:rPr lang="ru-RU" sz="1900" b="1" kern="1200" dirty="0" err="1"/>
            <a:t>басейну</a:t>
          </a:r>
          <a:r>
            <a:rPr lang="ru-RU" sz="1900" b="1" kern="1200" dirty="0"/>
            <a:t> марки Г, ГСШ, ГМСШ, ДСШ, ДСМШ, ДГ</a:t>
          </a:r>
          <a:endParaRPr lang="en-US" sz="1900" kern="1200" dirty="0"/>
        </a:p>
      </dsp:txBody>
      <dsp:txXfrm>
        <a:off x="476" y="3066677"/>
        <a:ext cx="3900487" cy="1855840"/>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BF788-3FC7-495A-A85D-171B27DFBFA9}" type="datetimeFigureOut">
              <a:rPr lang="uk-UA" smtClean="0"/>
              <a:t>11.12.2024</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19F161-C85C-422D-B1E6-AA467E6E240D}" type="slidenum">
              <a:rPr lang="uk-UA" smtClean="0"/>
              <a:t>‹№›</a:t>
            </a:fld>
            <a:endParaRPr lang="uk-UA"/>
          </a:p>
        </p:txBody>
      </p:sp>
    </p:spTree>
    <p:extLst>
      <p:ext uri="{BB962C8B-B14F-4D97-AF65-F5344CB8AC3E}">
        <p14:creationId xmlns:p14="http://schemas.microsoft.com/office/powerpoint/2010/main" val="3560523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2E19F161-C85C-422D-B1E6-AA467E6E240D}" type="slidenum">
              <a:rPr lang="uk-UA" smtClean="0"/>
              <a:t>7</a:t>
            </a:fld>
            <a:endParaRPr lang="uk-UA"/>
          </a:p>
        </p:txBody>
      </p:sp>
    </p:spTree>
    <p:extLst>
      <p:ext uri="{BB962C8B-B14F-4D97-AF65-F5344CB8AC3E}">
        <p14:creationId xmlns:p14="http://schemas.microsoft.com/office/powerpoint/2010/main" val="2358772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3882BB-E9CA-BB1E-46BA-E3BE441D9D3F}"/>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uk-UA"/>
          </a:p>
        </p:txBody>
      </p:sp>
      <p:sp>
        <p:nvSpPr>
          <p:cNvPr id="3" name="Подзаголовок 2">
            <a:extLst>
              <a:ext uri="{FF2B5EF4-FFF2-40B4-BE49-F238E27FC236}">
                <a16:creationId xmlns:a16="http://schemas.microsoft.com/office/drawing/2014/main" id="{A28E2C89-CF22-FD59-4E5B-C8FB662F92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uk-UA"/>
          </a:p>
        </p:txBody>
      </p:sp>
      <p:sp>
        <p:nvSpPr>
          <p:cNvPr id="4" name="Дата 3">
            <a:extLst>
              <a:ext uri="{FF2B5EF4-FFF2-40B4-BE49-F238E27FC236}">
                <a16:creationId xmlns:a16="http://schemas.microsoft.com/office/drawing/2014/main" id="{CD046ADE-66F4-8B27-723E-2D1029D8328E}"/>
              </a:ext>
            </a:extLst>
          </p:cNvPr>
          <p:cNvSpPr>
            <a:spLocks noGrp="1"/>
          </p:cNvSpPr>
          <p:nvPr>
            <p:ph type="dt" sz="half" idx="10"/>
          </p:nvPr>
        </p:nvSpPr>
        <p:spPr/>
        <p:txBody>
          <a:bodyPr/>
          <a:lstStyle/>
          <a:p>
            <a:fld id="{49BF0B5E-CAD4-48B9-83B6-E32B444A1751}" type="datetimeFigureOut">
              <a:rPr lang="uk-UA" smtClean="0"/>
              <a:t>11.12.2024</a:t>
            </a:fld>
            <a:endParaRPr lang="uk-UA"/>
          </a:p>
        </p:txBody>
      </p:sp>
      <p:sp>
        <p:nvSpPr>
          <p:cNvPr id="5" name="Нижний колонтитул 4">
            <a:extLst>
              <a:ext uri="{FF2B5EF4-FFF2-40B4-BE49-F238E27FC236}">
                <a16:creationId xmlns:a16="http://schemas.microsoft.com/office/drawing/2014/main" id="{41A1B941-3DDC-D29A-FA03-383EC807618D}"/>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888910E6-76C1-EB14-AAEC-EC905A5ED2A8}"/>
              </a:ext>
            </a:extLst>
          </p:cNvPr>
          <p:cNvSpPr>
            <a:spLocks noGrp="1"/>
          </p:cNvSpPr>
          <p:nvPr>
            <p:ph type="sldNum" sz="quarter" idx="12"/>
          </p:nvPr>
        </p:nvSpPr>
        <p:spPr/>
        <p:txBody>
          <a:bodyPr/>
          <a:lstStyle/>
          <a:p>
            <a:fld id="{E2390DCC-05D0-4303-8950-BBD6F13448F8}" type="slidenum">
              <a:rPr lang="uk-UA" smtClean="0"/>
              <a:t>‹№›</a:t>
            </a:fld>
            <a:endParaRPr lang="uk-UA"/>
          </a:p>
        </p:txBody>
      </p:sp>
    </p:spTree>
    <p:extLst>
      <p:ext uri="{BB962C8B-B14F-4D97-AF65-F5344CB8AC3E}">
        <p14:creationId xmlns:p14="http://schemas.microsoft.com/office/powerpoint/2010/main" val="2361542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2A6D11-1575-C67F-947C-F33FE3A69ED7}"/>
              </a:ext>
            </a:extLst>
          </p:cNvPr>
          <p:cNvSpPr>
            <a:spLocks noGrp="1"/>
          </p:cNvSpPr>
          <p:nvPr>
            <p:ph type="title"/>
          </p:nvPr>
        </p:nvSpPr>
        <p:spPr/>
        <p:txBody>
          <a:bodyPr/>
          <a:lstStyle/>
          <a:p>
            <a:r>
              <a:rPr lang="ru-RU"/>
              <a:t>Образец заголовка</a:t>
            </a:r>
            <a:endParaRPr lang="uk-UA"/>
          </a:p>
        </p:txBody>
      </p:sp>
      <p:sp>
        <p:nvSpPr>
          <p:cNvPr id="3" name="Вертикальный текст 2">
            <a:extLst>
              <a:ext uri="{FF2B5EF4-FFF2-40B4-BE49-F238E27FC236}">
                <a16:creationId xmlns:a16="http://schemas.microsoft.com/office/drawing/2014/main" id="{2987A482-99AE-D8C9-CF05-7AFF8C6DDCC6}"/>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6F53E0B5-7D00-440B-20ED-0EB01B74AD82}"/>
              </a:ext>
            </a:extLst>
          </p:cNvPr>
          <p:cNvSpPr>
            <a:spLocks noGrp="1"/>
          </p:cNvSpPr>
          <p:nvPr>
            <p:ph type="dt" sz="half" idx="10"/>
          </p:nvPr>
        </p:nvSpPr>
        <p:spPr/>
        <p:txBody>
          <a:bodyPr/>
          <a:lstStyle/>
          <a:p>
            <a:fld id="{49BF0B5E-CAD4-48B9-83B6-E32B444A1751}" type="datetimeFigureOut">
              <a:rPr lang="uk-UA" smtClean="0"/>
              <a:t>11.12.2024</a:t>
            </a:fld>
            <a:endParaRPr lang="uk-UA"/>
          </a:p>
        </p:txBody>
      </p:sp>
      <p:sp>
        <p:nvSpPr>
          <p:cNvPr id="5" name="Нижний колонтитул 4">
            <a:extLst>
              <a:ext uri="{FF2B5EF4-FFF2-40B4-BE49-F238E27FC236}">
                <a16:creationId xmlns:a16="http://schemas.microsoft.com/office/drawing/2014/main" id="{A162325A-1487-8E3F-D3C7-DBE2D629C901}"/>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1F502DAF-148A-E8E6-7566-E998A5A81EFC}"/>
              </a:ext>
            </a:extLst>
          </p:cNvPr>
          <p:cNvSpPr>
            <a:spLocks noGrp="1"/>
          </p:cNvSpPr>
          <p:nvPr>
            <p:ph type="sldNum" sz="quarter" idx="12"/>
          </p:nvPr>
        </p:nvSpPr>
        <p:spPr/>
        <p:txBody>
          <a:bodyPr/>
          <a:lstStyle/>
          <a:p>
            <a:fld id="{E2390DCC-05D0-4303-8950-BBD6F13448F8}" type="slidenum">
              <a:rPr lang="uk-UA" smtClean="0"/>
              <a:t>‹№›</a:t>
            </a:fld>
            <a:endParaRPr lang="uk-UA"/>
          </a:p>
        </p:txBody>
      </p:sp>
    </p:spTree>
    <p:extLst>
      <p:ext uri="{BB962C8B-B14F-4D97-AF65-F5344CB8AC3E}">
        <p14:creationId xmlns:p14="http://schemas.microsoft.com/office/powerpoint/2010/main" val="4022242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67EA36D7-013C-AA2A-AB39-EBC29B6BD8B3}"/>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uk-UA"/>
          </a:p>
        </p:txBody>
      </p:sp>
      <p:sp>
        <p:nvSpPr>
          <p:cNvPr id="3" name="Вертикальный текст 2">
            <a:extLst>
              <a:ext uri="{FF2B5EF4-FFF2-40B4-BE49-F238E27FC236}">
                <a16:creationId xmlns:a16="http://schemas.microsoft.com/office/drawing/2014/main" id="{393A4A38-2ACC-2DBE-2D6D-394C103E1FCC}"/>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F6711FB1-D31C-B2CE-D1C1-18A3D95FE511}"/>
              </a:ext>
            </a:extLst>
          </p:cNvPr>
          <p:cNvSpPr>
            <a:spLocks noGrp="1"/>
          </p:cNvSpPr>
          <p:nvPr>
            <p:ph type="dt" sz="half" idx="10"/>
          </p:nvPr>
        </p:nvSpPr>
        <p:spPr/>
        <p:txBody>
          <a:bodyPr/>
          <a:lstStyle/>
          <a:p>
            <a:fld id="{49BF0B5E-CAD4-48B9-83B6-E32B444A1751}" type="datetimeFigureOut">
              <a:rPr lang="uk-UA" smtClean="0"/>
              <a:t>11.12.2024</a:t>
            </a:fld>
            <a:endParaRPr lang="uk-UA"/>
          </a:p>
        </p:txBody>
      </p:sp>
      <p:sp>
        <p:nvSpPr>
          <p:cNvPr id="5" name="Нижний колонтитул 4">
            <a:extLst>
              <a:ext uri="{FF2B5EF4-FFF2-40B4-BE49-F238E27FC236}">
                <a16:creationId xmlns:a16="http://schemas.microsoft.com/office/drawing/2014/main" id="{AE19BA77-FA5B-2C38-B242-3445C545A233}"/>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34521DE9-1376-5D1F-917D-9EB218377334}"/>
              </a:ext>
            </a:extLst>
          </p:cNvPr>
          <p:cNvSpPr>
            <a:spLocks noGrp="1"/>
          </p:cNvSpPr>
          <p:nvPr>
            <p:ph type="sldNum" sz="quarter" idx="12"/>
          </p:nvPr>
        </p:nvSpPr>
        <p:spPr/>
        <p:txBody>
          <a:bodyPr/>
          <a:lstStyle/>
          <a:p>
            <a:fld id="{E2390DCC-05D0-4303-8950-BBD6F13448F8}" type="slidenum">
              <a:rPr lang="uk-UA" smtClean="0"/>
              <a:t>‹№›</a:t>
            </a:fld>
            <a:endParaRPr lang="uk-UA"/>
          </a:p>
        </p:txBody>
      </p:sp>
    </p:spTree>
    <p:extLst>
      <p:ext uri="{BB962C8B-B14F-4D97-AF65-F5344CB8AC3E}">
        <p14:creationId xmlns:p14="http://schemas.microsoft.com/office/powerpoint/2010/main" val="289623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FC4103-EDA6-B8F5-58D6-92014A1EA97D}"/>
              </a:ext>
            </a:extLst>
          </p:cNvPr>
          <p:cNvSpPr>
            <a:spLocks noGrp="1"/>
          </p:cNvSpPr>
          <p:nvPr>
            <p:ph type="title"/>
          </p:nvPr>
        </p:nvSpPr>
        <p:spPr/>
        <p:txBody>
          <a:bodyPr/>
          <a:lstStyle/>
          <a:p>
            <a:r>
              <a:rPr lang="ru-RU"/>
              <a:t>Образец заголовка</a:t>
            </a:r>
            <a:endParaRPr lang="uk-UA"/>
          </a:p>
        </p:txBody>
      </p:sp>
      <p:sp>
        <p:nvSpPr>
          <p:cNvPr id="3" name="Объект 2">
            <a:extLst>
              <a:ext uri="{FF2B5EF4-FFF2-40B4-BE49-F238E27FC236}">
                <a16:creationId xmlns:a16="http://schemas.microsoft.com/office/drawing/2014/main" id="{DFC92860-8D5C-B19B-629B-FADB1A19F3BB}"/>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4CF895F4-D4FD-6B35-3574-835384A8E06C}"/>
              </a:ext>
            </a:extLst>
          </p:cNvPr>
          <p:cNvSpPr>
            <a:spLocks noGrp="1"/>
          </p:cNvSpPr>
          <p:nvPr>
            <p:ph type="dt" sz="half" idx="10"/>
          </p:nvPr>
        </p:nvSpPr>
        <p:spPr/>
        <p:txBody>
          <a:bodyPr/>
          <a:lstStyle/>
          <a:p>
            <a:fld id="{49BF0B5E-CAD4-48B9-83B6-E32B444A1751}" type="datetimeFigureOut">
              <a:rPr lang="uk-UA" smtClean="0"/>
              <a:t>11.12.2024</a:t>
            </a:fld>
            <a:endParaRPr lang="uk-UA"/>
          </a:p>
        </p:txBody>
      </p:sp>
      <p:sp>
        <p:nvSpPr>
          <p:cNvPr id="5" name="Нижний колонтитул 4">
            <a:extLst>
              <a:ext uri="{FF2B5EF4-FFF2-40B4-BE49-F238E27FC236}">
                <a16:creationId xmlns:a16="http://schemas.microsoft.com/office/drawing/2014/main" id="{A3314CCD-88E0-DA18-E4C3-2DB644ED9CB0}"/>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65DC265D-3B1C-04C2-B48D-20A21E06993B}"/>
              </a:ext>
            </a:extLst>
          </p:cNvPr>
          <p:cNvSpPr>
            <a:spLocks noGrp="1"/>
          </p:cNvSpPr>
          <p:nvPr>
            <p:ph type="sldNum" sz="quarter" idx="12"/>
          </p:nvPr>
        </p:nvSpPr>
        <p:spPr/>
        <p:txBody>
          <a:bodyPr/>
          <a:lstStyle/>
          <a:p>
            <a:fld id="{E2390DCC-05D0-4303-8950-BBD6F13448F8}" type="slidenum">
              <a:rPr lang="uk-UA" smtClean="0"/>
              <a:t>‹№›</a:t>
            </a:fld>
            <a:endParaRPr lang="uk-UA"/>
          </a:p>
        </p:txBody>
      </p:sp>
    </p:spTree>
    <p:extLst>
      <p:ext uri="{BB962C8B-B14F-4D97-AF65-F5344CB8AC3E}">
        <p14:creationId xmlns:p14="http://schemas.microsoft.com/office/powerpoint/2010/main" val="1113810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389BA4-C258-B12C-A0BA-2544117801FE}"/>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uk-UA"/>
          </a:p>
        </p:txBody>
      </p:sp>
      <p:sp>
        <p:nvSpPr>
          <p:cNvPr id="3" name="Текст 2">
            <a:extLst>
              <a:ext uri="{FF2B5EF4-FFF2-40B4-BE49-F238E27FC236}">
                <a16:creationId xmlns:a16="http://schemas.microsoft.com/office/drawing/2014/main" id="{17482AA0-DD2E-57A3-C61F-D46929CDAF7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6DD8F800-533D-7729-79B1-D13A5C4C1FD9}"/>
              </a:ext>
            </a:extLst>
          </p:cNvPr>
          <p:cNvSpPr>
            <a:spLocks noGrp="1"/>
          </p:cNvSpPr>
          <p:nvPr>
            <p:ph type="dt" sz="half" idx="10"/>
          </p:nvPr>
        </p:nvSpPr>
        <p:spPr/>
        <p:txBody>
          <a:bodyPr/>
          <a:lstStyle/>
          <a:p>
            <a:fld id="{49BF0B5E-CAD4-48B9-83B6-E32B444A1751}" type="datetimeFigureOut">
              <a:rPr lang="uk-UA" smtClean="0"/>
              <a:t>11.12.2024</a:t>
            </a:fld>
            <a:endParaRPr lang="uk-UA"/>
          </a:p>
        </p:txBody>
      </p:sp>
      <p:sp>
        <p:nvSpPr>
          <p:cNvPr id="5" name="Нижний колонтитул 4">
            <a:extLst>
              <a:ext uri="{FF2B5EF4-FFF2-40B4-BE49-F238E27FC236}">
                <a16:creationId xmlns:a16="http://schemas.microsoft.com/office/drawing/2014/main" id="{DA6D2E90-C843-86BC-A9C4-2B3A2E3C2B72}"/>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FA17BD07-2B76-6D0D-0831-D3550F6B241C}"/>
              </a:ext>
            </a:extLst>
          </p:cNvPr>
          <p:cNvSpPr>
            <a:spLocks noGrp="1"/>
          </p:cNvSpPr>
          <p:nvPr>
            <p:ph type="sldNum" sz="quarter" idx="12"/>
          </p:nvPr>
        </p:nvSpPr>
        <p:spPr/>
        <p:txBody>
          <a:bodyPr/>
          <a:lstStyle/>
          <a:p>
            <a:fld id="{E2390DCC-05D0-4303-8950-BBD6F13448F8}" type="slidenum">
              <a:rPr lang="uk-UA" smtClean="0"/>
              <a:t>‹№›</a:t>
            </a:fld>
            <a:endParaRPr lang="uk-UA"/>
          </a:p>
        </p:txBody>
      </p:sp>
    </p:spTree>
    <p:extLst>
      <p:ext uri="{BB962C8B-B14F-4D97-AF65-F5344CB8AC3E}">
        <p14:creationId xmlns:p14="http://schemas.microsoft.com/office/powerpoint/2010/main" val="3121711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63C014-2301-44E0-F071-137D2297B55A}"/>
              </a:ext>
            </a:extLst>
          </p:cNvPr>
          <p:cNvSpPr>
            <a:spLocks noGrp="1"/>
          </p:cNvSpPr>
          <p:nvPr>
            <p:ph type="title"/>
          </p:nvPr>
        </p:nvSpPr>
        <p:spPr/>
        <p:txBody>
          <a:bodyPr/>
          <a:lstStyle/>
          <a:p>
            <a:r>
              <a:rPr lang="ru-RU"/>
              <a:t>Образец заголовка</a:t>
            </a:r>
            <a:endParaRPr lang="uk-UA"/>
          </a:p>
        </p:txBody>
      </p:sp>
      <p:sp>
        <p:nvSpPr>
          <p:cNvPr id="3" name="Объект 2">
            <a:extLst>
              <a:ext uri="{FF2B5EF4-FFF2-40B4-BE49-F238E27FC236}">
                <a16:creationId xmlns:a16="http://schemas.microsoft.com/office/drawing/2014/main" id="{DC820B34-BCEC-9DCB-3BCE-B416523FFD91}"/>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a:extLst>
              <a:ext uri="{FF2B5EF4-FFF2-40B4-BE49-F238E27FC236}">
                <a16:creationId xmlns:a16="http://schemas.microsoft.com/office/drawing/2014/main" id="{ECC7E4F4-0646-82B3-98D1-B267A073E213}"/>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a:extLst>
              <a:ext uri="{FF2B5EF4-FFF2-40B4-BE49-F238E27FC236}">
                <a16:creationId xmlns:a16="http://schemas.microsoft.com/office/drawing/2014/main" id="{DFD55097-82BD-0155-B33A-14B77135A5A4}"/>
              </a:ext>
            </a:extLst>
          </p:cNvPr>
          <p:cNvSpPr>
            <a:spLocks noGrp="1"/>
          </p:cNvSpPr>
          <p:nvPr>
            <p:ph type="dt" sz="half" idx="10"/>
          </p:nvPr>
        </p:nvSpPr>
        <p:spPr/>
        <p:txBody>
          <a:bodyPr/>
          <a:lstStyle/>
          <a:p>
            <a:fld id="{49BF0B5E-CAD4-48B9-83B6-E32B444A1751}" type="datetimeFigureOut">
              <a:rPr lang="uk-UA" smtClean="0"/>
              <a:t>11.12.2024</a:t>
            </a:fld>
            <a:endParaRPr lang="uk-UA"/>
          </a:p>
        </p:txBody>
      </p:sp>
      <p:sp>
        <p:nvSpPr>
          <p:cNvPr id="6" name="Нижний колонтитул 5">
            <a:extLst>
              <a:ext uri="{FF2B5EF4-FFF2-40B4-BE49-F238E27FC236}">
                <a16:creationId xmlns:a16="http://schemas.microsoft.com/office/drawing/2014/main" id="{71FC70D5-B11A-9768-9E75-7A900C420D4C}"/>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53C5C8B2-76C4-968A-9913-E48AD18CE384}"/>
              </a:ext>
            </a:extLst>
          </p:cNvPr>
          <p:cNvSpPr>
            <a:spLocks noGrp="1"/>
          </p:cNvSpPr>
          <p:nvPr>
            <p:ph type="sldNum" sz="quarter" idx="12"/>
          </p:nvPr>
        </p:nvSpPr>
        <p:spPr/>
        <p:txBody>
          <a:bodyPr/>
          <a:lstStyle/>
          <a:p>
            <a:fld id="{E2390DCC-05D0-4303-8950-BBD6F13448F8}" type="slidenum">
              <a:rPr lang="uk-UA" smtClean="0"/>
              <a:t>‹№›</a:t>
            </a:fld>
            <a:endParaRPr lang="uk-UA"/>
          </a:p>
        </p:txBody>
      </p:sp>
    </p:spTree>
    <p:extLst>
      <p:ext uri="{BB962C8B-B14F-4D97-AF65-F5344CB8AC3E}">
        <p14:creationId xmlns:p14="http://schemas.microsoft.com/office/powerpoint/2010/main" val="582406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F9DE0D-EBE7-EAE5-6617-BAC62680D8E5}"/>
              </a:ext>
            </a:extLst>
          </p:cNvPr>
          <p:cNvSpPr>
            <a:spLocks noGrp="1"/>
          </p:cNvSpPr>
          <p:nvPr>
            <p:ph type="title"/>
          </p:nvPr>
        </p:nvSpPr>
        <p:spPr>
          <a:xfrm>
            <a:off x="839788" y="365125"/>
            <a:ext cx="10515600" cy="1325563"/>
          </a:xfrm>
        </p:spPr>
        <p:txBody>
          <a:bodyPr/>
          <a:lstStyle/>
          <a:p>
            <a:r>
              <a:rPr lang="ru-RU"/>
              <a:t>Образец заголовка</a:t>
            </a:r>
            <a:endParaRPr lang="uk-UA"/>
          </a:p>
        </p:txBody>
      </p:sp>
      <p:sp>
        <p:nvSpPr>
          <p:cNvPr id="3" name="Текст 2">
            <a:extLst>
              <a:ext uri="{FF2B5EF4-FFF2-40B4-BE49-F238E27FC236}">
                <a16:creationId xmlns:a16="http://schemas.microsoft.com/office/drawing/2014/main" id="{712DEB4F-3E01-1DE3-6D29-3BCEA89669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484AFE75-925A-B65C-E6E1-571534D775C0}"/>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a:extLst>
              <a:ext uri="{FF2B5EF4-FFF2-40B4-BE49-F238E27FC236}">
                <a16:creationId xmlns:a16="http://schemas.microsoft.com/office/drawing/2014/main" id="{DCC5D88C-3EFD-411C-D486-F6F6891C7A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2B48E3CE-3D94-D636-EE47-F1B232F0F13E}"/>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6">
            <a:extLst>
              <a:ext uri="{FF2B5EF4-FFF2-40B4-BE49-F238E27FC236}">
                <a16:creationId xmlns:a16="http://schemas.microsoft.com/office/drawing/2014/main" id="{D2A92517-3EDF-2D47-56B7-186F3F759ECD}"/>
              </a:ext>
            </a:extLst>
          </p:cNvPr>
          <p:cNvSpPr>
            <a:spLocks noGrp="1"/>
          </p:cNvSpPr>
          <p:nvPr>
            <p:ph type="dt" sz="half" idx="10"/>
          </p:nvPr>
        </p:nvSpPr>
        <p:spPr/>
        <p:txBody>
          <a:bodyPr/>
          <a:lstStyle/>
          <a:p>
            <a:fld id="{49BF0B5E-CAD4-48B9-83B6-E32B444A1751}" type="datetimeFigureOut">
              <a:rPr lang="uk-UA" smtClean="0"/>
              <a:t>11.12.2024</a:t>
            </a:fld>
            <a:endParaRPr lang="uk-UA"/>
          </a:p>
        </p:txBody>
      </p:sp>
      <p:sp>
        <p:nvSpPr>
          <p:cNvPr id="8" name="Нижний колонтитул 7">
            <a:extLst>
              <a:ext uri="{FF2B5EF4-FFF2-40B4-BE49-F238E27FC236}">
                <a16:creationId xmlns:a16="http://schemas.microsoft.com/office/drawing/2014/main" id="{C07595E3-2C13-A03B-3E3B-1F21C75AE762}"/>
              </a:ext>
            </a:extLst>
          </p:cNvPr>
          <p:cNvSpPr>
            <a:spLocks noGrp="1"/>
          </p:cNvSpPr>
          <p:nvPr>
            <p:ph type="ftr" sz="quarter" idx="11"/>
          </p:nvPr>
        </p:nvSpPr>
        <p:spPr/>
        <p:txBody>
          <a:bodyPr/>
          <a:lstStyle/>
          <a:p>
            <a:endParaRPr lang="uk-UA"/>
          </a:p>
        </p:txBody>
      </p:sp>
      <p:sp>
        <p:nvSpPr>
          <p:cNvPr id="9" name="Номер слайда 8">
            <a:extLst>
              <a:ext uri="{FF2B5EF4-FFF2-40B4-BE49-F238E27FC236}">
                <a16:creationId xmlns:a16="http://schemas.microsoft.com/office/drawing/2014/main" id="{ECB987CF-24DE-A58F-F4A7-58CC9E2F378F}"/>
              </a:ext>
            </a:extLst>
          </p:cNvPr>
          <p:cNvSpPr>
            <a:spLocks noGrp="1"/>
          </p:cNvSpPr>
          <p:nvPr>
            <p:ph type="sldNum" sz="quarter" idx="12"/>
          </p:nvPr>
        </p:nvSpPr>
        <p:spPr/>
        <p:txBody>
          <a:bodyPr/>
          <a:lstStyle/>
          <a:p>
            <a:fld id="{E2390DCC-05D0-4303-8950-BBD6F13448F8}" type="slidenum">
              <a:rPr lang="uk-UA" smtClean="0"/>
              <a:t>‹№›</a:t>
            </a:fld>
            <a:endParaRPr lang="uk-UA"/>
          </a:p>
        </p:txBody>
      </p:sp>
    </p:spTree>
    <p:extLst>
      <p:ext uri="{BB962C8B-B14F-4D97-AF65-F5344CB8AC3E}">
        <p14:creationId xmlns:p14="http://schemas.microsoft.com/office/powerpoint/2010/main" val="4004086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BE232F-4824-ED90-5C74-A28360CD1423}"/>
              </a:ext>
            </a:extLst>
          </p:cNvPr>
          <p:cNvSpPr>
            <a:spLocks noGrp="1"/>
          </p:cNvSpPr>
          <p:nvPr>
            <p:ph type="title"/>
          </p:nvPr>
        </p:nvSpPr>
        <p:spPr/>
        <p:txBody>
          <a:bodyPr/>
          <a:lstStyle/>
          <a:p>
            <a:r>
              <a:rPr lang="ru-RU"/>
              <a:t>Образец заголовка</a:t>
            </a:r>
            <a:endParaRPr lang="uk-UA"/>
          </a:p>
        </p:txBody>
      </p:sp>
      <p:sp>
        <p:nvSpPr>
          <p:cNvPr id="3" name="Дата 2">
            <a:extLst>
              <a:ext uri="{FF2B5EF4-FFF2-40B4-BE49-F238E27FC236}">
                <a16:creationId xmlns:a16="http://schemas.microsoft.com/office/drawing/2014/main" id="{89408606-AD26-8A31-8D82-01763BD6DDA7}"/>
              </a:ext>
            </a:extLst>
          </p:cNvPr>
          <p:cNvSpPr>
            <a:spLocks noGrp="1"/>
          </p:cNvSpPr>
          <p:nvPr>
            <p:ph type="dt" sz="half" idx="10"/>
          </p:nvPr>
        </p:nvSpPr>
        <p:spPr/>
        <p:txBody>
          <a:bodyPr/>
          <a:lstStyle/>
          <a:p>
            <a:fld id="{49BF0B5E-CAD4-48B9-83B6-E32B444A1751}" type="datetimeFigureOut">
              <a:rPr lang="uk-UA" smtClean="0"/>
              <a:t>11.12.2024</a:t>
            </a:fld>
            <a:endParaRPr lang="uk-UA"/>
          </a:p>
        </p:txBody>
      </p:sp>
      <p:sp>
        <p:nvSpPr>
          <p:cNvPr id="4" name="Нижний колонтитул 3">
            <a:extLst>
              <a:ext uri="{FF2B5EF4-FFF2-40B4-BE49-F238E27FC236}">
                <a16:creationId xmlns:a16="http://schemas.microsoft.com/office/drawing/2014/main" id="{08319342-8001-8525-459D-28BFAFF429F5}"/>
              </a:ext>
            </a:extLst>
          </p:cNvPr>
          <p:cNvSpPr>
            <a:spLocks noGrp="1"/>
          </p:cNvSpPr>
          <p:nvPr>
            <p:ph type="ftr" sz="quarter" idx="11"/>
          </p:nvPr>
        </p:nvSpPr>
        <p:spPr/>
        <p:txBody>
          <a:bodyPr/>
          <a:lstStyle/>
          <a:p>
            <a:endParaRPr lang="uk-UA"/>
          </a:p>
        </p:txBody>
      </p:sp>
      <p:sp>
        <p:nvSpPr>
          <p:cNvPr id="5" name="Номер слайда 4">
            <a:extLst>
              <a:ext uri="{FF2B5EF4-FFF2-40B4-BE49-F238E27FC236}">
                <a16:creationId xmlns:a16="http://schemas.microsoft.com/office/drawing/2014/main" id="{D5878310-091F-239A-68CF-6A9D9DF29815}"/>
              </a:ext>
            </a:extLst>
          </p:cNvPr>
          <p:cNvSpPr>
            <a:spLocks noGrp="1"/>
          </p:cNvSpPr>
          <p:nvPr>
            <p:ph type="sldNum" sz="quarter" idx="12"/>
          </p:nvPr>
        </p:nvSpPr>
        <p:spPr/>
        <p:txBody>
          <a:bodyPr/>
          <a:lstStyle/>
          <a:p>
            <a:fld id="{E2390DCC-05D0-4303-8950-BBD6F13448F8}" type="slidenum">
              <a:rPr lang="uk-UA" smtClean="0"/>
              <a:t>‹№›</a:t>
            </a:fld>
            <a:endParaRPr lang="uk-UA"/>
          </a:p>
        </p:txBody>
      </p:sp>
    </p:spTree>
    <p:extLst>
      <p:ext uri="{BB962C8B-B14F-4D97-AF65-F5344CB8AC3E}">
        <p14:creationId xmlns:p14="http://schemas.microsoft.com/office/powerpoint/2010/main" val="606562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30B21857-A592-7F04-D0CC-E9B7736D13FE}"/>
              </a:ext>
            </a:extLst>
          </p:cNvPr>
          <p:cNvSpPr>
            <a:spLocks noGrp="1"/>
          </p:cNvSpPr>
          <p:nvPr>
            <p:ph type="dt" sz="half" idx="10"/>
          </p:nvPr>
        </p:nvSpPr>
        <p:spPr/>
        <p:txBody>
          <a:bodyPr/>
          <a:lstStyle/>
          <a:p>
            <a:fld id="{49BF0B5E-CAD4-48B9-83B6-E32B444A1751}" type="datetimeFigureOut">
              <a:rPr lang="uk-UA" smtClean="0"/>
              <a:t>11.12.2024</a:t>
            </a:fld>
            <a:endParaRPr lang="uk-UA"/>
          </a:p>
        </p:txBody>
      </p:sp>
      <p:sp>
        <p:nvSpPr>
          <p:cNvPr id="3" name="Нижний колонтитул 2">
            <a:extLst>
              <a:ext uri="{FF2B5EF4-FFF2-40B4-BE49-F238E27FC236}">
                <a16:creationId xmlns:a16="http://schemas.microsoft.com/office/drawing/2014/main" id="{118A1133-14F1-5BD4-5357-24C214A72F60}"/>
              </a:ext>
            </a:extLst>
          </p:cNvPr>
          <p:cNvSpPr>
            <a:spLocks noGrp="1"/>
          </p:cNvSpPr>
          <p:nvPr>
            <p:ph type="ftr" sz="quarter" idx="11"/>
          </p:nvPr>
        </p:nvSpPr>
        <p:spPr/>
        <p:txBody>
          <a:bodyPr/>
          <a:lstStyle/>
          <a:p>
            <a:endParaRPr lang="uk-UA"/>
          </a:p>
        </p:txBody>
      </p:sp>
      <p:sp>
        <p:nvSpPr>
          <p:cNvPr id="4" name="Номер слайда 3">
            <a:extLst>
              <a:ext uri="{FF2B5EF4-FFF2-40B4-BE49-F238E27FC236}">
                <a16:creationId xmlns:a16="http://schemas.microsoft.com/office/drawing/2014/main" id="{9535F8F9-9618-A2B9-D4E0-3EED26060A92}"/>
              </a:ext>
            </a:extLst>
          </p:cNvPr>
          <p:cNvSpPr>
            <a:spLocks noGrp="1"/>
          </p:cNvSpPr>
          <p:nvPr>
            <p:ph type="sldNum" sz="quarter" idx="12"/>
          </p:nvPr>
        </p:nvSpPr>
        <p:spPr/>
        <p:txBody>
          <a:bodyPr/>
          <a:lstStyle/>
          <a:p>
            <a:fld id="{E2390DCC-05D0-4303-8950-BBD6F13448F8}" type="slidenum">
              <a:rPr lang="uk-UA" smtClean="0"/>
              <a:t>‹№›</a:t>
            </a:fld>
            <a:endParaRPr lang="uk-UA"/>
          </a:p>
        </p:txBody>
      </p:sp>
    </p:spTree>
    <p:extLst>
      <p:ext uri="{BB962C8B-B14F-4D97-AF65-F5344CB8AC3E}">
        <p14:creationId xmlns:p14="http://schemas.microsoft.com/office/powerpoint/2010/main" val="151480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7CF2DB-1518-184F-5774-C53919771DE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Объект 2">
            <a:extLst>
              <a:ext uri="{FF2B5EF4-FFF2-40B4-BE49-F238E27FC236}">
                <a16:creationId xmlns:a16="http://schemas.microsoft.com/office/drawing/2014/main" id="{68AA6864-6EA3-85EB-4138-6D7F85AF38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a:extLst>
              <a:ext uri="{FF2B5EF4-FFF2-40B4-BE49-F238E27FC236}">
                <a16:creationId xmlns:a16="http://schemas.microsoft.com/office/drawing/2014/main" id="{04C5AD5F-A3FA-FEB7-4B63-E02C5DF857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1E951895-2854-DE78-275C-327584A258E8}"/>
              </a:ext>
            </a:extLst>
          </p:cNvPr>
          <p:cNvSpPr>
            <a:spLocks noGrp="1"/>
          </p:cNvSpPr>
          <p:nvPr>
            <p:ph type="dt" sz="half" idx="10"/>
          </p:nvPr>
        </p:nvSpPr>
        <p:spPr/>
        <p:txBody>
          <a:bodyPr/>
          <a:lstStyle/>
          <a:p>
            <a:fld id="{49BF0B5E-CAD4-48B9-83B6-E32B444A1751}" type="datetimeFigureOut">
              <a:rPr lang="uk-UA" smtClean="0"/>
              <a:t>11.12.2024</a:t>
            </a:fld>
            <a:endParaRPr lang="uk-UA"/>
          </a:p>
        </p:txBody>
      </p:sp>
      <p:sp>
        <p:nvSpPr>
          <p:cNvPr id="6" name="Нижний колонтитул 5">
            <a:extLst>
              <a:ext uri="{FF2B5EF4-FFF2-40B4-BE49-F238E27FC236}">
                <a16:creationId xmlns:a16="http://schemas.microsoft.com/office/drawing/2014/main" id="{EB0620D5-3A4F-3EE8-A1F5-1DE756819562}"/>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CB0028A3-9CD0-AB44-7D0E-744A5F37A366}"/>
              </a:ext>
            </a:extLst>
          </p:cNvPr>
          <p:cNvSpPr>
            <a:spLocks noGrp="1"/>
          </p:cNvSpPr>
          <p:nvPr>
            <p:ph type="sldNum" sz="quarter" idx="12"/>
          </p:nvPr>
        </p:nvSpPr>
        <p:spPr/>
        <p:txBody>
          <a:bodyPr/>
          <a:lstStyle/>
          <a:p>
            <a:fld id="{E2390DCC-05D0-4303-8950-BBD6F13448F8}" type="slidenum">
              <a:rPr lang="uk-UA" smtClean="0"/>
              <a:t>‹№›</a:t>
            </a:fld>
            <a:endParaRPr lang="uk-UA"/>
          </a:p>
        </p:txBody>
      </p:sp>
    </p:spTree>
    <p:extLst>
      <p:ext uri="{BB962C8B-B14F-4D97-AF65-F5344CB8AC3E}">
        <p14:creationId xmlns:p14="http://schemas.microsoft.com/office/powerpoint/2010/main" val="2544180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FC9F0D-E4A5-B9A8-53F9-A1039CADAD1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Рисунок 2">
            <a:extLst>
              <a:ext uri="{FF2B5EF4-FFF2-40B4-BE49-F238E27FC236}">
                <a16:creationId xmlns:a16="http://schemas.microsoft.com/office/drawing/2014/main" id="{56867CB8-7C03-6130-851A-31C2694ADB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a:extLst>
              <a:ext uri="{FF2B5EF4-FFF2-40B4-BE49-F238E27FC236}">
                <a16:creationId xmlns:a16="http://schemas.microsoft.com/office/drawing/2014/main" id="{41E298FB-B2C8-9DE3-CA05-4B3599066A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AC73DC7-4AF7-E46D-5FF3-152DDE53F32F}"/>
              </a:ext>
            </a:extLst>
          </p:cNvPr>
          <p:cNvSpPr>
            <a:spLocks noGrp="1"/>
          </p:cNvSpPr>
          <p:nvPr>
            <p:ph type="dt" sz="half" idx="10"/>
          </p:nvPr>
        </p:nvSpPr>
        <p:spPr/>
        <p:txBody>
          <a:bodyPr/>
          <a:lstStyle/>
          <a:p>
            <a:fld id="{49BF0B5E-CAD4-48B9-83B6-E32B444A1751}" type="datetimeFigureOut">
              <a:rPr lang="uk-UA" smtClean="0"/>
              <a:t>11.12.2024</a:t>
            </a:fld>
            <a:endParaRPr lang="uk-UA"/>
          </a:p>
        </p:txBody>
      </p:sp>
      <p:sp>
        <p:nvSpPr>
          <p:cNvPr id="6" name="Нижний колонтитул 5">
            <a:extLst>
              <a:ext uri="{FF2B5EF4-FFF2-40B4-BE49-F238E27FC236}">
                <a16:creationId xmlns:a16="http://schemas.microsoft.com/office/drawing/2014/main" id="{41F38215-9E77-F41C-7BC5-DF7A73324CCC}"/>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95687574-0346-9256-5D18-DD9019008C7C}"/>
              </a:ext>
            </a:extLst>
          </p:cNvPr>
          <p:cNvSpPr>
            <a:spLocks noGrp="1"/>
          </p:cNvSpPr>
          <p:nvPr>
            <p:ph type="sldNum" sz="quarter" idx="12"/>
          </p:nvPr>
        </p:nvSpPr>
        <p:spPr/>
        <p:txBody>
          <a:bodyPr/>
          <a:lstStyle/>
          <a:p>
            <a:fld id="{E2390DCC-05D0-4303-8950-BBD6F13448F8}" type="slidenum">
              <a:rPr lang="uk-UA" smtClean="0"/>
              <a:t>‹№›</a:t>
            </a:fld>
            <a:endParaRPr lang="uk-UA"/>
          </a:p>
        </p:txBody>
      </p:sp>
    </p:spTree>
    <p:extLst>
      <p:ext uri="{BB962C8B-B14F-4D97-AF65-F5344CB8AC3E}">
        <p14:creationId xmlns:p14="http://schemas.microsoft.com/office/powerpoint/2010/main" val="1777198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2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B1B829-16A8-366F-DEED-1F19FA11D2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uk-UA"/>
          </a:p>
        </p:txBody>
      </p:sp>
      <p:sp>
        <p:nvSpPr>
          <p:cNvPr id="3" name="Текст 2">
            <a:extLst>
              <a:ext uri="{FF2B5EF4-FFF2-40B4-BE49-F238E27FC236}">
                <a16:creationId xmlns:a16="http://schemas.microsoft.com/office/drawing/2014/main" id="{2FB4DD17-3639-6202-62B0-3000AAE0E3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49A6D672-F554-2FB9-1A86-29C7551F07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BF0B5E-CAD4-48B9-83B6-E32B444A1751}" type="datetimeFigureOut">
              <a:rPr lang="uk-UA" smtClean="0"/>
              <a:t>11.12.2024</a:t>
            </a:fld>
            <a:endParaRPr lang="uk-UA"/>
          </a:p>
        </p:txBody>
      </p:sp>
      <p:sp>
        <p:nvSpPr>
          <p:cNvPr id="5" name="Нижний колонтитул 4">
            <a:extLst>
              <a:ext uri="{FF2B5EF4-FFF2-40B4-BE49-F238E27FC236}">
                <a16:creationId xmlns:a16="http://schemas.microsoft.com/office/drawing/2014/main" id="{42590C95-495C-4248-A336-3BC7E69C7C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uk-UA"/>
          </a:p>
        </p:txBody>
      </p:sp>
      <p:sp>
        <p:nvSpPr>
          <p:cNvPr id="6" name="Номер слайда 5">
            <a:extLst>
              <a:ext uri="{FF2B5EF4-FFF2-40B4-BE49-F238E27FC236}">
                <a16:creationId xmlns:a16="http://schemas.microsoft.com/office/drawing/2014/main" id="{780316A2-DCAB-041E-D7E6-6E9F5A3F8F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390DCC-05D0-4303-8950-BBD6F13448F8}" type="slidenum">
              <a:rPr lang="uk-UA" smtClean="0"/>
              <a:t>‹№›</a:t>
            </a:fld>
            <a:endParaRPr lang="uk-UA"/>
          </a:p>
        </p:txBody>
      </p:sp>
    </p:spTree>
    <p:extLst>
      <p:ext uri="{BB962C8B-B14F-4D97-AF65-F5344CB8AC3E}">
        <p14:creationId xmlns:p14="http://schemas.microsoft.com/office/powerpoint/2010/main" val="1587295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C11E50A-EBB1-87B3-96E7-9CBDA9CA811B}"/>
              </a:ext>
            </a:extLst>
          </p:cNvPr>
          <p:cNvSpPr txBox="1"/>
          <p:nvPr/>
        </p:nvSpPr>
        <p:spPr>
          <a:xfrm>
            <a:off x="741680" y="720181"/>
            <a:ext cx="10871200" cy="541763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lnSpc>
                <a:spcPct val="107000"/>
              </a:lnSpc>
              <a:spcAft>
                <a:spcPts val="800"/>
              </a:spcAft>
            </a:pPr>
            <a:r>
              <a:rPr lang="uk-UA" sz="1800" b="1" dirty="0">
                <a:effectLst/>
                <a:latin typeface="Times New Roman" panose="02020603050405020304" pitchFamily="18" charset="0"/>
                <a:ea typeface="Times New Roman" panose="02020603050405020304" pitchFamily="18" charset="0"/>
              </a:rPr>
              <a:t>МІНІСТЕРСТВО ОСВІТИ І НАУКИ УКРАЇНИ</a:t>
            </a:r>
            <a:br>
              <a:rPr lang="ru-RU" sz="1800" b="1" dirty="0">
                <a:effectLst/>
                <a:latin typeface="Times New Roman" panose="02020603050405020304" pitchFamily="18" charset="0"/>
                <a:ea typeface="Times New Roman" panose="02020603050405020304" pitchFamily="18" charset="0"/>
              </a:rPr>
            </a:br>
            <a:r>
              <a:rPr lang="uk-UA" sz="1800" b="1" dirty="0">
                <a:effectLst/>
                <a:latin typeface="Times New Roman" panose="02020603050405020304" pitchFamily="18" charset="0"/>
                <a:ea typeface="Times New Roman" panose="02020603050405020304" pitchFamily="18" charset="0"/>
              </a:rPr>
              <a:t> </a:t>
            </a:r>
            <a:br>
              <a:rPr lang="ru-RU" sz="1800" b="1" dirty="0">
                <a:effectLst/>
                <a:latin typeface="Times New Roman" panose="02020603050405020304" pitchFamily="18" charset="0"/>
                <a:ea typeface="Times New Roman" panose="02020603050405020304" pitchFamily="18" charset="0"/>
              </a:rPr>
            </a:br>
            <a:r>
              <a:rPr lang="uk-UA" sz="1800" b="1" dirty="0">
                <a:effectLst/>
                <a:latin typeface="Times New Roman" panose="02020603050405020304" pitchFamily="18" charset="0"/>
                <a:ea typeface="Times New Roman" panose="02020603050405020304" pitchFamily="18" charset="0"/>
              </a:rPr>
              <a:t>НАЦІОНАЛЬНИЙ ТЕХНІЧНИЙ УНІВЕРСИТЕТ</a:t>
            </a:r>
            <a:br>
              <a:rPr lang="ru-RU" sz="1800" b="1" dirty="0">
                <a:effectLst/>
                <a:latin typeface="Times New Roman" panose="02020603050405020304" pitchFamily="18" charset="0"/>
                <a:ea typeface="Times New Roman" panose="02020603050405020304" pitchFamily="18" charset="0"/>
              </a:rPr>
            </a:br>
            <a:r>
              <a:rPr lang="uk-UA" sz="1800" b="1" dirty="0">
                <a:effectLst/>
                <a:latin typeface="Times New Roman" panose="02020603050405020304" pitchFamily="18" charset="0"/>
                <a:ea typeface="Times New Roman" panose="02020603050405020304" pitchFamily="18" charset="0"/>
              </a:rPr>
              <a:t>«ХАРКІВСЬКИЙ ПОЛІТЕХНІЧНИЙ ІНСТИТУТ»</a:t>
            </a:r>
          </a:p>
          <a:p>
            <a:pPr algn="ctr">
              <a:lnSpc>
                <a:spcPct val="107000"/>
              </a:lnSpc>
              <a:spcAft>
                <a:spcPts val="800"/>
              </a:spcAft>
            </a:pPr>
            <a:br>
              <a:rPr lang="ru-RU" sz="1800" b="1" dirty="0">
                <a:effectLst/>
                <a:latin typeface="Times New Roman" panose="02020603050405020304" pitchFamily="18" charset="0"/>
                <a:ea typeface="Times New Roman" panose="02020603050405020304" pitchFamily="18" charset="0"/>
              </a:rPr>
            </a:br>
            <a:r>
              <a:rPr lang="ru-RU" sz="1800" b="1" dirty="0">
                <a:solidFill>
                  <a:schemeClr val="accent4">
                    <a:lumMod val="75000"/>
                  </a:schemeClr>
                </a:solidFill>
                <a:effectLst/>
                <a:latin typeface="Times New Roman" panose="02020603050405020304" pitchFamily="18" charset="0"/>
                <a:ea typeface="Times New Roman" panose="02020603050405020304" pitchFamily="18" charset="0"/>
              </a:rPr>
              <a:t> </a:t>
            </a:r>
            <a:r>
              <a:rPr lang="ru-RU" sz="1800" b="1" i="1" kern="100" dirty="0">
                <a:effectLst/>
                <a:latin typeface="Times New Roman" panose="02020603050405020304" pitchFamily="18" charset="0"/>
                <a:ea typeface="Aptos" panose="020B0004020202020204" pitchFamily="34" charset="0"/>
                <a:cs typeface="Times New Roman" panose="02020603050405020304" pitchFamily="18" charset="0"/>
              </a:rPr>
              <a:t>Презентація магістерської дипломної роботи на тему: </a:t>
            </a:r>
            <a:endParaRPr lang="uk-UA" sz="1800" b="1" i="1"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pPr>
            <a:r>
              <a:rPr lang="uk-UA"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Підвищення показників ефективності роботи парових котлів середньої та великої потужностей на основі використання сучасних технологій при їх виробництві</a:t>
            </a:r>
            <a:r>
              <a:rPr lang="uk-UA"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uk-UA" sz="20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Bef>
                <a:spcPts val="5"/>
              </a:spcBef>
              <a:spcAft>
                <a:spcPts val="1200"/>
              </a:spcAft>
              <a:tabLst>
                <a:tab pos="4224655" algn="l"/>
                <a:tab pos="5582920" algn="l"/>
              </a:tabLst>
            </a:pPr>
            <a:endParaRPr lang="ru-RU" sz="1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5"/>
              </a:spcBef>
              <a:spcAft>
                <a:spcPts val="1200"/>
              </a:spcAft>
              <a:tabLst>
                <a:tab pos="4224655" algn="l"/>
                <a:tab pos="5582920" algn="l"/>
              </a:tabLst>
            </a:pPr>
            <a:endParaRPr lang="ru-RU" b="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5"/>
              </a:spcBef>
              <a:spcAft>
                <a:spcPts val="1200"/>
              </a:spcAft>
              <a:tabLst>
                <a:tab pos="4224655" algn="l"/>
                <a:tab pos="5582920" algn="l"/>
              </a:tabLst>
            </a:pPr>
            <a:r>
              <a:rPr lang="ru-RU" sz="1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Виконав</a:t>
            </a:r>
            <a:r>
              <a:rPr lang="uk-UA" sz="1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студент 2  курсу,   </a:t>
            </a:r>
            <a:r>
              <a:rPr lang="ru-RU" sz="1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групи</a:t>
            </a:r>
            <a:r>
              <a:rPr lang="ru-RU" sz="1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Е-М423а</a:t>
            </a:r>
            <a:r>
              <a:rPr lang="uk-UA" sz="1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800" b="1" kern="100" dirty="0">
                <a:effectLst/>
                <a:latin typeface="Times New Roman" panose="02020603050405020304" pitchFamily="18" charset="0"/>
                <a:ea typeface="Aptos" panose="020B0004020202020204" pitchFamily="34" charset="0"/>
                <a:cs typeface="Times New Roman" panose="02020603050405020304" pitchFamily="18" charset="0"/>
              </a:rPr>
              <a:t>Карпенко О.В. </a:t>
            </a:r>
            <a:endParaRPr lang="uk-UA" sz="1800" b="1"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uk-UA" sz="1800" b="1" kern="100" dirty="0">
                <a:effectLst/>
                <a:latin typeface="Times New Roman" panose="02020603050405020304" pitchFamily="18" charset="0"/>
                <a:ea typeface="Aptos" panose="020B0004020202020204" pitchFamily="34" charset="0"/>
                <a:cs typeface="Times New Roman" panose="02020603050405020304" pitchFamily="18" charset="0"/>
              </a:rPr>
              <a:t>Науковий керівник: </a:t>
            </a:r>
            <a:r>
              <a:rPr lang="ru-RU"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д-р техн. наук; </a:t>
            </a:r>
            <a:r>
              <a:rPr lang="ru-RU" sz="1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проф. </a:t>
            </a:r>
            <a:r>
              <a:rPr lang="uk-UA" sz="1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Єфімов</a:t>
            </a:r>
            <a:r>
              <a:rPr lang="ru-RU" sz="1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О.В.</a:t>
            </a:r>
            <a:endParaRPr lang="uk-UA" sz="1800" b="1" kern="100" dirty="0">
              <a:effectLst/>
              <a:latin typeface="Aptos" panose="020B0004020202020204" pitchFamily="34" charset="0"/>
              <a:ea typeface="Aptos" panose="020B0004020202020204" pitchFamily="34" charset="0"/>
              <a:cs typeface="Times New Roman" panose="02020603050405020304" pitchFamily="18" charset="0"/>
            </a:endParaRPr>
          </a:p>
          <a:p>
            <a:pPr algn="ctr"/>
            <a:endParaRPr lang="uk-UA" dirty="0"/>
          </a:p>
          <a:p>
            <a:pPr algn="ctr"/>
            <a:endParaRPr lang="uk-UA" dirty="0"/>
          </a:p>
          <a:p>
            <a:pPr algn="ctr"/>
            <a:r>
              <a:rPr lang="uk-UA" b="1" dirty="0">
                <a:latin typeface="Times New Roman" panose="02020603050405020304" pitchFamily="18" charset="0"/>
                <a:cs typeface="Times New Roman" panose="02020603050405020304" pitchFamily="18" charset="0"/>
              </a:rPr>
              <a:t>ХАРКІВ 2024</a:t>
            </a:r>
          </a:p>
        </p:txBody>
      </p:sp>
    </p:spTree>
    <p:extLst>
      <p:ext uri="{BB962C8B-B14F-4D97-AF65-F5344CB8AC3E}">
        <p14:creationId xmlns:p14="http://schemas.microsoft.com/office/powerpoint/2010/main" val="2450184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98C949-4E98-6D7E-D08E-4AC0FEFE8DAF}"/>
              </a:ext>
            </a:extLst>
          </p:cNvPr>
          <p:cNvSpPr txBox="1"/>
          <p:nvPr/>
        </p:nvSpPr>
        <p:spPr>
          <a:xfrm>
            <a:off x="2184400" y="525195"/>
            <a:ext cx="8636000"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uk-UA" sz="2400" b="1" dirty="0">
                <a:effectLst/>
                <a:latin typeface="Times New Roman" panose="02020603050405020304" pitchFamily="18" charset="0"/>
                <a:ea typeface="Aptos" panose="020B0004020202020204" pitchFamily="34" charset="0"/>
              </a:rPr>
              <a:t>Технологічний процес виготовлення газощільних панелей</a:t>
            </a:r>
            <a:endParaRPr lang="uk-UA" sz="2400" dirty="0"/>
          </a:p>
        </p:txBody>
      </p:sp>
      <p:sp>
        <p:nvSpPr>
          <p:cNvPr id="7" name="TextBox 6">
            <a:extLst>
              <a:ext uri="{FF2B5EF4-FFF2-40B4-BE49-F238E27FC236}">
                <a16:creationId xmlns:a16="http://schemas.microsoft.com/office/drawing/2014/main" id="{34307E62-D924-C9DA-F6F1-36132D5A0CAE}"/>
              </a:ext>
            </a:extLst>
          </p:cNvPr>
          <p:cNvSpPr txBox="1"/>
          <p:nvPr/>
        </p:nvSpPr>
        <p:spPr>
          <a:xfrm>
            <a:off x="2062480" y="1435854"/>
            <a:ext cx="6096000" cy="461665"/>
          </a:xfrm>
          <a:prstGeom prst="rect">
            <a:avLst/>
          </a:prstGeom>
          <a:noFill/>
        </p:spPr>
        <p:txBody>
          <a:bodyPr wrap="square">
            <a:spAutoFit/>
          </a:bodyPr>
          <a:lstStyle/>
          <a:p>
            <a:r>
              <a:rPr lang="uk-UA" sz="2400" b="1" dirty="0">
                <a:effectLst/>
                <a:latin typeface="Times New Roman" panose="02020603050405020304" pitchFamily="18" charset="0"/>
                <a:ea typeface="Aptos" panose="020B0004020202020204" pitchFamily="34" charset="0"/>
              </a:rPr>
              <a:t>- Вхідний контроль </a:t>
            </a:r>
            <a:endParaRPr lang="uk-UA" sz="2400" dirty="0"/>
          </a:p>
        </p:txBody>
      </p:sp>
      <p:sp>
        <p:nvSpPr>
          <p:cNvPr id="9" name="TextBox 8">
            <a:extLst>
              <a:ext uri="{FF2B5EF4-FFF2-40B4-BE49-F238E27FC236}">
                <a16:creationId xmlns:a16="http://schemas.microsoft.com/office/drawing/2014/main" id="{896CD4A1-2A17-D022-C387-8C10D5DB5E16}"/>
              </a:ext>
            </a:extLst>
          </p:cNvPr>
          <p:cNvSpPr txBox="1"/>
          <p:nvPr/>
        </p:nvSpPr>
        <p:spPr>
          <a:xfrm>
            <a:off x="2062480" y="1788475"/>
            <a:ext cx="7139886" cy="590162"/>
          </a:xfrm>
          <a:prstGeom prst="rect">
            <a:avLst/>
          </a:prstGeom>
          <a:noFill/>
        </p:spPr>
        <p:txBody>
          <a:bodyPr wrap="square">
            <a:spAutoFit/>
          </a:bodyPr>
          <a:lstStyle/>
          <a:p>
            <a:pPr algn="just">
              <a:lnSpc>
                <a:spcPct val="150000"/>
              </a:lnSpc>
              <a:spcAft>
                <a:spcPts val="800"/>
              </a:spcAft>
            </a:pPr>
            <a:r>
              <a:rPr lang="uk-UA"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uk-UA" sz="24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-Підготовка труб до зварювання. Очистка труби</a:t>
            </a:r>
            <a:endParaRPr lang="uk-UA"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FE77C6C7-C481-D711-3FFA-1BBA57E24DFE}"/>
              </a:ext>
            </a:extLst>
          </p:cNvPr>
          <p:cNvSpPr txBox="1"/>
          <p:nvPr/>
        </p:nvSpPr>
        <p:spPr>
          <a:xfrm>
            <a:off x="2062480" y="2351015"/>
            <a:ext cx="6096000" cy="461665"/>
          </a:xfrm>
          <a:prstGeom prst="rect">
            <a:avLst/>
          </a:prstGeom>
          <a:noFill/>
        </p:spPr>
        <p:txBody>
          <a:bodyPr wrap="square">
            <a:spAutoFit/>
          </a:bodyPr>
          <a:lstStyle/>
          <a:p>
            <a:r>
              <a:rPr lang="ru-RU" b="1" dirty="0">
                <a:effectLst/>
                <a:latin typeface="Times New Roman" panose="02020603050405020304" pitchFamily="18" charset="0"/>
                <a:ea typeface="Aptos" panose="020B0004020202020204" pitchFamily="34" charset="0"/>
                <a:cs typeface="Times New Roman" panose="02020603050405020304" pitchFamily="18" charset="0"/>
              </a:rPr>
              <a:t>- </a:t>
            </a:r>
            <a:r>
              <a:rPr lang="ru-RU" sz="2400" b="1" dirty="0">
                <a:effectLst/>
                <a:latin typeface="Times New Roman" panose="02020603050405020304" pitchFamily="18" charset="0"/>
                <a:ea typeface="Aptos" panose="020B0004020202020204" pitchFamily="34" charset="0"/>
                <a:cs typeface="Times New Roman" panose="02020603050405020304" pitchFamily="18" charset="0"/>
              </a:rPr>
              <a:t>Калібрування</a:t>
            </a:r>
            <a:r>
              <a:rPr lang="ru-RU" b="1" dirty="0">
                <a:effectLst/>
                <a:latin typeface="Times New Roman" panose="02020603050405020304" pitchFamily="18" charset="0"/>
                <a:ea typeface="Aptos" panose="020B0004020202020204" pitchFamily="34" charset="0"/>
                <a:cs typeface="Times New Roman" panose="02020603050405020304" pitchFamily="18" charset="0"/>
              </a:rPr>
              <a:t> </a:t>
            </a:r>
            <a:r>
              <a:rPr lang="ru-RU" sz="2400" b="1" dirty="0">
                <a:effectLst/>
                <a:latin typeface="Times New Roman" panose="02020603050405020304" pitchFamily="18" charset="0"/>
                <a:ea typeface="Aptos" panose="020B0004020202020204" pitchFamily="34" charset="0"/>
                <a:cs typeface="Times New Roman" panose="02020603050405020304" pitchFamily="18" charset="0"/>
              </a:rPr>
              <a:t>полоси</a:t>
            </a:r>
            <a:endParaRPr lang="uk-UA" sz="24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03B7E7B-0CD4-BF29-8A6A-2EFEEF7366CD}"/>
              </a:ext>
            </a:extLst>
          </p:cNvPr>
          <p:cNvSpPr txBox="1"/>
          <p:nvPr/>
        </p:nvSpPr>
        <p:spPr>
          <a:xfrm>
            <a:off x="2062480" y="2817182"/>
            <a:ext cx="7490082" cy="461665"/>
          </a:xfrm>
          <a:prstGeom prst="rect">
            <a:avLst/>
          </a:prstGeom>
          <a:noFill/>
        </p:spPr>
        <p:txBody>
          <a:bodyPr wrap="square">
            <a:spAutoFit/>
          </a:bodyPr>
          <a:lstStyle/>
          <a:p>
            <a:r>
              <a:rPr lang="ru-RU" sz="2000" b="1" dirty="0">
                <a:effectLst/>
                <a:latin typeface="Times New Roman" panose="02020603050405020304" pitchFamily="18" charset="0"/>
                <a:ea typeface="Aptos" panose="020B0004020202020204" pitchFamily="34" charset="0"/>
                <a:cs typeface="Times New Roman" panose="02020603050405020304" pitchFamily="18" charset="0"/>
              </a:rPr>
              <a:t>- </a:t>
            </a:r>
            <a:r>
              <a:rPr lang="ru-RU" sz="2400" b="1" dirty="0">
                <a:effectLst/>
                <a:latin typeface="Times New Roman" panose="02020603050405020304" pitchFamily="18" charset="0"/>
                <a:ea typeface="Aptos" panose="020B0004020202020204" pitchFamily="34" charset="0"/>
                <a:cs typeface="Times New Roman" panose="02020603050405020304" pitchFamily="18" charset="0"/>
              </a:rPr>
              <a:t>Автоматичне</a:t>
            </a:r>
            <a:r>
              <a:rPr lang="ru-RU" sz="2000" b="1" dirty="0">
                <a:effectLst/>
                <a:latin typeface="Times New Roman" panose="02020603050405020304" pitchFamily="18" charset="0"/>
                <a:ea typeface="Aptos" panose="020B0004020202020204" pitchFamily="34" charset="0"/>
                <a:cs typeface="Times New Roman" panose="02020603050405020304" pitchFamily="18" charset="0"/>
              </a:rPr>
              <a:t> </a:t>
            </a:r>
            <a:r>
              <a:rPr lang="ru-RU" sz="2400" b="1" dirty="0">
                <a:effectLst/>
                <a:latin typeface="Times New Roman" panose="02020603050405020304" pitchFamily="18" charset="0"/>
                <a:ea typeface="Aptos" panose="020B0004020202020204" pitchFamily="34" charset="0"/>
                <a:cs typeface="Times New Roman" panose="02020603050405020304" pitchFamily="18" charset="0"/>
              </a:rPr>
              <a:t>зварювання газощільної панелі</a:t>
            </a:r>
            <a:endParaRPr lang="uk-UA" sz="24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A12D83A1-CA7B-BED3-9029-9B159FA3DD68}"/>
              </a:ext>
            </a:extLst>
          </p:cNvPr>
          <p:cNvSpPr txBox="1"/>
          <p:nvPr/>
        </p:nvSpPr>
        <p:spPr>
          <a:xfrm>
            <a:off x="2062480" y="3319207"/>
            <a:ext cx="6096000" cy="461665"/>
          </a:xfrm>
          <a:prstGeom prst="rect">
            <a:avLst/>
          </a:prstGeom>
          <a:noFill/>
        </p:spPr>
        <p:txBody>
          <a:bodyPr wrap="square">
            <a:spAutoFit/>
          </a:bodyPr>
          <a:lstStyle/>
          <a:p>
            <a:r>
              <a:rPr lang="ru-RU" sz="2400" b="1" dirty="0">
                <a:effectLst/>
                <a:latin typeface="Times New Roman" panose="02020603050405020304" pitchFamily="18" charset="0"/>
                <a:ea typeface="Aptos" panose="020B0004020202020204" pitchFamily="34" charset="0"/>
                <a:cs typeface="Times New Roman" panose="02020603050405020304" pitchFamily="18" charset="0"/>
              </a:rPr>
              <a:t>- Обробка торців панелей</a:t>
            </a:r>
            <a:endParaRPr lang="uk-UA" sz="24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793797D5-545C-3A85-32B1-2326C0C87156}"/>
              </a:ext>
            </a:extLst>
          </p:cNvPr>
          <p:cNvSpPr txBox="1"/>
          <p:nvPr/>
        </p:nvSpPr>
        <p:spPr>
          <a:xfrm>
            <a:off x="2062480" y="3821232"/>
            <a:ext cx="6096000" cy="461665"/>
          </a:xfrm>
          <a:prstGeom prst="rect">
            <a:avLst/>
          </a:prstGeom>
          <a:noFill/>
        </p:spPr>
        <p:txBody>
          <a:bodyPr wrap="square">
            <a:spAutoFit/>
          </a:bodyPr>
          <a:lstStyle/>
          <a:p>
            <a:r>
              <a:rPr lang="ru-RU" sz="2000" b="1"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ru-RU" sz="2400" b="1"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Гнуття панелей</a:t>
            </a:r>
            <a:endParaRPr lang="uk-UA" sz="24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00FB85F6-3D5D-5D49-EBBA-8A3DC9217C55}"/>
              </a:ext>
            </a:extLst>
          </p:cNvPr>
          <p:cNvSpPr txBox="1"/>
          <p:nvPr/>
        </p:nvSpPr>
        <p:spPr>
          <a:xfrm>
            <a:off x="2062480" y="4323257"/>
            <a:ext cx="6096000" cy="461665"/>
          </a:xfrm>
          <a:prstGeom prst="rect">
            <a:avLst/>
          </a:prstGeom>
          <a:noFill/>
        </p:spPr>
        <p:txBody>
          <a:bodyPr wrap="square">
            <a:spAutoFit/>
          </a:bodyPr>
          <a:lstStyle/>
          <a:p>
            <a:r>
              <a:rPr lang="ru-RU" sz="2000" b="1"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ru-RU" sz="2400" b="1"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Термообробка</a:t>
            </a:r>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9298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alphaModFix amt="62000"/>
          </a:blip>
          <a:tile tx="0" ty="0" sx="100000" sy="100000" flip="none" algn="tl"/>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246A0CB-B9B5-D3C2-BA1F-ECE0875F627F}"/>
              </a:ext>
            </a:extLst>
          </p:cNvPr>
          <p:cNvSpPr txBox="1"/>
          <p:nvPr/>
        </p:nvSpPr>
        <p:spPr>
          <a:xfrm>
            <a:off x="1285239" y="318165"/>
            <a:ext cx="8074815" cy="161848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7200" b="1" kern="1200" dirty="0">
                <a:solidFill>
                  <a:schemeClr val="tx1"/>
                </a:solidFill>
                <a:effectLst/>
                <a:latin typeface="+mj-lt"/>
                <a:ea typeface="+mj-ea"/>
                <a:cs typeface="+mj-cs"/>
              </a:rPr>
              <a:t>Вхідний контроль </a:t>
            </a:r>
            <a:endParaRPr lang="en-US" sz="7200" kern="1200" dirty="0">
              <a:solidFill>
                <a:schemeClr val="tx1"/>
              </a:solidFill>
              <a:latin typeface="+mj-lt"/>
              <a:ea typeface="+mj-ea"/>
              <a:cs typeface="+mj-cs"/>
            </a:endParaRPr>
          </a:p>
        </p:txBody>
      </p:sp>
      <p:sp>
        <p:nvSpPr>
          <p:cNvPr id="5" name="TextBox 4">
            <a:extLst>
              <a:ext uri="{FF2B5EF4-FFF2-40B4-BE49-F238E27FC236}">
                <a16:creationId xmlns:a16="http://schemas.microsoft.com/office/drawing/2014/main" id="{77BBE532-7887-0F35-4688-A8D19D5C6C4A}"/>
              </a:ext>
            </a:extLst>
          </p:cNvPr>
          <p:cNvSpPr txBox="1"/>
          <p:nvPr/>
        </p:nvSpPr>
        <p:spPr>
          <a:xfrm>
            <a:off x="1285239" y="1586559"/>
            <a:ext cx="8074815" cy="3498616"/>
          </a:xfrm>
          <a:prstGeom prst="rect">
            <a:avLst/>
          </a:prstGeom>
        </p:spPr>
        <p:txBody>
          <a:bodyPr vert="horz" lIns="91440" tIns="45720" rIns="91440" bIns="45720" rtlCol="0" anchor="t">
            <a:noAutofit/>
          </a:bodyPr>
          <a:lstStyle/>
          <a:p>
            <a:pPr indent="-228600">
              <a:lnSpc>
                <a:spcPct val="90000"/>
              </a:lnSpc>
              <a:spcAft>
                <a:spcPts val="800"/>
              </a:spcAft>
              <a:buFont typeface="Arial" panose="020B0604020202020204" pitchFamily="34" charset="0"/>
              <a:buChar char="•"/>
            </a:pPr>
            <a:r>
              <a:rPr lang="en-US" b="1" dirty="0">
                <a:effectLst/>
              </a:rPr>
              <a:t>Основним завданням вхідного контролю є: </a:t>
            </a:r>
          </a:p>
          <a:p>
            <a:pPr indent="-228600">
              <a:lnSpc>
                <a:spcPct val="90000"/>
              </a:lnSpc>
              <a:spcAft>
                <a:spcPts val="800"/>
              </a:spcAft>
              <a:buFont typeface="Arial" panose="020B0604020202020204" pitchFamily="34" charset="0"/>
              <a:buChar char="•"/>
            </a:pPr>
            <a:r>
              <a:rPr lang="en-US" b="1" dirty="0">
                <a:effectLst/>
              </a:rPr>
              <a:t>- перевірка відповідності змісту сертифікатів вимогам стандартів або технічних умов на поставку матеріалів та сировини, наявності маркування і клейм підприємства-виготовлювача та </a:t>
            </a:r>
            <a:r>
              <a:rPr lang="en-US" b="1" dirty="0" err="1">
                <a:effectLst/>
              </a:rPr>
              <a:t>їх</a:t>
            </a:r>
            <a:r>
              <a:rPr lang="en-US" b="1" dirty="0">
                <a:effectLst/>
              </a:rPr>
              <a:t> відповідність даним сертифікатів; </a:t>
            </a:r>
          </a:p>
          <a:p>
            <a:pPr indent="-228600">
              <a:lnSpc>
                <a:spcPct val="90000"/>
              </a:lnSpc>
              <a:spcAft>
                <a:spcPts val="800"/>
              </a:spcAft>
              <a:buFont typeface="Arial" panose="020B0604020202020204" pitchFamily="34" charset="0"/>
              <a:buChar char="•"/>
            </a:pPr>
            <a:r>
              <a:rPr lang="en-US" b="1" dirty="0">
                <a:effectLst/>
              </a:rPr>
              <a:t>- контроль відповідності якості та комплектності продукції вимогам конструкторської та нормативно технічної документації;</a:t>
            </a:r>
          </a:p>
          <a:p>
            <a:pPr indent="-228600">
              <a:lnSpc>
                <a:spcPct val="90000"/>
              </a:lnSpc>
              <a:spcAft>
                <a:spcPts val="800"/>
              </a:spcAft>
              <a:buFont typeface="Arial" panose="020B0604020202020204" pitchFamily="34" charset="0"/>
              <a:buChar char="•"/>
            </a:pPr>
            <a:r>
              <a:rPr lang="en-US" b="1" dirty="0">
                <a:effectLst/>
              </a:rPr>
              <a:t> - накопичення статистичних даних про фактичний рівень якості отримуваної продукції та розроблення на </a:t>
            </a:r>
            <a:r>
              <a:rPr lang="en-US" b="1" dirty="0" err="1">
                <a:effectLst/>
              </a:rPr>
              <a:t>їх</a:t>
            </a:r>
            <a:r>
              <a:rPr lang="en-US" b="1" dirty="0">
                <a:effectLst/>
              </a:rPr>
              <a:t> підставі пропозицій щодо його підвищення; </a:t>
            </a:r>
          </a:p>
          <a:p>
            <a:pPr indent="-228600">
              <a:lnSpc>
                <a:spcPct val="90000"/>
              </a:lnSpc>
              <a:spcAft>
                <a:spcPts val="800"/>
              </a:spcAft>
              <a:buFont typeface="Arial" panose="020B0604020202020204" pitchFamily="34" charset="0"/>
              <a:buChar char="•"/>
            </a:pPr>
            <a:r>
              <a:rPr lang="en-US" b="1" dirty="0">
                <a:effectLst/>
              </a:rPr>
              <a:t> - періодичний контроль за дотриманням правил і термінів зберігання продукції постачальників.</a:t>
            </a:r>
          </a:p>
          <a:p>
            <a:pPr indent="-228600">
              <a:lnSpc>
                <a:spcPct val="90000"/>
              </a:lnSpc>
              <a:spcAft>
                <a:spcPts val="800"/>
              </a:spcAft>
              <a:buFont typeface="Arial" panose="020B0604020202020204" pitchFamily="34" charset="0"/>
              <a:buChar char="•"/>
            </a:pPr>
            <a:r>
              <a:rPr lang="en-US" b="1" dirty="0">
                <a:effectLst/>
              </a:rPr>
              <a:t>Основними об’єктами вхідного контролю при виготовленні газощільних панелей є сталеві труби, полоса (стальна смуга) а також зварювальні матеріали.</a:t>
            </a:r>
          </a:p>
          <a:p>
            <a:pPr>
              <a:lnSpc>
                <a:spcPct val="90000"/>
              </a:lnSpc>
              <a:spcAft>
                <a:spcPts val="800"/>
              </a:spcAft>
            </a:pPr>
            <a:r>
              <a:rPr lang="en-US" dirty="0">
                <a:effectLst/>
              </a:rPr>
              <a:t> </a:t>
            </a:r>
          </a:p>
        </p:txBody>
      </p:sp>
    </p:spTree>
    <p:extLst>
      <p:ext uri="{BB962C8B-B14F-4D97-AF65-F5344CB8AC3E}">
        <p14:creationId xmlns:p14="http://schemas.microsoft.com/office/powerpoint/2010/main" val="2859825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alphaModFix amt="62000"/>
          </a:blip>
          <a:tile tx="0" ty="0" sx="100000" sy="100000" flip="none" algn="tl"/>
        </a:blip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3" name="Rectangle 12">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7A6EFEA-D939-0469-1886-70E116845564}"/>
              </a:ext>
            </a:extLst>
          </p:cNvPr>
          <p:cNvSpPr txBox="1"/>
          <p:nvPr/>
        </p:nvSpPr>
        <p:spPr>
          <a:xfrm>
            <a:off x="761803" y="350196"/>
            <a:ext cx="4646904" cy="16245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700" b="1" dirty="0">
                <a:effectLst/>
                <a:latin typeface="+mj-lt"/>
                <a:ea typeface="+mj-ea"/>
                <a:cs typeface="+mj-cs"/>
              </a:rPr>
              <a:t>Підготовка труб до зварювання. Очистка труби</a:t>
            </a:r>
            <a:endParaRPr lang="en-US" sz="3700" dirty="0">
              <a:latin typeface="+mj-lt"/>
              <a:ea typeface="+mj-ea"/>
              <a:cs typeface="+mj-cs"/>
            </a:endParaRPr>
          </a:p>
        </p:txBody>
      </p:sp>
      <p:sp>
        <p:nvSpPr>
          <p:cNvPr id="5" name="TextBox 4">
            <a:extLst>
              <a:ext uri="{FF2B5EF4-FFF2-40B4-BE49-F238E27FC236}">
                <a16:creationId xmlns:a16="http://schemas.microsoft.com/office/drawing/2014/main" id="{47D637F3-AD82-2F9E-B741-7B64008B20FE}"/>
              </a:ext>
            </a:extLst>
          </p:cNvPr>
          <p:cNvSpPr txBox="1"/>
          <p:nvPr/>
        </p:nvSpPr>
        <p:spPr>
          <a:xfrm>
            <a:off x="761802" y="2743200"/>
            <a:ext cx="4646905" cy="361314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900" dirty="0">
                <a:effectLst/>
              </a:rPr>
              <a:t>Основною метою підготовки труб до зварювання газощільних панелей  є очищення зовнішньої поверхні труб по всій довжині від корозії, окалини, олії, вологи та інших забруднень. Процес очищення труби необхідний для подальшого отримання задовільного з’єднання між трубою та полосою при автоматичному зварюванні. </a:t>
            </a:r>
          </a:p>
          <a:p>
            <a:pPr indent="-228600">
              <a:lnSpc>
                <a:spcPct val="90000"/>
              </a:lnSpc>
              <a:spcAft>
                <a:spcPts val="600"/>
              </a:spcAft>
              <a:buFont typeface="Arial" panose="020B0604020202020204" pitchFamily="34" charset="0"/>
              <a:buChar char="•"/>
            </a:pPr>
            <a:r>
              <a:rPr lang="en-US" sz="1900" dirty="0">
                <a:effectLst/>
              </a:rPr>
              <a:t>Очищення зовнішньої поверхні труб виконується на автоматичній лінії для зачистки труб стрічковим шліфуванням або сталевою щіткою.</a:t>
            </a:r>
          </a:p>
        </p:txBody>
      </p:sp>
      <p:pic>
        <p:nvPicPr>
          <p:cNvPr id="6" name="Рисунок 5" descr="Изображение выглядит как на открытом воздухе, строительство, земля, синий&#10;&#10;Автоматически созданное описание">
            <a:extLst>
              <a:ext uri="{FF2B5EF4-FFF2-40B4-BE49-F238E27FC236}">
                <a16:creationId xmlns:a16="http://schemas.microsoft.com/office/drawing/2014/main" id="{D7BE5BA5-A5A6-3542-B66B-3904E8F546A3}"/>
              </a:ext>
            </a:extLst>
          </p:cNvPr>
          <p:cNvPicPr>
            <a:picLocks noChangeAspect="1"/>
          </p:cNvPicPr>
          <p:nvPr/>
        </p:nvPicPr>
        <p:blipFill>
          <a:blip r:embed="rId3">
            <a:extLst>
              <a:ext uri="{28A0092B-C50C-407E-A947-70E740481C1C}">
                <a14:useLocalDpi xmlns:a14="http://schemas.microsoft.com/office/drawing/2010/main" val="0"/>
              </a:ext>
            </a:extLst>
          </a:blip>
          <a:srcRect l="10791" r="29808" b="-2"/>
          <a:stretch/>
        </p:blipFill>
        <p:spPr>
          <a:xfrm>
            <a:off x="6096000" y="1"/>
            <a:ext cx="6102825" cy="6858000"/>
          </a:xfrm>
          <a:prstGeom prst="rect">
            <a:avLst/>
          </a:prstGeom>
        </p:spPr>
      </p:pic>
    </p:spTree>
    <p:extLst>
      <p:ext uri="{BB962C8B-B14F-4D97-AF65-F5344CB8AC3E}">
        <p14:creationId xmlns:p14="http://schemas.microsoft.com/office/powerpoint/2010/main" val="3444029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alphaModFix amt="62000"/>
          </a:blip>
          <a:tile tx="0" ty="0" sx="100000" sy="100000" flip="none" algn="tl"/>
        </a:blipFill>
        <a:effectLst/>
      </p:bgPr>
    </p:bg>
    <p:spTree>
      <p:nvGrpSpPr>
        <p:cNvPr id="1" name=""/>
        <p:cNvGrpSpPr/>
        <p:nvPr/>
      </p:nvGrpSpPr>
      <p:grpSpPr>
        <a:xfrm>
          <a:off x="0" y="0"/>
          <a:ext cx="0" cy="0"/>
          <a:chOff x="0" y="0"/>
          <a:chExt cx="0" cy="0"/>
        </a:xfrm>
      </p:grpSpPr>
      <p:sp useBgFill="1">
        <p:nvSpPr>
          <p:cNvPr id="17"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2">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F3A0A44-1887-66B8-4F09-9851906278A9}"/>
              </a:ext>
            </a:extLst>
          </p:cNvPr>
          <p:cNvSpPr txBox="1"/>
          <p:nvPr/>
        </p:nvSpPr>
        <p:spPr>
          <a:xfrm>
            <a:off x="6803409" y="-2"/>
            <a:ext cx="5557520" cy="170824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effectLst/>
                <a:latin typeface="+mj-lt"/>
                <a:ea typeface="+mj-ea"/>
                <a:cs typeface="+mj-cs"/>
              </a:rPr>
              <a:t>Калібрування полоси</a:t>
            </a:r>
            <a:endParaRPr lang="en-US" sz="4000" dirty="0">
              <a:latin typeface="+mj-lt"/>
              <a:ea typeface="+mj-ea"/>
              <a:cs typeface="+mj-cs"/>
            </a:endParaRPr>
          </a:p>
        </p:txBody>
      </p:sp>
      <p:pic>
        <p:nvPicPr>
          <p:cNvPr id="6" name="Рисунок 5" descr="Изображение выглядит как машина, стальной, инжиниринг, Мастерская&#10;&#10;Автоматически созданное описание">
            <a:extLst>
              <a:ext uri="{FF2B5EF4-FFF2-40B4-BE49-F238E27FC236}">
                <a16:creationId xmlns:a16="http://schemas.microsoft.com/office/drawing/2014/main" id="{AF3B9EF6-6109-3AA3-3A2C-63AB4DA0D464}"/>
              </a:ext>
            </a:extLst>
          </p:cNvPr>
          <p:cNvPicPr>
            <a:picLocks noChangeAspect="1"/>
          </p:cNvPicPr>
          <p:nvPr/>
        </p:nvPicPr>
        <p:blipFill>
          <a:blip r:embed="rId3">
            <a:extLst>
              <a:ext uri="{28A0092B-C50C-407E-A947-70E740481C1C}">
                <a14:useLocalDpi xmlns:a14="http://schemas.microsoft.com/office/drawing/2010/main" val="0"/>
              </a:ext>
            </a:extLst>
          </a:blip>
          <a:srcRect l="15601" r="17358"/>
          <a:stretch/>
        </p:blipFill>
        <p:spPr>
          <a:xfrm>
            <a:off x="-1" y="-2"/>
            <a:ext cx="6096001" cy="6858002"/>
          </a:xfrm>
          <a:prstGeom prst="rect">
            <a:avLst/>
          </a:prstGeom>
        </p:spPr>
      </p:pic>
      <p:sp>
        <p:nvSpPr>
          <p:cNvPr id="5" name="TextBox 4">
            <a:extLst>
              <a:ext uri="{FF2B5EF4-FFF2-40B4-BE49-F238E27FC236}">
                <a16:creationId xmlns:a16="http://schemas.microsoft.com/office/drawing/2014/main" id="{940CC583-371B-1545-1E40-49A3A5E49A0A}"/>
              </a:ext>
            </a:extLst>
          </p:cNvPr>
          <p:cNvSpPr txBox="1"/>
          <p:nvPr/>
        </p:nvSpPr>
        <p:spPr>
          <a:xfrm>
            <a:off x="6329680" y="1320800"/>
            <a:ext cx="5794143" cy="4919281"/>
          </a:xfrm>
          <a:prstGeom prst="rect">
            <a:avLst/>
          </a:prstGeom>
        </p:spPr>
        <p:txBody>
          <a:bodyPr vert="horz" lIns="91440" tIns="45720" rIns="91440" bIns="45720" rtlCol="0" anchor="ctr">
            <a:noAutofit/>
          </a:bodyPr>
          <a:lstStyle/>
          <a:p>
            <a:pPr indent="-228600" algn="just">
              <a:lnSpc>
                <a:spcPct val="90000"/>
              </a:lnSpc>
              <a:spcAft>
                <a:spcPts val="600"/>
              </a:spcAft>
              <a:buFont typeface="Arial" panose="020B0604020202020204" pitchFamily="34" charset="0"/>
              <a:buChar char="•"/>
            </a:pPr>
            <a:r>
              <a:rPr lang="en-US" sz="2000" dirty="0">
                <a:effectLst/>
                <a:cs typeface="Times New Roman" panose="02020603050405020304" pitchFamily="18" charset="0"/>
              </a:rPr>
              <a:t>Для з'єднання труб в газощільних панелях застосовується сталева полоса прямокутного перерізу. У зв'язку з відхиленням розмірів полоси і труби від номінальних розмірів складно отримати заданий крок між трубами в панелі і розмір по ширині панелі з мінімальними відхиленнями, навіть за каліброваної полоси. Тому під час виготовлення газо</a:t>
            </a:r>
            <a:r>
              <a:rPr lang="uk-UA" sz="2000" dirty="0">
                <a:effectLst/>
                <a:cs typeface="Times New Roman" panose="02020603050405020304" pitchFamily="18" charset="0"/>
              </a:rPr>
              <a:t>щільних</a:t>
            </a:r>
            <a:r>
              <a:rPr lang="en-US" sz="2000" dirty="0">
                <a:effectLst/>
                <a:cs typeface="Times New Roman" panose="02020603050405020304" pitchFamily="18" charset="0"/>
              </a:rPr>
              <a:t> панелей в комплекті з автоматичною зварювальною установкою застосовують машину для правки і калібрування полоси. У процесі правки і калібрування забезпечується очищення смуги від окалини і продуктів корозії. За фактичним діаметром партії труб верстат налаштовують для калібрування смуги на необхідну ширину, що забезпечує заданий крок труб у панелі. </a:t>
            </a:r>
          </a:p>
        </p:txBody>
      </p:sp>
    </p:spTree>
    <p:extLst>
      <p:ext uri="{BB962C8B-B14F-4D97-AF65-F5344CB8AC3E}">
        <p14:creationId xmlns:p14="http://schemas.microsoft.com/office/powerpoint/2010/main" val="2508632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alphaModFix amt="62000"/>
          </a:blip>
          <a:tile tx="0" ty="0" sx="100000" sy="100000" flip="none" algn="tl"/>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5B1FC96-0749-41C9-BAED-E089E7714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8BD45FF-254D-065B-23FD-2565868E6891}"/>
              </a:ext>
            </a:extLst>
          </p:cNvPr>
          <p:cNvSpPr txBox="1"/>
          <p:nvPr/>
        </p:nvSpPr>
        <p:spPr>
          <a:xfrm>
            <a:off x="630936" y="4562856"/>
            <a:ext cx="3419856" cy="16002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000" b="1" kern="1200" dirty="0" err="1">
                <a:solidFill>
                  <a:schemeClr val="tx1"/>
                </a:solidFill>
                <a:effectLst/>
                <a:latin typeface="+mj-lt"/>
                <a:ea typeface="+mj-ea"/>
                <a:cs typeface="+mj-cs"/>
              </a:rPr>
              <a:t>Автоматичне</a:t>
            </a:r>
            <a:r>
              <a:rPr lang="en-US" sz="3000" b="1" kern="1200" dirty="0">
                <a:solidFill>
                  <a:schemeClr val="tx1"/>
                </a:solidFill>
                <a:effectLst/>
                <a:latin typeface="+mj-lt"/>
                <a:ea typeface="+mj-ea"/>
                <a:cs typeface="+mj-cs"/>
              </a:rPr>
              <a:t> зварювання газощільної панелі</a:t>
            </a:r>
            <a:endParaRPr lang="en-US" sz="3000" kern="1200" dirty="0">
              <a:solidFill>
                <a:schemeClr val="tx1"/>
              </a:solidFill>
              <a:latin typeface="+mj-lt"/>
              <a:ea typeface="+mj-ea"/>
              <a:cs typeface="+mj-cs"/>
            </a:endParaRPr>
          </a:p>
        </p:txBody>
      </p:sp>
      <p:pic>
        <p:nvPicPr>
          <p:cNvPr id="6" name="Рисунок 5" descr="Изображение выглядит как машина, завод, стальной, промышленность&#10;&#10;Автоматически созданное описание">
            <a:extLst>
              <a:ext uri="{FF2B5EF4-FFF2-40B4-BE49-F238E27FC236}">
                <a16:creationId xmlns:a16="http://schemas.microsoft.com/office/drawing/2014/main" id="{89A58728-B37D-93F3-CBE4-AD6B2111213F}"/>
              </a:ext>
            </a:extLst>
          </p:cNvPr>
          <p:cNvPicPr>
            <a:picLocks noChangeAspect="1"/>
          </p:cNvPicPr>
          <p:nvPr/>
        </p:nvPicPr>
        <p:blipFill>
          <a:blip r:embed="rId3">
            <a:extLst>
              <a:ext uri="{28A0092B-C50C-407E-A947-70E740481C1C}">
                <a14:useLocalDpi xmlns:a14="http://schemas.microsoft.com/office/drawing/2010/main" val="0"/>
              </a:ext>
            </a:extLst>
          </a:blip>
          <a:srcRect b="3725"/>
          <a:stretch/>
        </p:blipFill>
        <p:spPr>
          <a:xfrm>
            <a:off x="5" y="10"/>
            <a:ext cx="6095995" cy="4196271"/>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pic>
        <p:nvPicPr>
          <p:cNvPr id="7" name="Рисунок 6" descr="Изображение выглядит как металл, труба, стальной, земля&#10;&#10;Автоматически созданное описание">
            <a:extLst>
              <a:ext uri="{FF2B5EF4-FFF2-40B4-BE49-F238E27FC236}">
                <a16:creationId xmlns:a16="http://schemas.microsoft.com/office/drawing/2014/main" id="{A23367CE-AC24-810F-F2DC-6DB5732D19F0}"/>
              </a:ext>
            </a:extLst>
          </p:cNvPr>
          <p:cNvPicPr>
            <a:picLocks noChangeAspect="1"/>
          </p:cNvPicPr>
          <p:nvPr/>
        </p:nvPicPr>
        <p:blipFill>
          <a:blip r:embed="rId4" cstate="print">
            <a:extLst>
              <a:ext uri="{28A0092B-C50C-407E-A947-70E740481C1C}">
                <a14:useLocalDpi xmlns:a14="http://schemas.microsoft.com/office/drawing/2010/main" val="0"/>
              </a:ext>
            </a:extLst>
          </a:blip>
          <a:srcRect t="1308" r="-3" b="2"/>
          <a:stretch/>
        </p:blipFill>
        <p:spPr>
          <a:xfrm>
            <a:off x="6019800" y="10"/>
            <a:ext cx="6172195" cy="4187662"/>
          </a:xfrm>
          <a:custGeom>
            <a:avLst/>
            <a:gdLst/>
            <a:ahLst/>
            <a:cxnLst/>
            <a:rect l="l" t="t" r="r" b="b"/>
            <a:pathLst>
              <a:path w="6006950" h="4187672">
                <a:moveTo>
                  <a:pt x="9223" y="0"/>
                </a:moveTo>
                <a:lnTo>
                  <a:pt x="6006950" y="0"/>
                </a:lnTo>
                <a:lnTo>
                  <a:pt x="6006950" y="4169490"/>
                </a:lnTo>
                <a:lnTo>
                  <a:pt x="5787907" y="4174448"/>
                </a:lnTo>
                <a:cubicBezTo>
                  <a:pt x="5713866" y="4173475"/>
                  <a:pt x="5639861" y="4169853"/>
                  <a:pt x="5566029" y="4163587"/>
                </a:cubicBezTo>
                <a:cubicBezTo>
                  <a:pt x="5458843" y="4155595"/>
                  <a:pt x="5350768" y="4144559"/>
                  <a:pt x="5244343" y="4164855"/>
                </a:cubicBezTo>
                <a:cubicBezTo>
                  <a:pt x="5127517" y="4187307"/>
                  <a:pt x="5010817" y="4187434"/>
                  <a:pt x="4892977" y="4181726"/>
                </a:cubicBezTo>
                <a:cubicBezTo>
                  <a:pt x="4792260" y="4176906"/>
                  <a:pt x="4691923" y="4151536"/>
                  <a:pt x="4590445" y="4178301"/>
                </a:cubicBezTo>
                <a:cubicBezTo>
                  <a:pt x="4580348" y="4179772"/>
                  <a:pt x="4570061" y="4179341"/>
                  <a:pt x="4560128" y="4177032"/>
                </a:cubicBezTo>
                <a:cubicBezTo>
                  <a:pt x="4449137" y="4161684"/>
                  <a:pt x="4337384" y="4174242"/>
                  <a:pt x="4226013" y="4169929"/>
                </a:cubicBezTo>
                <a:cubicBezTo>
                  <a:pt x="4174640" y="4167899"/>
                  <a:pt x="4122252" y="4169041"/>
                  <a:pt x="4071513" y="4163587"/>
                </a:cubicBezTo>
                <a:cubicBezTo>
                  <a:pt x="3955067" y="4151156"/>
                  <a:pt x="3838874" y="4144559"/>
                  <a:pt x="3723697" y="4173861"/>
                </a:cubicBezTo>
                <a:cubicBezTo>
                  <a:pt x="3690082" y="4181764"/>
                  <a:pt x="3655732" y="4186013"/>
                  <a:pt x="3621204" y="4186546"/>
                </a:cubicBezTo>
                <a:cubicBezTo>
                  <a:pt x="3508437" y="4190605"/>
                  <a:pt x="3396050" y="4182867"/>
                  <a:pt x="3283664" y="4176525"/>
                </a:cubicBezTo>
                <a:cubicBezTo>
                  <a:pt x="3205652" y="4172085"/>
                  <a:pt x="3127768" y="4162445"/>
                  <a:pt x="3049630" y="4170563"/>
                </a:cubicBezTo>
                <a:cubicBezTo>
                  <a:pt x="3004218" y="4175257"/>
                  <a:pt x="2958427" y="4175257"/>
                  <a:pt x="2913015" y="4170563"/>
                </a:cubicBezTo>
                <a:cubicBezTo>
                  <a:pt x="2829321" y="4160758"/>
                  <a:pt x="2744879" y="4158931"/>
                  <a:pt x="2660842" y="4165109"/>
                </a:cubicBezTo>
                <a:cubicBezTo>
                  <a:pt x="2535390" y="4175891"/>
                  <a:pt x="2410065" y="4184897"/>
                  <a:pt x="2284232" y="4167773"/>
                </a:cubicBezTo>
                <a:cubicBezTo>
                  <a:pt x="2212868" y="4156559"/>
                  <a:pt x="2140312" y="4155240"/>
                  <a:pt x="2068592" y="4163840"/>
                </a:cubicBezTo>
                <a:cubicBezTo>
                  <a:pt x="1897729" y="4187814"/>
                  <a:pt x="1726485" y="4180077"/>
                  <a:pt x="1555241" y="4170183"/>
                </a:cubicBezTo>
                <a:cubicBezTo>
                  <a:pt x="1440824" y="4163460"/>
                  <a:pt x="1325901" y="4151156"/>
                  <a:pt x="1211738" y="4167392"/>
                </a:cubicBezTo>
                <a:cubicBezTo>
                  <a:pt x="1066118" y="4187688"/>
                  <a:pt x="920370" y="4180965"/>
                  <a:pt x="774368" y="4175003"/>
                </a:cubicBezTo>
                <a:cubicBezTo>
                  <a:pt x="667182" y="4170563"/>
                  <a:pt x="559869" y="4157117"/>
                  <a:pt x="452430" y="4173734"/>
                </a:cubicBezTo>
                <a:cubicBezTo>
                  <a:pt x="441369" y="4175244"/>
                  <a:pt x="430117" y="4174115"/>
                  <a:pt x="419576" y="4170436"/>
                </a:cubicBezTo>
                <a:cubicBezTo>
                  <a:pt x="378807" y="4157016"/>
                  <a:pt x="335096" y="4155215"/>
                  <a:pt x="293363" y="4165236"/>
                </a:cubicBezTo>
                <a:cubicBezTo>
                  <a:pt x="216367" y="4182106"/>
                  <a:pt x="139497" y="4189463"/>
                  <a:pt x="61105" y="4174115"/>
                </a:cubicBezTo>
                <a:lnTo>
                  <a:pt x="13323" y="4171265"/>
                </a:lnTo>
                <a:lnTo>
                  <a:pt x="28554" y="3843045"/>
                </a:lnTo>
                <a:cubicBezTo>
                  <a:pt x="30457" y="3722610"/>
                  <a:pt x="27412" y="3602256"/>
                  <a:pt x="15626" y="3482187"/>
                </a:cubicBezTo>
                <a:cubicBezTo>
                  <a:pt x="-847" y="3335690"/>
                  <a:pt x="-4304" y="3188124"/>
                  <a:pt x="5296" y="3041068"/>
                </a:cubicBezTo>
                <a:cubicBezTo>
                  <a:pt x="11786" y="2956911"/>
                  <a:pt x="18539" y="2872754"/>
                  <a:pt x="22776" y="2788472"/>
                </a:cubicBezTo>
                <a:cubicBezTo>
                  <a:pt x="28180" y="2668580"/>
                  <a:pt x="25173" y="2548474"/>
                  <a:pt x="13771" y="2428964"/>
                </a:cubicBezTo>
                <a:cubicBezTo>
                  <a:pt x="4237" y="2337829"/>
                  <a:pt x="3177" y="2246070"/>
                  <a:pt x="10593" y="2154757"/>
                </a:cubicBezTo>
                <a:cubicBezTo>
                  <a:pt x="25690" y="1999286"/>
                  <a:pt x="9931" y="1843813"/>
                  <a:pt x="5032" y="1688466"/>
                </a:cubicBezTo>
                <a:cubicBezTo>
                  <a:pt x="-3577" y="1402691"/>
                  <a:pt x="20393" y="1117045"/>
                  <a:pt x="9666" y="831270"/>
                </a:cubicBezTo>
                <a:cubicBezTo>
                  <a:pt x="3841" y="689908"/>
                  <a:pt x="16420" y="548673"/>
                  <a:pt x="9666" y="407311"/>
                </a:cubicBezTo>
                <a:cubicBezTo>
                  <a:pt x="4105" y="306755"/>
                  <a:pt x="397" y="206200"/>
                  <a:pt x="4105" y="105518"/>
                </a:cubicBezTo>
                <a:cubicBezTo>
                  <a:pt x="5164" y="78059"/>
                  <a:pt x="5826" y="50473"/>
                  <a:pt x="9534" y="23396"/>
                </a:cubicBezTo>
                <a:close/>
              </a:path>
            </a:pathLst>
          </a:custGeom>
        </p:spPr>
      </p:pic>
      <p:sp>
        <p:nvSpPr>
          <p:cNvPr id="14" name="sketch line">
            <a:extLst>
              <a:ext uri="{FF2B5EF4-FFF2-40B4-BE49-F238E27FC236}">
                <a16:creationId xmlns:a16="http://schemas.microsoft.com/office/drawing/2014/main" id="{63C1A86C-B1A8-4AEC-B001-595C91716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89020" y="540453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FD830B2-B363-3F3F-99FA-D702CCFF71CE}"/>
              </a:ext>
            </a:extLst>
          </p:cNvPr>
          <p:cNvSpPr txBox="1"/>
          <p:nvPr/>
        </p:nvSpPr>
        <p:spPr>
          <a:xfrm>
            <a:off x="4654294" y="4562856"/>
            <a:ext cx="6903721" cy="160020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dirty="0" err="1">
                <a:effectLst/>
              </a:rPr>
              <a:t>Головним</a:t>
            </a:r>
            <a:r>
              <a:rPr lang="en-US" sz="2000" dirty="0">
                <a:effectLst/>
              </a:rPr>
              <a:t> </a:t>
            </a:r>
            <a:r>
              <a:rPr lang="en-US" sz="2000" dirty="0" err="1">
                <a:effectLst/>
              </a:rPr>
              <a:t>етапом</a:t>
            </a:r>
            <a:r>
              <a:rPr lang="en-US" sz="2000" dirty="0">
                <a:effectLst/>
              </a:rPr>
              <a:t> </a:t>
            </a:r>
            <a:r>
              <a:rPr lang="en-US" sz="2000" dirty="0" err="1">
                <a:effectLst/>
              </a:rPr>
              <a:t>технологічного</a:t>
            </a:r>
            <a:r>
              <a:rPr lang="en-US" sz="2000" dirty="0">
                <a:effectLst/>
              </a:rPr>
              <a:t> процесу з виготовлення газощільних панелей є </a:t>
            </a:r>
            <a:r>
              <a:rPr lang="en-US" sz="2000" dirty="0" err="1">
                <a:effectLst/>
              </a:rPr>
              <a:t>автоматичне</a:t>
            </a:r>
            <a:r>
              <a:rPr lang="en-US" sz="2000" dirty="0">
                <a:effectLst/>
              </a:rPr>
              <a:t> зварювання труб між </a:t>
            </a:r>
            <a:r>
              <a:rPr lang="en-US" sz="2000" dirty="0" err="1">
                <a:effectLst/>
              </a:rPr>
              <a:t>собою</a:t>
            </a:r>
            <a:r>
              <a:rPr lang="en-US" sz="2000" dirty="0">
                <a:effectLst/>
              </a:rPr>
              <a:t> </a:t>
            </a:r>
            <a:r>
              <a:rPr lang="en-US" sz="2000" dirty="0" err="1">
                <a:effectLst/>
              </a:rPr>
              <a:t>через</a:t>
            </a:r>
            <a:r>
              <a:rPr lang="en-US" sz="2000" dirty="0">
                <a:effectLst/>
              </a:rPr>
              <a:t> </a:t>
            </a:r>
            <a:r>
              <a:rPr lang="en-US" sz="2000" dirty="0" err="1">
                <a:effectLst/>
              </a:rPr>
              <a:t>стальну</a:t>
            </a:r>
            <a:r>
              <a:rPr lang="en-US" sz="2000" dirty="0">
                <a:effectLst/>
              </a:rPr>
              <a:t> </a:t>
            </a:r>
            <a:r>
              <a:rPr lang="en-US" sz="2000" dirty="0" err="1">
                <a:effectLst/>
              </a:rPr>
              <a:t>полосу</a:t>
            </a:r>
            <a:r>
              <a:rPr lang="en-US" sz="2000" dirty="0">
                <a:effectLst/>
              </a:rPr>
              <a:t>. </a:t>
            </a:r>
            <a:r>
              <a:rPr lang="en-US" sz="2000" dirty="0" err="1">
                <a:effectLst/>
              </a:rPr>
              <a:t>Ця</a:t>
            </a:r>
            <a:r>
              <a:rPr lang="en-US" sz="2000" dirty="0">
                <a:effectLst/>
              </a:rPr>
              <a:t> </a:t>
            </a:r>
            <a:r>
              <a:rPr lang="en-US" sz="2000" dirty="0" err="1">
                <a:effectLst/>
              </a:rPr>
              <a:t>операція</a:t>
            </a:r>
            <a:r>
              <a:rPr lang="en-US" sz="2000" dirty="0">
                <a:effectLst/>
              </a:rPr>
              <a:t> виконується </a:t>
            </a:r>
            <a:r>
              <a:rPr lang="en-US" sz="2000" dirty="0" err="1">
                <a:effectLst/>
              </a:rPr>
              <a:t>сучасною</a:t>
            </a:r>
            <a:r>
              <a:rPr lang="en-US" sz="2000" dirty="0">
                <a:effectLst/>
              </a:rPr>
              <a:t> установкою для зварювання </a:t>
            </a:r>
            <a:r>
              <a:rPr lang="en-US" sz="2000" dirty="0" err="1">
                <a:effectLst/>
              </a:rPr>
              <a:t>типу</a:t>
            </a:r>
            <a:r>
              <a:rPr lang="en-US" sz="2000" dirty="0">
                <a:effectLst/>
              </a:rPr>
              <a:t> 411 DS 4/2000, фірми  DEUMA.        </a:t>
            </a:r>
          </a:p>
        </p:txBody>
      </p:sp>
    </p:spTree>
    <p:extLst>
      <p:ext uri="{BB962C8B-B14F-4D97-AF65-F5344CB8AC3E}">
        <p14:creationId xmlns:p14="http://schemas.microsoft.com/office/powerpoint/2010/main" val="132577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AD867C-4958-EEF0-87BB-A4045D834D2A}"/>
              </a:ext>
            </a:extLst>
          </p:cNvPr>
          <p:cNvSpPr txBox="1"/>
          <p:nvPr/>
        </p:nvSpPr>
        <p:spPr>
          <a:xfrm>
            <a:off x="2499360" y="575995"/>
            <a:ext cx="7376160"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r>
              <a:rPr lang="uk-UA" sz="2400" b="1" dirty="0">
                <a:effectLst/>
                <a:latin typeface="Times New Roman" panose="02020603050405020304" pitchFamily="18" charset="0"/>
                <a:ea typeface="Aptos" panose="020B0004020202020204" pitchFamily="34" charset="0"/>
              </a:rPr>
              <a:t>Схема зварювання на автоматичній установці</a:t>
            </a:r>
            <a:endParaRPr lang="uk-UA" sz="2400" dirty="0"/>
          </a:p>
        </p:txBody>
      </p:sp>
      <p:sp>
        <p:nvSpPr>
          <p:cNvPr id="18" name="TextBox 17">
            <a:extLst>
              <a:ext uri="{FF2B5EF4-FFF2-40B4-BE49-F238E27FC236}">
                <a16:creationId xmlns:a16="http://schemas.microsoft.com/office/drawing/2014/main" id="{F330D41D-934D-6A6E-D61D-92A43AF9BFA1}"/>
              </a:ext>
            </a:extLst>
          </p:cNvPr>
          <p:cNvSpPr txBox="1"/>
          <p:nvPr/>
        </p:nvSpPr>
        <p:spPr>
          <a:xfrm>
            <a:off x="406400" y="1217071"/>
            <a:ext cx="11704320" cy="1296702"/>
          </a:xfrm>
          <a:prstGeom prst="rect">
            <a:avLst/>
          </a:prstGeom>
          <a:noFill/>
        </p:spPr>
        <p:txBody>
          <a:bodyPr wrap="square">
            <a:spAutoFit/>
          </a:bodyPr>
          <a:lstStyle/>
          <a:p>
            <a:pPr indent="449580" algn="just">
              <a:lnSpc>
                <a:spcPct val="150000"/>
              </a:lnSpc>
              <a:spcAft>
                <a:spcPts val="800"/>
              </a:spcAft>
            </a:pPr>
            <a:r>
              <a:rPr lang="uk-UA"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Перший елемент панелі може бути отриманий з будь-якого числа труб, що залежить від кількості зварювальних головок в установці. На установці з чотирма зварювальними головками шляхом вварювання полоси можна отримати «трійку»:</a:t>
            </a:r>
            <a:endParaRPr lang="uk-UA" sz="1400" b="1" kern="100" dirty="0">
              <a:effectLst/>
              <a:latin typeface="Aptos" panose="020B0004020202020204" pitchFamily="34" charset="0"/>
              <a:ea typeface="Aptos" panose="020B0004020202020204" pitchFamily="34" charset="0"/>
              <a:cs typeface="Times New Roman" panose="02020603050405020304" pitchFamily="18" charset="0"/>
            </a:endParaRPr>
          </a:p>
        </p:txBody>
      </p:sp>
      <p:grpSp>
        <p:nvGrpSpPr>
          <p:cNvPr id="19" name="Group 12">
            <a:extLst>
              <a:ext uri="{FF2B5EF4-FFF2-40B4-BE49-F238E27FC236}">
                <a16:creationId xmlns:a16="http://schemas.microsoft.com/office/drawing/2014/main" id="{BB45AB5E-19E9-676F-931E-4CA6B4BCA499}"/>
              </a:ext>
            </a:extLst>
          </p:cNvPr>
          <p:cNvGrpSpPr>
            <a:grpSpLocks/>
          </p:cNvGrpSpPr>
          <p:nvPr/>
        </p:nvGrpSpPr>
        <p:grpSpPr>
          <a:xfrm>
            <a:off x="5044364" y="2744020"/>
            <a:ext cx="1712035" cy="595153"/>
            <a:chOff x="9525" y="0"/>
            <a:chExt cx="1014730" cy="392429"/>
          </a:xfrm>
        </p:grpSpPr>
        <p:sp>
          <p:nvSpPr>
            <p:cNvPr id="20" name="Graphic 13">
              <a:extLst>
                <a:ext uri="{FF2B5EF4-FFF2-40B4-BE49-F238E27FC236}">
                  <a16:creationId xmlns:a16="http://schemas.microsoft.com/office/drawing/2014/main" id="{79D4BCAA-4E88-B185-BF93-7C9B0A693214}"/>
                </a:ext>
              </a:extLst>
            </p:cNvPr>
            <p:cNvSpPr/>
            <p:nvPr/>
          </p:nvSpPr>
          <p:spPr>
            <a:xfrm>
              <a:off x="9525" y="152400"/>
              <a:ext cx="1014730" cy="240029"/>
            </a:xfrm>
            <a:custGeom>
              <a:avLst/>
              <a:gdLst/>
              <a:ahLst/>
              <a:cxnLst/>
              <a:rect l="l" t="t" r="r" b="b"/>
              <a:pathLst>
                <a:path w="1014730" h="240029">
                  <a:moveTo>
                    <a:pt x="896619" y="240029"/>
                  </a:moveTo>
                  <a:lnTo>
                    <a:pt x="850106" y="230663"/>
                  </a:lnTo>
                  <a:lnTo>
                    <a:pt x="812164" y="205104"/>
                  </a:lnTo>
                  <a:lnTo>
                    <a:pt x="786606" y="167163"/>
                  </a:lnTo>
                  <a:lnTo>
                    <a:pt x="777239" y="120650"/>
                  </a:lnTo>
                  <a:lnTo>
                    <a:pt x="786606" y="73402"/>
                  </a:lnTo>
                  <a:lnTo>
                    <a:pt x="812165" y="35083"/>
                  </a:lnTo>
                  <a:lnTo>
                    <a:pt x="850106" y="9386"/>
                  </a:lnTo>
                  <a:lnTo>
                    <a:pt x="896619" y="0"/>
                  </a:lnTo>
                  <a:lnTo>
                    <a:pt x="942399" y="9386"/>
                  </a:lnTo>
                  <a:lnTo>
                    <a:pt x="979963" y="35083"/>
                  </a:lnTo>
                  <a:lnTo>
                    <a:pt x="1005383" y="73402"/>
                  </a:lnTo>
                  <a:lnTo>
                    <a:pt x="1014730" y="120650"/>
                  </a:lnTo>
                  <a:lnTo>
                    <a:pt x="1005383" y="167163"/>
                  </a:lnTo>
                  <a:lnTo>
                    <a:pt x="979963" y="205104"/>
                  </a:lnTo>
                  <a:lnTo>
                    <a:pt x="942399" y="230663"/>
                  </a:lnTo>
                  <a:lnTo>
                    <a:pt x="896619" y="240029"/>
                  </a:lnTo>
                  <a:close/>
                </a:path>
                <a:path w="1014730" h="240029">
                  <a:moveTo>
                    <a:pt x="508000" y="240029"/>
                  </a:moveTo>
                  <a:lnTo>
                    <a:pt x="461486" y="230663"/>
                  </a:lnTo>
                  <a:lnTo>
                    <a:pt x="423544" y="205104"/>
                  </a:lnTo>
                  <a:lnTo>
                    <a:pt x="397986" y="167163"/>
                  </a:lnTo>
                  <a:lnTo>
                    <a:pt x="388619" y="120650"/>
                  </a:lnTo>
                  <a:lnTo>
                    <a:pt x="397986" y="73402"/>
                  </a:lnTo>
                  <a:lnTo>
                    <a:pt x="423545" y="35083"/>
                  </a:lnTo>
                  <a:lnTo>
                    <a:pt x="461486" y="9386"/>
                  </a:lnTo>
                  <a:lnTo>
                    <a:pt x="508000" y="0"/>
                  </a:lnTo>
                  <a:lnTo>
                    <a:pt x="553779" y="9386"/>
                  </a:lnTo>
                  <a:lnTo>
                    <a:pt x="591343" y="35083"/>
                  </a:lnTo>
                  <a:lnTo>
                    <a:pt x="616763" y="73402"/>
                  </a:lnTo>
                  <a:lnTo>
                    <a:pt x="626110" y="120650"/>
                  </a:lnTo>
                  <a:lnTo>
                    <a:pt x="616763" y="167163"/>
                  </a:lnTo>
                  <a:lnTo>
                    <a:pt x="591343" y="205104"/>
                  </a:lnTo>
                  <a:lnTo>
                    <a:pt x="553779" y="230663"/>
                  </a:lnTo>
                  <a:lnTo>
                    <a:pt x="508000" y="240029"/>
                  </a:lnTo>
                  <a:close/>
                </a:path>
                <a:path w="1014730" h="240029">
                  <a:moveTo>
                    <a:pt x="119380" y="240029"/>
                  </a:moveTo>
                  <a:lnTo>
                    <a:pt x="72866" y="230663"/>
                  </a:lnTo>
                  <a:lnTo>
                    <a:pt x="34925" y="205104"/>
                  </a:lnTo>
                  <a:lnTo>
                    <a:pt x="9366" y="167163"/>
                  </a:lnTo>
                  <a:lnTo>
                    <a:pt x="0" y="120650"/>
                  </a:lnTo>
                  <a:lnTo>
                    <a:pt x="9366" y="73402"/>
                  </a:lnTo>
                  <a:lnTo>
                    <a:pt x="34925" y="35083"/>
                  </a:lnTo>
                  <a:lnTo>
                    <a:pt x="72866" y="9386"/>
                  </a:lnTo>
                  <a:lnTo>
                    <a:pt x="119380" y="0"/>
                  </a:lnTo>
                  <a:lnTo>
                    <a:pt x="165893" y="9386"/>
                  </a:lnTo>
                  <a:lnTo>
                    <a:pt x="203835" y="35083"/>
                  </a:lnTo>
                  <a:lnTo>
                    <a:pt x="229393" y="73402"/>
                  </a:lnTo>
                  <a:lnTo>
                    <a:pt x="238760" y="120650"/>
                  </a:lnTo>
                  <a:lnTo>
                    <a:pt x="229393" y="167163"/>
                  </a:lnTo>
                  <a:lnTo>
                    <a:pt x="203834" y="205104"/>
                  </a:lnTo>
                  <a:lnTo>
                    <a:pt x="165893" y="230663"/>
                  </a:lnTo>
                  <a:lnTo>
                    <a:pt x="119380" y="240029"/>
                  </a:lnTo>
                  <a:close/>
                </a:path>
                <a:path w="1014730" h="240029">
                  <a:moveTo>
                    <a:pt x="240030" y="120650"/>
                  </a:moveTo>
                  <a:lnTo>
                    <a:pt x="388619" y="120650"/>
                  </a:lnTo>
                </a:path>
                <a:path w="1014730" h="240029">
                  <a:moveTo>
                    <a:pt x="777239" y="120650"/>
                  </a:moveTo>
                  <a:lnTo>
                    <a:pt x="627380" y="120650"/>
                  </a:lnTo>
                </a:path>
              </a:pathLst>
            </a:custGeom>
            <a:ln w="19050">
              <a:solidFill>
                <a:srgbClr val="000000"/>
              </a:solidFill>
              <a:prstDash val="solid"/>
            </a:ln>
          </p:spPr>
          <p:txBody>
            <a:bodyPr wrap="square" lIns="0" tIns="0" rIns="0" bIns="0" rtlCol="0">
              <a:prstTxWarp prst="textNoShape">
                <a:avLst/>
              </a:prstTxWarp>
              <a:noAutofit/>
            </a:bodyPr>
            <a:lstStyle/>
            <a:p>
              <a:endParaRPr lang="uk-UA"/>
            </a:p>
          </p:txBody>
        </p:sp>
        <p:sp>
          <p:nvSpPr>
            <p:cNvPr id="21" name="Graphic 14">
              <a:extLst>
                <a:ext uri="{FF2B5EF4-FFF2-40B4-BE49-F238E27FC236}">
                  <a16:creationId xmlns:a16="http://schemas.microsoft.com/office/drawing/2014/main" id="{52CCA6CB-B3FE-479F-A01C-FCECFE0EA6B3}"/>
                </a:ext>
              </a:extLst>
            </p:cNvPr>
            <p:cNvSpPr/>
            <p:nvPr/>
          </p:nvSpPr>
          <p:spPr>
            <a:xfrm>
              <a:off x="186055" y="0"/>
              <a:ext cx="664210" cy="273050"/>
            </a:xfrm>
            <a:custGeom>
              <a:avLst/>
              <a:gdLst/>
              <a:ahLst/>
              <a:cxnLst/>
              <a:rect l="l" t="t" r="r" b="b"/>
              <a:pathLst>
                <a:path w="664210" h="273050">
                  <a:moveTo>
                    <a:pt x="275590" y="6350"/>
                  </a:moveTo>
                  <a:lnTo>
                    <a:pt x="267970" y="0"/>
                  </a:lnTo>
                  <a:lnTo>
                    <a:pt x="137782" y="168236"/>
                  </a:lnTo>
                  <a:lnTo>
                    <a:pt x="7620" y="0"/>
                  </a:lnTo>
                  <a:lnTo>
                    <a:pt x="0" y="6350"/>
                  </a:lnTo>
                  <a:lnTo>
                    <a:pt x="131521" y="176339"/>
                  </a:lnTo>
                  <a:lnTo>
                    <a:pt x="113576" y="199529"/>
                  </a:lnTo>
                  <a:lnTo>
                    <a:pt x="82550" y="175260"/>
                  </a:lnTo>
                  <a:lnTo>
                    <a:pt x="62230" y="273050"/>
                  </a:lnTo>
                  <a:lnTo>
                    <a:pt x="137680" y="236918"/>
                  </a:lnTo>
                  <a:lnTo>
                    <a:pt x="212090" y="273050"/>
                  </a:lnTo>
                  <a:lnTo>
                    <a:pt x="193040" y="175260"/>
                  </a:lnTo>
                  <a:lnTo>
                    <a:pt x="162001" y="199529"/>
                  </a:lnTo>
                  <a:lnTo>
                    <a:pt x="154190" y="189445"/>
                  </a:lnTo>
                  <a:lnTo>
                    <a:pt x="154190" y="205625"/>
                  </a:lnTo>
                  <a:lnTo>
                    <a:pt x="137782" y="218452"/>
                  </a:lnTo>
                  <a:lnTo>
                    <a:pt x="121373" y="205638"/>
                  </a:lnTo>
                  <a:lnTo>
                    <a:pt x="137782" y="184442"/>
                  </a:lnTo>
                  <a:lnTo>
                    <a:pt x="154190" y="205625"/>
                  </a:lnTo>
                  <a:lnTo>
                    <a:pt x="154190" y="189445"/>
                  </a:lnTo>
                  <a:lnTo>
                    <a:pt x="144043" y="176339"/>
                  </a:lnTo>
                  <a:lnTo>
                    <a:pt x="275590" y="6350"/>
                  </a:lnTo>
                  <a:close/>
                </a:path>
                <a:path w="664210" h="273050">
                  <a:moveTo>
                    <a:pt x="664210" y="6350"/>
                  </a:moveTo>
                  <a:lnTo>
                    <a:pt x="656590" y="0"/>
                  </a:lnTo>
                  <a:lnTo>
                    <a:pt x="526402" y="168236"/>
                  </a:lnTo>
                  <a:lnTo>
                    <a:pt x="396240" y="0"/>
                  </a:lnTo>
                  <a:lnTo>
                    <a:pt x="388620" y="6350"/>
                  </a:lnTo>
                  <a:lnTo>
                    <a:pt x="520141" y="176339"/>
                  </a:lnTo>
                  <a:lnTo>
                    <a:pt x="502196" y="199529"/>
                  </a:lnTo>
                  <a:lnTo>
                    <a:pt x="471170" y="175260"/>
                  </a:lnTo>
                  <a:lnTo>
                    <a:pt x="450850" y="273050"/>
                  </a:lnTo>
                  <a:lnTo>
                    <a:pt x="526300" y="236918"/>
                  </a:lnTo>
                  <a:lnTo>
                    <a:pt x="600710" y="273050"/>
                  </a:lnTo>
                  <a:lnTo>
                    <a:pt x="581660" y="175260"/>
                  </a:lnTo>
                  <a:lnTo>
                    <a:pt x="550621" y="199529"/>
                  </a:lnTo>
                  <a:lnTo>
                    <a:pt x="542810" y="189445"/>
                  </a:lnTo>
                  <a:lnTo>
                    <a:pt x="542810" y="205625"/>
                  </a:lnTo>
                  <a:lnTo>
                    <a:pt x="526402" y="218452"/>
                  </a:lnTo>
                  <a:lnTo>
                    <a:pt x="509993" y="205638"/>
                  </a:lnTo>
                  <a:lnTo>
                    <a:pt x="526402" y="184442"/>
                  </a:lnTo>
                  <a:lnTo>
                    <a:pt x="542810" y="205625"/>
                  </a:lnTo>
                  <a:lnTo>
                    <a:pt x="542810" y="189445"/>
                  </a:lnTo>
                  <a:lnTo>
                    <a:pt x="532663" y="176339"/>
                  </a:lnTo>
                  <a:lnTo>
                    <a:pt x="664210" y="6350"/>
                  </a:lnTo>
                  <a:close/>
                </a:path>
              </a:pathLst>
            </a:custGeom>
            <a:solidFill>
              <a:srgbClr val="000000"/>
            </a:solidFill>
          </p:spPr>
          <p:txBody>
            <a:bodyPr wrap="square" lIns="0" tIns="0" rIns="0" bIns="0" rtlCol="0">
              <a:prstTxWarp prst="textNoShape">
                <a:avLst/>
              </a:prstTxWarp>
              <a:noAutofit/>
            </a:bodyPr>
            <a:lstStyle/>
            <a:p>
              <a:endParaRPr lang="uk-UA"/>
            </a:p>
          </p:txBody>
        </p:sp>
      </p:grpSp>
      <p:sp>
        <p:nvSpPr>
          <p:cNvPr id="23" name="TextBox 22">
            <a:extLst>
              <a:ext uri="{FF2B5EF4-FFF2-40B4-BE49-F238E27FC236}">
                <a16:creationId xmlns:a16="http://schemas.microsoft.com/office/drawing/2014/main" id="{B22502A5-785C-1DA0-68CF-8B95EF1ED6DF}"/>
              </a:ext>
            </a:extLst>
          </p:cNvPr>
          <p:cNvSpPr txBox="1"/>
          <p:nvPr/>
        </p:nvSpPr>
        <p:spPr>
          <a:xfrm>
            <a:off x="406400" y="3723406"/>
            <a:ext cx="8687904" cy="465705"/>
          </a:xfrm>
          <a:prstGeom prst="rect">
            <a:avLst/>
          </a:prstGeom>
          <a:noFill/>
        </p:spPr>
        <p:txBody>
          <a:bodyPr wrap="square">
            <a:spAutoFit/>
          </a:bodyPr>
          <a:lstStyle/>
          <a:p>
            <a:pPr algn="just">
              <a:lnSpc>
                <a:spcPct val="150000"/>
              </a:lnSpc>
              <a:spcAft>
                <a:spcPts val="800"/>
              </a:spcAft>
            </a:pPr>
            <a:r>
              <a:rPr lang="uk-UA"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потім </a:t>
            </a:r>
            <a:r>
              <a:rPr lang="uk-UA"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зварюються панелі із «трійки» труб у загальну задану панель:</a:t>
            </a:r>
            <a:endParaRPr lang="uk-UA" sz="1400" b="1" kern="100" dirty="0">
              <a:effectLst/>
              <a:latin typeface="Aptos" panose="020B0004020202020204" pitchFamily="34" charset="0"/>
              <a:ea typeface="Aptos" panose="020B0004020202020204" pitchFamily="34" charset="0"/>
              <a:cs typeface="Times New Roman" panose="02020603050405020304" pitchFamily="18" charset="0"/>
            </a:endParaRPr>
          </a:p>
        </p:txBody>
      </p:sp>
      <p:grpSp>
        <p:nvGrpSpPr>
          <p:cNvPr id="24" name="Group 15">
            <a:extLst>
              <a:ext uri="{FF2B5EF4-FFF2-40B4-BE49-F238E27FC236}">
                <a16:creationId xmlns:a16="http://schemas.microsoft.com/office/drawing/2014/main" id="{6C8A460B-C888-8D74-D662-CC07DCB87B96}"/>
              </a:ext>
            </a:extLst>
          </p:cNvPr>
          <p:cNvGrpSpPr>
            <a:grpSpLocks/>
          </p:cNvGrpSpPr>
          <p:nvPr/>
        </p:nvGrpSpPr>
        <p:grpSpPr>
          <a:xfrm>
            <a:off x="2980503" y="4819877"/>
            <a:ext cx="5839756" cy="656431"/>
            <a:chOff x="0" y="0"/>
            <a:chExt cx="3368662" cy="373379"/>
          </a:xfrm>
        </p:grpSpPr>
        <p:sp>
          <p:nvSpPr>
            <p:cNvPr id="25" name="Graphic 16">
              <a:extLst>
                <a:ext uri="{FF2B5EF4-FFF2-40B4-BE49-F238E27FC236}">
                  <a16:creationId xmlns:a16="http://schemas.microsoft.com/office/drawing/2014/main" id="{5C02C4EF-EDD1-2324-94D3-A845DC94F306}"/>
                </a:ext>
              </a:extLst>
            </p:cNvPr>
            <p:cNvSpPr/>
            <p:nvPr/>
          </p:nvSpPr>
          <p:spPr>
            <a:xfrm>
              <a:off x="487680" y="144779"/>
              <a:ext cx="1668780" cy="228600"/>
            </a:xfrm>
            <a:custGeom>
              <a:avLst/>
              <a:gdLst/>
              <a:ahLst/>
              <a:cxnLst/>
              <a:rect l="l" t="t" r="r" b="b"/>
              <a:pathLst>
                <a:path w="1668780" h="228600">
                  <a:moveTo>
                    <a:pt x="835660" y="222250"/>
                  </a:moveTo>
                  <a:lnTo>
                    <a:pt x="791944" y="213558"/>
                  </a:lnTo>
                  <a:lnTo>
                    <a:pt x="756443" y="189864"/>
                  </a:lnTo>
                  <a:lnTo>
                    <a:pt x="732611" y="154741"/>
                  </a:lnTo>
                  <a:lnTo>
                    <a:pt x="723900" y="111759"/>
                  </a:lnTo>
                  <a:lnTo>
                    <a:pt x="732611" y="68044"/>
                  </a:lnTo>
                  <a:lnTo>
                    <a:pt x="756443" y="32543"/>
                  </a:lnTo>
                  <a:lnTo>
                    <a:pt x="791944" y="8711"/>
                  </a:lnTo>
                  <a:lnTo>
                    <a:pt x="835660" y="0"/>
                  </a:lnTo>
                  <a:lnTo>
                    <a:pt x="878641" y="8711"/>
                  </a:lnTo>
                  <a:lnTo>
                    <a:pt x="913765" y="32543"/>
                  </a:lnTo>
                  <a:lnTo>
                    <a:pt x="937458" y="68044"/>
                  </a:lnTo>
                  <a:lnTo>
                    <a:pt x="946150" y="111759"/>
                  </a:lnTo>
                  <a:lnTo>
                    <a:pt x="937458" y="154741"/>
                  </a:lnTo>
                  <a:lnTo>
                    <a:pt x="913765" y="189864"/>
                  </a:lnTo>
                  <a:lnTo>
                    <a:pt x="878641" y="213558"/>
                  </a:lnTo>
                  <a:lnTo>
                    <a:pt x="835660" y="222250"/>
                  </a:lnTo>
                  <a:close/>
                </a:path>
                <a:path w="1668780" h="228600">
                  <a:moveTo>
                    <a:pt x="473709" y="222250"/>
                  </a:moveTo>
                  <a:lnTo>
                    <a:pt x="430728" y="213558"/>
                  </a:lnTo>
                  <a:lnTo>
                    <a:pt x="395605" y="189864"/>
                  </a:lnTo>
                  <a:lnTo>
                    <a:pt x="371911" y="154741"/>
                  </a:lnTo>
                  <a:lnTo>
                    <a:pt x="363220" y="111759"/>
                  </a:lnTo>
                  <a:lnTo>
                    <a:pt x="371911" y="68044"/>
                  </a:lnTo>
                  <a:lnTo>
                    <a:pt x="395605" y="32543"/>
                  </a:lnTo>
                  <a:lnTo>
                    <a:pt x="430728" y="8711"/>
                  </a:lnTo>
                  <a:lnTo>
                    <a:pt x="473709" y="0"/>
                  </a:lnTo>
                  <a:lnTo>
                    <a:pt x="517425" y="8711"/>
                  </a:lnTo>
                  <a:lnTo>
                    <a:pt x="552926" y="32543"/>
                  </a:lnTo>
                  <a:lnTo>
                    <a:pt x="576758" y="68044"/>
                  </a:lnTo>
                  <a:lnTo>
                    <a:pt x="585470" y="111759"/>
                  </a:lnTo>
                  <a:lnTo>
                    <a:pt x="576758" y="154741"/>
                  </a:lnTo>
                  <a:lnTo>
                    <a:pt x="552926" y="189864"/>
                  </a:lnTo>
                  <a:lnTo>
                    <a:pt x="517425" y="213558"/>
                  </a:lnTo>
                  <a:lnTo>
                    <a:pt x="473709" y="222250"/>
                  </a:lnTo>
                  <a:close/>
                </a:path>
                <a:path w="1668780" h="228600">
                  <a:moveTo>
                    <a:pt x="111759" y="222250"/>
                  </a:moveTo>
                  <a:lnTo>
                    <a:pt x="68044" y="213558"/>
                  </a:lnTo>
                  <a:lnTo>
                    <a:pt x="32543" y="189864"/>
                  </a:lnTo>
                  <a:lnTo>
                    <a:pt x="8711" y="154741"/>
                  </a:lnTo>
                  <a:lnTo>
                    <a:pt x="0" y="111759"/>
                  </a:lnTo>
                  <a:lnTo>
                    <a:pt x="8711" y="68044"/>
                  </a:lnTo>
                  <a:lnTo>
                    <a:pt x="32543" y="32543"/>
                  </a:lnTo>
                  <a:lnTo>
                    <a:pt x="68044" y="8711"/>
                  </a:lnTo>
                  <a:lnTo>
                    <a:pt x="111759" y="0"/>
                  </a:lnTo>
                  <a:lnTo>
                    <a:pt x="154741" y="8711"/>
                  </a:lnTo>
                  <a:lnTo>
                    <a:pt x="189865" y="32543"/>
                  </a:lnTo>
                  <a:lnTo>
                    <a:pt x="213558" y="68044"/>
                  </a:lnTo>
                  <a:lnTo>
                    <a:pt x="222250" y="111759"/>
                  </a:lnTo>
                  <a:lnTo>
                    <a:pt x="213558" y="154741"/>
                  </a:lnTo>
                  <a:lnTo>
                    <a:pt x="189865" y="189864"/>
                  </a:lnTo>
                  <a:lnTo>
                    <a:pt x="154741" y="213558"/>
                  </a:lnTo>
                  <a:lnTo>
                    <a:pt x="111759" y="222250"/>
                  </a:lnTo>
                  <a:close/>
                </a:path>
                <a:path w="1668780" h="228600">
                  <a:moveTo>
                    <a:pt x="223520" y="111759"/>
                  </a:moveTo>
                  <a:lnTo>
                    <a:pt x="361950" y="111759"/>
                  </a:lnTo>
                </a:path>
                <a:path w="1668780" h="228600">
                  <a:moveTo>
                    <a:pt x="723900" y="111759"/>
                  </a:moveTo>
                  <a:lnTo>
                    <a:pt x="584200" y="111759"/>
                  </a:lnTo>
                </a:path>
                <a:path w="1668780" h="228600">
                  <a:moveTo>
                    <a:pt x="1557020" y="228600"/>
                  </a:moveTo>
                  <a:lnTo>
                    <a:pt x="1514038" y="219908"/>
                  </a:lnTo>
                  <a:lnTo>
                    <a:pt x="1478915" y="196214"/>
                  </a:lnTo>
                  <a:lnTo>
                    <a:pt x="1455221" y="161091"/>
                  </a:lnTo>
                  <a:lnTo>
                    <a:pt x="1446530" y="118109"/>
                  </a:lnTo>
                  <a:lnTo>
                    <a:pt x="1455221" y="74394"/>
                  </a:lnTo>
                  <a:lnTo>
                    <a:pt x="1478914" y="38893"/>
                  </a:lnTo>
                  <a:lnTo>
                    <a:pt x="1514038" y="15061"/>
                  </a:lnTo>
                  <a:lnTo>
                    <a:pt x="1557020" y="6350"/>
                  </a:lnTo>
                  <a:lnTo>
                    <a:pt x="1600735" y="15061"/>
                  </a:lnTo>
                  <a:lnTo>
                    <a:pt x="1636236" y="38893"/>
                  </a:lnTo>
                  <a:lnTo>
                    <a:pt x="1660068" y="74394"/>
                  </a:lnTo>
                  <a:lnTo>
                    <a:pt x="1668779" y="118109"/>
                  </a:lnTo>
                  <a:lnTo>
                    <a:pt x="1660068" y="161091"/>
                  </a:lnTo>
                  <a:lnTo>
                    <a:pt x="1636236" y="196214"/>
                  </a:lnTo>
                  <a:lnTo>
                    <a:pt x="1600735" y="219908"/>
                  </a:lnTo>
                  <a:lnTo>
                    <a:pt x="1557020" y="228600"/>
                  </a:lnTo>
                  <a:close/>
                </a:path>
                <a:path w="1668780" h="228600">
                  <a:moveTo>
                    <a:pt x="1195070" y="228600"/>
                  </a:moveTo>
                  <a:lnTo>
                    <a:pt x="1152088" y="219908"/>
                  </a:lnTo>
                  <a:lnTo>
                    <a:pt x="1116965" y="196214"/>
                  </a:lnTo>
                  <a:lnTo>
                    <a:pt x="1093271" y="161091"/>
                  </a:lnTo>
                  <a:lnTo>
                    <a:pt x="1084580" y="118109"/>
                  </a:lnTo>
                  <a:lnTo>
                    <a:pt x="1093271" y="74394"/>
                  </a:lnTo>
                  <a:lnTo>
                    <a:pt x="1116964" y="38893"/>
                  </a:lnTo>
                  <a:lnTo>
                    <a:pt x="1152088" y="15061"/>
                  </a:lnTo>
                  <a:lnTo>
                    <a:pt x="1195070" y="6350"/>
                  </a:lnTo>
                  <a:lnTo>
                    <a:pt x="1238785" y="15061"/>
                  </a:lnTo>
                  <a:lnTo>
                    <a:pt x="1274286" y="38893"/>
                  </a:lnTo>
                  <a:lnTo>
                    <a:pt x="1298118" y="74394"/>
                  </a:lnTo>
                  <a:lnTo>
                    <a:pt x="1306830" y="118109"/>
                  </a:lnTo>
                  <a:lnTo>
                    <a:pt x="1298118" y="161091"/>
                  </a:lnTo>
                  <a:lnTo>
                    <a:pt x="1274286" y="196214"/>
                  </a:lnTo>
                  <a:lnTo>
                    <a:pt x="1238785" y="219908"/>
                  </a:lnTo>
                  <a:lnTo>
                    <a:pt x="1195070" y="228600"/>
                  </a:lnTo>
                  <a:close/>
                </a:path>
                <a:path w="1668780" h="228600">
                  <a:moveTo>
                    <a:pt x="944879" y="118109"/>
                  </a:moveTo>
                  <a:lnTo>
                    <a:pt x="1083310" y="118109"/>
                  </a:lnTo>
                </a:path>
                <a:path w="1668780" h="228600">
                  <a:moveTo>
                    <a:pt x="1445260" y="118109"/>
                  </a:moveTo>
                  <a:lnTo>
                    <a:pt x="1305560" y="118109"/>
                  </a:lnTo>
                </a:path>
              </a:pathLst>
            </a:custGeom>
            <a:ln w="19050">
              <a:solidFill>
                <a:srgbClr val="000000"/>
              </a:solidFill>
              <a:prstDash val="solid"/>
            </a:ln>
          </p:spPr>
          <p:txBody>
            <a:bodyPr wrap="square" lIns="0" tIns="0" rIns="0" bIns="0" rtlCol="0">
              <a:prstTxWarp prst="textNoShape">
                <a:avLst/>
              </a:prstTxWarp>
              <a:noAutofit/>
            </a:bodyPr>
            <a:lstStyle/>
            <a:p>
              <a:endParaRPr lang="uk-UA"/>
            </a:p>
          </p:txBody>
        </p:sp>
        <p:sp>
          <p:nvSpPr>
            <p:cNvPr id="26" name="Graphic 17">
              <a:extLst>
                <a:ext uri="{FF2B5EF4-FFF2-40B4-BE49-F238E27FC236}">
                  <a16:creationId xmlns:a16="http://schemas.microsoft.com/office/drawing/2014/main" id="{78781564-4B38-616A-8024-391D92A74266}"/>
                </a:ext>
              </a:extLst>
            </p:cNvPr>
            <p:cNvSpPr/>
            <p:nvPr/>
          </p:nvSpPr>
          <p:spPr>
            <a:xfrm>
              <a:off x="1372870" y="0"/>
              <a:ext cx="619760" cy="262890"/>
            </a:xfrm>
            <a:custGeom>
              <a:avLst/>
              <a:gdLst/>
              <a:ahLst/>
              <a:cxnLst/>
              <a:rect l="l" t="t" r="r" b="b"/>
              <a:pathLst>
                <a:path w="619760" h="262890">
                  <a:moveTo>
                    <a:pt x="257810" y="12700"/>
                  </a:moveTo>
                  <a:lnTo>
                    <a:pt x="250190" y="6350"/>
                  </a:lnTo>
                  <a:lnTo>
                    <a:pt x="127901" y="163563"/>
                  </a:lnTo>
                  <a:lnTo>
                    <a:pt x="7620" y="8890"/>
                  </a:lnTo>
                  <a:lnTo>
                    <a:pt x="0" y="15240"/>
                  </a:lnTo>
                  <a:lnTo>
                    <a:pt x="121627" y="171640"/>
                  </a:lnTo>
                  <a:lnTo>
                    <a:pt x="109791" y="186855"/>
                  </a:lnTo>
                  <a:lnTo>
                    <a:pt x="78740" y="162560"/>
                  </a:lnTo>
                  <a:lnTo>
                    <a:pt x="58420" y="259080"/>
                  </a:lnTo>
                  <a:lnTo>
                    <a:pt x="125907" y="227711"/>
                  </a:lnTo>
                  <a:lnTo>
                    <a:pt x="199390" y="262890"/>
                  </a:lnTo>
                  <a:lnTo>
                    <a:pt x="179070" y="165100"/>
                  </a:lnTo>
                  <a:lnTo>
                    <a:pt x="148005" y="189395"/>
                  </a:lnTo>
                  <a:lnTo>
                    <a:pt x="140195" y="179362"/>
                  </a:lnTo>
                  <a:lnTo>
                    <a:pt x="140195" y="195503"/>
                  </a:lnTo>
                  <a:lnTo>
                    <a:pt x="130530" y="203060"/>
                  </a:lnTo>
                  <a:lnTo>
                    <a:pt x="117030" y="192519"/>
                  </a:lnTo>
                  <a:lnTo>
                    <a:pt x="127482" y="179171"/>
                  </a:lnTo>
                  <a:lnTo>
                    <a:pt x="140195" y="195503"/>
                  </a:lnTo>
                  <a:lnTo>
                    <a:pt x="140195" y="179362"/>
                  </a:lnTo>
                  <a:lnTo>
                    <a:pt x="133781" y="171119"/>
                  </a:lnTo>
                  <a:lnTo>
                    <a:pt x="257810" y="12700"/>
                  </a:lnTo>
                  <a:close/>
                </a:path>
                <a:path w="619760" h="262890">
                  <a:moveTo>
                    <a:pt x="619760" y="6350"/>
                  </a:moveTo>
                  <a:lnTo>
                    <a:pt x="612140" y="0"/>
                  </a:lnTo>
                  <a:lnTo>
                    <a:pt x="489851" y="157213"/>
                  </a:lnTo>
                  <a:lnTo>
                    <a:pt x="369570" y="2540"/>
                  </a:lnTo>
                  <a:lnTo>
                    <a:pt x="361950" y="8890"/>
                  </a:lnTo>
                  <a:lnTo>
                    <a:pt x="483577" y="165290"/>
                  </a:lnTo>
                  <a:lnTo>
                    <a:pt x="471741" y="180505"/>
                  </a:lnTo>
                  <a:lnTo>
                    <a:pt x="440690" y="156210"/>
                  </a:lnTo>
                  <a:lnTo>
                    <a:pt x="420370" y="254000"/>
                  </a:lnTo>
                  <a:lnTo>
                    <a:pt x="488200" y="221526"/>
                  </a:lnTo>
                  <a:lnTo>
                    <a:pt x="561340" y="256540"/>
                  </a:lnTo>
                  <a:lnTo>
                    <a:pt x="541020" y="158750"/>
                  </a:lnTo>
                  <a:lnTo>
                    <a:pt x="509955" y="183045"/>
                  </a:lnTo>
                  <a:lnTo>
                    <a:pt x="502145" y="173012"/>
                  </a:lnTo>
                  <a:lnTo>
                    <a:pt x="502145" y="189153"/>
                  </a:lnTo>
                  <a:lnTo>
                    <a:pt x="492480" y="196710"/>
                  </a:lnTo>
                  <a:lnTo>
                    <a:pt x="479552" y="186613"/>
                  </a:lnTo>
                  <a:lnTo>
                    <a:pt x="489851" y="173367"/>
                  </a:lnTo>
                  <a:lnTo>
                    <a:pt x="502145" y="189153"/>
                  </a:lnTo>
                  <a:lnTo>
                    <a:pt x="502145" y="173012"/>
                  </a:lnTo>
                  <a:lnTo>
                    <a:pt x="496138" y="165290"/>
                  </a:lnTo>
                  <a:lnTo>
                    <a:pt x="619760" y="6350"/>
                  </a:lnTo>
                  <a:close/>
                </a:path>
              </a:pathLst>
            </a:custGeom>
            <a:solidFill>
              <a:srgbClr val="000000"/>
            </a:solidFill>
          </p:spPr>
          <p:txBody>
            <a:bodyPr wrap="square" lIns="0" tIns="0" rIns="0" bIns="0" rtlCol="0">
              <a:prstTxWarp prst="textNoShape">
                <a:avLst/>
              </a:prstTxWarp>
              <a:noAutofit/>
            </a:bodyPr>
            <a:lstStyle/>
            <a:p>
              <a:endParaRPr lang="uk-UA"/>
            </a:p>
          </p:txBody>
        </p:sp>
        <p:sp>
          <p:nvSpPr>
            <p:cNvPr id="27" name="Graphic 18">
              <a:extLst>
                <a:ext uri="{FF2B5EF4-FFF2-40B4-BE49-F238E27FC236}">
                  <a16:creationId xmlns:a16="http://schemas.microsoft.com/office/drawing/2014/main" id="{A5612F14-AF51-ABA1-72D2-5341FC1DA98C}"/>
                </a:ext>
              </a:extLst>
            </p:cNvPr>
            <p:cNvSpPr/>
            <p:nvPr/>
          </p:nvSpPr>
          <p:spPr>
            <a:xfrm>
              <a:off x="2153920" y="146050"/>
              <a:ext cx="723900" cy="222250"/>
            </a:xfrm>
            <a:custGeom>
              <a:avLst/>
              <a:gdLst/>
              <a:ahLst/>
              <a:cxnLst/>
              <a:rect l="l" t="t" r="r" b="b"/>
              <a:pathLst>
                <a:path w="723900" h="222250">
                  <a:moveTo>
                    <a:pt x="612139" y="222249"/>
                  </a:moveTo>
                  <a:lnTo>
                    <a:pt x="569158" y="213558"/>
                  </a:lnTo>
                  <a:lnTo>
                    <a:pt x="534035" y="189864"/>
                  </a:lnTo>
                  <a:lnTo>
                    <a:pt x="510341" y="154741"/>
                  </a:lnTo>
                  <a:lnTo>
                    <a:pt x="501650" y="111759"/>
                  </a:lnTo>
                  <a:lnTo>
                    <a:pt x="510341" y="68044"/>
                  </a:lnTo>
                  <a:lnTo>
                    <a:pt x="534034" y="32543"/>
                  </a:lnTo>
                  <a:lnTo>
                    <a:pt x="569158" y="8711"/>
                  </a:lnTo>
                  <a:lnTo>
                    <a:pt x="612139" y="0"/>
                  </a:lnTo>
                  <a:lnTo>
                    <a:pt x="655855" y="8711"/>
                  </a:lnTo>
                  <a:lnTo>
                    <a:pt x="691356" y="32543"/>
                  </a:lnTo>
                  <a:lnTo>
                    <a:pt x="715188" y="68044"/>
                  </a:lnTo>
                  <a:lnTo>
                    <a:pt x="723900" y="111759"/>
                  </a:lnTo>
                  <a:lnTo>
                    <a:pt x="715188" y="154741"/>
                  </a:lnTo>
                  <a:lnTo>
                    <a:pt x="691356" y="189864"/>
                  </a:lnTo>
                  <a:lnTo>
                    <a:pt x="655855" y="213558"/>
                  </a:lnTo>
                  <a:lnTo>
                    <a:pt x="612139" y="222249"/>
                  </a:lnTo>
                  <a:close/>
                </a:path>
                <a:path w="723900" h="222250">
                  <a:moveTo>
                    <a:pt x="250189" y="222249"/>
                  </a:moveTo>
                  <a:lnTo>
                    <a:pt x="207208" y="213558"/>
                  </a:lnTo>
                  <a:lnTo>
                    <a:pt x="172085" y="189864"/>
                  </a:lnTo>
                  <a:lnTo>
                    <a:pt x="148391" y="154741"/>
                  </a:lnTo>
                  <a:lnTo>
                    <a:pt x="139700" y="111759"/>
                  </a:lnTo>
                  <a:lnTo>
                    <a:pt x="148391" y="68044"/>
                  </a:lnTo>
                  <a:lnTo>
                    <a:pt x="172084" y="32543"/>
                  </a:lnTo>
                  <a:lnTo>
                    <a:pt x="207208" y="8711"/>
                  </a:lnTo>
                  <a:lnTo>
                    <a:pt x="250189" y="0"/>
                  </a:lnTo>
                  <a:lnTo>
                    <a:pt x="293171" y="8711"/>
                  </a:lnTo>
                  <a:lnTo>
                    <a:pt x="328294" y="32543"/>
                  </a:lnTo>
                  <a:lnTo>
                    <a:pt x="351988" y="68044"/>
                  </a:lnTo>
                  <a:lnTo>
                    <a:pt x="360680" y="111759"/>
                  </a:lnTo>
                  <a:lnTo>
                    <a:pt x="351988" y="154741"/>
                  </a:lnTo>
                  <a:lnTo>
                    <a:pt x="328295" y="189864"/>
                  </a:lnTo>
                  <a:lnTo>
                    <a:pt x="293171" y="213558"/>
                  </a:lnTo>
                  <a:lnTo>
                    <a:pt x="250189" y="222249"/>
                  </a:lnTo>
                  <a:close/>
                </a:path>
                <a:path w="723900" h="222250">
                  <a:moveTo>
                    <a:pt x="0" y="111759"/>
                  </a:moveTo>
                  <a:lnTo>
                    <a:pt x="139700" y="111759"/>
                  </a:lnTo>
                </a:path>
                <a:path w="723900" h="222250">
                  <a:moveTo>
                    <a:pt x="500379" y="111759"/>
                  </a:moveTo>
                  <a:lnTo>
                    <a:pt x="361950" y="111759"/>
                  </a:lnTo>
                </a:path>
              </a:pathLst>
            </a:custGeom>
            <a:ln w="19050">
              <a:solidFill>
                <a:srgbClr val="000000"/>
              </a:solidFill>
              <a:prstDash val="solid"/>
            </a:ln>
          </p:spPr>
          <p:txBody>
            <a:bodyPr wrap="square" lIns="0" tIns="0" rIns="0" bIns="0" rtlCol="0">
              <a:prstTxWarp prst="textNoShape">
                <a:avLst/>
              </a:prstTxWarp>
              <a:noAutofit/>
            </a:bodyPr>
            <a:lstStyle/>
            <a:p>
              <a:endParaRPr lang="uk-UA"/>
            </a:p>
          </p:txBody>
        </p:sp>
        <p:sp>
          <p:nvSpPr>
            <p:cNvPr id="28" name="Graphic 19">
              <a:extLst>
                <a:ext uri="{FF2B5EF4-FFF2-40B4-BE49-F238E27FC236}">
                  <a16:creationId xmlns:a16="http://schemas.microsoft.com/office/drawing/2014/main" id="{41147411-7178-EA39-79A7-35823D5CDBF7}"/>
                </a:ext>
              </a:extLst>
            </p:cNvPr>
            <p:cNvSpPr/>
            <p:nvPr/>
          </p:nvSpPr>
          <p:spPr>
            <a:xfrm>
              <a:off x="2998470" y="125729"/>
              <a:ext cx="240029" cy="242570"/>
            </a:xfrm>
            <a:custGeom>
              <a:avLst/>
              <a:gdLst/>
              <a:ahLst/>
              <a:cxnLst/>
              <a:rect l="l" t="t" r="r" b="b"/>
              <a:pathLst>
                <a:path w="240029" h="242570">
                  <a:moveTo>
                    <a:pt x="25400" y="160020"/>
                  </a:moveTo>
                  <a:lnTo>
                    <a:pt x="22860" y="151130"/>
                  </a:lnTo>
                  <a:lnTo>
                    <a:pt x="22593" y="151244"/>
                  </a:lnTo>
                  <a:lnTo>
                    <a:pt x="20320" y="140970"/>
                  </a:lnTo>
                  <a:lnTo>
                    <a:pt x="20180" y="141020"/>
                  </a:lnTo>
                  <a:lnTo>
                    <a:pt x="19050" y="130810"/>
                  </a:lnTo>
                  <a:lnTo>
                    <a:pt x="0" y="130810"/>
                  </a:lnTo>
                  <a:lnTo>
                    <a:pt x="0" y="133350"/>
                  </a:lnTo>
                  <a:lnTo>
                    <a:pt x="0" y="134620"/>
                  </a:lnTo>
                  <a:lnTo>
                    <a:pt x="1270" y="144780"/>
                  </a:lnTo>
                  <a:lnTo>
                    <a:pt x="1270" y="146050"/>
                  </a:lnTo>
                  <a:lnTo>
                    <a:pt x="3810" y="156210"/>
                  </a:lnTo>
                  <a:lnTo>
                    <a:pt x="5080" y="157480"/>
                  </a:lnTo>
                  <a:lnTo>
                    <a:pt x="7620" y="166370"/>
                  </a:lnTo>
                  <a:lnTo>
                    <a:pt x="16510" y="162560"/>
                  </a:lnTo>
                  <a:lnTo>
                    <a:pt x="25400" y="160020"/>
                  </a:lnTo>
                  <a:close/>
                </a:path>
                <a:path w="240029" h="242570">
                  <a:moveTo>
                    <a:pt x="30480" y="72390"/>
                  </a:moveTo>
                  <a:lnTo>
                    <a:pt x="22860" y="67310"/>
                  </a:lnTo>
                  <a:lnTo>
                    <a:pt x="13970" y="62230"/>
                  </a:lnTo>
                  <a:lnTo>
                    <a:pt x="13970" y="63500"/>
                  </a:lnTo>
                  <a:lnTo>
                    <a:pt x="8890" y="73660"/>
                  </a:lnTo>
                  <a:lnTo>
                    <a:pt x="8890" y="74930"/>
                  </a:lnTo>
                  <a:lnTo>
                    <a:pt x="5080" y="85090"/>
                  </a:lnTo>
                  <a:lnTo>
                    <a:pt x="3810" y="86360"/>
                  </a:lnTo>
                  <a:lnTo>
                    <a:pt x="1270" y="95250"/>
                  </a:lnTo>
                  <a:lnTo>
                    <a:pt x="11430" y="97790"/>
                  </a:lnTo>
                  <a:lnTo>
                    <a:pt x="20320" y="100330"/>
                  </a:lnTo>
                  <a:lnTo>
                    <a:pt x="22567" y="91325"/>
                  </a:lnTo>
                  <a:lnTo>
                    <a:pt x="22860" y="91440"/>
                  </a:lnTo>
                  <a:lnTo>
                    <a:pt x="26670" y="81280"/>
                  </a:lnTo>
                  <a:lnTo>
                    <a:pt x="26136" y="81064"/>
                  </a:lnTo>
                  <a:lnTo>
                    <a:pt x="29984" y="73380"/>
                  </a:lnTo>
                  <a:lnTo>
                    <a:pt x="30480" y="73660"/>
                  </a:lnTo>
                  <a:lnTo>
                    <a:pt x="30480" y="72390"/>
                  </a:lnTo>
                  <a:close/>
                </a:path>
                <a:path w="240029" h="242570">
                  <a:moveTo>
                    <a:pt x="63500" y="205740"/>
                  </a:moveTo>
                  <a:lnTo>
                    <a:pt x="54610" y="199390"/>
                  </a:lnTo>
                  <a:lnTo>
                    <a:pt x="54521" y="199517"/>
                  </a:lnTo>
                  <a:lnTo>
                    <a:pt x="47675" y="193636"/>
                  </a:lnTo>
                  <a:lnTo>
                    <a:pt x="41783" y="186778"/>
                  </a:lnTo>
                  <a:lnTo>
                    <a:pt x="41910" y="186690"/>
                  </a:lnTo>
                  <a:lnTo>
                    <a:pt x="40640" y="185420"/>
                  </a:lnTo>
                  <a:lnTo>
                    <a:pt x="33020" y="191770"/>
                  </a:lnTo>
                  <a:lnTo>
                    <a:pt x="25400" y="196850"/>
                  </a:lnTo>
                  <a:lnTo>
                    <a:pt x="26670" y="198120"/>
                  </a:lnTo>
                  <a:lnTo>
                    <a:pt x="34290" y="207010"/>
                  </a:lnTo>
                  <a:lnTo>
                    <a:pt x="43180" y="214630"/>
                  </a:lnTo>
                  <a:lnTo>
                    <a:pt x="52070" y="220980"/>
                  </a:lnTo>
                  <a:lnTo>
                    <a:pt x="57150" y="213360"/>
                  </a:lnTo>
                  <a:lnTo>
                    <a:pt x="63500" y="205740"/>
                  </a:lnTo>
                  <a:close/>
                </a:path>
                <a:path w="240029" h="242570">
                  <a:moveTo>
                    <a:pt x="73660" y="30480"/>
                  </a:moveTo>
                  <a:lnTo>
                    <a:pt x="69850" y="21590"/>
                  </a:lnTo>
                  <a:lnTo>
                    <a:pt x="64770" y="13970"/>
                  </a:lnTo>
                  <a:lnTo>
                    <a:pt x="62230" y="15240"/>
                  </a:lnTo>
                  <a:lnTo>
                    <a:pt x="52070" y="20320"/>
                  </a:lnTo>
                  <a:lnTo>
                    <a:pt x="52070" y="21590"/>
                  </a:lnTo>
                  <a:lnTo>
                    <a:pt x="43180" y="27940"/>
                  </a:lnTo>
                  <a:lnTo>
                    <a:pt x="35560" y="34290"/>
                  </a:lnTo>
                  <a:lnTo>
                    <a:pt x="43180" y="40640"/>
                  </a:lnTo>
                  <a:lnTo>
                    <a:pt x="49530" y="48260"/>
                  </a:lnTo>
                  <a:lnTo>
                    <a:pt x="54610" y="43180"/>
                  </a:lnTo>
                  <a:lnTo>
                    <a:pt x="63500" y="36830"/>
                  </a:lnTo>
                  <a:lnTo>
                    <a:pt x="63080" y="36347"/>
                  </a:lnTo>
                  <a:lnTo>
                    <a:pt x="71120" y="31750"/>
                  </a:lnTo>
                  <a:lnTo>
                    <a:pt x="73660" y="30480"/>
                  </a:lnTo>
                  <a:close/>
                </a:path>
                <a:path w="240029" h="242570">
                  <a:moveTo>
                    <a:pt x="120650" y="223520"/>
                  </a:moveTo>
                  <a:lnTo>
                    <a:pt x="109220" y="222250"/>
                  </a:lnTo>
                  <a:lnTo>
                    <a:pt x="99060" y="220980"/>
                  </a:lnTo>
                  <a:lnTo>
                    <a:pt x="88900" y="218440"/>
                  </a:lnTo>
                  <a:lnTo>
                    <a:pt x="87630" y="227330"/>
                  </a:lnTo>
                  <a:lnTo>
                    <a:pt x="85090" y="237490"/>
                  </a:lnTo>
                  <a:lnTo>
                    <a:pt x="95250" y="240030"/>
                  </a:lnTo>
                  <a:lnTo>
                    <a:pt x="106680" y="241300"/>
                  </a:lnTo>
                  <a:lnTo>
                    <a:pt x="107950" y="241300"/>
                  </a:lnTo>
                  <a:lnTo>
                    <a:pt x="119380" y="242570"/>
                  </a:lnTo>
                  <a:lnTo>
                    <a:pt x="119380" y="232410"/>
                  </a:lnTo>
                  <a:lnTo>
                    <a:pt x="120650" y="223520"/>
                  </a:lnTo>
                  <a:close/>
                </a:path>
                <a:path w="240029" h="242570">
                  <a:moveTo>
                    <a:pt x="134620" y="1270"/>
                  </a:moveTo>
                  <a:lnTo>
                    <a:pt x="132080" y="1270"/>
                  </a:lnTo>
                  <a:lnTo>
                    <a:pt x="120650" y="0"/>
                  </a:lnTo>
                  <a:lnTo>
                    <a:pt x="119380" y="0"/>
                  </a:lnTo>
                  <a:lnTo>
                    <a:pt x="107950" y="1270"/>
                  </a:lnTo>
                  <a:lnTo>
                    <a:pt x="106680" y="1270"/>
                  </a:lnTo>
                  <a:lnTo>
                    <a:pt x="99060" y="2540"/>
                  </a:lnTo>
                  <a:lnTo>
                    <a:pt x="100330" y="11430"/>
                  </a:lnTo>
                  <a:lnTo>
                    <a:pt x="101600" y="21590"/>
                  </a:lnTo>
                  <a:lnTo>
                    <a:pt x="109220" y="20320"/>
                  </a:lnTo>
                  <a:lnTo>
                    <a:pt x="120015" y="19126"/>
                  </a:lnTo>
                  <a:lnTo>
                    <a:pt x="129552" y="20193"/>
                  </a:lnTo>
                  <a:lnTo>
                    <a:pt x="129540" y="20320"/>
                  </a:lnTo>
                  <a:lnTo>
                    <a:pt x="130810" y="20320"/>
                  </a:lnTo>
                  <a:lnTo>
                    <a:pt x="132080" y="20320"/>
                  </a:lnTo>
                  <a:lnTo>
                    <a:pt x="133350" y="10160"/>
                  </a:lnTo>
                  <a:lnTo>
                    <a:pt x="134620" y="1270"/>
                  </a:lnTo>
                  <a:close/>
                </a:path>
                <a:path w="240029" h="242570">
                  <a:moveTo>
                    <a:pt x="161290" y="234950"/>
                  </a:moveTo>
                  <a:lnTo>
                    <a:pt x="153670" y="217170"/>
                  </a:lnTo>
                  <a:lnTo>
                    <a:pt x="149860" y="218440"/>
                  </a:lnTo>
                  <a:lnTo>
                    <a:pt x="139700" y="220980"/>
                  </a:lnTo>
                  <a:lnTo>
                    <a:pt x="142240" y="229870"/>
                  </a:lnTo>
                  <a:lnTo>
                    <a:pt x="144780" y="240030"/>
                  </a:lnTo>
                  <a:lnTo>
                    <a:pt x="154940" y="237490"/>
                  </a:lnTo>
                  <a:lnTo>
                    <a:pt x="156210" y="236220"/>
                  </a:lnTo>
                  <a:lnTo>
                    <a:pt x="161290" y="234950"/>
                  </a:lnTo>
                  <a:close/>
                </a:path>
                <a:path w="240029" h="242570">
                  <a:moveTo>
                    <a:pt x="199390" y="30480"/>
                  </a:moveTo>
                  <a:lnTo>
                    <a:pt x="196850" y="27940"/>
                  </a:lnTo>
                  <a:lnTo>
                    <a:pt x="195580" y="27940"/>
                  </a:lnTo>
                  <a:lnTo>
                    <a:pt x="187960" y="21590"/>
                  </a:lnTo>
                  <a:lnTo>
                    <a:pt x="186690" y="21590"/>
                  </a:lnTo>
                  <a:lnTo>
                    <a:pt x="186690" y="20320"/>
                  </a:lnTo>
                  <a:lnTo>
                    <a:pt x="177800" y="15240"/>
                  </a:lnTo>
                  <a:lnTo>
                    <a:pt x="176530" y="15240"/>
                  </a:lnTo>
                  <a:lnTo>
                    <a:pt x="168910" y="11430"/>
                  </a:lnTo>
                  <a:lnTo>
                    <a:pt x="165100" y="19050"/>
                  </a:lnTo>
                  <a:lnTo>
                    <a:pt x="161290" y="27940"/>
                  </a:lnTo>
                  <a:lnTo>
                    <a:pt x="167919" y="31267"/>
                  </a:lnTo>
                  <a:lnTo>
                    <a:pt x="167640" y="31750"/>
                  </a:lnTo>
                  <a:lnTo>
                    <a:pt x="176530" y="36830"/>
                  </a:lnTo>
                  <a:lnTo>
                    <a:pt x="184150" y="43180"/>
                  </a:lnTo>
                  <a:lnTo>
                    <a:pt x="184721" y="42494"/>
                  </a:lnTo>
                  <a:lnTo>
                    <a:pt x="186690" y="44450"/>
                  </a:lnTo>
                  <a:lnTo>
                    <a:pt x="193040" y="36830"/>
                  </a:lnTo>
                  <a:lnTo>
                    <a:pt x="199390" y="30480"/>
                  </a:lnTo>
                  <a:close/>
                </a:path>
                <a:path w="240029" h="242570">
                  <a:moveTo>
                    <a:pt x="217170" y="193040"/>
                  </a:moveTo>
                  <a:lnTo>
                    <a:pt x="209550" y="186690"/>
                  </a:lnTo>
                  <a:lnTo>
                    <a:pt x="201930" y="181610"/>
                  </a:lnTo>
                  <a:lnTo>
                    <a:pt x="198704" y="185915"/>
                  </a:lnTo>
                  <a:lnTo>
                    <a:pt x="198120" y="185420"/>
                  </a:lnTo>
                  <a:lnTo>
                    <a:pt x="192252" y="193636"/>
                  </a:lnTo>
                  <a:lnTo>
                    <a:pt x="191770" y="193040"/>
                  </a:lnTo>
                  <a:lnTo>
                    <a:pt x="184721" y="200088"/>
                  </a:lnTo>
                  <a:lnTo>
                    <a:pt x="184150" y="199390"/>
                  </a:lnTo>
                  <a:lnTo>
                    <a:pt x="180340" y="203200"/>
                  </a:lnTo>
                  <a:lnTo>
                    <a:pt x="186690" y="210820"/>
                  </a:lnTo>
                  <a:lnTo>
                    <a:pt x="191770" y="218440"/>
                  </a:lnTo>
                  <a:lnTo>
                    <a:pt x="195580" y="214630"/>
                  </a:lnTo>
                  <a:lnTo>
                    <a:pt x="196850" y="214630"/>
                  </a:lnTo>
                  <a:lnTo>
                    <a:pt x="204470" y="207010"/>
                  </a:lnTo>
                  <a:lnTo>
                    <a:pt x="205740" y="207010"/>
                  </a:lnTo>
                  <a:lnTo>
                    <a:pt x="212090" y="198120"/>
                  </a:lnTo>
                  <a:lnTo>
                    <a:pt x="213360" y="198120"/>
                  </a:lnTo>
                  <a:lnTo>
                    <a:pt x="217170" y="193040"/>
                  </a:lnTo>
                  <a:close/>
                </a:path>
                <a:path w="240029" h="242570">
                  <a:moveTo>
                    <a:pt x="236220" y="90170"/>
                  </a:moveTo>
                  <a:lnTo>
                    <a:pt x="234950" y="86360"/>
                  </a:lnTo>
                  <a:lnTo>
                    <a:pt x="234950" y="85090"/>
                  </a:lnTo>
                  <a:lnTo>
                    <a:pt x="231140" y="74930"/>
                  </a:lnTo>
                  <a:lnTo>
                    <a:pt x="231140" y="73660"/>
                  </a:lnTo>
                  <a:lnTo>
                    <a:pt x="226060" y="63500"/>
                  </a:lnTo>
                  <a:lnTo>
                    <a:pt x="222250" y="57150"/>
                  </a:lnTo>
                  <a:lnTo>
                    <a:pt x="213360" y="62230"/>
                  </a:lnTo>
                  <a:lnTo>
                    <a:pt x="205740" y="67310"/>
                  </a:lnTo>
                  <a:lnTo>
                    <a:pt x="208673" y="72224"/>
                  </a:lnTo>
                  <a:lnTo>
                    <a:pt x="208280" y="72390"/>
                  </a:lnTo>
                  <a:lnTo>
                    <a:pt x="213360" y="82550"/>
                  </a:lnTo>
                  <a:lnTo>
                    <a:pt x="213741" y="82334"/>
                  </a:lnTo>
                  <a:lnTo>
                    <a:pt x="217170" y="91440"/>
                  </a:lnTo>
                  <a:lnTo>
                    <a:pt x="217170" y="95250"/>
                  </a:lnTo>
                  <a:lnTo>
                    <a:pt x="227330" y="92710"/>
                  </a:lnTo>
                  <a:lnTo>
                    <a:pt x="236220" y="90170"/>
                  </a:lnTo>
                  <a:close/>
                </a:path>
                <a:path w="240029" h="242570">
                  <a:moveTo>
                    <a:pt x="240030" y="125730"/>
                  </a:moveTo>
                  <a:lnTo>
                    <a:pt x="231140" y="125730"/>
                  </a:lnTo>
                  <a:lnTo>
                    <a:pt x="220980" y="124460"/>
                  </a:lnTo>
                  <a:lnTo>
                    <a:pt x="220980" y="130810"/>
                  </a:lnTo>
                  <a:lnTo>
                    <a:pt x="219837" y="141020"/>
                  </a:lnTo>
                  <a:lnTo>
                    <a:pt x="219710" y="140970"/>
                  </a:lnTo>
                  <a:lnTo>
                    <a:pt x="217424" y="151244"/>
                  </a:lnTo>
                  <a:lnTo>
                    <a:pt x="217170" y="151130"/>
                  </a:lnTo>
                  <a:lnTo>
                    <a:pt x="215900" y="154940"/>
                  </a:lnTo>
                  <a:lnTo>
                    <a:pt x="224790" y="157480"/>
                  </a:lnTo>
                  <a:lnTo>
                    <a:pt x="233680" y="161290"/>
                  </a:lnTo>
                  <a:lnTo>
                    <a:pt x="234950" y="157480"/>
                  </a:lnTo>
                  <a:lnTo>
                    <a:pt x="234950" y="156210"/>
                  </a:lnTo>
                  <a:lnTo>
                    <a:pt x="237490" y="146050"/>
                  </a:lnTo>
                  <a:lnTo>
                    <a:pt x="237490" y="144780"/>
                  </a:lnTo>
                  <a:lnTo>
                    <a:pt x="240030" y="134620"/>
                  </a:lnTo>
                  <a:lnTo>
                    <a:pt x="240030" y="133350"/>
                  </a:lnTo>
                  <a:lnTo>
                    <a:pt x="240030" y="125730"/>
                  </a:lnTo>
                  <a:close/>
                </a:path>
              </a:pathLst>
            </a:custGeom>
            <a:solidFill>
              <a:srgbClr val="000000"/>
            </a:solidFill>
          </p:spPr>
          <p:txBody>
            <a:bodyPr wrap="square" lIns="0" tIns="0" rIns="0" bIns="0" rtlCol="0">
              <a:prstTxWarp prst="textNoShape">
                <a:avLst/>
              </a:prstTxWarp>
              <a:noAutofit/>
            </a:bodyPr>
            <a:lstStyle/>
            <a:p>
              <a:endParaRPr lang="uk-UA"/>
            </a:p>
          </p:txBody>
        </p:sp>
        <p:sp>
          <p:nvSpPr>
            <p:cNvPr id="29" name="Graphic 20">
              <a:extLst>
                <a:ext uri="{FF2B5EF4-FFF2-40B4-BE49-F238E27FC236}">
                  <a16:creationId xmlns:a16="http://schemas.microsoft.com/office/drawing/2014/main" id="{22DF841D-06AF-D0BA-B850-0E899D64E77F}"/>
                </a:ext>
              </a:extLst>
            </p:cNvPr>
            <p:cNvSpPr/>
            <p:nvPr/>
          </p:nvSpPr>
          <p:spPr>
            <a:xfrm>
              <a:off x="129527" y="129539"/>
              <a:ext cx="3239135" cy="241300"/>
            </a:xfrm>
            <a:custGeom>
              <a:avLst/>
              <a:gdLst/>
              <a:ahLst/>
              <a:cxnLst/>
              <a:rect l="l" t="t" r="r" b="b"/>
              <a:pathLst>
                <a:path w="3239135" h="241300">
                  <a:moveTo>
                    <a:pt x="26682" y="158750"/>
                  </a:moveTo>
                  <a:lnTo>
                    <a:pt x="22872" y="151130"/>
                  </a:lnTo>
                  <a:lnTo>
                    <a:pt x="20332" y="140970"/>
                  </a:lnTo>
                  <a:lnTo>
                    <a:pt x="20193" y="141020"/>
                  </a:lnTo>
                  <a:lnTo>
                    <a:pt x="19062" y="130810"/>
                  </a:lnTo>
                  <a:lnTo>
                    <a:pt x="19062" y="129540"/>
                  </a:lnTo>
                  <a:lnTo>
                    <a:pt x="10172" y="130810"/>
                  </a:lnTo>
                  <a:lnTo>
                    <a:pt x="0" y="130810"/>
                  </a:lnTo>
                  <a:lnTo>
                    <a:pt x="0" y="133350"/>
                  </a:lnTo>
                  <a:lnTo>
                    <a:pt x="2552" y="144780"/>
                  </a:lnTo>
                  <a:lnTo>
                    <a:pt x="2552" y="146050"/>
                  </a:lnTo>
                  <a:lnTo>
                    <a:pt x="5092" y="156210"/>
                  </a:lnTo>
                  <a:lnTo>
                    <a:pt x="5092" y="157480"/>
                  </a:lnTo>
                  <a:lnTo>
                    <a:pt x="8902" y="165100"/>
                  </a:lnTo>
                  <a:lnTo>
                    <a:pt x="17792" y="162560"/>
                  </a:lnTo>
                  <a:lnTo>
                    <a:pt x="26682" y="158750"/>
                  </a:lnTo>
                  <a:close/>
                </a:path>
                <a:path w="3239135" h="241300">
                  <a:moveTo>
                    <a:pt x="31762" y="71120"/>
                  </a:moveTo>
                  <a:lnTo>
                    <a:pt x="22872" y="67310"/>
                  </a:lnTo>
                  <a:lnTo>
                    <a:pt x="15252" y="62230"/>
                  </a:lnTo>
                  <a:lnTo>
                    <a:pt x="13982" y="63500"/>
                  </a:lnTo>
                  <a:lnTo>
                    <a:pt x="8902" y="73660"/>
                  </a:lnTo>
                  <a:lnTo>
                    <a:pt x="8902" y="74930"/>
                  </a:lnTo>
                  <a:lnTo>
                    <a:pt x="5092" y="85090"/>
                  </a:lnTo>
                  <a:lnTo>
                    <a:pt x="2552" y="95250"/>
                  </a:lnTo>
                  <a:lnTo>
                    <a:pt x="11442" y="97790"/>
                  </a:lnTo>
                  <a:lnTo>
                    <a:pt x="21602" y="100330"/>
                  </a:lnTo>
                  <a:lnTo>
                    <a:pt x="22720" y="91376"/>
                  </a:lnTo>
                  <a:lnTo>
                    <a:pt x="22872" y="91440"/>
                  </a:lnTo>
                  <a:lnTo>
                    <a:pt x="26682" y="81280"/>
                  </a:lnTo>
                  <a:lnTo>
                    <a:pt x="31762" y="72390"/>
                  </a:lnTo>
                  <a:lnTo>
                    <a:pt x="30873" y="72009"/>
                  </a:lnTo>
                  <a:lnTo>
                    <a:pt x="31762" y="71120"/>
                  </a:lnTo>
                  <a:close/>
                </a:path>
                <a:path w="3239135" h="241300">
                  <a:moveTo>
                    <a:pt x="63512" y="205740"/>
                  </a:moveTo>
                  <a:lnTo>
                    <a:pt x="55892" y="199390"/>
                  </a:lnTo>
                  <a:lnTo>
                    <a:pt x="48272" y="193040"/>
                  </a:lnTo>
                  <a:lnTo>
                    <a:pt x="41922" y="185420"/>
                  </a:lnTo>
                  <a:lnTo>
                    <a:pt x="34302" y="190500"/>
                  </a:lnTo>
                  <a:lnTo>
                    <a:pt x="26682" y="196850"/>
                  </a:lnTo>
                  <a:lnTo>
                    <a:pt x="26682" y="198120"/>
                  </a:lnTo>
                  <a:lnTo>
                    <a:pt x="27952" y="198120"/>
                  </a:lnTo>
                  <a:lnTo>
                    <a:pt x="34302" y="205740"/>
                  </a:lnTo>
                  <a:lnTo>
                    <a:pt x="35572" y="205740"/>
                  </a:lnTo>
                  <a:lnTo>
                    <a:pt x="35572" y="207010"/>
                  </a:lnTo>
                  <a:lnTo>
                    <a:pt x="43192" y="213360"/>
                  </a:lnTo>
                  <a:lnTo>
                    <a:pt x="43192" y="214630"/>
                  </a:lnTo>
                  <a:lnTo>
                    <a:pt x="44462" y="214630"/>
                  </a:lnTo>
                  <a:lnTo>
                    <a:pt x="52082" y="220980"/>
                  </a:lnTo>
                  <a:lnTo>
                    <a:pt x="58432" y="213360"/>
                  </a:lnTo>
                  <a:lnTo>
                    <a:pt x="63512" y="205740"/>
                  </a:lnTo>
                  <a:close/>
                </a:path>
                <a:path w="3239135" h="241300">
                  <a:moveTo>
                    <a:pt x="74942" y="30480"/>
                  </a:moveTo>
                  <a:lnTo>
                    <a:pt x="69862" y="21590"/>
                  </a:lnTo>
                  <a:lnTo>
                    <a:pt x="66052" y="12700"/>
                  </a:lnTo>
                  <a:lnTo>
                    <a:pt x="63512" y="15240"/>
                  </a:lnTo>
                  <a:lnTo>
                    <a:pt x="62242" y="15240"/>
                  </a:lnTo>
                  <a:lnTo>
                    <a:pt x="53352" y="20320"/>
                  </a:lnTo>
                  <a:lnTo>
                    <a:pt x="52082" y="21590"/>
                  </a:lnTo>
                  <a:lnTo>
                    <a:pt x="44462" y="27940"/>
                  </a:lnTo>
                  <a:lnTo>
                    <a:pt x="43192" y="27940"/>
                  </a:lnTo>
                  <a:lnTo>
                    <a:pt x="36842" y="34290"/>
                  </a:lnTo>
                  <a:lnTo>
                    <a:pt x="43192" y="40640"/>
                  </a:lnTo>
                  <a:lnTo>
                    <a:pt x="49542" y="48260"/>
                  </a:lnTo>
                  <a:lnTo>
                    <a:pt x="55308" y="42494"/>
                  </a:lnTo>
                  <a:lnTo>
                    <a:pt x="55892" y="43180"/>
                  </a:lnTo>
                  <a:lnTo>
                    <a:pt x="63512" y="36830"/>
                  </a:lnTo>
                  <a:lnTo>
                    <a:pt x="72402" y="31750"/>
                  </a:lnTo>
                  <a:lnTo>
                    <a:pt x="72199" y="31394"/>
                  </a:lnTo>
                  <a:lnTo>
                    <a:pt x="74942" y="30480"/>
                  </a:lnTo>
                  <a:close/>
                </a:path>
                <a:path w="3239135" h="241300">
                  <a:moveTo>
                    <a:pt x="120662" y="222250"/>
                  </a:moveTo>
                  <a:lnTo>
                    <a:pt x="110502" y="222250"/>
                  </a:lnTo>
                  <a:lnTo>
                    <a:pt x="100291" y="221119"/>
                  </a:lnTo>
                  <a:lnTo>
                    <a:pt x="100342" y="220980"/>
                  </a:lnTo>
                  <a:lnTo>
                    <a:pt x="90182" y="218440"/>
                  </a:lnTo>
                  <a:lnTo>
                    <a:pt x="85102" y="236220"/>
                  </a:lnTo>
                  <a:lnTo>
                    <a:pt x="95262" y="238760"/>
                  </a:lnTo>
                  <a:lnTo>
                    <a:pt x="96532" y="238760"/>
                  </a:lnTo>
                  <a:lnTo>
                    <a:pt x="107962" y="241300"/>
                  </a:lnTo>
                  <a:lnTo>
                    <a:pt x="119392" y="241300"/>
                  </a:lnTo>
                  <a:lnTo>
                    <a:pt x="120662" y="232410"/>
                  </a:lnTo>
                  <a:lnTo>
                    <a:pt x="120662" y="222250"/>
                  </a:lnTo>
                  <a:close/>
                </a:path>
                <a:path w="3239135" h="241300">
                  <a:moveTo>
                    <a:pt x="135902" y="1270"/>
                  </a:moveTo>
                  <a:lnTo>
                    <a:pt x="133362" y="1270"/>
                  </a:lnTo>
                  <a:lnTo>
                    <a:pt x="132092" y="1270"/>
                  </a:lnTo>
                  <a:lnTo>
                    <a:pt x="120662" y="0"/>
                  </a:lnTo>
                  <a:lnTo>
                    <a:pt x="119392" y="0"/>
                  </a:lnTo>
                  <a:lnTo>
                    <a:pt x="107962" y="1270"/>
                  </a:lnTo>
                  <a:lnTo>
                    <a:pt x="100342" y="2540"/>
                  </a:lnTo>
                  <a:lnTo>
                    <a:pt x="102882" y="20320"/>
                  </a:lnTo>
                  <a:lnTo>
                    <a:pt x="109232" y="20320"/>
                  </a:lnTo>
                  <a:lnTo>
                    <a:pt x="110502" y="20320"/>
                  </a:lnTo>
                  <a:lnTo>
                    <a:pt x="110477" y="20193"/>
                  </a:lnTo>
                  <a:lnTo>
                    <a:pt x="120027" y="19126"/>
                  </a:lnTo>
                  <a:lnTo>
                    <a:pt x="130822" y="20320"/>
                  </a:lnTo>
                  <a:lnTo>
                    <a:pt x="133362" y="20320"/>
                  </a:lnTo>
                  <a:lnTo>
                    <a:pt x="134632" y="11430"/>
                  </a:lnTo>
                  <a:lnTo>
                    <a:pt x="135902" y="1270"/>
                  </a:lnTo>
                  <a:close/>
                </a:path>
                <a:path w="3239135" h="241300">
                  <a:moveTo>
                    <a:pt x="200672" y="30480"/>
                  </a:moveTo>
                  <a:lnTo>
                    <a:pt x="196862" y="27940"/>
                  </a:lnTo>
                  <a:lnTo>
                    <a:pt x="187972" y="21590"/>
                  </a:lnTo>
                  <a:lnTo>
                    <a:pt x="187972" y="20320"/>
                  </a:lnTo>
                  <a:lnTo>
                    <a:pt x="177812" y="15240"/>
                  </a:lnTo>
                  <a:lnTo>
                    <a:pt x="170192" y="11430"/>
                  </a:lnTo>
                  <a:lnTo>
                    <a:pt x="166382" y="20320"/>
                  </a:lnTo>
                  <a:lnTo>
                    <a:pt x="162572" y="27940"/>
                  </a:lnTo>
                  <a:lnTo>
                    <a:pt x="168922" y="31750"/>
                  </a:lnTo>
                  <a:lnTo>
                    <a:pt x="176949" y="36347"/>
                  </a:lnTo>
                  <a:lnTo>
                    <a:pt x="176542" y="36830"/>
                  </a:lnTo>
                  <a:lnTo>
                    <a:pt x="185432" y="43180"/>
                  </a:lnTo>
                  <a:lnTo>
                    <a:pt x="186702" y="44450"/>
                  </a:lnTo>
                  <a:lnTo>
                    <a:pt x="194322" y="38100"/>
                  </a:lnTo>
                  <a:lnTo>
                    <a:pt x="200672" y="30480"/>
                  </a:lnTo>
                  <a:close/>
                </a:path>
                <a:path w="3239135" h="241300">
                  <a:moveTo>
                    <a:pt x="237502" y="90170"/>
                  </a:moveTo>
                  <a:lnTo>
                    <a:pt x="236232" y="85090"/>
                  </a:lnTo>
                  <a:lnTo>
                    <a:pt x="234962" y="85090"/>
                  </a:lnTo>
                  <a:lnTo>
                    <a:pt x="231152" y="74930"/>
                  </a:lnTo>
                  <a:lnTo>
                    <a:pt x="231152" y="73660"/>
                  </a:lnTo>
                  <a:lnTo>
                    <a:pt x="226072" y="63500"/>
                  </a:lnTo>
                  <a:lnTo>
                    <a:pt x="223532" y="58420"/>
                  </a:lnTo>
                  <a:lnTo>
                    <a:pt x="214642" y="62230"/>
                  </a:lnTo>
                  <a:lnTo>
                    <a:pt x="207022" y="67310"/>
                  </a:lnTo>
                  <a:lnTo>
                    <a:pt x="209562" y="72390"/>
                  </a:lnTo>
                  <a:lnTo>
                    <a:pt x="214388" y="80848"/>
                  </a:lnTo>
                  <a:lnTo>
                    <a:pt x="213372" y="81280"/>
                  </a:lnTo>
                  <a:lnTo>
                    <a:pt x="217182" y="91440"/>
                  </a:lnTo>
                  <a:lnTo>
                    <a:pt x="217462" y="91325"/>
                  </a:lnTo>
                  <a:lnTo>
                    <a:pt x="218452" y="95250"/>
                  </a:lnTo>
                  <a:lnTo>
                    <a:pt x="227342" y="92710"/>
                  </a:lnTo>
                  <a:lnTo>
                    <a:pt x="237502" y="90170"/>
                  </a:lnTo>
                  <a:close/>
                </a:path>
                <a:path w="3239135" h="241300">
                  <a:moveTo>
                    <a:pt x="241312" y="125730"/>
                  </a:moveTo>
                  <a:lnTo>
                    <a:pt x="222262" y="125730"/>
                  </a:lnTo>
                  <a:lnTo>
                    <a:pt x="221234" y="130848"/>
                  </a:lnTo>
                  <a:lnTo>
                    <a:pt x="220992" y="130810"/>
                  </a:lnTo>
                  <a:lnTo>
                    <a:pt x="219849" y="141020"/>
                  </a:lnTo>
                  <a:lnTo>
                    <a:pt x="219722" y="140970"/>
                  </a:lnTo>
                  <a:lnTo>
                    <a:pt x="217182" y="151130"/>
                  </a:lnTo>
                  <a:lnTo>
                    <a:pt x="226072" y="153670"/>
                  </a:lnTo>
                  <a:lnTo>
                    <a:pt x="234962" y="157480"/>
                  </a:lnTo>
                  <a:lnTo>
                    <a:pt x="234962" y="156210"/>
                  </a:lnTo>
                  <a:lnTo>
                    <a:pt x="236232" y="156210"/>
                  </a:lnTo>
                  <a:lnTo>
                    <a:pt x="238772" y="146050"/>
                  </a:lnTo>
                  <a:lnTo>
                    <a:pt x="238772" y="144780"/>
                  </a:lnTo>
                  <a:lnTo>
                    <a:pt x="240042" y="133350"/>
                  </a:lnTo>
                  <a:lnTo>
                    <a:pt x="241312" y="125730"/>
                  </a:lnTo>
                  <a:close/>
                </a:path>
                <a:path w="3239135" h="241300">
                  <a:moveTo>
                    <a:pt x="2771152" y="107950"/>
                  </a:moveTo>
                  <a:lnTo>
                    <a:pt x="2738132" y="107950"/>
                  </a:lnTo>
                  <a:lnTo>
                    <a:pt x="2738132" y="127000"/>
                  </a:lnTo>
                  <a:lnTo>
                    <a:pt x="2771152" y="127000"/>
                  </a:lnTo>
                  <a:lnTo>
                    <a:pt x="2771152" y="107950"/>
                  </a:lnTo>
                  <a:close/>
                </a:path>
                <a:path w="3239135" h="241300">
                  <a:moveTo>
                    <a:pt x="2837192" y="107950"/>
                  </a:moveTo>
                  <a:lnTo>
                    <a:pt x="2804172" y="107950"/>
                  </a:lnTo>
                  <a:lnTo>
                    <a:pt x="2804172" y="127000"/>
                  </a:lnTo>
                  <a:lnTo>
                    <a:pt x="2837192" y="127000"/>
                  </a:lnTo>
                  <a:lnTo>
                    <a:pt x="2837192" y="107950"/>
                  </a:lnTo>
                  <a:close/>
                </a:path>
                <a:path w="3239135" h="241300">
                  <a:moveTo>
                    <a:pt x="2877832" y="107950"/>
                  </a:moveTo>
                  <a:lnTo>
                    <a:pt x="2870212" y="107950"/>
                  </a:lnTo>
                  <a:lnTo>
                    <a:pt x="2870212" y="127000"/>
                  </a:lnTo>
                  <a:lnTo>
                    <a:pt x="2877832" y="127000"/>
                  </a:lnTo>
                  <a:lnTo>
                    <a:pt x="2877832" y="107950"/>
                  </a:lnTo>
                  <a:close/>
                </a:path>
                <a:path w="3239135" h="241300">
                  <a:moveTo>
                    <a:pt x="3023882" y="233680"/>
                  </a:moveTo>
                  <a:lnTo>
                    <a:pt x="3021342" y="223520"/>
                  </a:lnTo>
                  <a:lnTo>
                    <a:pt x="3018802" y="214630"/>
                  </a:lnTo>
                  <a:lnTo>
                    <a:pt x="3008642" y="217170"/>
                  </a:lnTo>
                  <a:lnTo>
                    <a:pt x="3008680" y="217309"/>
                  </a:lnTo>
                  <a:lnTo>
                    <a:pt x="2998482" y="218440"/>
                  </a:lnTo>
                  <a:lnTo>
                    <a:pt x="2998508" y="218694"/>
                  </a:lnTo>
                  <a:lnTo>
                    <a:pt x="2993402" y="219710"/>
                  </a:lnTo>
                  <a:lnTo>
                    <a:pt x="2994672" y="228600"/>
                  </a:lnTo>
                  <a:lnTo>
                    <a:pt x="2994672" y="238760"/>
                  </a:lnTo>
                  <a:lnTo>
                    <a:pt x="3001022" y="237490"/>
                  </a:lnTo>
                  <a:lnTo>
                    <a:pt x="3012452" y="236220"/>
                  </a:lnTo>
                  <a:lnTo>
                    <a:pt x="3013722" y="236220"/>
                  </a:lnTo>
                  <a:lnTo>
                    <a:pt x="3023882" y="233680"/>
                  </a:lnTo>
                  <a:close/>
                </a:path>
                <a:path w="3239135" h="241300">
                  <a:moveTo>
                    <a:pt x="3106432" y="107950"/>
                  </a:moveTo>
                  <a:lnTo>
                    <a:pt x="3100082" y="107950"/>
                  </a:lnTo>
                  <a:lnTo>
                    <a:pt x="3100082" y="127000"/>
                  </a:lnTo>
                  <a:lnTo>
                    <a:pt x="3106432" y="127000"/>
                  </a:lnTo>
                  <a:lnTo>
                    <a:pt x="3106432" y="107950"/>
                  </a:lnTo>
                  <a:close/>
                </a:path>
                <a:path w="3239135" h="241300">
                  <a:moveTo>
                    <a:pt x="3172472" y="107950"/>
                  </a:moveTo>
                  <a:lnTo>
                    <a:pt x="3139452" y="107950"/>
                  </a:lnTo>
                  <a:lnTo>
                    <a:pt x="3139452" y="127000"/>
                  </a:lnTo>
                  <a:lnTo>
                    <a:pt x="3172472" y="127000"/>
                  </a:lnTo>
                  <a:lnTo>
                    <a:pt x="3172472" y="107950"/>
                  </a:lnTo>
                  <a:close/>
                </a:path>
                <a:path w="3239135" h="241300">
                  <a:moveTo>
                    <a:pt x="3238512" y="107950"/>
                  </a:moveTo>
                  <a:lnTo>
                    <a:pt x="3205492" y="107950"/>
                  </a:lnTo>
                  <a:lnTo>
                    <a:pt x="3205492" y="127000"/>
                  </a:lnTo>
                  <a:lnTo>
                    <a:pt x="3238512" y="127000"/>
                  </a:lnTo>
                  <a:lnTo>
                    <a:pt x="3238512" y="107950"/>
                  </a:lnTo>
                  <a:close/>
                </a:path>
              </a:pathLst>
            </a:custGeom>
            <a:solidFill>
              <a:srgbClr val="000000"/>
            </a:solidFill>
          </p:spPr>
          <p:txBody>
            <a:bodyPr wrap="square" lIns="0" tIns="0" rIns="0" bIns="0" rtlCol="0">
              <a:prstTxWarp prst="textNoShape">
                <a:avLst/>
              </a:prstTxWarp>
              <a:noAutofit/>
            </a:bodyPr>
            <a:lstStyle/>
            <a:p>
              <a:endParaRPr lang="uk-UA"/>
            </a:p>
          </p:txBody>
        </p:sp>
        <p:sp>
          <p:nvSpPr>
            <p:cNvPr id="30" name="Graphic 21">
              <a:extLst>
                <a:ext uri="{FF2B5EF4-FFF2-40B4-BE49-F238E27FC236}">
                  <a16:creationId xmlns:a16="http://schemas.microsoft.com/office/drawing/2014/main" id="{D0B07AE5-E6D0-674C-5597-E8DE8F9F0CBF}"/>
                </a:ext>
              </a:extLst>
            </p:cNvPr>
            <p:cNvSpPr/>
            <p:nvPr/>
          </p:nvSpPr>
          <p:spPr>
            <a:xfrm>
              <a:off x="0" y="241299"/>
              <a:ext cx="496570" cy="129539"/>
            </a:xfrm>
            <a:custGeom>
              <a:avLst/>
              <a:gdLst/>
              <a:ahLst/>
              <a:cxnLst/>
              <a:rect l="l" t="t" r="r" b="b"/>
              <a:pathLst>
                <a:path w="496570" h="129539">
                  <a:moveTo>
                    <a:pt x="33020" y="0"/>
                  </a:moveTo>
                  <a:lnTo>
                    <a:pt x="0" y="0"/>
                  </a:lnTo>
                  <a:lnTo>
                    <a:pt x="0" y="19050"/>
                  </a:lnTo>
                  <a:lnTo>
                    <a:pt x="33020" y="19050"/>
                  </a:lnTo>
                  <a:lnTo>
                    <a:pt x="33020" y="0"/>
                  </a:lnTo>
                  <a:close/>
                </a:path>
                <a:path w="496570" h="129539">
                  <a:moveTo>
                    <a:pt x="99060" y="0"/>
                  </a:moveTo>
                  <a:lnTo>
                    <a:pt x="66040" y="0"/>
                  </a:lnTo>
                  <a:lnTo>
                    <a:pt x="66040" y="19050"/>
                  </a:lnTo>
                  <a:lnTo>
                    <a:pt x="99060" y="19050"/>
                  </a:lnTo>
                  <a:lnTo>
                    <a:pt x="99060" y="0"/>
                  </a:lnTo>
                  <a:close/>
                </a:path>
                <a:path w="496570" h="129539">
                  <a:moveTo>
                    <a:pt x="138430" y="0"/>
                  </a:moveTo>
                  <a:lnTo>
                    <a:pt x="132080" y="0"/>
                  </a:lnTo>
                  <a:lnTo>
                    <a:pt x="132080" y="19050"/>
                  </a:lnTo>
                  <a:lnTo>
                    <a:pt x="138430" y="19050"/>
                  </a:lnTo>
                  <a:lnTo>
                    <a:pt x="138430" y="0"/>
                  </a:lnTo>
                  <a:close/>
                </a:path>
                <a:path w="496570" h="129539">
                  <a:moveTo>
                    <a:pt x="289560" y="123190"/>
                  </a:moveTo>
                  <a:lnTo>
                    <a:pt x="287020" y="114300"/>
                  </a:lnTo>
                  <a:lnTo>
                    <a:pt x="283210" y="105410"/>
                  </a:lnTo>
                  <a:lnTo>
                    <a:pt x="279400" y="106680"/>
                  </a:lnTo>
                  <a:lnTo>
                    <a:pt x="279514" y="106972"/>
                  </a:lnTo>
                  <a:lnTo>
                    <a:pt x="270510" y="109220"/>
                  </a:lnTo>
                  <a:lnTo>
                    <a:pt x="260350" y="110490"/>
                  </a:lnTo>
                  <a:lnTo>
                    <a:pt x="254000" y="110490"/>
                  </a:lnTo>
                  <a:lnTo>
                    <a:pt x="254000" y="120650"/>
                  </a:lnTo>
                  <a:lnTo>
                    <a:pt x="255270" y="129540"/>
                  </a:lnTo>
                  <a:lnTo>
                    <a:pt x="261620" y="129540"/>
                  </a:lnTo>
                  <a:lnTo>
                    <a:pt x="262890" y="129540"/>
                  </a:lnTo>
                  <a:lnTo>
                    <a:pt x="274320" y="127000"/>
                  </a:lnTo>
                  <a:lnTo>
                    <a:pt x="285750" y="124460"/>
                  </a:lnTo>
                  <a:lnTo>
                    <a:pt x="289560" y="123190"/>
                  </a:lnTo>
                  <a:close/>
                </a:path>
                <a:path w="496570" h="129539">
                  <a:moveTo>
                    <a:pt x="346710" y="81280"/>
                  </a:moveTo>
                  <a:lnTo>
                    <a:pt x="339090" y="74930"/>
                  </a:lnTo>
                  <a:lnTo>
                    <a:pt x="331470" y="69850"/>
                  </a:lnTo>
                  <a:lnTo>
                    <a:pt x="327660" y="73660"/>
                  </a:lnTo>
                  <a:lnTo>
                    <a:pt x="328345" y="74244"/>
                  </a:lnTo>
                  <a:lnTo>
                    <a:pt x="321310" y="81280"/>
                  </a:lnTo>
                  <a:lnTo>
                    <a:pt x="321894" y="81775"/>
                  </a:lnTo>
                  <a:lnTo>
                    <a:pt x="313690" y="87630"/>
                  </a:lnTo>
                  <a:lnTo>
                    <a:pt x="314172" y="88226"/>
                  </a:lnTo>
                  <a:lnTo>
                    <a:pt x="309880" y="91440"/>
                  </a:lnTo>
                  <a:lnTo>
                    <a:pt x="316230" y="99060"/>
                  </a:lnTo>
                  <a:lnTo>
                    <a:pt x="321310" y="106680"/>
                  </a:lnTo>
                  <a:lnTo>
                    <a:pt x="326390" y="102870"/>
                  </a:lnTo>
                  <a:lnTo>
                    <a:pt x="326390" y="101600"/>
                  </a:lnTo>
                  <a:lnTo>
                    <a:pt x="335280" y="95250"/>
                  </a:lnTo>
                  <a:lnTo>
                    <a:pt x="335280" y="93980"/>
                  </a:lnTo>
                  <a:lnTo>
                    <a:pt x="342900" y="86360"/>
                  </a:lnTo>
                  <a:lnTo>
                    <a:pt x="342900" y="85090"/>
                  </a:lnTo>
                  <a:lnTo>
                    <a:pt x="346710" y="81280"/>
                  </a:lnTo>
                  <a:close/>
                </a:path>
                <a:path w="496570" h="129539">
                  <a:moveTo>
                    <a:pt x="364490" y="0"/>
                  </a:moveTo>
                  <a:lnTo>
                    <a:pt x="356870" y="0"/>
                  </a:lnTo>
                  <a:lnTo>
                    <a:pt x="356870" y="19050"/>
                  </a:lnTo>
                  <a:lnTo>
                    <a:pt x="364490" y="19050"/>
                  </a:lnTo>
                  <a:lnTo>
                    <a:pt x="364490" y="0"/>
                  </a:lnTo>
                  <a:close/>
                </a:path>
                <a:path w="496570" h="129539">
                  <a:moveTo>
                    <a:pt x="365760" y="44450"/>
                  </a:moveTo>
                  <a:lnTo>
                    <a:pt x="355600" y="41910"/>
                  </a:lnTo>
                  <a:lnTo>
                    <a:pt x="346710" y="39370"/>
                  </a:lnTo>
                  <a:lnTo>
                    <a:pt x="345440" y="43180"/>
                  </a:lnTo>
                  <a:lnTo>
                    <a:pt x="354330" y="45720"/>
                  </a:lnTo>
                  <a:lnTo>
                    <a:pt x="363220" y="49530"/>
                  </a:lnTo>
                  <a:lnTo>
                    <a:pt x="364490" y="45720"/>
                  </a:lnTo>
                  <a:lnTo>
                    <a:pt x="364490" y="44450"/>
                  </a:lnTo>
                  <a:lnTo>
                    <a:pt x="365760" y="44450"/>
                  </a:lnTo>
                  <a:close/>
                </a:path>
                <a:path w="496570" h="129539">
                  <a:moveTo>
                    <a:pt x="430530" y="0"/>
                  </a:moveTo>
                  <a:lnTo>
                    <a:pt x="397510" y="0"/>
                  </a:lnTo>
                  <a:lnTo>
                    <a:pt x="397510" y="19050"/>
                  </a:lnTo>
                  <a:lnTo>
                    <a:pt x="430530" y="19050"/>
                  </a:lnTo>
                  <a:lnTo>
                    <a:pt x="430530" y="0"/>
                  </a:lnTo>
                  <a:close/>
                </a:path>
                <a:path w="496570" h="129539">
                  <a:moveTo>
                    <a:pt x="496570" y="0"/>
                  </a:moveTo>
                  <a:lnTo>
                    <a:pt x="463550" y="0"/>
                  </a:lnTo>
                  <a:lnTo>
                    <a:pt x="463550" y="19050"/>
                  </a:lnTo>
                  <a:lnTo>
                    <a:pt x="496570" y="19050"/>
                  </a:lnTo>
                  <a:lnTo>
                    <a:pt x="496570" y="0"/>
                  </a:lnTo>
                  <a:close/>
                </a:path>
              </a:pathLst>
            </a:custGeom>
            <a:solidFill>
              <a:srgbClr val="000000"/>
            </a:solidFill>
          </p:spPr>
          <p:txBody>
            <a:bodyPr wrap="square" lIns="0" tIns="0" rIns="0" bIns="0" rtlCol="0">
              <a:prstTxWarp prst="textNoShape">
                <a:avLst/>
              </a:prstTxWarp>
              <a:noAutofit/>
            </a:bodyPr>
            <a:lstStyle/>
            <a:p>
              <a:endParaRPr lang="uk-UA"/>
            </a:p>
          </p:txBody>
        </p:sp>
      </p:grpSp>
    </p:spTree>
    <p:extLst>
      <p:ext uri="{BB962C8B-B14F-4D97-AF65-F5344CB8AC3E}">
        <p14:creationId xmlns:p14="http://schemas.microsoft.com/office/powerpoint/2010/main" val="2124640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alphaModFix amt="62000"/>
          </a:blip>
          <a:tile tx="0" ty="0" sx="100000" sy="100000" flip="none" algn="tl"/>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F211462-81B3-7AF8-F3A8-EA2142E30489}"/>
              </a:ext>
            </a:extLst>
          </p:cNvPr>
          <p:cNvSpPr txBox="1"/>
          <p:nvPr/>
        </p:nvSpPr>
        <p:spPr>
          <a:xfrm>
            <a:off x="1165971" y="1"/>
            <a:ext cx="10380856" cy="173736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kern="1200" dirty="0">
                <a:solidFill>
                  <a:schemeClr val="tx1"/>
                </a:solidFill>
                <a:effectLst/>
                <a:latin typeface="+mj-lt"/>
                <a:ea typeface="+mj-ea"/>
                <a:cs typeface="+mj-cs"/>
              </a:rPr>
              <a:t>Переваги автоматичного зварювання</a:t>
            </a:r>
            <a:endParaRPr lang="en-US" sz="3600" kern="1200" dirty="0">
              <a:solidFill>
                <a:schemeClr val="tx1"/>
              </a:solidFill>
              <a:latin typeface="+mj-lt"/>
              <a:ea typeface="+mj-ea"/>
              <a:cs typeface="+mj-cs"/>
            </a:endParaRPr>
          </a:p>
        </p:txBody>
      </p:sp>
      <p:sp>
        <p:nvSpPr>
          <p:cNvPr id="5" name="TextBox 4">
            <a:extLst>
              <a:ext uri="{FF2B5EF4-FFF2-40B4-BE49-F238E27FC236}">
                <a16:creationId xmlns:a16="http://schemas.microsoft.com/office/drawing/2014/main" id="{BC0CF796-7D76-8B92-AC88-B83767A7033D}"/>
              </a:ext>
            </a:extLst>
          </p:cNvPr>
          <p:cNvSpPr txBox="1"/>
          <p:nvPr/>
        </p:nvSpPr>
        <p:spPr>
          <a:xfrm>
            <a:off x="1076518" y="1066800"/>
            <a:ext cx="9449021" cy="4378059"/>
          </a:xfrm>
          <a:prstGeom prst="rect">
            <a:avLst/>
          </a:prstGeom>
        </p:spPr>
        <p:txBody>
          <a:bodyPr vert="horz" lIns="91440" tIns="45720" rIns="91440" bIns="45720" rtlCol="0" anchor="t">
            <a:noAutofit/>
          </a:bodyPr>
          <a:lstStyle/>
          <a:p>
            <a:pPr indent="-228600">
              <a:lnSpc>
                <a:spcPct val="90000"/>
              </a:lnSpc>
              <a:spcAft>
                <a:spcPts val="800"/>
              </a:spcAft>
              <a:buFont typeface="Arial" panose="020B0604020202020204" pitchFamily="34" charset="0"/>
              <a:buChar char="•"/>
            </a:pPr>
            <a:r>
              <a:rPr lang="en-US" sz="1600" b="1" dirty="0">
                <a:effectLst/>
              </a:rPr>
              <a:t>Застосування автоматичного зварювання і конструкція зварювальної машини допомагає уникнути деформацій під час зварювання і забезпечує:</a:t>
            </a:r>
          </a:p>
          <a:p>
            <a:pPr indent="-228600">
              <a:lnSpc>
                <a:spcPct val="90000"/>
              </a:lnSpc>
              <a:spcAft>
                <a:spcPts val="800"/>
              </a:spcAft>
              <a:buFont typeface="Arial" panose="020B0604020202020204" pitchFamily="34" charset="0"/>
              <a:buChar char="•"/>
            </a:pPr>
            <a:r>
              <a:rPr lang="en-US" sz="1600" b="1" dirty="0">
                <a:effectLst/>
              </a:rPr>
              <a:t>- задану геометрію зварних швів, завдяки повторюваності процесу зварювання;</a:t>
            </a:r>
          </a:p>
          <a:p>
            <a:pPr indent="-228600">
              <a:lnSpc>
                <a:spcPct val="90000"/>
              </a:lnSpc>
              <a:spcAft>
                <a:spcPts val="800"/>
              </a:spcAft>
              <a:buFont typeface="Arial" panose="020B0604020202020204" pitchFamily="34" charset="0"/>
              <a:buChar char="•"/>
            </a:pPr>
            <a:r>
              <a:rPr lang="en-US" sz="1600" b="1" dirty="0">
                <a:effectLst/>
              </a:rPr>
              <a:t>-  заданий, однаковий крок по трубах панелі (що своєю чергою знижує складність монтажних робіт);</a:t>
            </a:r>
          </a:p>
          <a:p>
            <a:pPr indent="-228600">
              <a:lnSpc>
                <a:spcPct val="90000"/>
              </a:lnSpc>
              <a:spcAft>
                <a:spcPts val="800"/>
              </a:spcAft>
              <a:buFont typeface="Arial" panose="020B0604020202020204" pitchFamily="34" charset="0"/>
              <a:buChar char="•"/>
            </a:pPr>
            <a:r>
              <a:rPr lang="en-US" sz="1600" b="1" dirty="0">
                <a:effectLst/>
              </a:rPr>
              <a:t>- вварювання полоси (стальної смуги) строго по осі труб, чим забезпечується рівна площина панелі;</a:t>
            </a:r>
          </a:p>
          <a:p>
            <a:pPr indent="-228600">
              <a:lnSpc>
                <a:spcPct val="90000"/>
              </a:lnSpc>
              <a:spcAft>
                <a:spcPts val="800"/>
              </a:spcAft>
              <a:buFont typeface="Arial" panose="020B0604020202020204" pitchFamily="34" charset="0"/>
              <a:buChar char="•"/>
            </a:pPr>
            <a:r>
              <a:rPr lang="en-US" sz="1600" b="1" dirty="0">
                <a:effectLst/>
              </a:rPr>
              <a:t>-   повне проплавлення, сплавлення труби </a:t>
            </a:r>
            <a:r>
              <a:rPr lang="en-US" sz="1600" b="1" dirty="0" err="1">
                <a:effectLst/>
              </a:rPr>
              <a:t>зі</a:t>
            </a:r>
            <a:r>
              <a:rPr lang="en-US" sz="1600" b="1" dirty="0">
                <a:effectLst/>
              </a:rPr>
              <a:t> смугою без підрізів і пропалів;</a:t>
            </a:r>
          </a:p>
          <a:p>
            <a:pPr indent="-228600">
              <a:lnSpc>
                <a:spcPct val="90000"/>
              </a:lnSpc>
              <a:spcAft>
                <a:spcPts val="800"/>
              </a:spcAft>
              <a:buFont typeface="Arial" panose="020B0604020202020204" pitchFamily="34" charset="0"/>
              <a:buChar char="•"/>
            </a:pPr>
            <a:r>
              <a:rPr lang="en-US" sz="1600" b="1" dirty="0">
                <a:effectLst/>
              </a:rPr>
              <a:t>-  процес автоматичного зварювання під флюсом забезпечує чистоту поверхні зварного шва і навколошовної зони і кращий захист зони зварювання від впливу навколишнього середовища;</a:t>
            </a:r>
          </a:p>
          <a:p>
            <a:pPr indent="-228600">
              <a:lnSpc>
                <a:spcPct val="90000"/>
              </a:lnSpc>
              <a:spcAft>
                <a:spcPts val="800"/>
              </a:spcAft>
              <a:buFont typeface="Arial" panose="020B0604020202020204" pitchFamily="34" charset="0"/>
              <a:buChar char="•"/>
            </a:pPr>
            <a:r>
              <a:rPr lang="en-US" sz="1600" b="1" dirty="0">
                <a:effectLst/>
              </a:rPr>
              <a:t>- за рахунок більшої швидкості зварювання зварювані елементи отримують менше тепловкладення, що сприяє зниженню залишкових напружень і деформацій.</a:t>
            </a:r>
          </a:p>
          <a:p>
            <a:pPr indent="-228600">
              <a:lnSpc>
                <a:spcPct val="90000"/>
              </a:lnSpc>
              <a:spcAft>
                <a:spcPts val="800"/>
              </a:spcAft>
              <a:buFont typeface="Arial" panose="020B0604020202020204" pitchFamily="34" charset="0"/>
              <a:buChar char="•"/>
            </a:pPr>
            <a:r>
              <a:rPr lang="en-US" sz="1600" b="1" dirty="0">
                <a:effectLst/>
              </a:rPr>
              <a:t>- забезпечує більш тривалу експлуатацію за заданими проектними показниками щодо присосів.</a:t>
            </a:r>
          </a:p>
          <a:p>
            <a:pPr indent="-228600">
              <a:lnSpc>
                <a:spcPct val="90000"/>
              </a:lnSpc>
              <a:spcAft>
                <a:spcPts val="800"/>
              </a:spcAft>
              <a:buFont typeface="Arial" panose="020B0604020202020204" pitchFamily="34" charset="0"/>
              <a:buChar char="•"/>
            </a:pPr>
            <a:r>
              <a:rPr lang="en-US" sz="1600" b="1" dirty="0">
                <a:effectLst/>
              </a:rPr>
              <a:t>- забезпечення всіх геометричних розмірів і проведення контрольної збірки (при автоматичному зварюванні мембранних панелей) знижує час, необхідний для виконання будівельно-монтажних робіт.</a:t>
            </a:r>
          </a:p>
          <a:p>
            <a:pPr indent="-228600">
              <a:lnSpc>
                <a:spcPct val="90000"/>
              </a:lnSpc>
              <a:spcAft>
                <a:spcPts val="800"/>
              </a:spcAft>
              <a:buFont typeface="Arial" panose="020B0604020202020204" pitchFamily="34" charset="0"/>
              <a:buChar char="•"/>
            </a:pPr>
            <a:r>
              <a:rPr lang="en-US" sz="1600" b="1" dirty="0">
                <a:effectLst/>
              </a:rPr>
              <a:t>-  значно знижується трудомісткість та збільшується продуктивність виготовлення газощільних панелей за рахунок автоматичного зварювання.</a:t>
            </a:r>
          </a:p>
        </p:txBody>
      </p:sp>
    </p:spTree>
    <p:extLst>
      <p:ext uri="{BB962C8B-B14F-4D97-AF65-F5344CB8AC3E}">
        <p14:creationId xmlns:p14="http://schemas.microsoft.com/office/powerpoint/2010/main" val="3045361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alphaModFix amt="62000"/>
          </a:blip>
          <a:tile tx="0" ty="0" sx="100000" sy="100000" flip="none" algn="tl"/>
        </a:blip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id="{95B1FC96-0749-41C9-BAED-E089E7714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0EA20EF-42B9-2E70-9EC3-3B8F086FD305}"/>
              </a:ext>
            </a:extLst>
          </p:cNvPr>
          <p:cNvSpPr txBox="1"/>
          <p:nvPr/>
        </p:nvSpPr>
        <p:spPr>
          <a:xfrm>
            <a:off x="630936" y="4562856"/>
            <a:ext cx="3419856" cy="16002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800" b="1" kern="1200">
                <a:solidFill>
                  <a:schemeClr val="tx1"/>
                </a:solidFill>
                <a:effectLst/>
                <a:latin typeface="+mj-lt"/>
                <a:ea typeface="+mj-ea"/>
                <a:cs typeface="+mj-cs"/>
              </a:rPr>
              <a:t>Гнуття панелей</a:t>
            </a:r>
            <a:endParaRPr lang="en-US" sz="4800" kern="1200">
              <a:solidFill>
                <a:schemeClr val="tx1"/>
              </a:solidFill>
              <a:effectLst/>
              <a:latin typeface="+mj-lt"/>
              <a:ea typeface="+mj-ea"/>
              <a:cs typeface="+mj-cs"/>
            </a:endParaRPr>
          </a:p>
        </p:txBody>
      </p:sp>
      <p:pic>
        <p:nvPicPr>
          <p:cNvPr id="6" name="Рисунок 5" descr="Изображение выглядит как устройство, машина, стальной, инжиниринг&#10;&#10;Автоматически созданное описание">
            <a:extLst>
              <a:ext uri="{FF2B5EF4-FFF2-40B4-BE49-F238E27FC236}">
                <a16:creationId xmlns:a16="http://schemas.microsoft.com/office/drawing/2014/main" id="{6B792B7E-E76F-EBD0-AEAD-F71E2A7671D0}"/>
              </a:ext>
            </a:extLst>
          </p:cNvPr>
          <p:cNvPicPr>
            <a:picLocks noChangeAspect="1"/>
          </p:cNvPicPr>
          <p:nvPr/>
        </p:nvPicPr>
        <p:blipFill>
          <a:blip r:embed="rId3">
            <a:extLst>
              <a:ext uri="{28A0092B-C50C-407E-A947-70E740481C1C}">
                <a14:useLocalDpi xmlns:a14="http://schemas.microsoft.com/office/drawing/2010/main" val="0"/>
              </a:ext>
            </a:extLst>
          </a:blip>
          <a:srcRect l="4473" r="2" b="2"/>
          <a:stretch/>
        </p:blipFill>
        <p:spPr>
          <a:xfrm>
            <a:off x="5" y="10"/>
            <a:ext cx="6095995" cy="4196271"/>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pic>
        <p:nvPicPr>
          <p:cNvPr id="7" name="Рисунок 6" descr="Изображение выглядит как строительство, мебель, земля, пол&#10;&#10;Автоматически созданное описание">
            <a:extLst>
              <a:ext uri="{FF2B5EF4-FFF2-40B4-BE49-F238E27FC236}">
                <a16:creationId xmlns:a16="http://schemas.microsoft.com/office/drawing/2014/main" id="{3BC0DB30-ED95-42EA-9279-B8A4F38DBEC1}"/>
              </a:ext>
            </a:extLst>
          </p:cNvPr>
          <p:cNvPicPr>
            <a:picLocks noChangeAspect="1"/>
          </p:cNvPicPr>
          <p:nvPr/>
        </p:nvPicPr>
        <p:blipFill>
          <a:blip r:embed="rId4">
            <a:extLst>
              <a:ext uri="{28A0092B-C50C-407E-A947-70E740481C1C}">
                <a14:useLocalDpi xmlns:a14="http://schemas.microsoft.com/office/drawing/2010/main" val="0"/>
              </a:ext>
            </a:extLst>
          </a:blip>
          <a:srcRect t="5723" r="-2" b="5155"/>
          <a:stretch/>
        </p:blipFill>
        <p:spPr>
          <a:xfrm>
            <a:off x="6019800" y="10"/>
            <a:ext cx="6172195" cy="4187662"/>
          </a:xfrm>
          <a:custGeom>
            <a:avLst/>
            <a:gdLst/>
            <a:ahLst/>
            <a:cxnLst/>
            <a:rect l="l" t="t" r="r" b="b"/>
            <a:pathLst>
              <a:path w="6006950" h="4187672">
                <a:moveTo>
                  <a:pt x="9223" y="0"/>
                </a:moveTo>
                <a:lnTo>
                  <a:pt x="6006950" y="0"/>
                </a:lnTo>
                <a:lnTo>
                  <a:pt x="6006950" y="4169490"/>
                </a:lnTo>
                <a:lnTo>
                  <a:pt x="5787907" y="4174448"/>
                </a:lnTo>
                <a:cubicBezTo>
                  <a:pt x="5713866" y="4173475"/>
                  <a:pt x="5639861" y="4169853"/>
                  <a:pt x="5566029" y="4163587"/>
                </a:cubicBezTo>
                <a:cubicBezTo>
                  <a:pt x="5458843" y="4155595"/>
                  <a:pt x="5350768" y="4144559"/>
                  <a:pt x="5244343" y="4164855"/>
                </a:cubicBezTo>
                <a:cubicBezTo>
                  <a:pt x="5127517" y="4187307"/>
                  <a:pt x="5010817" y="4187434"/>
                  <a:pt x="4892977" y="4181726"/>
                </a:cubicBezTo>
                <a:cubicBezTo>
                  <a:pt x="4792260" y="4176906"/>
                  <a:pt x="4691923" y="4151536"/>
                  <a:pt x="4590445" y="4178301"/>
                </a:cubicBezTo>
                <a:cubicBezTo>
                  <a:pt x="4580348" y="4179772"/>
                  <a:pt x="4570061" y="4179341"/>
                  <a:pt x="4560128" y="4177032"/>
                </a:cubicBezTo>
                <a:cubicBezTo>
                  <a:pt x="4449137" y="4161684"/>
                  <a:pt x="4337384" y="4174242"/>
                  <a:pt x="4226013" y="4169929"/>
                </a:cubicBezTo>
                <a:cubicBezTo>
                  <a:pt x="4174640" y="4167899"/>
                  <a:pt x="4122252" y="4169041"/>
                  <a:pt x="4071513" y="4163587"/>
                </a:cubicBezTo>
                <a:cubicBezTo>
                  <a:pt x="3955067" y="4151156"/>
                  <a:pt x="3838874" y="4144559"/>
                  <a:pt x="3723697" y="4173861"/>
                </a:cubicBezTo>
                <a:cubicBezTo>
                  <a:pt x="3690082" y="4181764"/>
                  <a:pt x="3655732" y="4186013"/>
                  <a:pt x="3621204" y="4186546"/>
                </a:cubicBezTo>
                <a:cubicBezTo>
                  <a:pt x="3508437" y="4190605"/>
                  <a:pt x="3396050" y="4182867"/>
                  <a:pt x="3283664" y="4176525"/>
                </a:cubicBezTo>
                <a:cubicBezTo>
                  <a:pt x="3205652" y="4172085"/>
                  <a:pt x="3127768" y="4162445"/>
                  <a:pt x="3049630" y="4170563"/>
                </a:cubicBezTo>
                <a:cubicBezTo>
                  <a:pt x="3004218" y="4175257"/>
                  <a:pt x="2958427" y="4175257"/>
                  <a:pt x="2913015" y="4170563"/>
                </a:cubicBezTo>
                <a:cubicBezTo>
                  <a:pt x="2829321" y="4160758"/>
                  <a:pt x="2744879" y="4158931"/>
                  <a:pt x="2660842" y="4165109"/>
                </a:cubicBezTo>
                <a:cubicBezTo>
                  <a:pt x="2535390" y="4175891"/>
                  <a:pt x="2410065" y="4184897"/>
                  <a:pt x="2284232" y="4167773"/>
                </a:cubicBezTo>
                <a:cubicBezTo>
                  <a:pt x="2212868" y="4156559"/>
                  <a:pt x="2140312" y="4155240"/>
                  <a:pt x="2068592" y="4163840"/>
                </a:cubicBezTo>
                <a:cubicBezTo>
                  <a:pt x="1897729" y="4187814"/>
                  <a:pt x="1726485" y="4180077"/>
                  <a:pt x="1555241" y="4170183"/>
                </a:cubicBezTo>
                <a:cubicBezTo>
                  <a:pt x="1440824" y="4163460"/>
                  <a:pt x="1325901" y="4151156"/>
                  <a:pt x="1211738" y="4167392"/>
                </a:cubicBezTo>
                <a:cubicBezTo>
                  <a:pt x="1066118" y="4187688"/>
                  <a:pt x="920370" y="4180965"/>
                  <a:pt x="774368" y="4175003"/>
                </a:cubicBezTo>
                <a:cubicBezTo>
                  <a:pt x="667182" y="4170563"/>
                  <a:pt x="559869" y="4157117"/>
                  <a:pt x="452430" y="4173734"/>
                </a:cubicBezTo>
                <a:cubicBezTo>
                  <a:pt x="441369" y="4175244"/>
                  <a:pt x="430117" y="4174115"/>
                  <a:pt x="419576" y="4170436"/>
                </a:cubicBezTo>
                <a:cubicBezTo>
                  <a:pt x="378807" y="4157016"/>
                  <a:pt x="335096" y="4155215"/>
                  <a:pt x="293363" y="4165236"/>
                </a:cubicBezTo>
                <a:cubicBezTo>
                  <a:pt x="216367" y="4182106"/>
                  <a:pt x="139497" y="4189463"/>
                  <a:pt x="61105" y="4174115"/>
                </a:cubicBezTo>
                <a:lnTo>
                  <a:pt x="13323" y="4171265"/>
                </a:lnTo>
                <a:lnTo>
                  <a:pt x="28554" y="3843045"/>
                </a:lnTo>
                <a:cubicBezTo>
                  <a:pt x="30457" y="3722610"/>
                  <a:pt x="27412" y="3602256"/>
                  <a:pt x="15626" y="3482187"/>
                </a:cubicBezTo>
                <a:cubicBezTo>
                  <a:pt x="-847" y="3335690"/>
                  <a:pt x="-4304" y="3188124"/>
                  <a:pt x="5296" y="3041068"/>
                </a:cubicBezTo>
                <a:cubicBezTo>
                  <a:pt x="11786" y="2956911"/>
                  <a:pt x="18539" y="2872754"/>
                  <a:pt x="22776" y="2788472"/>
                </a:cubicBezTo>
                <a:cubicBezTo>
                  <a:pt x="28180" y="2668580"/>
                  <a:pt x="25173" y="2548474"/>
                  <a:pt x="13771" y="2428964"/>
                </a:cubicBezTo>
                <a:cubicBezTo>
                  <a:pt x="4237" y="2337829"/>
                  <a:pt x="3177" y="2246070"/>
                  <a:pt x="10593" y="2154757"/>
                </a:cubicBezTo>
                <a:cubicBezTo>
                  <a:pt x="25690" y="1999286"/>
                  <a:pt x="9931" y="1843813"/>
                  <a:pt x="5032" y="1688466"/>
                </a:cubicBezTo>
                <a:cubicBezTo>
                  <a:pt x="-3577" y="1402691"/>
                  <a:pt x="20393" y="1117045"/>
                  <a:pt x="9666" y="831270"/>
                </a:cubicBezTo>
                <a:cubicBezTo>
                  <a:pt x="3841" y="689908"/>
                  <a:pt x="16420" y="548673"/>
                  <a:pt x="9666" y="407311"/>
                </a:cubicBezTo>
                <a:cubicBezTo>
                  <a:pt x="4105" y="306755"/>
                  <a:pt x="397" y="206200"/>
                  <a:pt x="4105" y="105518"/>
                </a:cubicBezTo>
                <a:cubicBezTo>
                  <a:pt x="5164" y="78059"/>
                  <a:pt x="5826" y="50473"/>
                  <a:pt x="9534" y="23396"/>
                </a:cubicBezTo>
                <a:close/>
              </a:path>
            </a:pathLst>
          </a:custGeom>
        </p:spPr>
      </p:pic>
      <p:sp>
        <p:nvSpPr>
          <p:cNvPr id="25" name="sketch line">
            <a:extLst>
              <a:ext uri="{FF2B5EF4-FFF2-40B4-BE49-F238E27FC236}">
                <a16:creationId xmlns:a16="http://schemas.microsoft.com/office/drawing/2014/main" id="{63C1A86C-B1A8-4AEC-B001-595C91716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89020" y="540453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B8DA668-1E18-BBC8-4777-60E636CCF7C7}"/>
              </a:ext>
            </a:extLst>
          </p:cNvPr>
          <p:cNvSpPr txBox="1"/>
          <p:nvPr/>
        </p:nvSpPr>
        <p:spPr>
          <a:xfrm>
            <a:off x="4654294" y="4562856"/>
            <a:ext cx="6903721" cy="160020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700">
                <a:effectLst/>
              </a:rPr>
              <a:t>Гнуття газощільних панелей здійснюється на сучасному обладнанні. Машина для гнуття панелей виготовлена як зварювальну металоконструкція особливої міцності та жорсткості, що забезпечує необхідну точність під час гнуття газощільних панелей. Гнуття досягається за допомогою гідравлічного циліндра, який тисне на панель із зусиллям 120 тонн</a:t>
            </a:r>
            <a:endParaRPr lang="en-US" sz="1700"/>
          </a:p>
        </p:txBody>
      </p:sp>
    </p:spTree>
    <p:extLst>
      <p:ext uri="{BB962C8B-B14F-4D97-AF65-F5344CB8AC3E}">
        <p14:creationId xmlns:p14="http://schemas.microsoft.com/office/powerpoint/2010/main" val="4215314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alphaModFix amt="62000"/>
          </a:blip>
          <a:tile tx="0" ty="0" sx="100000" sy="100000" flip="none" algn="tl"/>
        </a:blip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45FF21C-ED64-4C28-8C2B-0BC340E3A2BF}"/>
              </a:ext>
            </a:extLst>
          </p:cNvPr>
          <p:cNvSpPr txBox="1"/>
          <p:nvPr/>
        </p:nvSpPr>
        <p:spPr>
          <a:xfrm>
            <a:off x="6803409" y="762001"/>
            <a:ext cx="4156512" cy="170824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a:effectLst/>
                <a:latin typeface="+mj-lt"/>
                <a:ea typeface="+mj-ea"/>
                <a:cs typeface="+mj-cs"/>
              </a:rPr>
              <a:t>Термообробка</a:t>
            </a:r>
            <a:endParaRPr lang="en-US" sz="4000">
              <a:effectLst/>
              <a:latin typeface="+mj-lt"/>
              <a:ea typeface="+mj-ea"/>
              <a:cs typeface="+mj-cs"/>
            </a:endParaRPr>
          </a:p>
        </p:txBody>
      </p:sp>
      <p:pic>
        <p:nvPicPr>
          <p:cNvPr id="6" name="image8.jpeg">
            <a:extLst>
              <a:ext uri="{FF2B5EF4-FFF2-40B4-BE49-F238E27FC236}">
                <a16:creationId xmlns:a16="http://schemas.microsoft.com/office/drawing/2014/main" id="{EE8E90BE-B9C1-5DF1-C38D-41F11632FB14}"/>
              </a:ext>
            </a:extLst>
          </p:cNvPr>
          <p:cNvPicPr>
            <a:picLocks noChangeAspect="1"/>
          </p:cNvPicPr>
          <p:nvPr/>
        </p:nvPicPr>
        <p:blipFill>
          <a:blip r:embed="rId3" cstate="print"/>
          <a:srcRect l="30967" r="2308"/>
          <a:stretch/>
        </p:blipFill>
        <p:spPr>
          <a:xfrm>
            <a:off x="-1" y="-2"/>
            <a:ext cx="6096001" cy="6858002"/>
          </a:xfrm>
          <a:prstGeom prst="rect">
            <a:avLst/>
          </a:prstGeom>
        </p:spPr>
      </p:pic>
      <p:sp>
        <p:nvSpPr>
          <p:cNvPr id="5" name="TextBox 4">
            <a:extLst>
              <a:ext uri="{FF2B5EF4-FFF2-40B4-BE49-F238E27FC236}">
                <a16:creationId xmlns:a16="http://schemas.microsoft.com/office/drawing/2014/main" id="{890A954A-F00E-D0BC-4EFA-84892A8BB33F}"/>
              </a:ext>
            </a:extLst>
          </p:cNvPr>
          <p:cNvSpPr txBox="1"/>
          <p:nvPr/>
        </p:nvSpPr>
        <p:spPr>
          <a:xfrm>
            <a:off x="6803409" y="2470245"/>
            <a:ext cx="4156512" cy="3769835"/>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a:effectLst/>
              </a:rPr>
              <a:t>Термічної обробки слід піддавати газощільні панелі, якщо її проведення передбачене  нормативно-технічною документацією, конструкторською або технічною документацією</a:t>
            </a:r>
            <a:endParaRPr lang="en-US" sz="2000"/>
          </a:p>
        </p:txBody>
      </p:sp>
    </p:spTree>
    <p:extLst>
      <p:ext uri="{BB962C8B-B14F-4D97-AF65-F5344CB8AC3E}">
        <p14:creationId xmlns:p14="http://schemas.microsoft.com/office/powerpoint/2010/main" val="1006195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710C7D-1A31-685E-AAA9-674D2C0CA61E}"/>
              </a:ext>
            </a:extLst>
          </p:cNvPr>
          <p:cNvSpPr txBox="1"/>
          <p:nvPr/>
        </p:nvSpPr>
        <p:spPr>
          <a:xfrm>
            <a:off x="2809267" y="262110"/>
            <a:ext cx="6573466"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uk-UA" sz="2400" b="1">
                <a:effectLst/>
                <a:latin typeface="Times New Roman" panose="02020603050405020304" pitchFamily="18" charset="0"/>
                <a:ea typeface="Times New Roman" panose="02020603050405020304" pitchFamily="18" charset="0"/>
              </a:rPr>
              <a:t>ТЕХНІКО-ЕКОНОМІЧНИЙ РОЗРАХУНОК</a:t>
            </a:r>
            <a:endParaRPr lang="uk-UA" sz="2400" dirty="0"/>
          </a:p>
        </p:txBody>
      </p:sp>
      <p:graphicFrame>
        <p:nvGraphicFramePr>
          <p:cNvPr id="4" name="Таблица 3">
            <a:extLst>
              <a:ext uri="{FF2B5EF4-FFF2-40B4-BE49-F238E27FC236}">
                <a16:creationId xmlns:a16="http://schemas.microsoft.com/office/drawing/2014/main" id="{95462CF0-66BA-AB99-F7A0-3FE522E24176}"/>
              </a:ext>
            </a:extLst>
          </p:cNvPr>
          <p:cNvGraphicFramePr>
            <a:graphicFrameLocks noGrp="1"/>
          </p:cNvGraphicFramePr>
          <p:nvPr>
            <p:extLst>
              <p:ext uri="{D42A27DB-BD31-4B8C-83A1-F6EECF244321}">
                <p14:modId xmlns:p14="http://schemas.microsoft.com/office/powerpoint/2010/main" val="148530008"/>
              </p:ext>
            </p:extLst>
          </p:nvPr>
        </p:nvGraphicFramePr>
        <p:xfrm>
          <a:off x="568960" y="797096"/>
          <a:ext cx="11054079" cy="5248883"/>
        </p:xfrm>
        <a:graphic>
          <a:graphicData uri="http://schemas.openxmlformats.org/drawingml/2006/table">
            <a:tbl>
              <a:tblPr/>
              <a:tblGrid>
                <a:gridCol w="5242560">
                  <a:extLst>
                    <a:ext uri="{9D8B030D-6E8A-4147-A177-3AD203B41FA5}">
                      <a16:colId xmlns:a16="http://schemas.microsoft.com/office/drawing/2014/main" val="3127739043"/>
                    </a:ext>
                  </a:extLst>
                </a:gridCol>
                <a:gridCol w="2326640">
                  <a:extLst>
                    <a:ext uri="{9D8B030D-6E8A-4147-A177-3AD203B41FA5}">
                      <a16:colId xmlns:a16="http://schemas.microsoft.com/office/drawing/2014/main" val="3671051041"/>
                    </a:ext>
                  </a:extLst>
                </a:gridCol>
                <a:gridCol w="3484879">
                  <a:extLst>
                    <a:ext uri="{9D8B030D-6E8A-4147-A177-3AD203B41FA5}">
                      <a16:colId xmlns:a16="http://schemas.microsoft.com/office/drawing/2014/main" val="2117772272"/>
                    </a:ext>
                  </a:extLst>
                </a:gridCol>
              </a:tblGrid>
              <a:tr h="921065">
                <a:tc>
                  <a:txBody>
                    <a:bodyPr/>
                    <a:lstStyle/>
                    <a:p>
                      <a:pPr algn="ctr">
                        <a:lnSpc>
                          <a:spcPct val="150000"/>
                        </a:lnSpc>
                        <a:spcAft>
                          <a:spcPts val="1000"/>
                        </a:spcAft>
                      </a:pPr>
                      <a:r>
                        <a:rPr lang="uk-UA" sz="1800" dirty="0">
                          <a:effectLst/>
                          <a:latin typeface="+mn-lt"/>
                          <a:ea typeface="Times New Roman" panose="02020603050405020304" pitchFamily="18" charset="0"/>
                          <a:cs typeface="Times New Roman" panose="02020603050405020304" pitchFamily="18" charset="0"/>
                        </a:rPr>
                        <a:t>Найменування складової витрат</a:t>
                      </a:r>
                      <a:endParaRPr lang="uk-UA" sz="1800" dirty="0">
                        <a:effectLst/>
                        <a:latin typeface="+mn-lt"/>
                        <a:ea typeface="Calibri" panose="020F0502020204030204" pitchFamily="34" charset="0"/>
                        <a:cs typeface="Times New Roman" panose="02020603050405020304" pitchFamily="18" charset="0"/>
                      </a:endParaRPr>
                    </a:p>
                  </a:txBody>
                  <a:tcPr marL="53061" marR="53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indent="-72390" algn="ctr">
                        <a:lnSpc>
                          <a:spcPct val="150000"/>
                        </a:lnSpc>
                        <a:spcAft>
                          <a:spcPts val="1000"/>
                        </a:spcAft>
                      </a:pPr>
                      <a:r>
                        <a:rPr lang="uk-UA" sz="1800" dirty="0">
                          <a:effectLst/>
                          <a:latin typeface="+mn-lt"/>
                          <a:ea typeface="Times New Roman" panose="02020603050405020304" pitchFamily="18" charset="0"/>
                          <a:cs typeface="Times New Roman" panose="02020603050405020304" pitchFamily="18" charset="0"/>
                        </a:rPr>
                        <a:t>Річні експлуатаційні витрати,</a:t>
                      </a:r>
                      <a:endParaRPr lang="uk-UA" sz="1800" dirty="0">
                        <a:effectLst/>
                        <a:latin typeface="+mn-lt"/>
                        <a:ea typeface="Calibri" panose="020F0502020204030204" pitchFamily="34" charset="0"/>
                        <a:cs typeface="Times New Roman" panose="02020603050405020304" pitchFamily="18" charset="0"/>
                      </a:endParaRPr>
                    </a:p>
                    <a:p>
                      <a:pPr indent="-72390" algn="ctr">
                        <a:lnSpc>
                          <a:spcPct val="150000"/>
                        </a:lnSpc>
                        <a:spcAft>
                          <a:spcPts val="1000"/>
                        </a:spcAft>
                      </a:pPr>
                      <a:r>
                        <a:rPr lang="uk-UA" sz="1800" dirty="0">
                          <a:effectLst/>
                          <a:latin typeface="+mn-lt"/>
                          <a:ea typeface="Times New Roman" panose="02020603050405020304" pitchFamily="18" charset="0"/>
                          <a:cs typeface="Times New Roman" panose="02020603050405020304" pitchFamily="18" charset="0"/>
                        </a:rPr>
                        <a:t>млн. грн</a:t>
                      </a:r>
                      <a:endParaRPr lang="uk-UA" sz="1800" dirty="0">
                        <a:effectLst/>
                        <a:latin typeface="+mn-lt"/>
                        <a:ea typeface="Calibri" panose="020F0502020204030204" pitchFamily="34" charset="0"/>
                        <a:cs typeface="Times New Roman" panose="02020603050405020304" pitchFamily="18" charset="0"/>
                      </a:endParaRPr>
                    </a:p>
                  </a:txBody>
                  <a:tcPr marL="53061" marR="53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lnSpc>
                          <a:spcPct val="150000"/>
                        </a:lnSpc>
                        <a:spcAft>
                          <a:spcPts val="1000"/>
                        </a:spcAft>
                      </a:pPr>
                      <a:r>
                        <a:rPr lang="uk-UA" sz="1800">
                          <a:effectLst/>
                          <a:latin typeface="+mn-lt"/>
                          <a:ea typeface="Times New Roman" panose="02020603050405020304" pitchFamily="18" charset="0"/>
                          <a:cs typeface="Times New Roman" panose="02020603050405020304" pitchFamily="18" charset="0"/>
                        </a:rPr>
                        <a:t>Структура собівартості одиниці продукції, %</a:t>
                      </a:r>
                      <a:endParaRPr lang="uk-UA" sz="1800">
                        <a:effectLst/>
                        <a:latin typeface="+mn-lt"/>
                        <a:ea typeface="Calibri" panose="020F0502020204030204" pitchFamily="34" charset="0"/>
                        <a:cs typeface="Times New Roman" panose="02020603050405020304" pitchFamily="18" charset="0"/>
                      </a:endParaRPr>
                    </a:p>
                  </a:txBody>
                  <a:tcPr marL="53061" marR="53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3440044"/>
                  </a:ext>
                </a:extLst>
              </a:tr>
              <a:tr h="562885">
                <a:tc>
                  <a:txBody>
                    <a:bodyPr/>
                    <a:lstStyle/>
                    <a:p>
                      <a:pPr>
                        <a:lnSpc>
                          <a:spcPct val="150000"/>
                        </a:lnSpc>
                        <a:spcAft>
                          <a:spcPts val="1000"/>
                        </a:spcAft>
                      </a:pPr>
                      <a:r>
                        <a:rPr lang="uk-UA" sz="1800" dirty="0">
                          <a:effectLst/>
                          <a:latin typeface="+mn-lt"/>
                          <a:ea typeface="Times New Roman" panose="02020603050405020304" pitchFamily="18" charset="0"/>
                          <a:cs typeface="Times New Roman" panose="02020603050405020304" pitchFamily="18" charset="0"/>
                        </a:rPr>
                        <a:t>1 Річні витрати на паливо, </a:t>
                      </a:r>
                      <a:r>
                        <a:rPr lang="uk-UA" sz="1800" dirty="0" err="1">
                          <a:effectLst/>
                          <a:latin typeface="+mn-lt"/>
                          <a:ea typeface="Times New Roman" panose="02020603050405020304" pitchFamily="18" charset="0"/>
                          <a:cs typeface="Times New Roman" panose="02020603050405020304" pitchFamily="18" charset="0"/>
                        </a:rPr>
                        <a:t>З</a:t>
                      </a:r>
                      <a:r>
                        <a:rPr lang="uk-UA" sz="1800" baseline="-25000" dirty="0" err="1">
                          <a:effectLst/>
                          <a:latin typeface="+mn-lt"/>
                          <a:ea typeface="Times New Roman" panose="02020603050405020304" pitchFamily="18" charset="0"/>
                          <a:cs typeface="Times New Roman" panose="02020603050405020304" pitchFamily="18" charset="0"/>
                        </a:rPr>
                        <a:t>паливо</a:t>
                      </a:r>
                      <a:r>
                        <a:rPr lang="uk-UA" sz="1800" dirty="0">
                          <a:effectLst/>
                          <a:latin typeface="+mn-lt"/>
                          <a:ea typeface="Times New Roman" panose="02020603050405020304" pitchFamily="18" charset="0"/>
                          <a:cs typeface="Times New Roman" panose="02020603050405020304" pitchFamily="18" charset="0"/>
                        </a:rPr>
                        <a:t>, </a:t>
                      </a:r>
                      <a:r>
                        <a:rPr lang="uk-UA" sz="1800" dirty="0" err="1">
                          <a:effectLst/>
                          <a:latin typeface="+mn-lt"/>
                          <a:ea typeface="Times New Roman" panose="02020603050405020304" pitchFamily="18" charset="0"/>
                          <a:cs typeface="Times New Roman" panose="02020603050405020304" pitchFamily="18" charset="0"/>
                        </a:rPr>
                        <a:t>млн.грн</a:t>
                      </a:r>
                      <a:r>
                        <a:rPr lang="uk-UA" sz="1800" dirty="0">
                          <a:effectLst/>
                          <a:latin typeface="+mn-lt"/>
                          <a:ea typeface="Times New Roman" panose="02020603050405020304" pitchFamily="18" charset="0"/>
                          <a:cs typeface="Times New Roman" panose="02020603050405020304" pitchFamily="18" charset="0"/>
                        </a:rPr>
                        <a:t>.</a:t>
                      </a:r>
                      <a:endParaRPr lang="uk-UA" sz="1800" dirty="0">
                        <a:effectLst/>
                        <a:latin typeface="+mn-lt"/>
                        <a:ea typeface="Calibri" panose="020F0502020204030204" pitchFamily="34" charset="0"/>
                        <a:cs typeface="Times New Roman" panose="02020603050405020304" pitchFamily="18" charset="0"/>
                      </a:endParaRPr>
                    </a:p>
                  </a:txBody>
                  <a:tcPr marL="53061" marR="53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1000"/>
                        </a:spcAft>
                      </a:pPr>
                      <a:r>
                        <a:rPr lang="uk-UA" sz="1800">
                          <a:effectLst/>
                          <a:latin typeface="+mn-lt"/>
                          <a:ea typeface="Times New Roman" panose="02020603050405020304" pitchFamily="18" charset="0"/>
                          <a:cs typeface="Times New Roman" panose="02020603050405020304" pitchFamily="18" charset="0"/>
                        </a:rPr>
                        <a:t>3 360</a:t>
                      </a:r>
                      <a:endParaRPr lang="uk-UA" sz="1800">
                        <a:effectLst/>
                        <a:latin typeface="+mn-lt"/>
                        <a:ea typeface="Calibri" panose="020F0502020204030204" pitchFamily="34" charset="0"/>
                        <a:cs typeface="Times New Roman" panose="02020603050405020304" pitchFamily="18" charset="0"/>
                      </a:endParaRPr>
                    </a:p>
                  </a:txBody>
                  <a:tcPr marL="53061" marR="53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1000"/>
                        </a:spcAft>
                      </a:pPr>
                      <a:r>
                        <a:rPr lang="uk-UA" sz="1800">
                          <a:effectLst/>
                          <a:latin typeface="+mn-lt"/>
                          <a:ea typeface="Times New Roman" panose="02020603050405020304" pitchFamily="18" charset="0"/>
                          <a:cs typeface="Times New Roman" panose="02020603050405020304" pitchFamily="18" charset="0"/>
                        </a:rPr>
                        <a:t>93,75</a:t>
                      </a:r>
                      <a:endParaRPr lang="uk-UA" sz="1800">
                        <a:effectLst/>
                        <a:latin typeface="+mn-lt"/>
                        <a:ea typeface="Calibri" panose="020F0502020204030204" pitchFamily="34" charset="0"/>
                        <a:cs typeface="Times New Roman" panose="02020603050405020304" pitchFamily="18" charset="0"/>
                      </a:endParaRPr>
                    </a:p>
                  </a:txBody>
                  <a:tcPr marL="53061" marR="53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2619164"/>
                  </a:ext>
                </a:extLst>
              </a:tr>
              <a:tr h="619675">
                <a:tc>
                  <a:txBody>
                    <a:bodyPr/>
                    <a:lstStyle/>
                    <a:p>
                      <a:pPr>
                        <a:lnSpc>
                          <a:spcPct val="150000"/>
                        </a:lnSpc>
                        <a:spcAft>
                          <a:spcPts val="1000"/>
                        </a:spcAft>
                      </a:pPr>
                      <a:r>
                        <a:rPr lang="uk-UA" sz="1800">
                          <a:effectLst/>
                          <a:latin typeface="+mn-lt"/>
                          <a:ea typeface="Times New Roman" panose="02020603050405020304" pitchFamily="18" charset="0"/>
                          <a:cs typeface="Times New Roman" panose="02020603050405020304" pitchFamily="18" charset="0"/>
                        </a:rPr>
                        <a:t>2 Річні витрати на електроенергію, З</a:t>
                      </a:r>
                      <a:r>
                        <a:rPr lang="uk-UA" sz="1800" baseline="-25000">
                          <a:effectLst/>
                          <a:latin typeface="+mn-lt"/>
                          <a:ea typeface="Times New Roman" panose="02020603050405020304" pitchFamily="18" charset="0"/>
                          <a:cs typeface="Times New Roman" panose="02020603050405020304" pitchFamily="18" charset="0"/>
                        </a:rPr>
                        <a:t>Е/Е</a:t>
                      </a:r>
                      <a:r>
                        <a:rPr lang="uk-UA" sz="1800">
                          <a:effectLst/>
                          <a:latin typeface="+mn-lt"/>
                          <a:ea typeface="Times New Roman" panose="02020603050405020304" pitchFamily="18" charset="0"/>
                          <a:cs typeface="Times New Roman" panose="02020603050405020304" pitchFamily="18" charset="0"/>
                        </a:rPr>
                        <a:t>, млн.грн.</a:t>
                      </a:r>
                      <a:endParaRPr lang="uk-UA" sz="1800">
                        <a:effectLst/>
                        <a:latin typeface="+mn-lt"/>
                        <a:ea typeface="Calibri" panose="020F0502020204030204" pitchFamily="34" charset="0"/>
                        <a:cs typeface="Times New Roman" panose="02020603050405020304" pitchFamily="18" charset="0"/>
                      </a:endParaRPr>
                    </a:p>
                  </a:txBody>
                  <a:tcPr marL="53061" marR="53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1000"/>
                        </a:spcAft>
                      </a:pPr>
                      <a:r>
                        <a:rPr lang="uk-UA" sz="1800">
                          <a:effectLst/>
                          <a:latin typeface="+mn-lt"/>
                          <a:ea typeface="Times New Roman" panose="02020603050405020304" pitchFamily="18" charset="0"/>
                          <a:cs typeface="Times New Roman" panose="02020603050405020304" pitchFamily="18" charset="0"/>
                        </a:rPr>
                        <a:t>113,78</a:t>
                      </a:r>
                      <a:endParaRPr lang="uk-UA" sz="1800">
                        <a:effectLst/>
                        <a:latin typeface="+mn-lt"/>
                        <a:ea typeface="Calibri" panose="020F0502020204030204" pitchFamily="34" charset="0"/>
                        <a:cs typeface="Times New Roman" panose="02020603050405020304" pitchFamily="18" charset="0"/>
                      </a:endParaRPr>
                    </a:p>
                  </a:txBody>
                  <a:tcPr marL="53061" marR="53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1000"/>
                        </a:spcAft>
                      </a:pPr>
                      <a:r>
                        <a:rPr lang="uk-UA" sz="1800" dirty="0">
                          <a:effectLst/>
                          <a:latin typeface="+mn-lt"/>
                          <a:ea typeface="Times New Roman" panose="02020603050405020304" pitchFamily="18" charset="0"/>
                          <a:cs typeface="Times New Roman" panose="02020603050405020304" pitchFamily="18" charset="0"/>
                        </a:rPr>
                        <a:t>3,19</a:t>
                      </a:r>
                      <a:endParaRPr lang="uk-UA" sz="1800" dirty="0">
                        <a:effectLst/>
                        <a:latin typeface="+mn-lt"/>
                        <a:ea typeface="Calibri" panose="020F0502020204030204" pitchFamily="34" charset="0"/>
                        <a:cs typeface="Times New Roman" panose="02020603050405020304" pitchFamily="18" charset="0"/>
                      </a:endParaRPr>
                    </a:p>
                  </a:txBody>
                  <a:tcPr marL="53061" marR="53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1106643"/>
                  </a:ext>
                </a:extLst>
              </a:tr>
              <a:tr h="860208">
                <a:tc>
                  <a:txBody>
                    <a:bodyPr/>
                    <a:lstStyle/>
                    <a:p>
                      <a:pPr>
                        <a:lnSpc>
                          <a:spcPct val="150000"/>
                        </a:lnSpc>
                        <a:spcAft>
                          <a:spcPts val="1000"/>
                        </a:spcAft>
                      </a:pPr>
                      <a:r>
                        <a:rPr lang="uk-UA" sz="1800">
                          <a:effectLst/>
                          <a:latin typeface="+mn-lt"/>
                          <a:ea typeface="Times New Roman" panose="02020603050405020304" pitchFamily="18" charset="0"/>
                          <a:cs typeface="Times New Roman" panose="02020603050405020304" pitchFamily="18" charset="0"/>
                        </a:rPr>
                        <a:t>3 Витрати на утримання і обслуговування устаткування, З</a:t>
                      </a:r>
                      <a:r>
                        <a:rPr lang="uk-UA" sz="1800" baseline="-25000">
                          <a:effectLst/>
                          <a:latin typeface="+mn-lt"/>
                          <a:ea typeface="Times New Roman" panose="02020603050405020304" pitchFamily="18" charset="0"/>
                          <a:cs typeface="Times New Roman" panose="02020603050405020304" pitchFamily="18" charset="0"/>
                        </a:rPr>
                        <a:t>РТО</a:t>
                      </a:r>
                      <a:r>
                        <a:rPr lang="uk-UA" sz="1800" b="1">
                          <a:effectLst/>
                          <a:latin typeface="+mn-lt"/>
                          <a:ea typeface="Times New Roman" panose="02020603050405020304" pitchFamily="18" charset="0"/>
                          <a:cs typeface="Times New Roman" panose="02020603050405020304" pitchFamily="18" charset="0"/>
                        </a:rPr>
                        <a:t>, </a:t>
                      </a:r>
                      <a:r>
                        <a:rPr lang="uk-UA" sz="1800">
                          <a:effectLst/>
                          <a:latin typeface="+mn-lt"/>
                          <a:ea typeface="Times New Roman" panose="02020603050405020304" pitchFamily="18" charset="0"/>
                          <a:cs typeface="Times New Roman" panose="02020603050405020304" pitchFamily="18" charset="0"/>
                        </a:rPr>
                        <a:t>млн.грн.</a:t>
                      </a:r>
                      <a:endParaRPr lang="uk-UA" sz="1800">
                        <a:effectLst/>
                        <a:latin typeface="+mn-lt"/>
                        <a:ea typeface="Calibri" panose="020F0502020204030204" pitchFamily="34" charset="0"/>
                        <a:cs typeface="Times New Roman" panose="02020603050405020304" pitchFamily="18" charset="0"/>
                      </a:endParaRPr>
                    </a:p>
                  </a:txBody>
                  <a:tcPr marL="53061" marR="53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1000"/>
                        </a:spcAft>
                      </a:pPr>
                      <a:r>
                        <a:rPr lang="uk-UA" sz="1800" dirty="0">
                          <a:effectLst/>
                          <a:latin typeface="+mn-lt"/>
                          <a:ea typeface="Times New Roman" panose="02020603050405020304" pitchFamily="18" charset="0"/>
                          <a:cs typeface="Times New Roman" panose="02020603050405020304" pitchFamily="18" charset="0"/>
                        </a:rPr>
                        <a:t>10,08</a:t>
                      </a:r>
                      <a:endParaRPr lang="uk-UA" sz="1800" dirty="0">
                        <a:effectLst/>
                        <a:latin typeface="+mn-lt"/>
                        <a:ea typeface="Calibri" panose="020F0502020204030204" pitchFamily="34" charset="0"/>
                        <a:cs typeface="Times New Roman" panose="02020603050405020304" pitchFamily="18" charset="0"/>
                      </a:endParaRPr>
                    </a:p>
                  </a:txBody>
                  <a:tcPr marL="53061" marR="53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1000"/>
                        </a:spcAft>
                      </a:pPr>
                      <a:r>
                        <a:rPr lang="uk-UA" sz="1800">
                          <a:effectLst/>
                          <a:latin typeface="+mn-lt"/>
                          <a:ea typeface="Times New Roman" panose="02020603050405020304" pitchFamily="18" charset="0"/>
                          <a:cs typeface="Times New Roman" panose="02020603050405020304" pitchFamily="18" charset="0"/>
                        </a:rPr>
                        <a:t>0,29</a:t>
                      </a:r>
                      <a:endParaRPr lang="uk-UA" sz="1800">
                        <a:effectLst/>
                        <a:latin typeface="+mn-lt"/>
                        <a:ea typeface="Calibri" panose="020F0502020204030204" pitchFamily="34" charset="0"/>
                        <a:cs typeface="Times New Roman" panose="02020603050405020304" pitchFamily="18" charset="0"/>
                      </a:endParaRPr>
                    </a:p>
                  </a:txBody>
                  <a:tcPr marL="53061" marR="53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2083516"/>
                  </a:ext>
                </a:extLst>
              </a:tr>
              <a:tr h="242920">
                <a:tc>
                  <a:txBody>
                    <a:bodyPr/>
                    <a:lstStyle/>
                    <a:p>
                      <a:pPr>
                        <a:lnSpc>
                          <a:spcPct val="150000"/>
                        </a:lnSpc>
                        <a:spcAft>
                          <a:spcPts val="1000"/>
                        </a:spcAft>
                      </a:pPr>
                      <a:r>
                        <a:rPr lang="uk-UA" sz="1800">
                          <a:effectLst/>
                          <a:latin typeface="+mn-lt"/>
                          <a:ea typeface="Times New Roman" panose="02020603050405020304" pitchFamily="18" charset="0"/>
                          <a:cs typeface="Times New Roman" panose="02020603050405020304" pitchFamily="18" charset="0"/>
                        </a:rPr>
                        <a:t>4 Витрати на оплату праці з нарахуваннями, З</a:t>
                      </a:r>
                      <a:r>
                        <a:rPr lang="uk-UA" sz="1800" baseline="-25000">
                          <a:effectLst/>
                          <a:latin typeface="+mn-lt"/>
                          <a:ea typeface="Times New Roman" panose="02020603050405020304" pitchFamily="18" charset="0"/>
                          <a:cs typeface="Times New Roman" panose="02020603050405020304" pitchFamily="18" charset="0"/>
                        </a:rPr>
                        <a:t>опл.пр.</a:t>
                      </a:r>
                      <a:r>
                        <a:rPr lang="uk-UA" sz="1800">
                          <a:effectLst/>
                          <a:latin typeface="+mn-lt"/>
                          <a:ea typeface="Times New Roman" panose="02020603050405020304" pitchFamily="18" charset="0"/>
                          <a:cs typeface="Times New Roman" panose="02020603050405020304" pitchFamily="18" charset="0"/>
                        </a:rPr>
                        <a:t>, млн.грн.</a:t>
                      </a:r>
                      <a:endParaRPr lang="uk-UA" sz="1800">
                        <a:effectLst/>
                        <a:latin typeface="+mn-lt"/>
                        <a:ea typeface="Calibri" panose="020F0502020204030204" pitchFamily="34" charset="0"/>
                        <a:cs typeface="Times New Roman" panose="02020603050405020304" pitchFamily="18" charset="0"/>
                      </a:endParaRPr>
                    </a:p>
                  </a:txBody>
                  <a:tcPr marL="53061" marR="53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1000"/>
                        </a:spcAft>
                      </a:pPr>
                      <a:r>
                        <a:rPr lang="uk-UA" sz="1800" dirty="0">
                          <a:effectLst/>
                          <a:latin typeface="+mn-lt"/>
                          <a:ea typeface="Times New Roman" panose="02020603050405020304" pitchFamily="18" charset="0"/>
                          <a:cs typeface="Times New Roman" panose="02020603050405020304" pitchFamily="18" charset="0"/>
                        </a:rPr>
                        <a:t>79</a:t>
                      </a:r>
                      <a:endParaRPr lang="uk-UA" sz="1800" dirty="0">
                        <a:effectLst/>
                        <a:latin typeface="+mn-lt"/>
                        <a:ea typeface="Calibri" panose="020F0502020204030204" pitchFamily="34" charset="0"/>
                        <a:cs typeface="Times New Roman" panose="02020603050405020304" pitchFamily="18" charset="0"/>
                      </a:endParaRPr>
                    </a:p>
                  </a:txBody>
                  <a:tcPr marL="53061" marR="53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1000"/>
                        </a:spcAft>
                      </a:pPr>
                      <a:r>
                        <a:rPr lang="uk-UA" sz="1800" dirty="0">
                          <a:effectLst/>
                          <a:latin typeface="+mn-lt"/>
                          <a:ea typeface="Times New Roman" panose="02020603050405020304" pitchFamily="18" charset="0"/>
                          <a:cs typeface="Times New Roman" panose="02020603050405020304" pitchFamily="18" charset="0"/>
                        </a:rPr>
                        <a:t>2,2</a:t>
                      </a:r>
                      <a:endParaRPr lang="uk-UA" sz="1800" dirty="0">
                        <a:effectLst/>
                        <a:latin typeface="+mn-lt"/>
                        <a:ea typeface="Calibri" panose="020F0502020204030204" pitchFamily="34" charset="0"/>
                        <a:cs typeface="Times New Roman" panose="02020603050405020304" pitchFamily="18" charset="0"/>
                      </a:endParaRPr>
                    </a:p>
                  </a:txBody>
                  <a:tcPr marL="53061" marR="53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2212882"/>
                  </a:ext>
                </a:extLst>
              </a:tr>
              <a:tr h="354359">
                <a:tc>
                  <a:txBody>
                    <a:bodyPr/>
                    <a:lstStyle/>
                    <a:p>
                      <a:pPr>
                        <a:lnSpc>
                          <a:spcPct val="150000"/>
                        </a:lnSpc>
                        <a:spcAft>
                          <a:spcPts val="1000"/>
                        </a:spcAft>
                      </a:pPr>
                      <a:r>
                        <a:rPr lang="uk-UA" sz="1800">
                          <a:effectLst/>
                          <a:latin typeface="+mn-lt"/>
                          <a:ea typeface="Times New Roman" panose="02020603050405020304" pitchFamily="18" charset="0"/>
                          <a:cs typeface="Times New Roman" panose="02020603050405020304" pitchFamily="18" charset="0"/>
                        </a:rPr>
                        <a:t>5 Непрямі витрати, З</a:t>
                      </a:r>
                      <a:r>
                        <a:rPr lang="uk-UA" sz="1800" baseline="-25000">
                          <a:effectLst/>
                          <a:latin typeface="+mn-lt"/>
                          <a:ea typeface="Times New Roman" panose="02020603050405020304" pitchFamily="18" charset="0"/>
                          <a:cs typeface="Times New Roman" panose="02020603050405020304" pitchFamily="18" charset="0"/>
                        </a:rPr>
                        <a:t>непр.</a:t>
                      </a:r>
                      <a:r>
                        <a:rPr lang="uk-UA" sz="1800">
                          <a:effectLst/>
                          <a:latin typeface="+mn-lt"/>
                          <a:ea typeface="Times New Roman" panose="02020603050405020304" pitchFamily="18" charset="0"/>
                          <a:cs typeface="Times New Roman" panose="02020603050405020304" pitchFamily="18" charset="0"/>
                        </a:rPr>
                        <a:t>, млн.грн.</a:t>
                      </a:r>
                      <a:endParaRPr lang="uk-UA" sz="1800">
                        <a:effectLst/>
                        <a:latin typeface="+mn-lt"/>
                        <a:ea typeface="Calibri" panose="020F0502020204030204" pitchFamily="34" charset="0"/>
                        <a:cs typeface="Times New Roman" panose="02020603050405020304" pitchFamily="18" charset="0"/>
                      </a:endParaRPr>
                    </a:p>
                  </a:txBody>
                  <a:tcPr marL="53061" marR="53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1000"/>
                        </a:spcAft>
                      </a:pPr>
                      <a:r>
                        <a:rPr lang="uk-UA" sz="1800">
                          <a:effectLst/>
                          <a:latin typeface="+mn-lt"/>
                          <a:ea typeface="Times New Roman" panose="02020603050405020304" pitchFamily="18" charset="0"/>
                          <a:cs typeface="Times New Roman" panose="02020603050405020304" pitchFamily="18" charset="0"/>
                        </a:rPr>
                        <a:t>17,82</a:t>
                      </a:r>
                      <a:endParaRPr lang="uk-UA" sz="1800">
                        <a:effectLst/>
                        <a:latin typeface="+mn-lt"/>
                        <a:ea typeface="Calibri" panose="020F0502020204030204" pitchFamily="34" charset="0"/>
                        <a:cs typeface="Times New Roman" panose="02020603050405020304" pitchFamily="18" charset="0"/>
                      </a:endParaRPr>
                    </a:p>
                  </a:txBody>
                  <a:tcPr marL="53061" marR="53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1000"/>
                        </a:spcAft>
                      </a:pPr>
                      <a:r>
                        <a:rPr lang="uk-UA" sz="1800">
                          <a:effectLst/>
                          <a:latin typeface="+mn-lt"/>
                          <a:ea typeface="Times New Roman" panose="02020603050405020304" pitchFamily="18" charset="0"/>
                          <a:cs typeface="Times New Roman" panose="02020603050405020304" pitchFamily="18" charset="0"/>
                        </a:rPr>
                        <a:t>0,49</a:t>
                      </a:r>
                      <a:endParaRPr lang="uk-UA" sz="1800">
                        <a:effectLst/>
                        <a:latin typeface="+mn-lt"/>
                        <a:ea typeface="Calibri" panose="020F0502020204030204" pitchFamily="34" charset="0"/>
                        <a:cs typeface="Times New Roman" panose="02020603050405020304" pitchFamily="18" charset="0"/>
                      </a:endParaRPr>
                    </a:p>
                  </a:txBody>
                  <a:tcPr marL="53061" marR="53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6164815"/>
                  </a:ext>
                </a:extLst>
              </a:tr>
              <a:tr h="354359">
                <a:tc>
                  <a:txBody>
                    <a:bodyPr/>
                    <a:lstStyle/>
                    <a:p>
                      <a:pPr>
                        <a:lnSpc>
                          <a:spcPct val="150000"/>
                        </a:lnSpc>
                        <a:spcAft>
                          <a:spcPts val="1000"/>
                        </a:spcAft>
                      </a:pPr>
                      <a:r>
                        <a:rPr lang="uk-UA" sz="1800">
                          <a:effectLst/>
                          <a:latin typeface="+mn-lt"/>
                          <a:ea typeface="Times New Roman" panose="02020603050405020304" pitchFamily="18" charset="0"/>
                          <a:cs typeface="Times New Roman" panose="02020603050405020304" pitchFamily="18" charset="0"/>
                        </a:rPr>
                        <a:t>6 Витрати на воду З</a:t>
                      </a:r>
                      <a:r>
                        <a:rPr lang="uk-UA" sz="1800" baseline="-25000">
                          <a:effectLst/>
                          <a:latin typeface="+mn-lt"/>
                          <a:ea typeface="Times New Roman" panose="02020603050405020304" pitchFamily="18" charset="0"/>
                          <a:cs typeface="Times New Roman" panose="02020603050405020304" pitchFamily="18" charset="0"/>
                        </a:rPr>
                        <a:t>Вод.</a:t>
                      </a:r>
                      <a:r>
                        <a:rPr lang="uk-UA" sz="1800">
                          <a:effectLst/>
                          <a:latin typeface="+mn-lt"/>
                          <a:ea typeface="Times New Roman" panose="02020603050405020304" pitchFamily="18" charset="0"/>
                          <a:cs typeface="Times New Roman" panose="02020603050405020304" pitchFamily="18" charset="0"/>
                        </a:rPr>
                        <a:t>,грн.</a:t>
                      </a:r>
                      <a:endParaRPr lang="uk-UA" sz="1800">
                        <a:effectLst/>
                        <a:latin typeface="+mn-lt"/>
                        <a:ea typeface="Calibri" panose="020F0502020204030204" pitchFamily="34" charset="0"/>
                        <a:cs typeface="Times New Roman" panose="02020603050405020304" pitchFamily="18" charset="0"/>
                      </a:endParaRPr>
                    </a:p>
                  </a:txBody>
                  <a:tcPr marL="53061" marR="53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1000"/>
                        </a:spcAft>
                      </a:pPr>
                      <a:r>
                        <a:rPr lang="uk-UA" sz="1800">
                          <a:effectLst/>
                          <a:latin typeface="+mn-lt"/>
                          <a:ea typeface="Times New Roman" panose="02020603050405020304" pitchFamily="18" charset="0"/>
                          <a:cs typeface="Times New Roman" panose="02020603050405020304" pitchFamily="18" charset="0"/>
                        </a:rPr>
                        <a:t>3,07</a:t>
                      </a:r>
                      <a:endParaRPr lang="uk-UA" sz="1800">
                        <a:effectLst/>
                        <a:latin typeface="+mn-lt"/>
                        <a:ea typeface="Calibri" panose="020F0502020204030204" pitchFamily="34" charset="0"/>
                        <a:cs typeface="Times New Roman" panose="02020603050405020304" pitchFamily="18" charset="0"/>
                      </a:endParaRPr>
                    </a:p>
                  </a:txBody>
                  <a:tcPr marL="53061" marR="53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1000"/>
                        </a:spcAft>
                      </a:pPr>
                      <a:r>
                        <a:rPr lang="uk-UA" sz="1800" dirty="0">
                          <a:effectLst/>
                          <a:latin typeface="+mn-lt"/>
                          <a:ea typeface="Times New Roman" panose="02020603050405020304" pitchFamily="18" charset="0"/>
                          <a:cs typeface="Times New Roman" panose="02020603050405020304" pitchFamily="18" charset="0"/>
                        </a:rPr>
                        <a:t>0,08</a:t>
                      </a:r>
                      <a:endParaRPr lang="uk-UA" sz="1800" dirty="0">
                        <a:effectLst/>
                        <a:latin typeface="+mn-lt"/>
                        <a:ea typeface="Calibri" panose="020F0502020204030204" pitchFamily="34" charset="0"/>
                        <a:cs typeface="Times New Roman" panose="02020603050405020304" pitchFamily="18" charset="0"/>
                      </a:endParaRPr>
                    </a:p>
                  </a:txBody>
                  <a:tcPr marL="53061" marR="53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9026774"/>
                  </a:ext>
                </a:extLst>
              </a:tr>
              <a:tr h="265563">
                <a:tc>
                  <a:txBody>
                    <a:bodyPr/>
                    <a:lstStyle/>
                    <a:p>
                      <a:pPr>
                        <a:lnSpc>
                          <a:spcPct val="150000"/>
                        </a:lnSpc>
                        <a:spcAft>
                          <a:spcPts val="1000"/>
                        </a:spcAft>
                      </a:pPr>
                      <a:r>
                        <a:rPr lang="uk-UA" sz="1800">
                          <a:effectLst/>
                          <a:latin typeface="+mn-lt"/>
                          <a:ea typeface="Times New Roman" panose="02020603050405020304" pitchFamily="18" charset="0"/>
                          <a:cs typeface="Times New Roman" panose="02020603050405020304" pitchFamily="18" charset="0"/>
                        </a:rPr>
                        <a:t>РАЗОМ</a:t>
                      </a:r>
                      <a:endParaRPr lang="uk-UA" sz="1800">
                        <a:effectLst/>
                        <a:latin typeface="+mn-lt"/>
                        <a:ea typeface="Calibri" panose="020F0502020204030204" pitchFamily="34" charset="0"/>
                        <a:cs typeface="Times New Roman" panose="02020603050405020304" pitchFamily="18" charset="0"/>
                      </a:endParaRPr>
                    </a:p>
                  </a:txBody>
                  <a:tcPr marL="53061" marR="53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1000"/>
                        </a:spcAft>
                      </a:pPr>
                      <a:r>
                        <a:rPr lang="uk-UA" sz="1800">
                          <a:effectLst/>
                          <a:latin typeface="+mn-lt"/>
                          <a:ea typeface="Times New Roman" panose="02020603050405020304" pitchFamily="18" charset="0"/>
                          <a:cs typeface="Times New Roman" panose="02020603050405020304" pitchFamily="18" charset="0"/>
                        </a:rPr>
                        <a:t>3 583,75 </a:t>
                      </a:r>
                      <a:endParaRPr lang="uk-UA" sz="1800">
                        <a:effectLst/>
                        <a:latin typeface="+mn-lt"/>
                        <a:ea typeface="Calibri" panose="020F0502020204030204" pitchFamily="34" charset="0"/>
                        <a:cs typeface="Times New Roman" panose="02020603050405020304" pitchFamily="18" charset="0"/>
                      </a:endParaRPr>
                    </a:p>
                  </a:txBody>
                  <a:tcPr marL="53061" marR="53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1000"/>
                        </a:spcAft>
                      </a:pPr>
                      <a:r>
                        <a:rPr lang="uk-UA" sz="1800" dirty="0">
                          <a:effectLst/>
                          <a:latin typeface="+mn-lt"/>
                          <a:ea typeface="Times New Roman" panose="02020603050405020304" pitchFamily="18" charset="0"/>
                          <a:cs typeface="Times New Roman" panose="02020603050405020304" pitchFamily="18" charset="0"/>
                        </a:rPr>
                        <a:t>100 %</a:t>
                      </a:r>
                      <a:endParaRPr lang="uk-UA" sz="1800" dirty="0">
                        <a:effectLst/>
                        <a:latin typeface="+mn-lt"/>
                        <a:ea typeface="Calibri" panose="020F0502020204030204" pitchFamily="34" charset="0"/>
                        <a:cs typeface="Times New Roman" panose="02020603050405020304" pitchFamily="18" charset="0"/>
                      </a:endParaRPr>
                    </a:p>
                  </a:txBody>
                  <a:tcPr marL="53061" marR="53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3836165"/>
                  </a:ext>
                </a:extLst>
              </a:tr>
            </a:tbl>
          </a:graphicData>
        </a:graphic>
      </p:graphicFrame>
      <p:sp>
        <p:nvSpPr>
          <p:cNvPr id="5" name="Rectangle 1">
            <a:extLst>
              <a:ext uri="{FF2B5EF4-FFF2-40B4-BE49-F238E27FC236}">
                <a16:creationId xmlns:a16="http://schemas.microsoft.com/office/drawing/2014/main" id="{CC57EB53-EA5C-E8ED-A67E-D789C2D98C66}"/>
              </a:ext>
            </a:extLst>
          </p:cNvPr>
          <p:cNvSpPr>
            <a:spLocks noChangeArrowheads="1"/>
          </p:cNvSpPr>
          <p:nvPr/>
        </p:nvSpPr>
        <p:spPr bwMode="auto">
          <a:xfrm>
            <a:off x="4159250" y="17684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7" name="TextBox 6">
            <a:extLst>
              <a:ext uri="{FF2B5EF4-FFF2-40B4-BE49-F238E27FC236}">
                <a16:creationId xmlns:a16="http://schemas.microsoft.com/office/drawing/2014/main" id="{42E3FE2E-69C1-8028-37CC-8EDCD609A962}"/>
              </a:ext>
            </a:extLst>
          </p:cNvPr>
          <p:cNvSpPr txBox="1"/>
          <p:nvPr/>
        </p:nvSpPr>
        <p:spPr>
          <a:xfrm>
            <a:off x="406400" y="6302543"/>
            <a:ext cx="11633200" cy="369332"/>
          </a:xfrm>
          <a:prstGeom prst="rect">
            <a:avLst/>
          </a:prstGeom>
          <a:noFill/>
        </p:spPr>
        <p:txBody>
          <a:bodyPr wrap="square">
            <a:spAutoFit/>
          </a:bodyPr>
          <a:lstStyle/>
          <a:p>
            <a:r>
              <a:rPr lang="uk-UA" sz="1800" b="1" dirty="0">
                <a:effectLst/>
                <a:latin typeface="Times New Roman" panose="02020603050405020304" pitchFamily="18" charset="0"/>
                <a:ea typeface="Times New Roman" panose="02020603050405020304" pitchFamily="18" charset="0"/>
              </a:rPr>
              <a:t>Висновок:</a:t>
            </a:r>
            <a:r>
              <a:rPr lang="uk-UA" sz="1800" b="1" dirty="0">
                <a:solidFill>
                  <a:srgbClr val="000000"/>
                </a:solidFill>
                <a:effectLst/>
                <a:latin typeface="Times New Roman" panose="02020603050405020304" pitchFamily="18" charset="0"/>
                <a:ea typeface="Times New Roman" panose="02020603050405020304" pitchFamily="18" charset="0"/>
              </a:rPr>
              <a:t> в собівартості продукції електростанцій </a:t>
            </a:r>
            <a:r>
              <a:rPr lang="uk-UA" sz="1800" b="1" dirty="0">
                <a:effectLst/>
                <a:latin typeface="Times New Roman" panose="02020603050405020304" pitchFamily="18" charset="0"/>
                <a:ea typeface="Times New Roman" panose="02020603050405020304" pitchFamily="18" charset="0"/>
              </a:rPr>
              <a:t>основний  відсоток  складають  річні витрати на паливо</a:t>
            </a:r>
            <a:r>
              <a:rPr lang="uk-UA" sz="1800" b="1" dirty="0">
                <a:solidFill>
                  <a:srgbClr val="000000"/>
                </a:solidFill>
                <a:effectLst/>
                <a:latin typeface="Times New Roman" panose="02020603050405020304" pitchFamily="18" charset="0"/>
                <a:ea typeface="Times New Roman" panose="02020603050405020304" pitchFamily="18" charset="0"/>
              </a:rPr>
              <a:t>. </a:t>
            </a:r>
            <a:endParaRPr lang="uk-UA" b="1" dirty="0"/>
          </a:p>
        </p:txBody>
      </p:sp>
    </p:spTree>
    <p:extLst>
      <p:ext uri="{BB962C8B-B14F-4D97-AF65-F5344CB8AC3E}">
        <p14:creationId xmlns:p14="http://schemas.microsoft.com/office/powerpoint/2010/main" val="1497669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Изображение выглядит как небо, облако, на открытом воздухе, Электростанция&#10;&#10;Автоматически созданное описание">
            <a:extLst>
              <a:ext uri="{FF2B5EF4-FFF2-40B4-BE49-F238E27FC236}">
                <a16:creationId xmlns:a16="http://schemas.microsoft.com/office/drawing/2014/main" id="{C4B018A8-D69F-C69B-88DF-2F903240B8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7040" y="792480"/>
            <a:ext cx="5112689" cy="5791200"/>
          </a:xfrm>
          <a:prstGeom prst="rect">
            <a:avLst/>
          </a:prstGeom>
        </p:spPr>
      </p:pic>
      <p:sp>
        <p:nvSpPr>
          <p:cNvPr id="5" name="TextBox 4">
            <a:extLst>
              <a:ext uri="{FF2B5EF4-FFF2-40B4-BE49-F238E27FC236}">
                <a16:creationId xmlns:a16="http://schemas.microsoft.com/office/drawing/2014/main" id="{EE0489A4-DC80-E294-B2A2-BEBFCE5E6401}"/>
              </a:ext>
            </a:extLst>
          </p:cNvPr>
          <p:cNvSpPr txBox="1"/>
          <p:nvPr/>
        </p:nvSpPr>
        <p:spPr>
          <a:xfrm>
            <a:off x="-121920" y="575318"/>
            <a:ext cx="6664960" cy="6282682"/>
          </a:xfrm>
          <a:prstGeom prst="rect">
            <a:avLst/>
          </a:prstGeom>
          <a:noFill/>
        </p:spPr>
        <p:txBody>
          <a:bodyPr wrap="square">
            <a:spAutoFit/>
          </a:bodyPr>
          <a:lstStyle/>
          <a:p>
            <a:pPr marL="457200" indent="450215" algn="just">
              <a:lnSpc>
                <a:spcPct val="150000"/>
              </a:lnSpc>
            </a:pPr>
            <a:r>
              <a:rPr lang="uk-UA" sz="1800" b="1" kern="100" dirty="0">
                <a:effectLst/>
                <a:latin typeface="Times New Roman" panose="02020603050405020304" pitchFamily="18" charset="0"/>
                <a:ea typeface="Aptos" panose="020B0004020202020204" pitchFamily="34" charset="0"/>
                <a:cs typeface="Times New Roman" panose="02020603050405020304" pitchFamily="18" charset="0"/>
              </a:rPr>
              <a:t>На сьогодні в енергетичній системі України знаходяться в експлуатації енергетичні блоки з котлами високого тиску паропродуктивністю від 160 до 670 т/год, які тривалий час (понад 30 років) перебували практично в безперервній експлуатації. </a:t>
            </a:r>
            <a:endParaRPr lang="uk-UA" sz="1400" b="1" kern="100" dirty="0">
              <a:effectLst/>
              <a:latin typeface="Aptos" panose="020B0004020202020204" pitchFamily="34" charset="0"/>
              <a:ea typeface="Aptos" panose="020B0004020202020204" pitchFamily="34" charset="0"/>
              <a:cs typeface="Times New Roman" panose="02020603050405020304" pitchFamily="18" charset="0"/>
            </a:endParaRPr>
          </a:p>
          <a:p>
            <a:pPr marL="457200" algn="just">
              <a:lnSpc>
                <a:spcPct val="150000"/>
              </a:lnSpc>
            </a:pPr>
            <a:r>
              <a:rPr lang="uk-UA" sz="1800" b="1" kern="100" dirty="0">
                <a:effectLst/>
                <a:latin typeface="Times New Roman" panose="02020603050405020304" pitchFamily="18" charset="0"/>
                <a:ea typeface="Aptos" panose="020B0004020202020204" pitchFamily="34" charset="0"/>
                <a:cs typeface="Times New Roman" panose="02020603050405020304" pitchFamily="18" charset="0"/>
              </a:rPr>
              <a:t>	Головною метою технічного переозброєння застарілих котельних агрегатів енергоблоків ТЕС і ТЕЦ є підвищення їх надійності та економічності, відновлення продуктивності, підвищення маневреності, продовження ресурсу на 10-15 років і більше.</a:t>
            </a:r>
            <a:endParaRPr lang="uk-UA" sz="1400" b="1" kern="100" dirty="0">
              <a:effectLst/>
              <a:latin typeface="Aptos" panose="020B0004020202020204" pitchFamily="34" charset="0"/>
              <a:ea typeface="Aptos" panose="020B0004020202020204" pitchFamily="34" charset="0"/>
              <a:cs typeface="Times New Roman" panose="02020603050405020304" pitchFamily="18" charset="0"/>
            </a:endParaRPr>
          </a:p>
          <a:p>
            <a:pPr marL="457200" algn="just">
              <a:lnSpc>
                <a:spcPct val="150000"/>
              </a:lnSpc>
              <a:spcAft>
                <a:spcPts val="800"/>
              </a:spcAft>
            </a:pPr>
            <a:r>
              <a:rPr lang="uk-UA" sz="1800" b="1" kern="100" dirty="0">
                <a:effectLst/>
                <a:latin typeface="Times New Roman" panose="02020603050405020304" pitchFamily="18" charset="0"/>
                <a:ea typeface="Aptos" panose="020B0004020202020204" pitchFamily="34" charset="0"/>
                <a:cs typeface="Times New Roman" panose="02020603050405020304" pitchFamily="18" charset="0"/>
              </a:rPr>
              <a:t>	Одним із напрямів, що дає змогу підвищити ККД. котла, а також знизити частку дорогого палива, що використовується для підсвічування, є реконструкція котлоагрегатів із застосуванням газощільних топок, які виготовляються за сучасними технологіями.</a:t>
            </a:r>
            <a:endParaRPr lang="uk-UA" sz="1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64881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1C9329-6FBA-CDB3-7456-5ADE3C947494}"/>
              </a:ext>
            </a:extLst>
          </p:cNvPr>
          <p:cNvSpPr txBox="1"/>
          <p:nvPr/>
        </p:nvSpPr>
        <p:spPr>
          <a:xfrm>
            <a:off x="132080" y="261035"/>
            <a:ext cx="12059920" cy="43088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r>
              <a:rPr lang="ru-RU" sz="2200" b="1" dirty="0">
                <a:effectLst/>
                <a:latin typeface="Times New Roman" panose="02020603050405020304" pitchFamily="18" charset="0"/>
                <a:ea typeface="Times New Roman" panose="02020603050405020304" pitchFamily="18" charset="0"/>
              </a:rPr>
              <a:t>ОХОРОНА ПРАЦІ І НАВКОЛИШНЬОГО СЕРЕДОВИЩА ТА  </a:t>
            </a:r>
            <a:r>
              <a:rPr lang="uk-UA" sz="2200" b="1" dirty="0">
                <a:effectLst/>
                <a:latin typeface="Times New Roman" panose="02020603050405020304" pitchFamily="18" charset="0"/>
                <a:ea typeface="Calibri" panose="020F0502020204030204" pitchFamily="34" charset="0"/>
              </a:rPr>
              <a:t>ЦИВІЛЬНИЙ ЗАХИСТ</a:t>
            </a:r>
            <a:endParaRPr lang="uk-UA" sz="2200" b="1" dirty="0"/>
          </a:p>
        </p:txBody>
      </p:sp>
      <p:sp>
        <p:nvSpPr>
          <p:cNvPr id="5" name="TextBox 4">
            <a:extLst>
              <a:ext uri="{FF2B5EF4-FFF2-40B4-BE49-F238E27FC236}">
                <a16:creationId xmlns:a16="http://schemas.microsoft.com/office/drawing/2014/main" id="{644CFA87-5A00-C811-E4A3-87D9F9B9E64D}"/>
              </a:ext>
            </a:extLst>
          </p:cNvPr>
          <p:cNvSpPr txBox="1"/>
          <p:nvPr/>
        </p:nvSpPr>
        <p:spPr>
          <a:xfrm>
            <a:off x="589280" y="1043355"/>
            <a:ext cx="6096000" cy="646331"/>
          </a:xfrm>
          <a:prstGeom prst="rect">
            <a:avLst/>
          </a:prstGeom>
          <a:noFill/>
        </p:spPr>
        <p:txBody>
          <a:bodyPr wrap="square">
            <a:spAutoFit/>
          </a:bodyPr>
          <a:lstStyle/>
          <a:p>
            <a:pPr marL="0" indent="0">
              <a:buNone/>
            </a:pPr>
            <a:r>
              <a:rPr lang="uk-UA" b="1" dirty="0">
                <a:latin typeface="Times New Roman" panose="02020603050405020304" pitchFamily="18" charset="0"/>
                <a:cs typeface="Times New Roman" panose="02020603050405020304" pitchFamily="18" charset="0"/>
              </a:rPr>
              <a:t>Загальні питання з охорони праці та навколишнього середовища.</a:t>
            </a:r>
          </a:p>
        </p:txBody>
      </p:sp>
      <p:pic>
        <p:nvPicPr>
          <p:cNvPr id="8" name="Рисунок 7">
            <a:extLst>
              <a:ext uri="{FF2B5EF4-FFF2-40B4-BE49-F238E27FC236}">
                <a16:creationId xmlns:a16="http://schemas.microsoft.com/office/drawing/2014/main" id="{7391E52B-05FD-66F8-32C0-AF5B8818699C}"/>
              </a:ext>
            </a:extLst>
          </p:cNvPr>
          <p:cNvPicPr>
            <a:picLocks noChangeAspect="1"/>
          </p:cNvPicPr>
          <p:nvPr/>
        </p:nvPicPr>
        <p:blipFill>
          <a:blip r:embed="rId2"/>
          <a:stretch>
            <a:fillRect/>
          </a:stretch>
        </p:blipFill>
        <p:spPr>
          <a:xfrm>
            <a:off x="599440" y="1767840"/>
            <a:ext cx="6522720" cy="4888484"/>
          </a:xfrm>
          <a:prstGeom prst="rect">
            <a:avLst/>
          </a:prstGeom>
          <a:solidFill>
            <a:sysClr val="window" lastClr="FFFFFF"/>
          </a:solidFill>
        </p:spPr>
      </p:pic>
      <p:sp>
        <p:nvSpPr>
          <p:cNvPr id="10" name="TextBox 9">
            <a:extLst>
              <a:ext uri="{FF2B5EF4-FFF2-40B4-BE49-F238E27FC236}">
                <a16:creationId xmlns:a16="http://schemas.microsoft.com/office/drawing/2014/main" id="{37165385-CAB7-F533-104D-A73950DBF744}"/>
              </a:ext>
            </a:extLst>
          </p:cNvPr>
          <p:cNvSpPr txBox="1"/>
          <p:nvPr/>
        </p:nvSpPr>
        <p:spPr>
          <a:xfrm>
            <a:off x="7841036" y="1859339"/>
            <a:ext cx="4350964" cy="3139321"/>
          </a:xfrm>
          <a:prstGeom prst="rect">
            <a:avLst/>
          </a:prstGeom>
          <a:noFill/>
        </p:spPr>
        <p:txBody>
          <a:bodyPr wrap="square">
            <a:spAutoFit/>
          </a:bodyPr>
          <a:lstStyle/>
          <a:p>
            <a:r>
              <a:rPr lang="uk-UA" sz="1800" b="1" dirty="0">
                <a:effectLst/>
                <a:latin typeface="Times New Roman" panose="02020603050405020304" pitchFamily="18" charset="0"/>
                <a:ea typeface="Calibri" panose="020F0502020204030204" pitchFamily="34" charset="0"/>
              </a:rPr>
              <a:t>-Забезпечення техногенної безпеки суб’єкта господарювання, та що належить до заходів техногенної безпеки.</a:t>
            </a:r>
            <a:br>
              <a:rPr lang="uk-UA" sz="1800" b="1" dirty="0">
                <a:effectLst/>
                <a:latin typeface="Times New Roman" panose="02020603050405020304" pitchFamily="18" charset="0"/>
                <a:ea typeface="Calibri" panose="020F0502020204030204" pitchFamily="34" charset="0"/>
              </a:rPr>
            </a:br>
            <a:r>
              <a:rPr lang="uk-UA" sz="1800" b="1" dirty="0">
                <a:effectLst/>
                <a:latin typeface="Times New Roman" panose="02020603050405020304" pitchFamily="18" charset="0"/>
                <a:ea typeface="Calibri" panose="020F0502020204030204" pitchFamily="34" charset="0"/>
              </a:rPr>
              <a:t>-інформування через засоби масової інформації.</a:t>
            </a:r>
            <a:br>
              <a:rPr lang="uk-UA" sz="1800" b="1" dirty="0">
                <a:effectLst/>
                <a:latin typeface="Times New Roman" panose="02020603050405020304" pitchFamily="18" charset="0"/>
                <a:ea typeface="Calibri" panose="020F0502020204030204" pitchFamily="34" charset="0"/>
              </a:rPr>
            </a:br>
            <a:r>
              <a:rPr lang="uk-UA" sz="1800" b="1" dirty="0">
                <a:effectLst/>
                <a:latin typeface="Times New Roman" panose="02020603050405020304" pitchFamily="18" charset="0"/>
                <a:ea typeface="Calibri" panose="020F0502020204030204" pitchFamily="34" charset="0"/>
              </a:rPr>
              <a:t>-оповіщення про </a:t>
            </a:r>
            <a:r>
              <a:rPr lang="uk-UA" sz="1800" b="1" dirty="0" err="1">
                <a:effectLst/>
                <a:latin typeface="Times New Roman" panose="02020603050405020304" pitchFamily="18" charset="0"/>
                <a:ea typeface="Calibri" panose="020F0502020204030204" pitchFamily="34" charset="0"/>
              </a:rPr>
              <a:t>винекнення</a:t>
            </a:r>
            <a:r>
              <a:rPr lang="uk-UA" sz="1800" b="1" dirty="0">
                <a:effectLst/>
                <a:latin typeface="Times New Roman" panose="02020603050405020304" pitchFamily="18" charset="0"/>
                <a:ea typeface="Calibri" panose="020F0502020204030204" pitchFamily="34" charset="0"/>
              </a:rPr>
              <a:t> загрози надзвичайних ситуацій.</a:t>
            </a:r>
            <a:br>
              <a:rPr lang="uk-UA" sz="1800" b="1" dirty="0">
                <a:effectLst/>
                <a:latin typeface="Times New Roman" panose="02020603050405020304" pitchFamily="18" charset="0"/>
                <a:ea typeface="Calibri" panose="020F0502020204030204" pitchFamily="34" charset="0"/>
              </a:rPr>
            </a:br>
            <a:r>
              <a:rPr lang="uk-UA" sz="1800" b="1" dirty="0">
                <a:effectLst/>
                <a:latin typeface="Times New Roman" panose="02020603050405020304" pitchFamily="18" charset="0"/>
                <a:ea typeface="Calibri" panose="020F0502020204030204" pitchFamily="34" charset="0"/>
              </a:rPr>
              <a:t>-Створення матеріальних засобів для запобіганням та ліквідації наслідків надзвичайних ситуацій.</a:t>
            </a:r>
            <a:endParaRPr lang="ru-RU"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04728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74292E-D915-B053-510D-E041CAA7421F}"/>
              </a:ext>
            </a:extLst>
          </p:cNvPr>
          <p:cNvSpPr txBox="1"/>
          <p:nvPr/>
        </p:nvSpPr>
        <p:spPr>
          <a:xfrm>
            <a:off x="3271520" y="403275"/>
            <a:ext cx="6096000"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r>
              <a:rPr lang="uk-UA" sz="2400" b="1" dirty="0">
                <a:effectLst/>
                <a:latin typeface="Times New Roman" panose="02020603050405020304" pitchFamily="18" charset="0"/>
                <a:ea typeface="Times New Roman" panose="02020603050405020304" pitchFamily="18" charset="0"/>
              </a:rPr>
              <a:t>ВИСНОВОК</a:t>
            </a:r>
            <a:endParaRPr lang="uk-UA" sz="2400" b="1" dirty="0"/>
          </a:p>
        </p:txBody>
      </p:sp>
      <p:sp>
        <p:nvSpPr>
          <p:cNvPr id="5" name="TextBox 4">
            <a:extLst>
              <a:ext uri="{FF2B5EF4-FFF2-40B4-BE49-F238E27FC236}">
                <a16:creationId xmlns:a16="http://schemas.microsoft.com/office/drawing/2014/main" id="{95F46E5F-1AFF-492C-4498-98155C28E130}"/>
              </a:ext>
            </a:extLst>
          </p:cNvPr>
          <p:cNvSpPr txBox="1"/>
          <p:nvPr/>
        </p:nvSpPr>
        <p:spPr>
          <a:xfrm>
            <a:off x="883920" y="1849504"/>
            <a:ext cx="10419620" cy="1477328"/>
          </a:xfrm>
          <a:prstGeom prst="rect">
            <a:avLst/>
          </a:prstGeom>
          <a:noFill/>
        </p:spPr>
        <p:txBody>
          <a:bodyPr wrap="square">
            <a:spAutoFit/>
          </a:bodyPr>
          <a:lstStyle/>
          <a:p>
            <a:pPr indent="342900" algn="just">
              <a:spcAft>
                <a:spcPts val="800"/>
              </a:spcAft>
            </a:pPr>
            <a:r>
              <a:rPr lang="uk-UA" sz="1800" kern="100" dirty="0">
                <a:effectLst/>
                <a:latin typeface="Times New Roman" panose="02020603050405020304" pitchFamily="18" charset="0"/>
                <a:ea typeface="Aptos" panose="020B0004020202020204" pitchFamily="34" charset="0"/>
                <a:cs typeface="Times New Roman" panose="02020603050405020304" pitchFamily="18" charset="0"/>
              </a:rPr>
              <a:t>   - Станом на сьогоднішній день виробництво котельного устаткування оснащене сучасним, на рівні найкращих світових зразків, автоматизованим устаткуванням (автоматична лінія з виробництва газощільних панелей фірми DEUMA (Німеччина)), яке дає змогу виготовляти газощільні мембранні панелі різної конфігурації зі стабільними геометричними параметрами в частині міжосьового кроку </a:t>
            </a:r>
            <a:r>
              <a:rPr lang="uk-UA" sz="1800" kern="100" dirty="0" err="1">
                <a:effectLst/>
                <a:latin typeface="Times New Roman" panose="02020603050405020304" pitchFamily="18" charset="0"/>
                <a:ea typeface="Aptos" panose="020B0004020202020204" pitchFamily="34" charset="0"/>
                <a:cs typeface="Times New Roman" panose="02020603050405020304" pitchFamily="18" charset="0"/>
              </a:rPr>
              <a:t>водоохолоджувальних</a:t>
            </a:r>
            <a:r>
              <a:rPr lang="uk-UA" sz="1800" kern="100" dirty="0">
                <a:effectLst/>
                <a:latin typeface="Times New Roman" panose="02020603050405020304" pitchFamily="18" charset="0"/>
                <a:ea typeface="Aptos" panose="020B0004020202020204" pitchFamily="34" charset="0"/>
                <a:cs typeface="Times New Roman" panose="02020603050405020304" pitchFamily="18" charset="0"/>
              </a:rPr>
              <a:t> труб із дотриманням усіх чинних вимог до якості виконання зварних швів.</a:t>
            </a:r>
            <a:endParaRPr lang="uk-UA"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02DA8FC-AEC7-88A0-F959-72FDD3E49C18}"/>
              </a:ext>
            </a:extLst>
          </p:cNvPr>
          <p:cNvSpPr txBox="1"/>
          <p:nvPr/>
        </p:nvSpPr>
        <p:spPr>
          <a:xfrm>
            <a:off x="944879" y="895557"/>
            <a:ext cx="10864499" cy="923330"/>
          </a:xfrm>
          <a:prstGeom prst="rect">
            <a:avLst/>
          </a:prstGeom>
          <a:noFill/>
        </p:spPr>
        <p:txBody>
          <a:bodyPr wrap="square">
            <a:spAutoFit/>
          </a:bodyPr>
          <a:lstStyle/>
          <a:p>
            <a:r>
              <a:rPr lang="uk-UA" sz="1800" dirty="0">
                <a:effectLst/>
                <a:latin typeface="Times New Roman" panose="02020603050405020304" pitchFamily="18" charset="0"/>
                <a:ea typeface="Times New Roman" panose="02020603050405020304" pitchFamily="18" charset="0"/>
              </a:rPr>
              <a:t>       - Виконання</a:t>
            </a:r>
            <a:r>
              <a:rPr lang="uk-UA" sz="1800" spc="-25"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топки</a:t>
            </a:r>
            <a:r>
              <a:rPr lang="uk-UA" sz="1800" spc="-20"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котла</a:t>
            </a:r>
            <a:r>
              <a:rPr lang="uk-UA" sz="1800" spc="-40"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ТП-100А</a:t>
            </a:r>
            <a:r>
              <a:rPr lang="uk-UA" sz="1800" spc="-25"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газощільною</a:t>
            </a:r>
            <a:r>
              <a:rPr lang="uk-UA" sz="1800" spc="-20"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забезпечує</a:t>
            </a:r>
            <a:r>
              <a:rPr lang="uk-UA" sz="1800" spc="-20"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її</a:t>
            </a:r>
            <a:r>
              <a:rPr lang="uk-UA" sz="1800" spc="-20"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щільність</a:t>
            </a:r>
            <a:r>
              <a:rPr lang="uk-UA" sz="1800" spc="-20"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в</a:t>
            </a:r>
            <a:r>
              <a:rPr lang="uk-UA" sz="1800" spc="-25"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зоні</a:t>
            </a:r>
            <a:r>
              <a:rPr lang="uk-UA" sz="1800" spc="-20"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найбільшого розрідження топкових газів, тим самим знижує присоси холодного повітря у топку котла та поліпшує</a:t>
            </a:r>
            <a:r>
              <a:rPr lang="uk-UA" sz="1800" spc="-40"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організацію</a:t>
            </a:r>
            <a:r>
              <a:rPr lang="uk-UA" sz="1800" spc="-35"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спалювання,</a:t>
            </a:r>
            <a:r>
              <a:rPr lang="uk-UA" sz="1800" spc="-15"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умови</a:t>
            </a:r>
            <a:r>
              <a:rPr lang="uk-UA" sz="1800" spc="-35"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вигоряння</a:t>
            </a:r>
            <a:r>
              <a:rPr lang="uk-UA" sz="1800" spc="-40"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палива</a:t>
            </a:r>
            <a:r>
              <a:rPr lang="uk-UA" sz="1800" spc="-45"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та</a:t>
            </a:r>
            <a:r>
              <a:rPr lang="uk-UA" sz="1800" spc="-45"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надійного</a:t>
            </a:r>
            <a:r>
              <a:rPr lang="uk-UA" sz="1800" spc="-40"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виходу</a:t>
            </a:r>
            <a:r>
              <a:rPr lang="uk-UA" sz="1800" spc="-60"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рідкого</a:t>
            </a:r>
            <a:r>
              <a:rPr lang="uk-UA" sz="1800" spc="-40"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шлаку</a:t>
            </a:r>
            <a:endParaRPr lang="uk-UA" dirty="0"/>
          </a:p>
        </p:txBody>
      </p:sp>
      <p:sp>
        <p:nvSpPr>
          <p:cNvPr id="9" name="TextBox 8">
            <a:extLst>
              <a:ext uri="{FF2B5EF4-FFF2-40B4-BE49-F238E27FC236}">
                <a16:creationId xmlns:a16="http://schemas.microsoft.com/office/drawing/2014/main" id="{2DD5232F-8E23-E73A-C4D2-EB1D22AE93A5}"/>
              </a:ext>
            </a:extLst>
          </p:cNvPr>
          <p:cNvSpPr txBox="1"/>
          <p:nvPr/>
        </p:nvSpPr>
        <p:spPr>
          <a:xfrm>
            <a:off x="944879" y="3302513"/>
            <a:ext cx="10582398" cy="1000274"/>
          </a:xfrm>
          <a:prstGeom prst="rect">
            <a:avLst/>
          </a:prstGeom>
          <a:noFill/>
        </p:spPr>
        <p:txBody>
          <a:bodyPr wrap="square">
            <a:spAutoFit/>
          </a:bodyPr>
          <a:lstStyle/>
          <a:p>
            <a:pPr indent="457200" algn="just">
              <a:spcAft>
                <a:spcPts val="600"/>
              </a:spcAft>
            </a:pP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Розгл</a:t>
            </a:r>
            <a:r>
              <a:rPr lang="uk-UA" sz="1800" dirty="0">
                <a:effectLst/>
                <a:latin typeface="Times New Roman" panose="02020603050405020304" pitchFamily="18" charset="0"/>
                <a:ea typeface="Times New Roman" panose="02020603050405020304" pitchFamily="18" charset="0"/>
              </a:rPr>
              <a:t>я</a:t>
            </a:r>
            <a:r>
              <a:rPr lang="ru-RU" sz="1800" dirty="0">
                <a:effectLst/>
                <a:latin typeface="Times New Roman" panose="02020603050405020304" pitchFamily="18" charset="0"/>
                <a:ea typeface="Times New Roman" panose="02020603050405020304" pitchFamily="18" charset="0"/>
              </a:rPr>
              <a:t>нут</a:t>
            </a:r>
            <a:r>
              <a:rPr lang="uk-UA" sz="1800" dirty="0">
                <a:effectLst/>
                <a:latin typeface="Times New Roman" panose="02020603050405020304" pitchFamily="18" charset="0"/>
                <a:ea typeface="Times New Roman" panose="02020603050405020304" pitchFamily="18" charset="0"/>
              </a:rPr>
              <a:t>і </a:t>
            </a:r>
            <a:r>
              <a:rPr lang="ru-RU" sz="1800" dirty="0" err="1">
                <a:effectLst/>
                <a:latin typeface="Times New Roman" panose="02020603050405020304" pitchFamily="18" charset="0"/>
                <a:ea typeface="Times New Roman" panose="02020603050405020304" pitchFamily="18" charset="0"/>
              </a:rPr>
              <a:t>питання</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охорони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праці</a:t>
            </a:r>
            <a:r>
              <a:rPr lang="ru-RU" sz="1800" dirty="0">
                <a:effectLst/>
                <a:latin typeface="Times New Roman" panose="02020603050405020304" pitchFamily="18" charset="0"/>
                <a:ea typeface="Times New Roman" panose="02020603050405020304" pitchFamily="18" charset="0"/>
              </a:rPr>
              <a:t> і </a:t>
            </a:r>
            <a:r>
              <a:rPr lang="ru-RU" sz="1800" dirty="0" err="1">
                <a:effectLst/>
                <a:latin typeface="Times New Roman" panose="02020603050405020304" pitchFamily="18" charset="0"/>
                <a:ea typeface="Times New Roman" panose="02020603050405020304" pitchFamily="18" charset="0"/>
              </a:rPr>
              <a:t>навколишнього</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середовища</a:t>
            </a:r>
            <a:r>
              <a:rPr lang="uk-UA" sz="1800" dirty="0">
                <a:effectLst/>
                <a:latin typeface="Times New Roman" panose="02020603050405020304" pitchFamily="18" charset="0"/>
                <a:ea typeface="Times New Roman" panose="02020603050405020304" pitchFamily="18" charset="0"/>
              </a:rPr>
              <a:t> та цивільної оборони</a:t>
            </a:r>
            <a:r>
              <a:rPr lang="ru-RU" sz="1800" dirty="0">
                <a:effectLst/>
                <a:latin typeface="Times New Roman" panose="02020603050405020304" pitchFamily="18" charset="0"/>
                <a:ea typeface="Times New Roman" panose="02020603050405020304" pitchFamily="18" charset="0"/>
              </a:rPr>
              <a:t>.</a:t>
            </a:r>
            <a:endParaRPr lang="uk-UA" sz="1600" dirty="0">
              <a:effectLst/>
              <a:latin typeface="Times New Roman" panose="02020603050405020304" pitchFamily="18" charset="0"/>
              <a:ea typeface="Times New Roman" panose="02020603050405020304" pitchFamily="18" charset="0"/>
            </a:endParaRPr>
          </a:p>
          <a:p>
            <a:r>
              <a:rPr lang="ru-RU" sz="1800" dirty="0">
                <a:effectLst/>
                <a:latin typeface="Times New Roman" panose="02020603050405020304" pitchFamily="18" charset="0"/>
                <a:ea typeface="Times New Roman" panose="02020603050405020304" pitchFamily="18" charset="0"/>
              </a:rPr>
              <a:t>        - </a:t>
            </a:r>
            <a:r>
              <a:rPr lang="ru-RU" sz="1800" dirty="0" err="1">
                <a:effectLst/>
                <a:latin typeface="Times New Roman" panose="02020603050405020304" pitchFamily="18" charset="0"/>
                <a:ea typeface="Times New Roman" panose="02020603050405020304" pitchFamily="18" charset="0"/>
              </a:rPr>
              <a:t>Визначена</a:t>
            </a:r>
            <a:r>
              <a:rPr lang="ru-RU" sz="1800"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собівартість 1 т пари, яка склала </a:t>
            </a:r>
            <a:r>
              <a:rPr lang="uk-UA" sz="1800" dirty="0">
                <a:solidFill>
                  <a:srgbClr val="000000"/>
                </a:solidFill>
                <a:effectLst/>
                <a:latin typeface="Times New Roman" panose="02020603050405020304" pitchFamily="18" charset="0"/>
                <a:ea typeface="Times New Roman" panose="02020603050405020304" pitchFamily="18" charset="0"/>
              </a:rPr>
              <a:t>932,48 грн/т. Висока собівартість пари визначена високою вартістю палива.</a:t>
            </a:r>
            <a:endParaRPr lang="uk-UA" dirty="0"/>
          </a:p>
        </p:txBody>
      </p:sp>
    </p:spTree>
    <p:extLst>
      <p:ext uri="{BB962C8B-B14F-4D97-AF65-F5344CB8AC3E}">
        <p14:creationId xmlns:p14="http://schemas.microsoft.com/office/powerpoint/2010/main" val="2881387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09C0E1-830B-4F26-3121-04FB295C1ED2}"/>
              </a:ext>
            </a:extLst>
          </p:cNvPr>
          <p:cNvSpPr txBox="1"/>
          <p:nvPr/>
        </p:nvSpPr>
        <p:spPr>
          <a:xfrm>
            <a:off x="3048811" y="1687909"/>
            <a:ext cx="6094378" cy="1938992"/>
          </a:xfrm>
          <a:prstGeom prst="rect">
            <a:avLst/>
          </a:prstGeom>
          <a:noFill/>
        </p:spPr>
        <p:txBody>
          <a:bodyPr wrap="square">
            <a:spAutoFit/>
          </a:bodyPr>
          <a:lstStyle/>
          <a:p>
            <a:pPr algn="ctr"/>
            <a:r>
              <a:rPr lang="uk-UA" sz="6000" b="1" dirty="0"/>
              <a:t>ДЯКУЮ ЗА УВАГУ </a:t>
            </a:r>
          </a:p>
        </p:txBody>
      </p:sp>
      <p:sp>
        <p:nvSpPr>
          <p:cNvPr id="5" name="TextBox 4">
            <a:extLst>
              <a:ext uri="{FF2B5EF4-FFF2-40B4-BE49-F238E27FC236}">
                <a16:creationId xmlns:a16="http://schemas.microsoft.com/office/drawing/2014/main" id="{5F8C9CBB-E81E-4D19-E0AF-443704EC7FBA}"/>
              </a:ext>
            </a:extLst>
          </p:cNvPr>
          <p:cNvSpPr txBox="1"/>
          <p:nvPr/>
        </p:nvSpPr>
        <p:spPr>
          <a:xfrm>
            <a:off x="2949912" y="5987534"/>
            <a:ext cx="6094378" cy="369332"/>
          </a:xfrm>
          <a:prstGeom prst="rect">
            <a:avLst/>
          </a:prstGeom>
          <a:noFill/>
        </p:spPr>
        <p:txBody>
          <a:bodyPr wrap="square">
            <a:spAutoFit/>
          </a:bodyPr>
          <a:lstStyle/>
          <a:p>
            <a:pPr algn="ctr"/>
            <a:r>
              <a:rPr lang="uk-UA" sz="1800" b="1" dirty="0">
                <a:effectLst/>
                <a:latin typeface="Times New Roman" panose="02020603050405020304" pitchFamily="18" charset="0"/>
                <a:ea typeface="Times New Roman" panose="02020603050405020304" pitchFamily="18" charset="0"/>
              </a:rPr>
              <a:t>ХАРКІВ 2024</a:t>
            </a:r>
            <a:endParaRPr lang="uk-UA" sz="1800" b="1" dirty="0"/>
          </a:p>
        </p:txBody>
      </p:sp>
    </p:spTree>
    <p:extLst>
      <p:ext uri="{BB962C8B-B14F-4D97-AF65-F5344CB8AC3E}">
        <p14:creationId xmlns:p14="http://schemas.microsoft.com/office/powerpoint/2010/main" val="2246547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F4B17E-D01A-C2F7-75D7-D986C1209246}"/>
              </a:ext>
            </a:extLst>
          </p:cNvPr>
          <p:cNvSpPr txBox="1"/>
          <p:nvPr/>
        </p:nvSpPr>
        <p:spPr>
          <a:xfrm>
            <a:off x="3434080" y="112171"/>
            <a:ext cx="6238240" cy="59016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817245" indent="-457200" algn="just">
              <a:lnSpc>
                <a:spcPct val="150000"/>
              </a:lnSpc>
              <a:spcAft>
                <a:spcPts val="800"/>
              </a:spcAft>
            </a:pPr>
            <a:r>
              <a:rPr lang="uk-UA" sz="2400" b="1" kern="100" dirty="0">
                <a:effectLst/>
                <a:latin typeface="Times New Roman" panose="02020603050405020304" pitchFamily="18" charset="0"/>
                <a:ea typeface="Aptos" panose="020B0004020202020204" pitchFamily="34" charset="0"/>
                <a:cs typeface="Times New Roman" panose="02020603050405020304" pitchFamily="18" charset="0"/>
              </a:rPr>
              <a:t>Переоснащення </a:t>
            </a:r>
            <a:r>
              <a:rPr lang="uk-UA" sz="2400" b="1" kern="100" dirty="0" err="1">
                <a:effectLst/>
                <a:latin typeface="Times New Roman" panose="02020603050405020304" pitchFamily="18" charset="0"/>
                <a:ea typeface="Aptos" panose="020B0004020202020204" pitchFamily="34" charset="0"/>
                <a:cs typeface="Times New Roman" panose="02020603050405020304" pitchFamily="18" charset="0"/>
              </a:rPr>
              <a:t>котлоагрегата</a:t>
            </a:r>
            <a:r>
              <a:rPr lang="uk-UA" sz="2400" b="1" kern="100" dirty="0">
                <a:effectLst/>
                <a:latin typeface="Times New Roman" panose="02020603050405020304" pitchFamily="18" charset="0"/>
                <a:ea typeface="Aptos" panose="020B0004020202020204" pitchFamily="34" charset="0"/>
                <a:cs typeface="Times New Roman" panose="02020603050405020304" pitchFamily="18" charset="0"/>
              </a:rPr>
              <a:t> ТП-100А</a:t>
            </a:r>
            <a:endParaRPr lang="uk-UA"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B73798F-A83C-B370-6EEE-B93448C80A7C}"/>
              </a:ext>
            </a:extLst>
          </p:cNvPr>
          <p:cNvSpPr txBox="1"/>
          <p:nvPr/>
        </p:nvSpPr>
        <p:spPr>
          <a:xfrm>
            <a:off x="4450080" y="702333"/>
            <a:ext cx="3647440" cy="40011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uk-UA" sz="2000" b="1" dirty="0">
                <a:effectLst/>
                <a:latin typeface="Times New Roman" panose="02020603050405020304" pitchFamily="18" charset="0"/>
                <a:ea typeface="Aptos" panose="020B0004020202020204" pitchFamily="34" charset="0"/>
              </a:rPr>
              <a:t>Опис </a:t>
            </a:r>
            <a:r>
              <a:rPr lang="uk-UA" sz="2000" b="1" dirty="0" err="1">
                <a:effectLst/>
                <a:latin typeface="Times New Roman" panose="02020603050405020304" pitchFamily="18" charset="0"/>
                <a:ea typeface="Aptos" panose="020B0004020202020204" pitchFamily="34" charset="0"/>
              </a:rPr>
              <a:t>котлоагрегата</a:t>
            </a:r>
            <a:r>
              <a:rPr lang="uk-UA" sz="2000" b="1" dirty="0">
                <a:effectLst/>
                <a:latin typeface="Times New Roman" panose="02020603050405020304" pitchFamily="18" charset="0"/>
                <a:ea typeface="Aptos" panose="020B0004020202020204" pitchFamily="34" charset="0"/>
              </a:rPr>
              <a:t> ТП-100А</a:t>
            </a:r>
            <a:endParaRPr lang="uk-UA" sz="2000" dirty="0"/>
          </a:p>
        </p:txBody>
      </p:sp>
      <p:graphicFrame>
        <p:nvGraphicFramePr>
          <p:cNvPr id="10" name="TextBox 6">
            <a:extLst>
              <a:ext uri="{FF2B5EF4-FFF2-40B4-BE49-F238E27FC236}">
                <a16:creationId xmlns:a16="http://schemas.microsoft.com/office/drawing/2014/main" id="{D6C28D25-E901-FC59-430C-2436349178B5}"/>
              </a:ext>
            </a:extLst>
          </p:cNvPr>
          <p:cNvGraphicFramePr/>
          <p:nvPr>
            <p:extLst>
              <p:ext uri="{D42A27DB-BD31-4B8C-83A1-F6EECF244321}">
                <p14:modId xmlns:p14="http://schemas.microsoft.com/office/powerpoint/2010/main" val="1038678988"/>
              </p:ext>
            </p:extLst>
          </p:nvPr>
        </p:nvGraphicFramePr>
        <p:xfrm>
          <a:off x="548640" y="1429269"/>
          <a:ext cx="3901440" cy="5444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 60">
            <a:extLst>
              <a:ext uri="{FF2B5EF4-FFF2-40B4-BE49-F238E27FC236}">
                <a16:creationId xmlns:a16="http://schemas.microsoft.com/office/drawing/2014/main" id="{00A2DF3F-8413-CA9F-CAEC-43C9906CFD3C}"/>
              </a:ext>
            </a:extLst>
          </p:cNvPr>
          <p:cNvPicPr>
            <a:picLocks/>
          </p:cNvPicPr>
          <p:nvPr/>
        </p:nvPicPr>
        <p:blipFill>
          <a:blip r:embed="rId7" cstate="print"/>
          <a:stretch>
            <a:fillRect/>
          </a:stretch>
        </p:blipFill>
        <p:spPr>
          <a:xfrm>
            <a:off x="5276504" y="1429269"/>
            <a:ext cx="6178011" cy="4991409"/>
          </a:xfrm>
          <a:prstGeom prst="rect">
            <a:avLst/>
          </a:prstGeom>
        </p:spPr>
      </p:pic>
    </p:spTree>
    <p:extLst>
      <p:ext uri="{BB962C8B-B14F-4D97-AF65-F5344CB8AC3E}">
        <p14:creationId xmlns:p14="http://schemas.microsoft.com/office/powerpoint/2010/main" val="3023105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22DF40-432F-DB34-9FD8-368A88C08638}"/>
              </a:ext>
            </a:extLst>
          </p:cNvPr>
          <p:cNvSpPr txBox="1"/>
          <p:nvPr/>
        </p:nvSpPr>
        <p:spPr>
          <a:xfrm>
            <a:off x="2173826" y="315011"/>
            <a:ext cx="7844348"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lvl="1">
              <a:spcBef>
                <a:spcPts val="305"/>
              </a:spcBef>
              <a:tabLst>
                <a:tab pos="1509395" algn="l"/>
              </a:tabLst>
            </a:pPr>
            <a:r>
              <a:rPr lang="uk-UA" sz="2400" b="1" spc="0" dirty="0">
                <a:effectLst/>
                <a:latin typeface="Times New Roman" panose="02020603050405020304" pitchFamily="18" charset="0"/>
                <a:ea typeface="Times New Roman" panose="02020603050405020304" pitchFamily="18" charset="0"/>
              </a:rPr>
              <a:t>Основні</a:t>
            </a:r>
            <a:r>
              <a:rPr lang="uk-UA" sz="2400" b="0" spc="-45" dirty="0">
                <a:effectLst/>
                <a:latin typeface="Times New Roman" panose="02020603050405020304" pitchFamily="18" charset="0"/>
                <a:ea typeface="Times New Roman" panose="02020603050405020304" pitchFamily="18" charset="0"/>
              </a:rPr>
              <a:t> </a:t>
            </a:r>
            <a:r>
              <a:rPr lang="uk-UA" sz="2400" b="1" spc="0" dirty="0">
                <a:effectLst/>
                <a:latin typeface="Times New Roman" panose="02020603050405020304" pitchFamily="18" charset="0"/>
                <a:ea typeface="Times New Roman" panose="02020603050405020304" pitchFamily="18" charset="0"/>
              </a:rPr>
              <a:t>технічні</a:t>
            </a:r>
            <a:r>
              <a:rPr lang="uk-UA" sz="2400" b="0" spc="-45" dirty="0">
                <a:effectLst/>
                <a:latin typeface="Times New Roman" panose="02020603050405020304" pitchFamily="18" charset="0"/>
                <a:ea typeface="Times New Roman" panose="02020603050405020304" pitchFamily="18" charset="0"/>
              </a:rPr>
              <a:t> </a:t>
            </a:r>
            <a:r>
              <a:rPr lang="uk-UA" sz="2400" b="1" spc="0" dirty="0">
                <a:effectLst/>
                <a:latin typeface="Times New Roman" panose="02020603050405020304" pitchFamily="18" charset="0"/>
                <a:ea typeface="Times New Roman" panose="02020603050405020304" pitchFamily="18" charset="0"/>
              </a:rPr>
              <a:t>показники</a:t>
            </a:r>
            <a:r>
              <a:rPr lang="uk-UA" sz="2400" b="0" spc="-45" dirty="0">
                <a:effectLst/>
                <a:latin typeface="Times New Roman" panose="02020603050405020304" pitchFamily="18" charset="0"/>
                <a:ea typeface="Times New Roman" panose="02020603050405020304" pitchFamily="18" charset="0"/>
              </a:rPr>
              <a:t> </a:t>
            </a:r>
            <a:r>
              <a:rPr lang="uk-UA" sz="2400" b="1" spc="0" dirty="0">
                <a:effectLst/>
                <a:latin typeface="Times New Roman" panose="02020603050405020304" pitchFamily="18" charset="0"/>
                <a:ea typeface="Times New Roman" panose="02020603050405020304" pitchFamily="18" charset="0"/>
              </a:rPr>
              <a:t>роботи</a:t>
            </a:r>
            <a:r>
              <a:rPr lang="uk-UA" sz="2400" b="0" spc="-55" dirty="0">
                <a:effectLst/>
                <a:latin typeface="Times New Roman" panose="02020603050405020304" pitchFamily="18" charset="0"/>
                <a:ea typeface="Times New Roman" panose="02020603050405020304" pitchFamily="18" charset="0"/>
              </a:rPr>
              <a:t> </a:t>
            </a:r>
            <a:r>
              <a:rPr lang="uk-UA" sz="2400" b="1" spc="-55" dirty="0">
                <a:effectLst/>
                <a:latin typeface="Times New Roman" panose="02020603050405020304" pitchFamily="18" charset="0"/>
                <a:ea typeface="Times New Roman" panose="02020603050405020304" pitchFamily="18" charset="0"/>
              </a:rPr>
              <a:t>котла ТП-100А</a:t>
            </a:r>
            <a:endParaRPr lang="uk-UA" sz="2400" b="1" spc="0" dirty="0">
              <a:effectLst/>
              <a:latin typeface="Times New Roman" panose="02020603050405020304" pitchFamily="18" charset="0"/>
              <a:ea typeface="Times New Roman" panose="02020603050405020304" pitchFamily="18" charset="0"/>
            </a:endParaRPr>
          </a:p>
        </p:txBody>
      </p:sp>
      <p:graphicFrame>
        <p:nvGraphicFramePr>
          <p:cNvPr id="5" name="Таблица 4">
            <a:extLst>
              <a:ext uri="{FF2B5EF4-FFF2-40B4-BE49-F238E27FC236}">
                <a16:creationId xmlns:a16="http://schemas.microsoft.com/office/drawing/2014/main" id="{2DD69EDD-B5B0-B000-648B-64A52F3C6A69}"/>
              </a:ext>
            </a:extLst>
          </p:cNvPr>
          <p:cNvGraphicFramePr>
            <a:graphicFrameLocks noGrp="1"/>
          </p:cNvGraphicFramePr>
          <p:nvPr>
            <p:extLst>
              <p:ext uri="{D42A27DB-BD31-4B8C-83A1-F6EECF244321}">
                <p14:modId xmlns:p14="http://schemas.microsoft.com/office/powerpoint/2010/main" val="2647517314"/>
              </p:ext>
            </p:extLst>
          </p:nvPr>
        </p:nvGraphicFramePr>
        <p:xfrm>
          <a:off x="777240" y="865519"/>
          <a:ext cx="10637520" cy="5496776"/>
        </p:xfrm>
        <a:graphic>
          <a:graphicData uri="http://schemas.openxmlformats.org/drawingml/2006/table">
            <a:tbl>
              <a:tblPr firstRow="1" firstCol="1" lastRow="1" lastCol="1" bandRow="1" bandCol="1"/>
              <a:tblGrid>
                <a:gridCol w="8295358">
                  <a:extLst>
                    <a:ext uri="{9D8B030D-6E8A-4147-A177-3AD203B41FA5}">
                      <a16:colId xmlns:a16="http://schemas.microsoft.com/office/drawing/2014/main" val="1769943187"/>
                    </a:ext>
                  </a:extLst>
                </a:gridCol>
                <a:gridCol w="2342162">
                  <a:extLst>
                    <a:ext uri="{9D8B030D-6E8A-4147-A177-3AD203B41FA5}">
                      <a16:colId xmlns:a16="http://schemas.microsoft.com/office/drawing/2014/main" val="3259174709"/>
                    </a:ext>
                  </a:extLst>
                </a:gridCol>
              </a:tblGrid>
              <a:tr h="376136">
                <a:tc>
                  <a:txBody>
                    <a:bodyPr/>
                    <a:lstStyle/>
                    <a:p>
                      <a:pPr marL="5715" algn="ctr">
                        <a:spcBef>
                          <a:spcPts val="245"/>
                        </a:spcBef>
                        <a:spcAft>
                          <a:spcPts val="0"/>
                        </a:spcAft>
                      </a:pPr>
                      <a:r>
                        <a:rPr lang="uk-UA" sz="2400" b="1" spc="-10" dirty="0">
                          <a:effectLst/>
                          <a:latin typeface="Times New Roman" panose="02020603050405020304" pitchFamily="18" charset="0"/>
                          <a:ea typeface="Times New Roman" panose="02020603050405020304" pitchFamily="18" charset="0"/>
                        </a:rPr>
                        <a:t>Найменування</a:t>
                      </a:r>
                      <a:endParaRPr lang="uk-UA" sz="24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620" marR="635" algn="ctr">
                        <a:spcBef>
                          <a:spcPts val="245"/>
                        </a:spcBef>
                        <a:spcAft>
                          <a:spcPts val="0"/>
                        </a:spcAft>
                      </a:pPr>
                      <a:r>
                        <a:rPr lang="uk-UA" sz="2400" b="1" spc="-10">
                          <a:effectLst/>
                          <a:latin typeface="Times New Roman" panose="02020603050405020304" pitchFamily="18" charset="0"/>
                          <a:ea typeface="Times New Roman" panose="02020603050405020304" pitchFamily="18" charset="0"/>
                        </a:rPr>
                        <a:t>Величина</a:t>
                      </a:r>
                      <a:endParaRPr lang="uk-UA" sz="24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5112325"/>
                  </a:ext>
                </a:extLst>
              </a:tr>
              <a:tr h="358167">
                <a:tc>
                  <a:txBody>
                    <a:bodyPr/>
                    <a:lstStyle/>
                    <a:p>
                      <a:pPr marL="67945">
                        <a:spcBef>
                          <a:spcPts val="65"/>
                        </a:spcBef>
                        <a:spcAft>
                          <a:spcPts val="0"/>
                        </a:spcAft>
                      </a:pPr>
                      <a:r>
                        <a:rPr lang="uk-UA" sz="2400">
                          <a:effectLst/>
                          <a:latin typeface="Times New Roman" panose="02020603050405020304" pitchFamily="18" charset="0"/>
                          <a:ea typeface="Times New Roman" panose="02020603050405020304" pitchFamily="18" charset="0"/>
                        </a:rPr>
                        <a:t>1.</a:t>
                      </a:r>
                      <a:r>
                        <a:rPr lang="uk-UA" sz="2400" spc="-70">
                          <a:effectLst/>
                          <a:latin typeface="Times New Roman" panose="02020603050405020304" pitchFamily="18" charset="0"/>
                          <a:ea typeface="Times New Roman" panose="02020603050405020304" pitchFamily="18" charset="0"/>
                        </a:rPr>
                        <a:t> </a:t>
                      </a:r>
                      <a:r>
                        <a:rPr lang="uk-UA" sz="2400">
                          <a:effectLst/>
                          <a:latin typeface="Times New Roman" panose="02020603050405020304" pitchFamily="18" charset="0"/>
                          <a:ea typeface="Times New Roman" panose="02020603050405020304" pitchFamily="18" charset="0"/>
                        </a:rPr>
                        <a:t>Паропродуктивність,</a:t>
                      </a:r>
                      <a:r>
                        <a:rPr lang="uk-UA" sz="2400" spc="-75">
                          <a:effectLst/>
                          <a:latin typeface="Times New Roman" panose="02020603050405020304" pitchFamily="18" charset="0"/>
                          <a:ea typeface="Times New Roman" panose="02020603050405020304" pitchFamily="18" charset="0"/>
                        </a:rPr>
                        <a:t> </a:t>
                      </a:r>
                      <a:r>
                        <a:rPr lang="uk-UA" sz="2400" spc="-10">
                          <a:effectLst/>
                          <a:latin typeface="Times New Roman" panose="02020603050405020304" pitchFamily="18" charset="0"/>
                          <a:ea typeface="Times New Roman" panose="02020603050405020304" pitchFamily="18" charset="0"/>
                        </a:rPr>
                        <a:t>т/год:</a:t>
                      </a:r>
                      <a:endParaRPr lang="uk-UA" sz="24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uk-UA" sz="2400">
                          <a:effectLst/>
                          <a:latin typeface="Times New Roman" panose="02020603050405020304" pitchFamily="18" charset="0"/>
                          <a:ea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63144952"/>
                  </a:ext>
                </a:extLst>
              </a:tr>
              <a:tr h="358167">
                <a:tc>
                  <a:txBody>
                    <a:bodyPr/>
                    <a:lstStyle/>
                    <a:p>
                      <a:pPr marL="67945">
                        <a:spcBef>
                          <a:spcPts val="65"/>
                        </a:spcBef>
                        <a:spcAft>
                          <a:spcPts val="0"/>
                        </a:spcAft>
                      </a:pPr>
                      <a:r>
                        <a:rPr lang="uk-UA" sz="2400" dirty="0">
                          <a:effectLst/>
                          <a:latin typeface="Times New Roman" panose="02020603050405020304" pitchFamily="18" charset="0"/>
                          <a:ea typeface="Times New Roman" panose="02020603050405020304" pitchFamily="18" charset="0"/>
                        </a:rPr>
                        <a:t>-</a:t>
                      </a:r>
                      <a:r>
                        <a:rPr lang="uk-UA" sz="2400" spc="-30" dirty="0">
                          <a:effectLst/>
                          <a:latin typeface="Times New Roman" panose="02020603050405020304" pitchFamily="18" charset="0"/>
                          <a:ea typeface="Times New Roman" panose="02020603050405020304" pitchFamily="18" charset="0"/>
                        </a:rPr>
                        <a:t> </a:t>
                      </a:r>
                      <a:r>
                        <a:rPr lang="uk-UA" sz="2400" dirty="0">
                          <a:effectLst/>
                          <a:latin typeface="Times New Roman" panose="02020603050405020304" pitchFamily="18" charset="0"/>
                          <a:ea typeface="Times New Roman" panose="02020603050405020304" pitchFamily="18" charset="0"/>
                        </a:rPr>
                        <a:t>по</a:t>
                      </a:r>
                      <a:r>
                        <a:rPr lang="uk-UA" sz="2400" spc="-25" dirty="0">
                          <a:effectLst/>
                          <a:latin typeface="Times New Roman" panose="02020603050405020304" pitchFamily="18" charset="0"/>
                          <a:ea typeface="Times New Roman" panose="02020603050405020304" pitchFamily="18" charset="0"/>
                        </a:rPr>
                        <a:t> </a:t>
                      </a:r>
                      <a:r>
                        <a:rPr lang="uk-UA" sz="2400" dirty="0">
                          <a:effectLst/>
                          <a:latin typeface="Times New Roman" panose="02020603050405020304" pitchFamily="18" charset="0"/>
                          <a:ea typeface="Times New Roman" panose="02020603050405020304" pitchFamily="18" charset="0"/>
                        </a:rPr>
                        <a:t>первинній</a:t>
                      </a:r>
                      <a:r>
                        <a:rPr lang="uk-UA" sz="2400" spc="-30" dirty="0">
                          <a:effectLst/>
                          <a:latin typeface="Times New Roman" panose="02020603050405020304" pitchFamily="18" charset="0"/>
                          <a:ea typeface="Times New Roman" panose="02020603050405020304" pitchFamily="18" charset="0"/>
                        </a:rPr>
                        <a:t> </a:t>
                      </a:r>
                      <a:r>
                        <a:rPr lang="uk-UA" sz="2400" spc="-20" dirty="0">
                          <a:effectLst/>
                          <a:latin typeface="Times New Roman" panose="02020603050405020304" pitchFamily="18" charset="0"/>
                          <a:ea typeface="Times New Roman" panose="02020603050405020304" pitchFamily="18" charset="0"/>
                        </a:rPr>
                        <a:t>парі</a:t>
                      </a:r>
                      <a:endParaRPr lang="uk-UA" sz="24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620" marR="1905" algn="ctr">
                        <a:spcBef>
                          <a:spcPts val="65"/>
                        </a:spcBef>
                        <a:spcAft>
                          <a:spcPts val="0"/>
                        </a:spcAft>
                      </a:pPr>
                      <a:r>
                        <a:rPr lang="uk-UA" sz="2400" spc="-25">
                          <a:effectLst/>
                          <a:latin typeface="Times New Roman" panose="02020603050405020304" pitchFamily="18" charset="0"/>
                          <a:ea typeface="Times New Roman" panose="02020603050405020304" pitchFamily="18" charset="0"/>
                        </a:rPr>
                        <a:t>640</a:t>
                      </a:r>
                      <a:endParaRPr lang="uk-UA" sz="24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7778671"/>
                  </a:ext>
                </a:extLst>
              </a:tr>
              <a:tr h="358167">
                <a:tc>
                  <a:txBody>
                    <a:bodyPr/>
                    <a:lstStyle/>
                    <a:p>
                      <a:pPr marL="67945">
                        <a:spcBef>
                          <a:spcPts val="65"/>
                        </a:spcBef>
                        <a:spcAft>
                          <a:spcPts val="0"/>
                        </a:spcAft>
                      </a:pPr>
                      <a:r>
                        <a:rPr lang="uk-UA" sz="2400" dirty="0">
                          <a:effectLst/>
                          <a:latin typeface="Times New Roman" panose="02020603050405020304" pitchFamily="18" charset="0"/>
                          <a:ea typeface="Times New Roman" panose="02020603050405020304" pitchFamily="18" charset="0"/>
                        </a:rPr>
                        <a:t>-</a:t>
                      </a:r>
                      <a:r>
                        <a:rPr lang="uk-UA" sz="2400" spc="-35" dirty="0">
                          <a:effectLst/>
                          <a:latin typeface="Times New Roman" panose="02020603050405020304" pitchFamily="18" charset="0"/>
                          <a:ea typeface="Times New Roman" panose="02020603050405020304" pitchFamily="18" charset="0"/>
                        </a:rPr>
                        <a:t> </a:t>
                      </a:r>
                      <a:r>
                        <a:rPr lang="uk-UA" sz="2400" dirty="0">
                          <a:solidFill>
                            <a:schemeClr val="tx1"/>
                          </a:solidFill>
                          <a:effectLst/>
                          <a:latin typeface="Times New Roman" panose="02020603050405020304" pitchFamily="18" charset="0"/>
                          <a:ea typeface="Times New Roman" panose="02020603050405020304" pitchFamily="18" charset="0"/>
                        </a:rPr>
                        <a:t>по</a:t>
                      </a:r>
                      <a:r>
                        <a:rPr lang="uk-UA" sz="2400" spc="-25" dirty="0">
                          <a:solidFill>
                            <a:schemeClr val="tx1"/>
                          </a:solidFill>
                          <a:effectLst/>
                          <a:latin typeface="Times New Roman" panose="02020603050405020304" pitchFamily="18" charset="0"/>
                          <a:ea typeface="Times New Roman" panose="02020603050405020304" pitchFamily="18" charset="0"/>
                        </a:rPr>
                        <a:t> </a:t>
                      </a:r>
                      <a:r>
                        <a:rPr lang="uk-UA" sz="2400" dirty="0">
                          <a:solidFill>
                            <a:schemeClr val="tx1"/>
                          </a:solidFill>
                          <a:effectLst/>
                          <a:latin typeface="Times New Roman" panose="02020603050405020304" pitchFamily="18" charset="0"/>
                          <a:ea typeface="Times New Roman" panose="02020603050405020304" pitchFamily="18" charset="0"/>
                        </a:rPr>
                        <a:t>вторинній</a:t>
                      </a:r>
                      <a:r>
                        <a:rPr lang="uk-UA" sz="2400" spc="-50" dirty="0">
                          <a:solidFill>
                            <a:schemeClr val="tx1"/>
                          </a:solidFill>
                          <a:effectLst/>
                          <a:latin typeface="Times New Roman" panose="02020603050405020304" pitchFamily="18" charset="0"/>
                          <a:ea typeface="Times New Roman" panose="02020603050405020304" pitchFamily="18" charset="0"/>
                        </a:rPr>
                        <a:t> </a:t>
                      </a:r>
                      <a:r>
                        <a:rPr lang="uk-UA" sz="2400" spc="-20" dirty="0">
                          <a:solidFill>
                            <a:schemeClr val="tx1"/>
                          </a:solidFill>
                          <a:effectLst/>
                          <a:latin typeface="Times New Roman" panose="02020603050405020304" pitchFamily="18" charset="0"/>
                          <a:ea typeface="Times New Roman" panose="02020603050405020304" pitchFamily="18" charset="0"/>
                        </a:rPr>
                        <a:t>парі</a:t>
                      </a:r>
                      <a:endParaRPr lang="uk-UA" sz="2400" dirty="0">
                        <a:solidFill>
                          <a:schemeClr val="tx1"/>
                        </a:solidFill>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620" marR="1905" algn="ctr">
                        <a:spcBef>
                          <a:spcPts val="65"/>
                        </a:spcBef>
                        <a:spcAft>
                          <a:spcPts val="0"/>
                        </a:spcAft>
                      </a:pPr>
                      <a:r>
                        <a:rPr lang="uk-UA" sz="2400" spc="-25">
                          <a:effectLst/>
                          <a:latin typeface="Times New Roman" panose="02020603050405020304" pitchFamily="18" charset="0"/>
                          <a:ea typeface="Times New Roman" panose="02020603050405020304" pitchFamily="18" charset="0"/>
                        </a:rPr>
                        <a:t>560</a:t>
                      </a:r>
                      <a:endParaRPr lang="uk-UA" sz="24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0248251"/>
                  </a:ext>
                </a:extLst>
              </a:tr>
              <a:tr h="365088">
                <a:tc>
                  <a:txBody>
                    <a:bodyPr/>
                    <a:lstStyle/>
                    <a:p>
                      <a:pPr marL="67945">
                        <a:spcBef>
                          <a:spcPts val="65"/>
                        </a:spcBef>
                        <a:spcAft>
                          <a:spcPts val="0"/>
                        </a:spcAft>
                      </a:pPr>
                      <a:r>
                        <a:rPr lang="uk-UA" sz="2400">
                          <a:effectLst/>
                          <a:latin typeface="Times New Roman" panose="02020603050405020304" pitchFamily="18" charset="0"/>
                          <a:ea typeface="Times New Roman" panose="02020603050405020304" pitchFamily="18" charset="0"/>
                        </a:rPr>
                        <a:t>2.</a:t>
                      </a:r>
                      <a:r>
                        <a:rPr lang="uk-UA" sz="2400" spc="-60">
                          <a:effectLst/>
                          <a:latin typeface="Times New Roman" panose="02020603050405020304" pitchFamily="18" charset="0"/>
                          <a:ea typeface="Times New Roman" panose="02020603050405020304" pitchFamily="18" charset="0"/>
                        </a:rPr>
                        <a:t> </a:t>
                      </a:r>
                      <a:r>
                        <a:rPr lang="uk-UA" sz="2400">
                          <a:effectLst/>
                          <a:latin typeface="Times New Roman" panose="02020603050405020304" pitchFamily="18" charset="0"/>
                          <a:ea typeface="Times New Roman" panose="02020603050405020304" pitchFamily="18" charset="0"/>
                        </a:rPr>
                        <a:t>Температура</a:t>
                      </a:r>
                      <a:r>
                        <a:rPr lang="uk-UA" sz="2400" spc="-55">
                          <a:effectLst/>
                          <a:latin typeface="Times New Roman" panose="02020603050405020304" pitchFamily="18" charset="0"/>
                          <a:ea typeface="Times New Roman" panose="02020603050405020304" pitchFamily="18" charset="0"/>
                        </a:rPr>
                        <a:t> </a:t>
                      </a:r>
                      <a:r>
                        <a:rPr lang="uk-UA" sz="2400">
                          <a:effectLst/>
                          <a:latin typeface="Times New Roman" panose="02020603050405020304" pitchFamily="18" charset="0"/>
                          <a:ea typeface="Times New Roman" panose="02020603050405020304" pitchFamily="18" charset="0"/>
                        </a:rPr>
                        <a:t>перегріву,</a:t>
                      </a:r>
                      <a:r>
                        <a:rPr lang="uk-UA" sz="2400" spc="-50">
                          <a:effectLst/>
                          <a:latin typeface="Times New Roman" panose="02020603050405020304" pitchFamily="18" charset="0"/>
                          <a:ea typeface="Times New Roman" panose="02020603050405020304" pitchFamily="18" charset="0"/>
                        </a:rPr>
                        <a:t> </a:t>
                      </a:r>
                      <a:r>
                        <a:rPr lang="uk-UA" sz="2400" spc="-25" baseline="30000">
                          <a:effectLst/>
                          <a:latin typeface="Times New Roman" panose="02020603050405020304" pitchFamily="18" charset="0"/>
                          <a:ea typeface="Times New Roman" panose="02020603050405020304" pitchFamily="18" charset="0"/>
                        </a:rPr>
                        <a:t>о</a:t>
                      </a:r>
                      <a:r>
                        <a:rPr lang="uk-UA" sz="2400" spc="-25">
                          <a:effectLst/>
                          <a:latin typeface="Times New Roman" panose="02020603050405020304" pitchFamily="18" charset="0"/>
                          <a:ea typeface="Times New Roman" panose="02020603050405020304" pitchFamily="18" charset="0"/>
                        </a:rPr>
                        <a:t>С:</a:t>
                      </a:r>
                      <a:endParaRPr lang="uk-UA" sz="24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uk-UA" sz="2400">
                          <a:effectLst/>
                          <a:latin typeface="Times New Roman" panose="02020603050405020304" pitchFamily="18" charset="0"/>
                          <a:ea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8939120"/>
                  </a:ext>
                </a:extLst>
              </a:tr>
              <a:tr h="358167">
                <a:tc>
                  <a:txBody>
                    <a:bodyPr/>
                    <a:lstStyle/>
                    <a:p>
                      <a:pPr marL="67945">
                        <a:spcBef>
                          <a:spcPts val="65"/>
                        </a:spcBef>
                        <a:spcAft>
                          <a:spcPts val="0"/>
                        </a:spcAft>
                      </a:pPr>
                      <a:r>
                        <a:rPr lang="uk-UA" sz="2400">
                          <a:effectLst/>
                          <a:latin typeface="Times New Roman" panose="02020603050405020304" pitchFamily="18" charset="0"/>
                          <a:ea typeface="Times New Roman" panose="02020603050405020304" pitchFamily="18" charset="0"/>
                        </a:rPr>
                        <a:t>-</a:t>
                      </a:r>
                      <a:r>
                        <a:rPr lang="uk-UA" sz="2400" spc="-30">
                          <a:effectLst/>
                          <a:latin typeface="Times New Roman" panose="02020603050405020304" pitchFamily="18" charset="0"/>
                          <a:ea typeface="Times New Roman" panose="02020603050405020304" pitchFamily="18" charset="0"/>
                        </a:rPr>
                        <a:t> </a:t>
                      </a:r>
                      <a:r>
                        <a:rPr lang="uk-UA" sz="2400">
                          <a:effectLst/>
                          <a:latin typeface="Times New Roman" panose="02020603050405020304" pitchFamily="18" charset="0"/>
                          <a:ea typeface="Times New Roman" panose="02020603050405020304" pitchFamily="18" charset="0"/>
                        </a:rPr>
                        <a:t>первинної</a:t>
                      </a:r>
                      <a:r>
                        <a:rPr lang="uk-UA" sz="2400" spc="-35">
                          <a:effectLst/>
                          <a:latin typeface="Times New Roman" panose="02020603050405020304" pitchFamily="18" charset="0"/>
                          <a:ea typeface="Times New Roman" panose="02020603050405020304" pitchFamily="18" charset="0"/>
                        </a:rPr>
                        <a:t> </a:t>
                      </a:r>
                      <a:r>
                        <a:rPr lang="uk-UA" sz="2400" spc="-20">
                          <a:effectLst/>
                          <a:latin typeface="Times New Roman" panose="02020603050405020304" pitchFamily="18" charset="0"/>
                          <a:ea typeface="Times New Roman" panose="02020603050405020304" pitchFamily="18" charset="0"/>
                        </a:rPr>
                        <a:t>пари</a:t>
                      </a:r>
                      <a:endParaRPr lang="uk-UA" sz="24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620" marR="1905" algn="ctr">
                        <a:spcBef>
                          <a:spcPts val="65"/>
                        </a:spcBef>
                        <a:spcAft>
                          <a:spcPts val="0"/>
                        </a:spcAft>
                      </a:pPr>
                      <a:r>
                        <a:rPr lang="uk-UA" sz="2400" spc="-25">
                          <a:effectLst/>
                          <a:latin typeface="Times New Roman" panose="02020603050405020304" pitchFamily="18" charset="0"/>
                          <a:ea typeface="Times New Roman" panose="02020603050405020304" pitchFamily="18" charset="0"/>
                        </a:rPr>
                        <a:t>545</a:t>
                      </a:r>
                      <a:endParaRPr lang="uk-UA" sz="24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8441764"/>
                  </a:ext>
                </a:extLst>
              </a:tr>
              <a:tr h="358167">
                <a:tc>
                  <a:txBody>
                    <a:bodyPr/>
                    <a:lstStyle/>
                    <a:p>
                      <a:pPr marL="67945">
                        <a:spcBef>
                          <a:spcPts val="65"/>
                        </a:spcBef>
                        <a:spcAft>
                          <a:spcPts val="0"/>
                        </a:spcAft>
                      </a:pPr>
                      <a:r>
                        <a:rPr lang="uk-UA" sz="2400" dirty="0">
                          <a:effectLst/>
                          <a:latin typeface="Times New Roman" panose="02020603050405020304" pitchFamily="18" charset="0"/>
                          <a:ea typeface="Times New Roman" panose="02020603050405020304" pitchFamily="18" charset="0"/>
                        </a:rPr>
                        <a:t>-</a:t>
                      </a:r>
                      <a:r>
                        <a:rPr lang="uk-UA" sz="2400" spc="-35" dirty="0">
                          <a:effectLst/>
                          <a:latin typeface="Times New Roman" panose="02020603050405020304" pitchFamily="18" charset="0"/>
                          <a:ea typeface="Times New Roman" panose="02020603050405020304" pitchFamily="18" charset="0"/>
                        </a:rPr>
                        <a:t> </a:t>
                      </a:r>
                      <a:r>
                        <a:rPr lang="uk-UA" sz="2400" dirty="0">
                          <a:effectLst/>
                          <a:latin typeface="Times New Roman" panose="02020603050405020304" pitchFamily="18" charset="0"/>
                          <a:ea typeface="Times New Roman" panose="02020603050405020304" pitchFamily="18" charset="0"/>
                        </a:rPr>
                        <a:t>вторинної</a:t>
                      </a:r>
                      <a:r>
                        <a:rPr lang="uk-UA" sz="2400" spc="-35" dirty="0">
                          <a:effectLst/>
                          <a:latin typeface="Times New Roman" panose="02020603050405020304" pitchFamily="18" charset="0"/>
                          <a:ea typeface="Times New Roman" panose="02020603050405020304" pitchFamily="18" charset="0"/>
                        </a:rPr>
                        <a:t> </a:t>
                      </a:r>
                      <a:r>
                        <a:rPr lang="uk-UA" sz="2400" spc="-20" dirty="0">
                          <a:effectLst/>
                          <a:latin typeface="Times New Roman" panose="02020603050405020304" pitchFamily="18" charset="0"/>
                          <a:ea typeface="Times New Roman" panose="02020603050405020304" pitchFamily="18" charset="0"/>
                        </a:rPr>
                        <a:t>пари</a:t>
                      </a:r>
                      <a:endParaRPr lang="uk-UA" sz="24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620" marR="1905" algn="ctr">
                        <a:spcBef>
                          <a:spcPts val="65"/>
                        </a:spcBef>
                        <a:spcAft>
                          <a:spcPts val="0"/>
                        </a:spcAft>
                      </a:pPr>
                      <a:r>
                        <a:rPr lang="uk-UA" sz="2400" spc="-25">
                          <a:effectLst/>
                          <a:latin typeface="Times New Roman" panose="02020603050405020304" pitchFamily="18" charset="0"/>
                          <a:ea typeface="Times New Roman" panose="02020603050405020304" pitchFamily="18" charset="0"/>
                        </a:rPr>
                        <a:t>545</a:t>
                      </a:r>
                      <a:endParaRPr lang="uk-UA" sz="24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609628"/>
                  </a:ext>
                </a:extLst>
              </a:tr>
              <a:tr h="363625">
                <a:tc>
                  <a:txBody>
                    <a:bodyPr/>
                    <a:lstStyle/>
                    <a:p>
                      <a:pPr marL="67945">
                        <a:spcBef>
                          <a:spcPts val="65"/>
                        </a:spcBef>
                        <a:spcAft>
                          <a:spcPts val="0"/>
                        </a:spcAft>
                      </a:pPr>
                      <a:r>
                        <a:rPr lang="uk-UA" sz="2400" dirty="0">
                          <a:effectLst/>
                          <a:latin typeface="Times New Roman" panose="02020603050405020304" pitchFamily="18" charset="0"/>
                          <a:ea typeface="Times New Roman" panose="02020603050405020304" pitchFamily="18" charset="0"/>
                        </a:rPr>
                        <a:t>3.</a:t>
                      </a:r>
                      <a:r>
                        <a:rPr lang="uk-UA" sz="2400" spc="-30" dirty="0">
                          <a:effectLst/>
                          <a:latin typeface="Times New Roman" panose="02020603050405020304" pitchFamily="18" charset="0"/>
                          <a:ea typeface="Times New Roman" panose="02020603050405020304" pitchFamily="18" charset="0"/>
                        </a:rPr>
                        <a:t> </a:t>
                      </a:r>
                      <a:r>
                        <a:rPr lang="uk-UA" sz="2400" dirty="0">
                          <a:effectLst/>
                          <a:latin typeface="Times New Roman" panose="02020603050405020304" pitchFamily="18" charset="0"/>
                          <a:ea typeface="Times New Roman" panose="02020603050405020304" pitchFamily="18" charset="0"/>
                        </a:rPr>
                        <a:t>Робочий</a:t>
                      </a:r>
                      <a:r>
                        <a:rPr lang="uk-UA" sz="2400" spc="-20" dirty="0">
                          <a:effectLst/>
                          <a:latin typeface="Times New Roman" panose="02020603050405020304" pitchFamily="18" charset="0"/>
                          <a:ea typeface="Times New Roman" panose="02020603050405020304" pitchFamily="18" charset="0"/>
                        </a:rPr>
                        <a:t> </a:t>
                      </a:r>
                      <a:r>
                        <a:rPr lang="uk-UA" sz="2400" dirty="0">
                          <a:effectLst/>
                          <a:latin typeface="Times New Roman" panose="02020603050405020304" pitchFamily="18" charset="0"/>
                          <a:ea typeface="Times New Roman" panose="02020603050405020304" pitchFamily="18" charset="0"/>
                        </a:rPr>
                        <a:t>тиск</a:t>
                      </a:r>
                      <a:r>
                        <a:rPr lang="uk-UA" sz="2400" spc="-10" dirty="0">
                          <a:effectLst/>
                          <a:latin typeface="Times New Roman" panose="02020603050405020304" pitchFamily="18" charset="0"/>
                          <a:ea typeface="Times New Roman" panose="02020603050405020304" pitchFamily="18" charset="0"/>
                        </a:rPr>
                        <a:t> </a:t>
                      </a:r>
                      <a:r>
                        <a:rPr lang="uk-UA" sz="2400" dirty="0">
                          <a:effectLst/>
                          <a:latin typeface="Times New Roman" panose="02020603050405020304" pitchFamily="18" charset="0"/>
                          <a:ea typeface="Times New Roman" panose="02020603050405020304" pitchFamily="18" charset="0"/>
                        </a:rPr>
                        <a:t>у</a:t>
                      </a:r>
                      <a:r>
                        <a:rPr lang="uk-UA" sz="2400" spc="-65" dirty="0">
                          <a:effectLst/>
                          <a:latin typeface="Times New Roman" panose="02020603050405020304" pitchFamily="18" charset="0"/>
                          <a:ea typeface="Times New Roman" panose="02020603050405020304" pitchFamily="18" charset="0"/>
                        </a:rPr>
                        <a:t> </a:t>
                      </a:r>
                      <a:r>
                        <a:rPr lang="uk-UA" sz="2400" dirty="0">
                          <a:effectLst/>
                          <a:latin typeface="Times New Roman" panose="02020603050405020304" pitchFamily="18" charset="0"/>
                          <a:ea typeface="Times New Roman" panose="02020603050405020304" pitchFamily="18" charset="0"/>
                        </a:rPr>
                        <a:t>барабані,</a:t>
                      </a:r>
                      <a:r>
                        <a:rPr lang="uk-UA" sz="2400" spc="-25" dirty="0">
                          <a:effectLst/>
                          <a:latin typeface="Times New Roman" panose="02020603050405020304" pitchFamily="18" charset="0"/>
                          <a:ea typeface="Times New Roman" panose="02020603050405020304" pitchFamily="18" charset="0"/>
                        </a:rPr>
                        <a:t> </a:t>
                      </a:r>
                      <a:r>
                        <a:rPr lang="uk-UA" sz="2400" dirty="0">
                          <a:effectLst/>
                          <a:latin typeface="Times New Roman" panose="02020603050405020304" pitchFamily="18" charset="0"/>
                          <a:ea typeface="Times New Roman" panose="02020603050405020304" pitchFamily="18" charset="0"/>
                        </a:rPr>
                        <a:t>МПа</a:t>
                      </a:r>
                      <a:r>
                        <a:rPr lang="uk-UA" sz="2400" spc="-30" dirty="0">
                          <a:effectLst/>
                          <a:latin typeface="Times New Roman" panose="02020603050405020304" pitchFamily="18" charset="0"/>
                          <a:ea typeface="Times New Roman" panose="02020603050405020304" pitchFamily="18" charset="0"/>
                        </a:rPr>
                        <a:t> </a:t>
                      </a:r>
                      <a:r>
                        <a:rPr lang="uk-UA" sz="2400" spc="-10" dirty="0">
                          <a:effectLst/>
                          <a:latin typeface="Times New Roman" panose="02020603050405020304" pitchFamily="18" charset="0"/>
                          <a:ea typeface="Times New Roman" panose="02020603050405020304" pitchFamily="18" charset="0"/>
                        </a:rPr>
                        <a:t>(</a:t>
                      </a:r>
                      <a:r>
                        <a:rPr lang="uk-UA" sz="2400" spc="-10" dirty="0" err="1">
                          <a:effectLst/>
                          <a:latin typeface="Times New Roman" panose="02020603050405020304" pitchFamily="18" charset="0"/>
                          <a:ea typeface="Times New Roman" panose="02020603050405020304" pitchFamily="18" charset="0"/>
                        </a:rPr>
                        <a:t>кгс</a:t>
                      </a:r>
                      <a:r>
                        <a:rPr lang="uk-UA" sz="2400" spc="-10" dirty="0">
                          <a:effectLst/>
                          <a:latin typeface="Times New Roman" panose="02020603050405020304" pitchFamily="18" charset="0"/>
                          <a:ea typeface="Times New Roman" panose="02020603050405020304" pitchFamily="18" charset="0"/>
                        </a:rPr>
                        <a:t>/см</a:t>
                      </a:r>
                      <a:r>
                        <a:rPr lang="uk-UA" sz="2400" spc="-10" baseline="30000" dirty="0">
                          <a:effectLst/>
                          <a:latin typeface="Times New Roman" panose="02020603050405020304" pitchFamily="18" charset="0"/>
                          <a:ea typeface="Times New Roman" panose="02020603050405020304" pitchFamily="18" charset="0"/>
                        </a:rPr>
                        <a:t>2</a:t>
                      </a:r>
                      <a:r>
                        <a:rPr lang="uk-UA" sz="2400" spc="-10" dirty="0">
                          <a:effectLst/>
                          <a:latin typeface="Times New Roman" panose="02020603050405020304" pitchFamily="18" charset="0"/>
                          <a:ea typeface="Times New Roman" panose="02020603050405020304" pitchFamily="18" charset="0"/>
                        </a:rPr>
                        <a:t>)</a:t>
                      </a:r>
                      <a:endParaRPr lang="uk-UA" sz="24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620" marR="1905" algn="ctr">
                        <a:spcBef>
                          <a:spcPts val="65"/>
                        </a:spcBef>
                        <a:spcAft>
                          <a:spcPts val="0"/>
                        </a:spcAft>
                      </a:pPr>
                      <a:r>
                        <a:rPr lang="uk-UA" sz="2400">
                          <a:effectLst/>
                          <a:latin typeface="Times New Roman" panose="02020603050405020304" pitchFamily="18" charset="0"/>
                          <a:ea typeface="Times New Roman" panose="02020603050405020304" pitchFamily="18" charset="0"/>
                        </a:rPr>
                        <a:t>15,2</a:t>
                      </a:r>
                      <a:r>
                        <a:rPr lang="uk-UA" sz="2400" spc="-25">
                          <a:effectLst/>
                          <a:latin typeface="Times New Roman" panose="02020603050405020304" pitchFamily="18" charset="0"/>
                          <a:ea typeface="Times New Roman" panose="02020603050405020304" pitchFamily="18" charset="0"/>
                        </a:rPr>
                        <a:t> </a:t>
                      </a:r>
                      <a:r>
                        <a:rPr lang="uk-UA" sz="2400" spc="-10">
                          <a:effectLst/>
                          <a:latin typeface="Times New Roman" panose="02020603050405020304" pitchFamily="18" charset="0"/>
                          <a:ea typeface="Times New Roman" panose="02020603050405020304" pitchFamily="18" charset="0"/>
                        </a:rPr>
                        <a:t>(155)</a:t>
                      </a:r>
                      <a:endParaRPr lang="uk-UA" sz="24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84480639"/>
                  </a:ext>
                </a:extLst>
              </a:tr>
              <a:tr h="358167">
                <a:tc>
                  <a:txBody>
                    <a:bodyPr/>
                    <a:lstStyle/>
                    <a:p>
                      <a:pPr marL="67945">
                        <a:spcBef>
                          <a:spcPts val="65"/>
                        </a:spcBef>
                        <a:spcAft>
                          <a:spcPts val="0"/>
                        </a:spcAft>
                      </a:pPr>
                      <a:r>
                        <a:rPr lang="uk-UA" sz="2400">
                          <a:effectLst/>
                          <a:latin typeface="Times New Roman" panose="02020603050405020304" pitchFamily="18" charset="0"/>
                          <a:ea typeface="Times New Roman" panose="02020603050405020304" pitchFamily="18" charset="0"/>
                        </a:rPr>
                        <a:t>4.</a:t>
                      </a:r>
                      <a:r>
                        <a:rPr lang="uk-UA" sz="2400" spc="-25">
                          <a:effectLst/>
                          <a:latin typeface="Times New Roman" panose="02020603050405020304" pitchFamily="18" charset="0"/>
                          <a:ea typeface="Times New Roman" panose="02020603050405020304" pitchFamily="18" charset="0"/>
                        </a:rPr>
                        <a:t> </a:t>
                      </a:r>
                      <a:r>
                        <a:rPr lang="uk-UA" sz="2400">
                          <a:effectLst/>
                          <a:latin typeface="Times New Roman" panose="02020603050405020304" pitchFamily="18" charset="0"/>
                          <a:ea typeface="Times New Roman" panose="02020603050405020304" pitchFamily="18" charset="0"/>
                        </a:rPr>
                        <a:t>Тиск</a:t>
                      </a:r>
                      <a:r>
                        <a:rPr lang="uk-UA" sz="2400" spc="-20">
                          <a:effectLst/>
                          <a:latin typeface="Times New Roman" panose="02020603050405020304" pitchFamily="18" charset="0"/>
                          <a:ea typeface="Times New Roman" panose="02020603050405020304" pitchFamily="18" charset="0"/>
                        </a:rPr>
                        <a:t> </a:t>
                      </a:r>
                      <a:r>
                        <a:rPr lang="uk-UA" sz="2400">
                          <a:effectLst/>
                          <a:latin typeface="Times New Roman" panose="02020603050405020304" pitchFamily="18" charset="0"/>
                          <a:ea typeface="Times New Roman" panose="02020603050405020304" pitchFamily="18" charset="0"/>
                        </a:rPr>
                        <a:t>на</a:t>
                      </a:r>
                      <a:r>
                        <a:rPr lang="uk-UA" sz="2400" spc="-30">
                          <a:effectLst/>
                          <a:latin typeface="Times New Roman" panose="02020603050405020304" pitchFamily="18" charset="0"/>
                          <a:ea typeface="Times New Roman" panose="02020603050405020304" pitchFamily="18" charset="0"/>
                        </a:rPr>
                        <a:t> </a:t>
                      </a:r>
                      <a:r>
                        <a:rPr lang="uk-UA" sz="2400">
                          <a:effectLst/>
                          <a:latin typeface="Times New Roman" panose="02020603050405020304" pitchFamily="18" charset="0"/>
                          <a:ea typeface="Times New Roman" panose="02020603050405020304" pitchFamily="18" charset="0"/>
                        </a:rPr>
                        <a:t>виході,</a:t>
                      </a:r>
                      <a:r>
                        <a:rPr lang="uk-UA" sz="2400" spc="-20">
                          <a:effectLst/>
                          <a:latin typeface="Times New Roman" panose="02020603050405020304" pitchFamily="18" charset="0"/>
                          <a:ea typeface="Times New Roman" panose="02020603050405020304" pitchFamily="18" charset="0"/>
                        </a:rPr>
                        <a:t> </a:t>
                      </a:r>
                      <a:r>
                        <a:rPr lang="uk-UA" sz="2400">
                          <a:effectLst/>
                          <a:latin typeface="Times New Roman" panose="02020603050405020304" pitchFamily="18" charset="0"/>
                          <a:ea typeface="Times New Roman" panose="02020603050405020304" pitchFamily="18" charset="0"/>
                        </a:rPr>
                        <a:t>МПа</a:t>
                      </a:r>
                      <a:r>
                        <a:rPr lang="uk-UA" sz="2400" spc="-45">
                          <a:effectLst/>
                          <a:latin typeface="Times New Roman" panose="02020603050405020304" pitchFamily="18" charset="0"/>
                          <a:ea typeface="Times New Roman" panose="02020603050405020304" pitchFamily="18" charset="0"/>
                        </a:rPr>
                        <a:t> </a:t>
                      </a:r>
                      <a:r>
                        <a:rPr lang="uk-UA" sz="2400" spc="-10">
                          <a:effectLst/>
                          <a:latin typeface="Times New Roman" panose="02020603050405020304" pitchFamily="18" charset="0"/>
                          <a:ea typeface="Times New Roman" panose="02020603050405020304" pitchFamily="18" charset="0"/>
                        </a:rPr>
                        <a:t>(кгс/см</a:t>
                      </a:r>
                      <a:r>
                        <a:rPr lang="uk-UA" sz="2400" spc="-10" baseline="30000">
                          <a:effectLst/>
                          <a:latin typeface="Times New Roman" panose="02020603050405020304" pitchFamily="18" charset="0"/>
                          <a:ea typeface="Times New Roman" panose="02020603050405020304" pitchFamily="18" charset="0"/>
                        </a:rPr>
                        <a:t>2</a:t>
                      </a:r>
                      <a:r>
                        <a:rPr lang="uk-UA" sz="2400" spc="-10">
                          <a:effectLst/>
                          <a:latin typeface="Times New Roman" panose="02020603050405020304" pitchFamily="18" charset="0"/>
                          <a:ea typeface="Times New Roman" panose="02020603050405020304" pitchFamily="18" charset="0"/>
                        </a:rPr>
                        <a:t>)</a:t>
                      </a:r>
                      <a:endParaRPr lang="uk-UA" sz="24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uk-UA" sz="2400">
                          <a:effectLst/>
                          <a:latin typeface="Times New Roman" panose="02020603050405020304" pitchFamily="18" charset="0"/>
                          <a:ea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41912298"/>
                  </a:ext>
                </a:extLst>
              </a:tr>
              <a:tr h="358167">
                <a:tc>
                  <a:txBody>
                    <a:bodyPr/>
                    <a:lstStyle/>
                    <a:p>
                      <a:pPr marL="67945">
                        <a:spcBef>
                          <a:spcPts val="65"/>
                        </a:spcBef>
                        <a:spcAft>
                          <a:spcPts val="0"/>
                        </a:spcAft>
                      </a:pPr>
                      <a:r>
                        <a:rPr lang="uk-UA" sz="2400">
                          <a:effectLst/>
                          <a:latin typeface="Times New Roman" panose="02020603050405020304" pitchFamily="18" charset="0"/>
                          <a:ea typeface="Times New Roman" panose="02020603050405020304" pitchFamily="18" charset="0"/>
                        </a:rPr>
                        <a:t>-</a:t>
                      </a:r>
                      <a:r>
                        <a:rPr lang="uk-UA" sz="2400" spc="-30">
                          <a:effectLst/>
                          <a:latin typeface="Times New Roman" panose="02020603050405020304" pitchFamily="18" charset="0"/>
                          <a:ea typeface="Times New Roman" panose="02020603050405020304" pitchFamily="18" charset="0"/>
                        </a:rPr>
                        <a:t> </a:t>
                      </a:r>
                      <a:r>
                        <a:rPr lang="uk-UA" sz="2400">
                          <a:effectLst/>
                          <a:latin typeface="Times New Roman" panose="02020603050405020304" pitchFamily="18" charset="0"/>
                          <a:ea typeface="Times New Roman" panose="02020603050405020304" pitchFamily="18" charset="0"/>
                        </a:rPr>
                        <a:t>первинної</a:t>
                      </a:r>
                      <a:r>
                        <a:rPr lang="uk-UA" sz="2400" spc="-35">
                          <a:effectLst/>
                          <a:latin typeface="Times New Roman" panose="02020603050405020304" pitchFamily="18" charset="0"/>
                          <a:ea typeface="Times New Roman" panose="02020603050405020304" pitchFamily="18" charset="0"/>
                        </a:rPr>
                        <a:t> </a:t>
                      </a:r>
                      <a:r>
                        <a:rPr lang="uk-UA" sz="2400" spc="-20">
                          <a:effectLst/>
                          <a:latin typeface="Times New Roman" panose="02020603050405020304" pitchFamily="18" charset="0"/>
                          <a:ea typeface="Times New Roman" panose="02020603050405020304" pitchFamily="18" charset="0"/>
                        </a:rPr>
                        <a:t>пари</a:t>
                      </a:r>
                      <a:endParaRPr lang="uk-UA" sz="24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620" marR="1905" algn="ctr">
                        <a:spcBef>
                          <a:spcPts val="65"/>
                        </a:spcBef>
                        <a:spcAft>
                          <a:spcPts val="0"/>
                        </a:spcAft>
                      </a:pPr>
                      <a:r>
                        <a:rPr lang="uk-UA" sz="2400">
                          <a:effectLst/>
                          <a:latin typeface="Times New Roman" panose="02020603050405020304" pitchFamily="18" charset="0"/>
                          <a:ea typeface="Times New Roman" panose="02020603050405020304" pitchFamily="18" charset="0"/>
                        </a:rPr>
                        <a:t>13,8</a:t>
                      </a:r>
                      <a:r>
                        <a:rPr lang="uk-UA" sz="2400" spc="-25">
                          <a:effectLst/>
                          <a:latin typeface="Times New Roman" panose="02020603050405020304" pitchFamily="18" charset="0"/>
                          <a:ea typeface="Times New Roman" panose="02020603050405020304" pitchFamily="18" charset="0"/>
                        </a:rPr>
                        <a:t> </a:t>
                      </a:r>
                      <a:r>
                        <a:rPr lang="uk-UA" sz="2400" spc="-10">
                          <a:effectLst/>
                          <a:latin typeface="Times New Roman" panose="02020603050405020304" pitchFamily="18" charset="0"/>
                          <a:ea typeface="Times New Roman" panose="02020603050405020304" pitchFamily="18" charset="0"/>
                        </a:rPr>
                        <a:t>(140)</a:t>
                      </a:r>
                      <a:endParaRPr lang="uk-UA" sz="24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829319"/>
                  </a:ext>
                </a:extLst>
              </a:tr>
              <a:tr h="358167">
                <a:tc>
                  <a:txBody>
                    <a:bodyPr/>
                    <a:lstStyle/>
                    <a:p>
                      <a:pPr marL="67945">
                        <a:spcBef>
                          <a:spcPts val="65"/>
                        </a:spcBef>
                        <a:spcAft>
                          <a:spcPts val="0"/>
                        </a:spcAft>
                      </a:pPr>
                      <a:r>
                        <a:rPr lang="uk-UA" sz="2400">
                          <a:effectLst/>
                          <a:latin typeface="Times New Roman" panose="02020603050405020304" pitchFamily="18" charset="0"/>
                          <a:ea typeface="Times New Roman" panose="02020603050405020304" pitchFamily="18" charset="0"/>
                        </a:rPr>
                        <a:t>-</a:t>
                      </a:r>
                      <a:r>
                        <a:rPr lang="uk-UA" sz="2400" spc="-35">
                          <a:effectLst/>
                          <a:latin typeface="Times New Roman" panose="02020603050405020304" pitchFamily="18" charset="0"/>
                          <a:ea typeface="Times New Roman" panose="02020603050405020304" pitchFamily="18" charset="0"/>
                        </a:rPr>
                        <a:t> </a:t>
                      </a:r>
                      <a:r>
                        <a:rPr lang="uk-UA" sz="2400">
                          <a:effectLst/>
                          <a:latin typeface="Times New Roman" panose="02020603050405020304" pitchFamily="18" charset="0"/>
                          <a:ea typeface="Times New Roman" panose="02020603050405020304" pitchFamily="18" charset="0"/>
                        </a:rPr>
                        <a:t>вторинної</a:t>
                      </a:r>
                      <a:r>
                        <a:rPr lang="uk-UA" sz="2400" spc="-35">
                          <a:effectLst/>
                          <a:latin typeface="Times New Roman" panose="02020603050405020304" pitchFamily="18" charset="0"/>
                          <a:ea typeface="Times New Roman" panose="02020603050405020304" pitchFamily="18" charset="0"/>
                        </a:rPr>
                        <a:t> </a:t>
                      </a:r>
                      <a:r>
                        <a:rPr lang="uk-UA" sz="2400" spc="-20">
                          <a:effectLst/>
                          <a:latin typeface="Times New Roman" panose="02020603050405020304" pitchFamily="18" charset="0"/>
                          <a:ea typeface="Times New Roman" panose="02020603050405020304" pitchFamily="18" charset="0"/>
                        </a:rPr>
                        <a:t>пари</a:t>
                      </a:r>
                      <a:endParaRPr lang="uk-UA" sz="24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620" algn="ctr">
                        <a:spcBef>
                          <a:spcPts val="65"/>
                        </a:spcBef>
                        <a:spcAft>
                          <a:spcPts val="0"/>
                        </a:spcAft>
                      </a:pPr>
                      <a:r>
                        <a:rPr lang="uk-UA" sz="2400">
                          <a:effectLst/>
                          <a:latin typeface="Times New Roman" panose="02020603050405020304" pitchFamily="18" charset="0"/>
                          <a:ea typeface="Times New Roman" panose="02020603050405020304" pitchFamily="18" charset="0"/>
                        </a:rPr>
                        <a:t>2,2</a:t>
                      </a:r>
                      <a:r>
                        <a:rPr lang="uk-UA" sz="2400" spc="-15">
                          <a:effectLst/>
                          <a:latin typeface="Times New Roman" panose="02020603050405020304" pitchFamily="18" charset="0"/>
                          <a:ea typeface="Times New Roman" panose="02020603050405020304" pitchFamily="18" charset="0"/>
                        </a:rPr>
                        <a:t> </a:t>
                      </a:r>
                      <a:r>
                        <a:rPr lang="uk-UA" sz="2400" spc="-10">
                          <a:effectLst/>
                          <a:latin typeface="Times New Roman" panose="02020603050405020304" pitchFamily="18" charset="0"/>
                          <a:ea typeface="Times New Roman" panose="02020603050405020304" pitchFamily="18" charset="0"/>
                        </a:rPr>
                        <a:t>(22,5)</a:t>
                      </a:r>
                      <a:endParaRPr lang="uk-UA" sz="24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6544678"/>
                  </a:ext>
                </a:extLst>
              </a:tr>
              <a:tr h="358167">
                <a:tc>
                  <a:txBody>
                    <a:bodyPr/>
                    <a:lstStyle/>
                    <a:p>
                      <a:pPr marL="67945">
                        <a:spcBef>
                          <a:spcPts val="65"/>
                        </a:spcBef>
                        <a:spcAft>
                          <a:spcPts val="0"/>
                        </a:spcAft>
                      </a:pPr>
                      <a:r>
                        <a:rPr lang="uk-UA" sz="2400" dirty="0">
                          <a:effectLst/>
                          <a:latin typeface="Times New Roman" panose="02020603050405020304" pitchFamily="18" charset="0"/>
                          <a:ea typeface="Times New Roman" panose="02020603050405020304" pitchFamily="18" charset="0"/>
                        </a:rPr>
                        <a:t>5.</a:t>
                      </a:r>
                      <a:r>
                        <a:rPr lang="uk-UA" sz="2400" spc="-35" dirty="0">
                          <a:effectLst/>
                          <a:latin typeface="Times New Roman" panose="02020603050405020304" pitchFamily="18" charset="0"/>
                          <a:ea typeface="Times New Roman" panose="02020603050405020304" pitchFamily="18" charset="0"/>
                        </a:rPr>
                        <a:t> </a:t>
                      </a:r>
                      <a:r>
                        <a:rPr lang="uk-UA" sz="2400" dirty="0">
                          <a:effectLst/>
                          <a:latin typeface="Times New Roman" panose="02020603050405020304" pitchFamily="18" charset="0"/>
                          <a:ea typeface="Times New Roman" panose="02020603050405020304" pitchFamily="18" charset="0"/>
                        </a:rPr>
                        <a:t>Параметри</a:t>
                      </a:r>
                      <a:r>
                        <a:rPr lang="uk-UA" sz="2400" spc="-30" dirty="0">
                          <a:effectLst/>
                          <a:latin typeface="Times New Roman" panose="02020603050405020304" pitchFamily="18" charset="0"/>
                          <a:ea typeface="Times New Roman" panose="02020603050405020304" pitchFamily="18" charset="0"/>
                        </a:rPr>
                        <a:t> </a:t>
                      </a:r>
                      <a:r>
                        <a:rPr lang="uk-UA" sz="2400" dirty="0">
                          <a:effectLst/>
                          <a:latin typeface="Times New Roman" panose="02020603050405020304" pitchFamily="18" charset="0"/>
                          <a:ea typeface="Times New Roman" panose="02020603050405020304" pitchFamily="18" charset="0"/>
                        </a:rPr>
                        <a:t>вторинної</a:t>
                      </a:r>
                      <a:r>
                        <a:rPr lang="uk-UA" sz="2400" spc="-45" dirty="0">
                          <a:effectLst/>
                          <a:latin typeface="Times New Roman" panose="02020603050405020304" pitchFamily="18" charset="0"/>
                          <a:ea typeface="Times New Roman" panose="02020603050405020304" pitchFamily="18" charset="0"/>
                        </a:rPr>
                        <a:t> </a:t>
                      </a:r>
                      <a:r>
                        <a:rPr lang="uk-UA" sz="2400" dirty="0">
                          <a:effectLst/>
                          <a:latin typeface="Times New Roman" panose="02020603050405020304" pitchFamily="18" charset="0"/>
                          <a:ea typeface="Times New Roman" panose="02020603050405020304" pitchFamily="18" charset="0"/>
                        </a:rPr>
                        <a:t>пари</a:t>
                      </a:r>
                      <a:r>
                        <a:rPr lang="uk-UA" sz="2400" spc="-30" dirty="0">
                          <a:effectLst/>
                          <a:latin typeface="Times New Roman" panose="02020603050405020304" pitchFamily="18" charset="0"/>
                          <a:ea typeface="Times New Roman" panose="02020603050405020304" pitchFamily="18" charset="0"/>
                        </a:rPr>
                        <a:t> </a:t>
                      </a:r>
                      <a:r>
                        <a:rPr lang="uk-UA" sz="2400" dirty="0">
                          <a:effectLst/>
                          <a:latin typeface="Times New Roman" panose="02020603050405020304" pitchFamily="18" charset="0"/>
                          <a:ea typeface="Times New Roman" panose="02020603050405020304" pitchFamily="18" charset="0"/>
                        </a:rPr>
                        <a:t>на</a:t>
                      </a:r>
                      <a:r>
                        <a:rPr lang="uk-UA" sz="2400" spc="-40" dirty="0">
                          <a:effectLst/>
                          <a:latin typeface="Times New Roman" panose="02020603050405020304" pitchFamily="18" charset="0"/>
                          <a:ea typeface="Times New Roman" panose="02020603050405020304" pitchFamily="18" charset="0"/>
                        </a:rPr>
                        <a:t> </a:t>
                      </a:r>
                      <a:r>
                        <a:rPr lang="uk-UA" sz="2400" spc="-10" dirty="0">
                          <a:effectLst/>
                          <a:latin typeface="Times New Roman" panose="02020603050405020304" pitchFamily="18" charset="0"/>
                          <a:ea typeface="Times New Roman" panose="02020603050405020304" pitchFamily="18" charset="0"/>
                        </a:rPr>
                        <a:t>вході:</a:t>
                      </a:r>
                      <a:endParaRPr lang="uk-UA" sz="24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uk-UA" sz="2400">
                          <a:effectLst/>
                          <a:latin typeface="Times New Roman" panose="02020603050405020304" pitchFamily="18" charset="0"/>
                          <a:ea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1995664"/>
                  </a:ext>
                </a:extLst>
              </a:tr>
              <a:tr h="358167">
                <a:tc>
                  <a:txBody>
                    <a:bodyPr/>
                    <a:lstStyle/>
                    <a:p>
                      <a:pPr marL="67945">
                        <a:spcBef>
                          <a:spcPts val="65"/>
                        </a:spcBef>
                        <a:spcAft>
                          <a:spcPts val="0"/>
                        </a:spcAft>
                      </a:pPr>
                      <a:r>
                        <a:rPr lang="uk-UA" sz="2400">
                          <a:effectLst/>
                          <a:latin typeface="Times New Roman" panose="02020603050405020304" pitchFamily="18" charset="0"/>
                          <a:ea typeface="Times New Roman" panose="02020603050405020304" pitchFamily="18" charset="0"/>
                        </a:rPr>
                        <a:t>-</a:t>
                      </a:r>
                      <a:r>
                        <a:rPr lang="uk-UA" sz="2400" spc="-50">
                          <a:effectLst/>
                          <a:latin typeface="Times New Roman" panose="02020603050405020304" pitchFamily="18" charset="0"/>
                          <a:ea typeface="Times New Roman" panose="02020603050405020304" pitchFamily="18" charset="0"/>
                        </a:rPr>
                        <a:t> </a:t>
                      </a:r>
                      <a:r>
                        <a:rPr lang="uk-UA" sz="2400">
                          <a:effectLst/>
                          <a:latin typeface="Times New Roman" panose="02020603050405020304" pitchFamily="18" charset="0"/>
                          <a:ea typeface="Times New Roman" panose="02020603050405020304" pitchFamily="18" charset="0"/>
                        </a:rPr>
                        <a:t>температура,</a:t>
                      </a:r>
                      <a:r>
                        <a:rPr lang="uk-UA" sz="2400" spc="-50">
                          <a:effectLst/>
                          <a:latin typeface="Times New Roman" panose="02020603050405020304" pitchFamily="18" charset="0"/>
                          <a:ea typeface="Times New Roman" panose="02020603050405020304" pitchFamily="18" charset="0"/>
                        </a:rPr>
                        <a:t> </a:t>
                      </a:r>
                      <a:r>
                        <a:rPr lang="uk-UA" sz="2400" spc="-25" baseline="30000">
                          <a:effectLst/>
                          <a:latin typeface="Times New Roman" panose="02020603050405020304" pitchFamily="18" charset="0"/>
                          <a:ea typeface="Times New Roman" panose="02020603050405020304" pitchFamily="18" charset="0"/>
                        </a:rPr>
                        <a:t>о</a:t>
                      </a:r>
                      <a:r>
                        <a:rPr lang="uk-UA" sz="2400" spc="-25">
                          <a:effectLst/>
                          <a:latin typeface="Times New Roman" panose="02020603050405020304" pitchFamily="18" charset="0"/>
                          <a:ea typeface="Times New Roman" panose="02020603050405020304" pitchFamily="18" charset="0"/>
                        </a:rPr>
                        <a:t>С</a:t>
                      </a:r>
                      <a:endParaRPr lang="uk-UA" sz="24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620" marR="1905" algn="ctr">
                        <a:spcBef>
                          <a:spcPts val="65"/>
                        </a:spcBef>
                        <a:spcAft>
                          <a:spcPts val="0"/>
                        </a:spcAft>
                      </a:pPr>
                      <a:r>
                        <a:rPr lang="uk-UA" sz="2400" spc="-25" dirty="0">
                          <a:effectLst/>
                          <a:latin typeface="Times New Roman" panose="02020603050405020304" pitchFamily="18" charset="0"/>
                          <a:ea typeface="Times New Roman" panose="02020603050405020304" pitchFamily="18" charset="0"/>
                        </a:rPr>
                        <a:t>340</a:t>
                      </a:r>
                      <a:endParaRPr lang="uk-UA" sz="24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8377009"/>
                  </a:ext>
                </a:extLst>
              </a:tr>
              <a:tr h="358167">
                <a:tc>
                  <a:txBody>
                    <a:bodyPr/>
                    <a:lstStyle/>
                    <a:p>
                      <a:pPr marL="67945">
                        <a:spcBef>
                          <a:spcPts val="65"/>
                        </a:spcBef>
                        <a:spcAft>
                          <a:spcPts val="0"/>
                        </a:spcAft>
                      </a:pPr>
                      <a:r>
                        <a:rPr lang="uk-UA" sz="2400">
                          <a:effectLst/>
                          <a:latin typeface="Times New Roman" panose="02020603050405020304" pitchFamily="18" charset="0"/>
                          <a:ea typeface="Times New Roman" panose="02020603050405020304" pitchFamily="18" charset="0"/>
                        </a:rPr>
                        <a:t>-</a:t>
                      </a:r>
                      <a:r>
                        <a:rPr lang="uk-UA" sz="2400" spc="-45">
                          <a:effectLst/>
                          <a:latin typeface="Times New Roman" panose="02020603050405020304" pitchFamily="18" charset="0"/>
                          <a:ea typeface="Times New Roman" panose="02020603050405020304" pitchFamily="18" charset="0"/>
                        </a:rPr>
                        <a:t> </a:t>
                      </a:r>
                      <a:r>
                        <a:rPr lang="uk-UA" sz="2400">
                          <a:effectLst/>
                          <a:latin typeface="Times New Roman" panose="02020603050405020304" pitchFamily="18" charset="0"/>
                          <a:ea typeface="Times New Roman" panose="02020603050405020304" pitchFamily="18" charset="0"/>
                        </a:rPr>
                        <a:t>тиск,</a:t>
                      </a:r>
                      <a:r>
                        <a:rPr lang="uk-UA" sz="2400" spc="-20">
                          <a:effectLst/>
                          <a:latin typeface="Times New Roman" panose="02020603050405020304" pitchFamily="18" charset="0"/>
                          <a:ea typeface="Times New Roman" panose="02020603050405020304" pitchFamily="18" charset="0"/>
                        </a:rPr>
                        <a:t> </a:t>
                      </a:r>
                      <a:r>
                        <a:rPr lang="uk-UA" sz="2400">
                          <a:effectLst/>
                          <a:latin typeface="Times New Roman" panose="02020603050405020304" pitchFamily="18" charset="0"/>
                          <a:ea typeface="Times New Roman" panose="02020603050405020304" pitchFamily="18" charset="0"/>
                        </a:rPr>
                        <a:t>МПа</a:t>
                      </a:r>
                      <a:r>
                        <a:rPr lang="uk-UA" sz="2400" spc="-25">
                          <a:effectLst/>
                          <a:latin typeface="Times New Roman" panose="02020603050405020304" pitchFamily="18" charset="0"/>
                          <a:ea typeface="Times New Roman" panose="02020603050405020304" pitchFamily="18" charset="0"/>
                        </a:rPr>
                        <a:t> </a:t>
                      </a:r>
                      <a:r>
                        <a:rPr lang="uk-UA" sz="2400">
                          <a:effectLst/>
                          <a:latin typeface="Times New Roman" panose="02020603050405020304" pitchFamily="18" charset="0"/>
                          <a:ea typeface="Times New Roman" panose="02020603050405020304" pitchFamily="18" charset="0"/>
                        </a:rPr>
                        <a:t>(кгс/см</a:t>
                      </a:r>
                      <a:r>
                        <a:rPr lang="uk-UA" sz="2400" spc="-30">
                          <a:effectLst/>
                          <a:latin typeface="Times New Roman" panose="02020603050405020304" pitchFamily="18" charset="0"/>
                          <a:ea typeface="Times New Roman" panose="02020603050405020304" pitchFamily="18" charset="0"/>
                        </a:rPr>
                        <a:t> </a:t>
                      </a:r>
                      <a:r>
                        <a:rPr lang="uk-UA" sz="2400" baseline="30000">
                          <a:effectLst/>
                          <a:latin typeface="Times New Roman" panose="02020603050405020304" pitchFamily="18" charset="0"/>
                          <a:ea typeface="Times New Roman" panose="02020603050405020304" pitchFamily="18" charset="0"/>
                        </a:rPr>
                        <a:t>2</a:t>
                      </a:r>
                      <a:r>
                        <a:rPr lang="uk-UA" sz="2400" spc="-90">
                          <a:effectLst/>
                          <a:latin typeface="Times New Roman" panose="02020603050405020304" pitchFamily="18" charset="0"/>
                          <a:ea typeface="Times New Roman" panose="02020603050405020304" pitchFamily="18" charset="0"/>
                        </a:rPr>
                        <a:t> </a:t>
                      </a:r>
                      <a:r>
                        <a:rPr lang="uk-UA" sz="2400" spc="-50">
                          <a:effectLst/>
                          <a:latin typeface="Times New Roman" panose="02020603050405020304" pitchFamily="18" charset="0"/>
                          <a:ea typeface="Times New Roman" panose="02020603050405020304" pitchFamily="18" charset="0"/>
                        </a:rPr>
                        <a:t>)</a:t>
                      </a:r>
                      <a:endParaRPr lang="uk-UA" sz="24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620" algn="ctr">
                        <a:spcBef>
                          <a:spcPts val="65"/>
                        </a:spcBef>
                        <a:spcAft>
                          <a:spcPts val="0"/>
                        </a:spcAft>
                      </a:pPr>
                      <a:r>
                        <a:rPr lang="uk-UA" sz="2400" dirty="0">
                          <a:effectLst/>
                          <a:latin typeface="Times New Roman" panose="02020603050405020304" pitchFamily="18" charset="0"/>
                          <a:ea typeface="Times New Roman" panose="02020603050405020304" pitchFamily="18" charset="0"/>
                        </a:rPr>
                        <a:t>2,35</a:t>
                      </a:r>
                      <a:r>
                        <a:rPr lang="uk-UA" sz="2400" spc="-25" dirty="0">
                          <a:effectLst/>
                          <a:latin typeface="Times New Roman" panose="02020603050405020304" pitchFamily="18" charset="0"/>
                          <a:ea typeface="Times New Roman" panose="02020603050405020304" pitchFamily="18" charset="0"/>
                        </a:rPr>
                        <a:t> </a:t>
                      </a:r>
                      <a:r>
                        <a:rPr lang="uk-UA" sz="2400" spc="-10" dirty="0">
                          <a:effectLst/>
                          <a:latin typeface="Times New Roman" panose="02020603050405020304" pitchFamily="18" charset="0"/>
                          <a:ea typeface="Times New Roman" panose="02020603050405020304" pitchFamily="18" charset="0"/>
                        </a:rPr>
                        <a:t>(24,0)</a:t>
                      </a:r>
                      <a:endParaRPr lang="uk-UA" sz="24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5507686"/>
                  </a:ext>
                </a:extLst>
              </a:tr>
              <a:tr h="358167">
                <a:tc>
                  <a:txBody>
                    <a:bodyPr/>
                    <a:lstStyle/>
                    <a:p>
                      <a:pPr marL="67945">
                        <a:spcBef>
                          <a:spcPts val="65"/>
                        </a:spcBef>
                        <a:spcAft>
                          <a:spcPts val="0"/>
                        </a:spcAft>
                      </a:pPr>
                      <a:r>
                        <a:rPr lang="uk-UA" sz="2400" dirty="0">
                          <a:effectLst/>
                          <a:latin typeface="Times New Roman" panose="02020603050405020304" pitchFamily="18" charset="0"/>
                          <a:ea typeface="Times New Roman" panose="02020603050405020304" pitchFamily="18" charset="0"/>
                        </a:rPr>
                        <a:t>6.</a:t>
                      </a:r>
                      <a:r>
                        <a:rPr lang="uk-UA" sz="2400" spc="-45" dirty="0">
                          <a:effectLst/>
                          <a:latin typeface="Times New Roman" panose="02020603050405020304" pitchFamily="18" charset="0"/>
                          <a:ea typeface="Times New Roman" panose="02020603050405020304" pitchFamily="18" charset="0"/>
                        </a:rPr>
                        <a:t> </a:t>
                      </a:r>
                      <a:r>
                        <a:rPr lang="uk-UA" sz="2400" dirty="0">
                          <a:effectLst/>
                          <a:latin typeface="Times New Roman" panose="02020603050405020304" pitchFamily="18" charset="0"/>
                          <a:ea typeface="Times New Roman" panose="02020603050405020304" pitchFamily="18" charset="0"/>
                        </a:rPr>
                        <a:t>Температура</a:t>
                      </a:r>
                      <a:r>
                        <a:rPr lang="uk-UA" sz="2400" spc="-45" dirty="0">
                          <a:effectLst/>
                          <a:latin typeface="Times New Roman" panose="02020603050405020304" pitchFamily="18" charset="0"/>
                          <a:ea typeface="Times New Roman" panose="02020603050405020304" pitchFamily="18" charset="0"/>
                        </a:rPr>
                        <a:t> </a:t>
                      </a:r>
                      <a:r>
                        <a:rPr lang="uk-UA" sz="2400" dirty="0">
                          <a:solidFill>
                            <a:schemeClr val="tx1"/>
                          </a:solidFill>
                          <a:effectLst/>
                          <a:latin typeface="Times New Roman" panose="02020603050405020304" pitchFamily="18" charset="0"/>
                          <a:ea typeface="Times New Roman" panose="02020603050405020304" pitchFamily="18" charset="0"/>
                        </a:rPr>
                        <a:t>живильної</a:t>
                      </a:r>
                      <a:r>
                        <a:rPr lang="uk-UA" sz="2400" spc="-40" dirty="0">
                          <a:solidFill>
                            <a:schemeClr val="tx1"/>
                          </a:solidFill>
                          <a:effectLst/>
                          <a:latin typeface="Times New Roman" panose="02020603050405020304" pitchFamily="18" charset="0"/>
                          <a:ea typeface="Times New Roman" panose="02020603050405020304" pitchFamily="18" charset="0"/>
                        </a:rPr>
                        <a:t> </a:t>
                      </a:r>
                      <a:r>
                        <a:rPr lang="uk-UA" sz="2400" dirty="0">
                          <a:effectLst/>
                          <a:latin typeface="Times New Roman" panose="02020603050405020304" pitchFamily="18" charset="0"/>
                          <a:ea typeface="Times New Roman" panose="02020603050405020304" pitchFamily="18" charset="0"/>
                        </a:rPr>
                        <a:t>води,</a:t>
                      </a:r>
                      <a:r>
                        <a:rPr lang="uk-UA" sz="2400" spc="-45" dirty="0">
                          <a:effectLst/>
                          <a:latin typeface="Times New Roman" panose="02020603050405020304" pitchFamily="18" charset="0"/>
                          <a:ea typeface="Times New Roman" panose="02020603050405020304" pitchFamily="18" charset="0"/>
                        </a:rPr>
                        <a:t> </a:t>
                      </a:r>
                      <a:r>
                        <a:rPr lang="uk-UA" sz="2400" spc="-25" baseline="30000" dirty="0" err="1">
                          <a:effectLst/>
                          <a:latin typeface="Times New Roman" panose="02020603050405020304" pitchFamily="18" charset="0"/>
                          <a:ea typeface="Times New Roman" panose="02020603050405020304" pitchFamily="18" charset="0"/>
                        </a:rPr>
                        <a:t>о</a:t>
                      </a:r>
                      <a:r>
                        <a:rPr lang="uk-UA" sz="2400" spc="-25" dirty="0" err="1">
                          <a:effectLst/>
                          <a:latin typeface="Times New Roman" panose="02020603050405020304" pitchFamily="18" charset="0"/>
                          <a:ea typeface="Times New Roman" panose="02020603050405020304" pitchFamily="18" charset="0"/>
                        </a:rPr>
                        <a:t>С</a:t>
                      </a:r>
                      <a:endParaRPr lang="uk-UA" sz="24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620" marR="1905" algn="ctr">
                        <a:spcBef>
                          <a:spcPts val="65"/>
                        </a:spcBef>
                        <a:spcAft>
                          <a:spcPts val="0"/>
                        </a:spcAft>
                      </a:pPr>
                      <a:r>
                        <a:rPr lang="uk-UA" sz="2400" spc="-25" dirty="0">
                          <a:effectLst/>
                          <a:latin typeface="Times New Roman" panose="02020603050405020304" pitchFamily="18" charset="0"/>
                          <a:ea typeface="Times New Roman" panose="02020603050405020304" pitchFamily="18" charset="0"/>
                        </a:rPr>
                        <a:t>235</a:t>
                      </a:r>
                      <a:endParaRPr lang="uk-UA" sz="24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5650398"/>
                  </a:ext>
                </a:extLst>
              </a:tr>
            </a:tbl>
          </a:graphicData>
        </a:graphic>
      </p:graphicFrame>
    </p:spTree>
    <p:extLst>
      <p:ext uri="{BB962C8B-B14F-4D97-AF65-F5344CB8AC3E}">
        <p14:creationId xmlns:p14="http://schemas.microsoft.com/office/powerpoint/2010/main" val="1696007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28" descr="Изображение выглядит как зарисовка, рисунок, диаграмма, Технический чертеж&#10;&#10;Автоматически созданное описание">
            <a:extLst>
              <a:ext uri="{FF2B5EF4-FFF2-40B4-BE49-F238E27FC236}">
                <a16:creationId xmlns:a16="http://schemas.microsoft.com/office/drawing/2014/main" id="{E13FDC0D-A62D-8536-96C8-79275CF2AF33}"/>
              </a:ext>
            </a:extLst>
          </p:cNvPr>
          <p:cNvPicPr>
            <a:picLocks/>
          </p:cNvPicPr>
          <p:nvPr/>
        </p:nvPicPr>
        <p:blipFill>
          <a:blip r:embed="rId2" cstate="print"/>
          <a:stretch>
            <a:fillRect/>
          </a:stretch>
        </p:blipFill>
        <p:spPr>
          <a:xfrm>
            <a:off x="6461764" y="205187"/>
            <a:ext cx="5486398" cy="6287053"/>
          </a:xfrm>
          <a:prstGeom prst="rect">
            <a:avLst/>
          </a:prstGeom>
        </p:spPr>
      </p:pic>
      <p:sp>
        <p:nvSpPr>
          <p:cNvPr id="3" name="TextBox 2">
            <a:extLst>
              <a:ext uri="{FF2B5EF4-FFF2-40B4-BE49-F238E27FC236}">
                <a16:creationId xmlns:a16="http://schemas.microsoft.com/office/drawing/2014/main" id="{BA66646F-3346-2E7E-4BC3-673B94282C98}"/>
              </a:ext>
            </a:extLst>
          </p:cNvPr>
          <p:cNvSpPr txBox="1"/>
          <p:nvPr/>
        </p:nvSpPr>
        <p:spPr>
          <a:xfrm>
            <a:off x="447044" y="205187"/>
            <a:ext cx="5415278" cy="11339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nSpc>
                <a:spcPct val="150000"/>
              </a:lnSpc>
            </a:pPr>
            <a:r>
              <a:rPr lang="uk-UA" sz="2400" b="1">
                <a:effectLst/>
                <a:latin typeface="Times New Roman" panose="02020603050405020304" pitchFamily="18" charset="0"/>
                <a:ea typeface="Times New Roman" panose="02020603050405020304" pitchFamily="18" charset="0"/>
              </a:rPr>
              <a:t>Технічні пропозиції з модернізації топкової камери котла ТП-100А</a:t>
            </a:r>
            <a:endParaRPr lang="uk-UA" sz="24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C095C6A1-51B2-D712-3D60-8006DF703C75}"/>
              </a:ext>
            </a:extLst>
          </p:cNvPr>
          <p:cNvSpPr txBox="1"/>
          <p:nvPr/>
        </p:nvSpPr>
        <p:spPr>
          <a:xfrm>
            <a:off x="396240" y="1989399"/>
            <a:ext cx="5415278" cy="4191981"/>
          </a:xfrm>
          <a:prstGeom prst="rect">
            <a:avLst/>
          </a:prstGeom>
          <a:noFill/>
        </p:spPr>
        <p:txBody>
          <a:bodyPr wrap="square">
            <a:spAutoFit/>
          </a:bodyPr>
          <a:lstStyle/>
          <a:p>
            <a:pPr algn="just">
              <a:lnSpc>
                <a:spcPct val="150000"/>
              </a:lnSpc>
            </a:pPr>
            <a:r>
              <a:rPr lang="uk-UA" sz="2000" b="1">
                <a:effectLst/>
                <a:latin typeface="Times New Roman" panose="02020603050405020304" pitchFamily="18" charset="0"/>
                <a:ea typeface="Times New Roman" panose="02020603050405020304" pitchFamily="18" charset="0"/>
              </a:rPr>
              <a:t>З метою забезпечення ефективної довгострокової роботи котлоагрегату ТП-100А без присмоктів холодного повітря в топкову камеру та з надійним виходом рідкого шлаку, а також підвищення надійності та техніко-економічних показників роботи котла, пропонується</a:t>
            </a:r>
            <a:r>
              <a:rPr lang="uk-UA" sz="2000" b="1" spc="200">
                <a:effectLst/>
                <a:latin typeface="Times New Roman" panose="02020603050405020304" pitchFamily="18" charset="0"/>
                <a:ea typeface="Times New Roman" panose="02020603050405020304" pitchFamily="18" charset="0"/>
              </a:rPr>
              <a:t> </a:t>
            </a:r>
            <a:r>
              <a:rPr lang="uk-UA" sz="2000" b="1">
                <a:effectLst/>
                <a:latin typeface="Times New Roman" panose="02020603050405020304" pitchFamily="18" charset="0"/>
                <a:ea typeface="Times New Roman" panose="02020603050405020304" pitchFamily="18" charset="0"/>
              </a:rPr>
              <a:t>виконати топкову камеру котла повністю або частково газощільною</a:t>
            </a:r>
            <a:r>
              <a:rPr lang="uk-UA" sz="1800">
                <a:effectLst/>
                <a:latin typeface="Times New Roman" panose="02020603050405020304" pitchFamily="18" charset="0"/>
                <a:ea typeface="Times New Roman" panose="02020603050405020304" pitchFamily="18" charset="0"/>
              </a:rPr>
              <a:t>.</a:t>
            </a:r>
            <a:endParaRPr lang="uk-UA"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20261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D92ED0-9941-64A8-ACE5-E3E072FD7CDA}"/>
              </a:ext>
            </a:extLst>
          </p:cNvPr>
          <p:cNvSpPr txBox="1"/>
          <p:nvPr/>
        </p:nvSpPr>
        <p:spPr>
          <a:xfrm>
            <a:off x="467360" y="175032"/>
            <a:ext cx="5384800" cy="11339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nSpc>
                <a:spcPct val="150000"/>
              </a:lnSpc>
            </a:pPr>
            <a:r>
              <a:rPr lang="uk-UA" sz="2400" b="1">
                <a:effectLst/>
                <a:latin typeface="Times New Roman" panose="02020603050405020304" pitchFamily="18" charset="0"/>
                <a:ea typeface="Times New Roman" panose="02020603050405020304" pitchFamily="18" charset="0"/>
              </a:rPr>
              <a:t>Технічні</a:t>
            </a:r>
            <a:r>
              <a:rPr lang="uk-UA" sz="2400" b="1" spc="-40">
                <a:effectLst/>
                <a:latin typeface="Times New Roman" panose="02020603050405020304" pitchFamily="18" charset="0"/>
                <a:ea typeface="Times New Roman" panose="02020603050405020304" pitchFamily="18" charset="0"/>
              </a:rPr>
              <a:t> </a:t>
            </a:r>
            <a:r>
              <a:rPr lang="uk-UA" sz="2400" b="1">
                <a:effectLst/>
                <a:latin typeface="Times New Roman" panose="02020603050405020304" pitchFamily="18" charset="0"/>
                <a:ea typeface="Times New Roman" panose="02020603050405020304" pitchFamily="18" charset="0"/>
              </a:rPr>
              <a:t>рішення</a:t>
            </a:r>
            <a:r>
              <a:rPr lang="uk-UA" sz="2400" b="1" spc="-55">
                <a:effectLst/>
                <a:latin typeface="Times New Roman" panose="02020603050405020304" pitchFamily="18" charset="0"/>
                <a:ea typeface="Times New Roman" panose="02020603050405020304" pitchFamily="18" charset="0"/>
              </a:rPr>
              <a:t> </a:t>
            </a:r>
            <a:r>
              <a:rPr lang="uk-UA" sz="2400" b="1">
                <a:effectLst/>
                <a:latin typeface="Times New Roman" panose="02020603050405020304" pitchFamily="18" charset="0"/>
                <a:ea typeface="Times New Roman" panose="02020603050405020304" pitchFamily="18" charset="0"/>
              </a:rPr>
              <a:t>по</a:t>
            </a:r>
            <a:r>
              <a:rPr lang="uk-UA" sz="2400" b="1" spc="-45">
                <a:effectLst/>
                <a:latin typeface="Times New Roman" panose="02020603050405020304" pitchFamily="18" charset="0"/>
                <a:ea typeface="Times New Roman" panose="02020603050405020304" pitchFamily="18" charset="0"/>
              </a:rPr>
              <a:t> </a:t>
            </a:r>
            <a:r>
              <a:rPr lang="uk-UA" sz="2400" b="1">
                <a:effectLst/>
                <a:latin typeface="Times New Roman" panose="02020603050405020304" pitchFamily="18" charset="0"/>
                <a:ea typeface="Times New Roman" panose="02020603050405020304" pitchFamily="18" charset="0"/>
              </a:rPr>
              <a:t>модернізації</a:t>
            </a:r>
            <a:r>
              <a:rPr lang="uk-UA" sz="2400" b="1" spc="-40">
                <a:effectLst/>
                <a:latin typeface="Times New Roman" panose="02020603050405020304" pitchFamily="18" charset="0"/>
                <a:ea typeface="Times New Roman" panose="02020603050405020304" pitchFamily="18" charset="0"/>
              </a:rPr>
              <a:t> </a:t>
            </a:r>
            <a:r>
              <a:rPr lang="uk-UA" sz="2400" b="1">
                <a:effectLst/>
                <a:latin typeface="Times New Roman" panose="02020603050405020304" pitchFamily="18" charset="0"/>
                <a:ea typeface="Times New Roman" panose="02020603050405020304" pitchFamily="18" charset="0"/>
              </a:rPr>
              <a:t>топкової камери котла ТП-100А</a:t>
            </a:r>
            <a:endParaRPr lang="uk-UA" sz="24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AB7B127E-1266-5620-AD7F-B35E5B274522}"/>
              </a:ext>
            </a:extLst>
          </p:cNvPr>
          <p:cNvSpPr txBox="1"/>
          <p:nvPr/>
        </p:nvSpPr>
        <p:spPr>
          <a:xfrm>
            <a:off x="274320" y="1265470"/>
            <a:ext cx="6177280" cy="5444054"/>
          </a:xfrm>
          <a:prstGeom prst="rect">
            <a:avLst/>
          </a:prstGeom>
          <a:noFill/>
        </p:spPr>
        <p:txBody>
          <a:bodyPr wrap="square">
            <a:spAutoFit/>
          </a:bodyPr>
          <a:lstStyle/>
          <a:p>
            <a:pPr algn="just">
              <a:lnSpc>
                <a:spcPct val="150000"/>
              </a:lnSpc>
              <a:tabLst>
                <a:tab pos="450215" algn="l"/>
                <a:tab pos="540385" algn="l"/>
              </a:tabLst>
            </a:pPr>
            <a:r>
              <a:rPr lang="uk-UA" sz="2400" b="1">
                <a:effectLst/>
                <a:latin typeface="Times New Roman" panose="02020603050405020304" pitchFamily="18" charset="0"/>
                <a:ea typeface="Times New Roman" panose="02020603050405020304" pitchFamily="18" charset="0"/>
              </a:rPr>
              <a:t>-</a:t>
            </a:r>
            <a:r>
              <a:rPr lang="uk-UA" sz="1800" b="1">
                <a:effectLst/>
                <a:latin typeface="Times New Roman" panose="02020603050405020304" pitchFamily="18" charset="0"/>
                <a:ea typeface="Times New Roman" panose="02020603050405020304" pitchFamily="18" charset="0"/>
              </a:rPr>
              <a:t>Випарні екрани топки виконуються повністю газощільними від вхідних (нижніх) до вихідних (верхніх) колекторів.</a:t>
            </a:r>
            <a:endParaRPr lang="uk-UA" sz="1400" b="1">
              <a:effectLst/>
              <a:latin typeface="Times New Roman" panose="02020603050405020304" pitchFamily="18" charset="0"/>
              <a:ea typeface="Times New Roman" panose="02020603050405020304" pitchFamily="18" charset="0"/>
            </a:endParaRPr>
          </a:p>
          <a:p>
            <a:pPr algn="just">
              <a:lnSpc>
                <a:spcPct val="150000"/>
              </a:lnSpc>
              <a:tabLst>
                <a:tab pos="450215" algn="l"/>
                <a:tab pos="540385" algn="l"/>
              </a:tabLst>
            </a:pPr>
            <a:r>
              <a:rPr lang="uk-UA" sz="2400" b="1">
                <a:effectLst/>
                <a:latin typeface="Times New Roman" panose="02020603050405020304" pitchFamily="18" charset="0"/>
                <a:ea typeface="Times New Roman" panose="02020603050405020304" pitchFamily="18" charset="0"/>
              </a:rPr>
              <a:t>-</a:t>
            </a:r>
            <a:r>
              <a:rPr lang="uk-UA" sz="1800" b="1">
                <a:effectLst/>
                <a:latin typeface="Times New Roman" panose="02020603050405020304" pitchFamily="18" charset="0"/>
                <a:ea typeface="Times New Roman" panose="02020603050405020304" pitchFamily="18" charset="0"/>
              </a:rPr>
              <a:t>Фронтовий, задній та </a:t>
            </a:r>
            <a:r>
              <a:rPr lang="uk-UA" sz="2000" b="1">
                <a:effectLst/>
                <a:latin typeface="Times New Roman" panose="02020603050405020304" pitchFamily="18" charset="0"/>
                <a:ea typeface="Times New Roman" panose="02020603050405020304" pitchFamily="18" charset="0"/>
              </a:rPr>
              <a:t>бокові</a:t>
            </a:r>
            <a:r>
              <a:rPr lang="uk-UA" sz="1800" b="1">
                <a:effectLst/>
                <a:latin typeface="Times New Roman" panose="02020603050405020304" pitchFamily="18" charset="0"/>
                <a:ea typeface="Times New Roman" panose="02020603050405020304" pitchFamily="18" charset="0"/>
              </a:rPr>
              <a:t> екрани топки з вхідними та вихідними колекторами виконуються газощільними із суцільнозварних панелей із труб Ø60х6 мм (сталь 20) з кроком 80 мм.</a:t>
            </a:r>
            <a:endParaRPr lang="uk-UA" sz="1400" b="1">
              <a:effectLst/>
              <a:latin typeface="Times New Roman" panose="02020603050405020304" pitchFamily="18" charset="0"/>
              <a:ea typeface="Times New Roman" panose="02020603050405020304" pitchFamily="18" charset="0"/>
            </a:endParaRPr>
          </a:p>
          <a:p>
            <a:pPr algn="just">
              <a:lnSpc>
                <a:spcPct val="150000"/>
              </a:lnSpc>
              <a:tabLst>
                <a:tab pos="450215" algn="l"/>
                <a:tab pos="540385" algn="l"/>
              </a:tabLst>
            </a:pPr>
            <a:r>
              <a:rPr lang="uk-UA" sz="2400" b="1">
                <a:effectLst/>
                <a:latin typeface="Times New Roman" panose="02020603050405020304" pitchFamily="18" charset="0"/>
                <a:ea typeface="Times New Roman" panose="02020603050405020304" pitchFamily="18" charset="0"/>
              </a:rPr>
              <a:t>-</a:t>
            </a:r>
            <a:r>
              <a:rPr lang="uk-UA" sz="1800" b="1">
                <a:effectLst/>
                <a:latin typeface="Times New Roman" panose="02020603050405020304" pitchFamily="18" charset="0"/>
                <a:ea typeface="Times New Roman" panose="02020603050405020304" pitchFamily="18" charset="0"/>
              </a:rPr>
              <a:t>Двосвітній екран топки з вхідними та вихідними колекторами виконується у верхній вертикальній частині гладкотрубним із труб Ø60х6 мм (сталь 20) з кроком 64 мм, у нижній похилій частині – газощільним із труб Ø50х5,5 мм (сталь 20) мм з кроком 64 мм.</a:t>
            </a:r>
            <a:endParaRPr lang="uk-UA" sz="1400" b="1" dirty="0">
              <a:effectLst/>
              <a:latin typeface="Times New Roman" panose="02020603050405020304" pitchFamily="18" charset="0"/>
              <a:ea typeface="Times New Roman" panose="02020603050405020304" pitchFamily="18" charset="0"/>
            </a:endParaRPr>
          </a:p>
        </p:txBody>
      </p:sp>
      <p:pic>
        <p:nvPicPr>
          <p:cNvPr id="6" name="Рисунок 5" descr="Изображение выглядит как текст, диаграмма, Параллельный&#10;&#10;Автоматически созданное описание">
            <a:extLst>
              <a:ext uri="{FF2B5EF4-FFF2-40B4-BE49-F238E27FC236}">
                <a16:creationId xmlns:a16="http://schemas.microsoft.com/office/drawing/2014/main" id="{C125B710-0C11-97DB-783D-120264B4FB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34702" y="270396"/>
            <a:ext cx="5545538" cy="6317208"/>
          </a:xfrm>
          <a:prstGeom prst="rect">
            <a:avLst/>
          </a:prstGeom>
          <a:noFill/>
        </p:spPr>
      </p:pic>
    </p:spTree>
    <p:extLst>
      <p:ext uri="{BB962C8B-B14F-4D97-AF65-F5344CB8AC3E}">
        <p14:creationId xmlns:p14="http://schemas.microsoft.com/office/powerpoint/2010/main" val="230470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Луганск">
            <a:extLst>
              <a:ext uri="{FF2B5EF4-FFF2-40B4-BE49-F238E27FC236}">
                <a16:creationId xmlns:a16="http://schemas.microsoft.com/office/drawing/2014/main" id="{CA727F03-D619-BAA7-7380-311438508D0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2080" y="955040"/>
            <a:ext cx="4389437" cy="569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A7CE5D3A-6E01-6F34-DA0E-9ECE283D46E0}"/>
              </a:ext>
            </a:extLst>
          </p:cNvPr>
          <p:cNvSpPr txBox="1"/>
          <p:nvPr/>
        </p:nvSpPr>
        <p:spPr>
          <a:xfrm>
            <a:off x="233680" y="208280"/>
            <a:ext cx="11635684"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r>
              <a:rPr lang="ru-RU" sz="2400" b="1" spc="-20">
                <a:effectLst/>
                <a:latin typeface="Times New Roman" panose="02020603050405020304" pitchFamily="18" charset="0"/>
                <a:ea typeface="Aptos" panose="020B0004020202020204" pitchFamily="34" charset="0"/>
                <a:cs typeface="Times New Roman" panose="02020603050405020304" pitchFamily="18" charset="0"/>
              </a:rPr>
              <a:t>Переваги </a:t>
            </a:r>
            <a:r>
              <a:rPr lang="ru-RU" sz="2400" b="1">
                <a:effectLst/>
                <a:latin typeface="Times New Roman" panose="02020603050405020304" pitchFamily="18" charset="0"/>
                <a:ea typeface="Aptos" panose="020B0004020202020204" pitchFamily="34" charset="0"/>
                <a:cs typeface="Times New Roman" panose="02020603050405020304" pitchFamily="18" charset="0"/>
              </a:rPr>
              <a:t>модернізації</a:t>
            </a:r>
            <a:r>
              <a:rPr lang="ru-RU" sz="2400" b="1" spc="-50">
                <a:effectLst/>
                <a:latin typeface="Times New Roman" panose="02020603050405020304" pitchFamily="18" charset="0"/>
                <a:ea typeface="Aptos" panose="020B0004020202020204" pitchFamily="34" charset="0"/>
                <a:cs typeface="Times New Roman" panose="02020603050405020304" pitchFamily="18" charset="0"/>
              </a:rPr>
              <a:t> </a:t>
            </a:r>
            <a:r>
              <a:rPr lang="ru-RU" sz="2400" b="1">
                <a:effectLst/>
                <a:latin typeface="Times New Roman" panose="02020603050405020304" pitchFamily="18" charset="0"/>
                <a:ea typeface="Aptos" panose="020B0004020202020204" pitchFamily="34" charset="0"/>
                <a:cs typeface="Times New Roman" panose="02020603050405020304" pitchFamily="18" charset="0"/>
              </a:rPr>
              <a:t>котла</a:t>
            </a:r>
            <a:r>
              <a:rPr lang="ru-RU" sz="2400" b="1" spc="-50">
                <a:effectLst/>
                <a:latin typeface="Times New Roman" panose="02020603050405020304" pitchFamily="18" charset="0"/>
                <a:ea typeface="Aptos" panose="020B0004020202020204" pitchFamily="34" charset="0"/>
                <a:cs typeface="Times New Roman" panose="02020603050405020304" pitchFamily="18" charset="0"/>
              </a:rPr>
              <a:t> </a:t>
            </a:r>
            <a:r>
              <a:rPr lang="ru-RU" sz="2400" b="1">
                <a:effectLst/>
                <a:latin typeface="Times New Roman" panose="02020603050405020304" pitchFamily="18" charset="0"/>
                <a:ea typeface="Aptos" panose="020B0004020202020204" pitchFamily="34" charset="0"/>
                <a:cs typeface="Times New Roman" panose="02020603050405020304" pitchFamily="18" charset="0"/>
              </a:rPr>
              <a:t>ТП-</a:t>
            </a:r>
            <a:r>
              <a:rPr lang="ru-RU" sz="2400" b="1" spc="-20">
                <a:effectLst/>
                <a:latin typeface="Times New Roman" panose="02020603050405020304" pitchFamily="18" charset="0"/>
                <a:ea typeface="Aptos" panose="020B0004020202020204" pitchFamily="34" charset="0"/>
                <a:cs typeface="Times New Roman" panose="02020603050405020304" pitchFamily="18" charset="0"/>
              </a:rPr>
              <a:t>100А з заміною топкової камери на газощільну</a:t>
            </a:r>
            <a:endParaRPr lang="uk-UA"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78F77F0-6729-935E-2963-B97955A1F3FA}"/>
              </a:ext>
            </a:extLst>
          </p:cNvPr>
          <p:cNvSpPr txBox="1"/>
          <p:nvPr/>
        </p:nvSpPr>
        <p:spPr>
          <a:xfrm>
            <a:off x="3941765" y="740410"/>
            <a:ext cx="7721600" cy="5909310"/>
          </a:xfrm>
          <a:prstGeom prst="rect">
            <a:avLst/>
          </a:prstGeom>
          <a:noFill/>
        </p:spPr>
        <p:txBody>
          <a:bodyPr wrap="square">
            <a:spAutoFit/>
          </a:bodyPr>
          <a:lstStyle/>
          <a:p>
            <a:pPr algn="just">
              <a:tabLst>
                <a:tab pos="450215" algn="l"/>
                <a:tab pos="540385" algn="l"/>
              </a:tabLst>
            </a:pPr>
            <a:r>
              <a:rPr lang="uk-UA" sz="1800" b="1" spc="-20" dirty="0">
                <a:effectLst/>
                <a:latin typeface="Times New Roman" panose="02020603050405020304" pitchFamily="18" charset="0"/>
                <a:ea typeface="Times New Roman" panose="02020603050405020304" pitchFamily="18" charset="0"/>
              </a:rPr>
              <a:t>-	виключаються неорганізовані присоси холодного повітря у топку на весь період експлуатації котла;</a:t>
            </a:r>
            <a:endParaRPr lang="uk-UA" sz="1800" b="1" dirty="0">
              <a:effectLst/>
              <a:latin typeface="Times New Roman" panose="02020603050405020304" pitchFamily="18" charset="0"/>
              <a:ea typeface="Times New Roman" panose="02020603050405020304" pitchFamily="18" charset="0"/>
            </a:endParaRPr>
          </a:p>
          <a:p>
            <a:pPr algn="just">
              <a:tabLst>
                <a:tab pos="450215" algn="l"/>
                <a:tab pos="540385" algn="l"/>
              </a:tabLst>
            </a:pPr>
            <a:r>
              <a:rPr lang="uk-UA" sz="1800" b="1" spc="-20" dirty="0">
                <a:effectLst/>
                <a:latin typeface="Times New Roman" panose="02020603050405020304" pitchFamily="18" charset="0"/>
                <a:ea typeface="Times New Roman" panose="02020603050405020304" pitchFamily="18" charset="0"/>
              </a:rPr>
              <a:t>-	стабільність ведення паливно-повітряних режимів пальників протягом усього терміну експлуатації котла;</a:t>
            </a:r>
            <a:endParaRPr lang="uk-UA" sz="1800" b="1" dirty="0">
              <a:effectLst/>
              <a:latin typeface="Times New Roman" panose="02020603050405020304" pitchFamily="18" charset="0"/>
              <a:ea typeface="Times New Roman" panose="02020603050405020304" pitchFamily="18" charset="0"/>
            </a:endParaRPr>
          </a:p>
          <a:p>
            <a:pPr algn="just">
              <a:tabLst>
                <a:tab pos="450215" algn="l"/>
                <a:tab pos="540385" algn="l"/>
              </a:tabLst>
            </a:pPr>
            <a:r>
              <a:rPr lang="uk-UA" sz="1800" b="1" spc="-20" dirty="0">
                <a:effectLst/>
                <a:latin typeface="Times New Roman" panose="02020603050405020304" pitchFamily="18" charset="0"/>
                <a:ea typeface="Times New Roman" panose="02020603050405020304" pitchFamily="18" charset="0"/>
              </a:rPr>
              <a:t>-	високу ефективність спалювання палива (з мінімальним механічним та хімічним недопалом);</a:t>
            </a:r>
            <a:endParaRPr lang="uk-UA" sz="1800" b="1" dirty="0">
              <a:effectLst/>
              <a:latin typeface="Times New Roman" panose="02020603050405020304" pitchFamily="18" charset="0"/>
              <a:ea typeface="Times New Roman" panose="02020603050405020304" pitchFamily="18" charset="0"/>
            </a:endParaRPr>
          </a:p>
          <a:p>
            <a:pPr algn="just">
              <a:tabLst>
                <a:tab pos="450215" algn="l"/>
                <a:tab pos="540385" algn="l"/>
              </a:tabLst>
            </a:pPr>
            <a:r>
              <a:rPr lang="uk-UA" sz="1800" b="1" spc="-20" dirty="0">
                <a:effectLst/>
                <a:latin typeface="Times New Roman" panose="02020603050405020304" pitchFamily="18" charset="0"/>
                <a:ea typeface="Times New Roman" panose="02020603050405020304" pitchFamily="18" charset="0"/>
              </a:rPr>
              <a:t>-	зручність автоматизації ведення топкового процесу при стабільному підтримці співвідношення паливо-повітря у топці без присосів;</a:t>
            </a:r>
            <a:endParaRPr lang="uk-UA" sz="1800" b="1" dirty="0">
              <a:effectLst/>
              <a:latin typeface="Times New Roman" panose="02020603050405020304" pitchFamily="18" charset="0"/>
              <a:ea typeface="Times New Roman" panose="02020603050405020304" pitchFamily="18" charset="0"/>
            </a:endParaRPr>
          </a:p>
          <a:p>
            <a:pPr algn="just">
              <a:tabLst>
                <a:tab pos="450215" algn="l"/>
                <a:tab pos="540385" algn="l"/>
              </a:tabLst>
            </a:pPr>
            <a:r>
              <a:rPr lang="uk-UA" sz="1800" b="1" spc="-20" dirty="0">
                <a:effectLst/>
                <a:latin typeface="Times New Roman" panose="02020603050405020304" pitchFamily="18" charset="0"/>
                <a:ea typeface="Times New Roman" panose="02020603050405020304" pitchFamily="18" charset="0"/>
              </a:rPr>
              <a:t>-	надійність роботи поверхонь нагріву топки за рахунок відсутності виходу окремих труб екранів з ранжирі, тим самим зберігаючи від руйнування футеровку запалювального поясу;</a:t>
            </a:r>
            <a:endParaRPr lang="uk-UA" sz="1800" b="1" dirty="0">
              <a:effectLst/>
              <a:latin typeface="Times New Roman" panose="02020603050405020304" pitchFamily="18" charset="0"/>
              <a:ea typeface="Times New Roman" panose="02020603050405020304" pitchFamily="18" charset="0"/>
            </a:endParaRPr>
          </a:p>
          <a:p>
            <a:pPr algn="just">
              <a:tabLst>
                <a:tab pos="450215" algn="l"/>
                <a:tab pos="540385" algn="l"/>
              </a:tabLst>
            </a:pPr>
            <a:r>
              <a:rPr lang="uk-UA" sz="1800" b="1" spc="-20" dirty="0">
                <a:effectLst/>
                <a:latin typeface="Times New Roman" panose="02020603050405020304" pitchFamily="18" charset="0"/>
                <a:ea typeface="Times New Roman" panose="02020603050405020304" pitchFamily="18" charset="0"/>
              </a:rPr>
              <a:t>-	збільшення міжремонтного періоду;</a:t>
            </a:r>
            <a:endParaRPr lang="uk-UA" sz="1800" b="1" dirty="0">
              <a:effectLst/>
              <a:latin typeface="Times New Roman" panose="02020603050405020304" pitchFamily="18" charset="0"/>
              <a:ea typeface="Times New Roman" panose="02020603050405020304" pitchFamily="18" charset="0"/>
            </a:endParaRPr>
          </a:p>
          <a:p>
            <a:pPr algn="just">
              <a:tabLst>
                <a:tab pos="450215" algn="l"/>
                <a:tab pos="540385" algn="l"/>
              </a:tabLst>
            </a:pPr>
            <a:r>
              <a:rPr lang="uk-UA" sz="1800" b="1" spc="-20" dirty="0">
                <a:effectLst/>
                <a:latin typeface="Times New Roman" panose="02020603050405020304" pitchFamily="18" charset="0"/>
                <a:ea typeface="Times New Roman" panose="02020603050405020304" pitchFamily="18" charset="0"/>
              </a:rPr>
              <a:t>-	можливість ефективнішого придушення шкідливих викидів топковими методами;</a:t>
            </a:r>
            <a:endParaRPr lang="uk-UA" sz="1800" b="1" dirty="0">
              <a:effectLst/>
              <a:latin typeface="Times New Roman" panose="02020603050405020304" pitchFamily="18" charset="0"/>
              <a:ea typeface="Times New Roman" panose="02020603050405020304" pitchFamily="18" charset="0"/>
            </a:endParaRPr>
          </a:p>
          <a:p>
            <a:pPr algn="just">
              <a:tabLst>
                <a:tab pos="450215" algn="l"/>
                <a:tab pos="540385" algn="l"/>
              </a:tabLst>
            </a:pPr>
            <a:r>
              <a:rPr lang="uk-UA" sz="1800" b="1" spc="-20" dirty="0">
                <a:effectLst/>
                <a:latin typeface="Times New Roman" panose="02020603050405020304" pitchFamily="18" charset="0"/>
                <a:ea typeface="Times New Roman" panose="02020603050405020304" pitchFamily="18" charset="0"/>
              </a:rPr>
              <a:t>-	забезпечують довготривалу надійну та ефективну роботу котла;</a:t>
            </a:r>
            <a:endParaRPr lang="uk-UA" sz="1800" b="1" dirty="0">
              <a:effectLst/>
              <a:latin typeface="Times New Roman" panose="02020603050405020304" pitchFamily="18" charset="0"/>
              <a:ea typeface="Times New Roman" panose="02020603050405020304" pitchFamily="18" charset="0"/>
            </a:endParaRPr>
          </a:p>
          <a:p>
            <a:pPr algn="just">
              <a:tabLst>
                <a:tab pos="450215" algn="l"/>
                <a:tab pos="540385" algn="l"/>
              </a:tabLst>
            </a:pPr>
            <a:r>
              <a:rPr lang="uk-UA" sz="1800" b="1" spc="-20" dirty="0">
                <a:effectLst/>
                <a:latin typeface="Times New Roman" panose="02020603050405020304" pitchFamily="18" charset="0"/>
                <a:ea typeface="Times New Roman" panose="02020603050405020304" pitchFamily="18" charset="0"/>
              </a:rPr>
              <a:t>-	низьку матеріаломісткість за рахунок виключення важких </a:t>
            </a:r>
            <a:r>
              <a:rPr lang="uk-UA" sz="1800" b="1" spc="-20" dirty="0" err="1">
                <a:effectLst/>
                <a:latin typeface="Times New Roman" panose="02020603050405020304" pitchFamily="18" charset="0"/>
                <a:ea typeface="Times New Roman" panose="02020603050405020304" pitchFamily="18" charset="0"/>
              </a:rPr>
              <a:t>обмуровувальних</a:t>
            </a:r>
            <a:r>
              <a:rPr lang="uk-UA" sz="1800" b="1" spc="-20" dirty="0">
                <a:effectLst/>
                <a:latin typeface="Times New Roman" panose="02020603050405020304" pitchFamily="18" charset="0"/>
                <a:ea typeface="Times New Roman" panose="02020603050405020304" pitchFamily="18" charset="0"/>
              </a:rPr>
              <a:t> матеріалів. Газощільна частина котла покрита знімною багаторазово використовуваною </a:t>
            </a:r>
            <a:r>
              <a:rPr lang="uk-UA" sz="1800" b="1" spc="-20" dirty="0" err="1">
                <a:effectLst/>
                <a:latin typeface="Times New Roman" panose="02020603050405020304" pitchFamily="18" charset="0"/>
                <a:ea typeface="Times New Roman" panose="02020603050405020304" pitchFamily="18" charset="0"/>
              </a:rPr>
              <a:t>натрубною</a:t>
            </a:r>
            <a:r>
              <a:rPr lang="uk-UA" sz="1800" b="1" spc="-20" dirty="0">
                <a:effectLst/>
                <a:latin typeface="Times New Roman" panose="02020603050405020304" pitchFamily="18" charset="0"/>
                <a:ea typeface="Times New Roman" panose="02020603050405020304" pitchFamily="18" charset="0"/>
              </a:rPr>
              <a:t> тепловою ізоляцією з матів із базальтових волокон низької теплопровідності. Зверху ізоляція покрита обшивальними листами з допомогою кріпильних деталей або ущільнювальною обмазкою по сітці.</a:t>
            </a:r>
            <a:endParaRPr lang="uk-UA" sz="1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22276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Triangle 3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E5295DB-6101-B34C-CB77-866873E78F6D}"/>
              </a:ext>
            </a:extLst>
          </p:cNvPr>
          <p:cNvSpPr txBox="1"/>
          <p:nvPr/>
        </p:nvSpPr>
        <p:spPr>
          <a:xfrm>
            <a:off x="1285240" y="1050595"/>
            <a:ext cx="8074815" cy="161848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000" b="1" kern="1200" spc="-20" dirty="0">
                <a:solidFill>
                  <a:schemeClr val="tx1"/>
                </a:solidFill>
                <a:effectLst/>
                <a:latin typeface="+mj-lt"/>
                <a:ea typeface="+mj-ea"/>
                <a:cs typeface="+mj-cs"/>
              </a:rPr>
              <a:t>Розрахунки </a:t>
            </a:r>
            <a:r>
              <a:rPr lang="en-US" sz="5000" b="1" kern="1200" dirty="0">
                <a:solidFill>
                  <a:schemeClr val="tx1"/>
                </a:solidFill>
                <a:effectLst/>
                <a:latin typeface="+mj-lt"/>
                <a:ea typeface="+mj-ea"/>
                <a:cs typeface="+mj-cs"/>
              </a:rPr>
              <a:t>котла</a:t>
            </a:r>
            <a:r>
              <a:rPr lang="en-US" sz="5000" b="1" kern="1200" spc="-50" dirty="0">
                <a:solidFill>
                  <a:schemeClr val="tx1"/>
                </a:solidFill>
                <a:effectLst/>
                <a:latin typeface="+mj-lt"/>
                <a:ea typeface="+mj-ea"/>
                <a:cs typeface="+mj-cs"/>
              </a:rPr>
              <a:t> </a:t>
            </a:r>
            <a:r>
              <a:rPr lang="en-US" sz="5000" b="1" kern="1200" dirty="0">
                <a:solidFill>
                  <a:schemeClr val="tx1"/>
                </a:solidFill>
                <a:effectLst/>
                <a:latin typeface="+mj-lt"/>
                <a:ea typeface="+mj-ea"/>
                <a:cs typeface="+mj-cs"/>
              </a:rPr>
              <a:t>ТП-</a:t>
            </a:r>
            <a:r>
              <a:rPr lang="en-US" sz="5000" b="1" kern="1200" spc="-20" dirty="0">
                <a:solidFill>
                  <a:schemeClr val="tx1"/>
                </a:solidFill>
                <a:effectLst/>
                <a:latin typeface="+mj-lt"/>
                <a:ea typeface="+mj-ea"/>
                <a:cs typeface="+mj-cs"/>
              </a:rPr>
              <a:t>100А</a:t>
            </a:r>
            <a:endParaRPr lang="en-US" sz="5000" kern="1200" dirty="0">
              <a:solidFill>
                <a:schemeClr val="tx1"/>
              </a:solidFill>
              <a:latin typeface="+mj-lt"/>
              <a:ea typeface="+mj-ea"/>
              <a:cs typeface="+mj-cs"/>
            </a:endParaRPr>
          </a:p>
        </p:txBody>
      </p:sp>
      <p:sp>
        <p:nvSpPr>
          <p:cNvPr id="9" name="TextBox 8">
            <a:extLst>
              <a:ext uri="{FF2B5EF4-FFF2-40B4-BE49-F238E27FC236}">
                <a16:creationId xmlns:a16="http://schemas.microsoft.com/office/drawing/2014/main" id="{9C2AA479-AA23-363E-48BF-90EC9404B71D}"/>
              </a:ext>
            </a:extLst>
          </p:cNvPr>
          <p:cNvSpPr txBox="1"/>
          <p:nvPr/>
        </p:nvSpPr>
        <p:spPr>
          <a:xfrm>
            <a:off x="1285240" y="2969469"/>
            <a:ext cx="8074815" cy="2800395"/>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400" dirty="0"/>
              <a:t>Були проведені такі розрахунки котла:</a:t>
            </a:r>
            <a:br>
              <a:rPr lang="en-US" sz="2400" dirty="0"/>
            </a:br>
            <a:r>
              <a:rPr lang="en-US" sz="2400" dirty="0"/>
              <a:t>1. </a:t>
            </a:r>
            <a:r>
              <a:rPr lang="en-US" sz="2400" b="1" dirty="0">
                <a:effectLst/>
              </a:rPr>
              <a:t>Теплогідравлічний розрахунок котла</a:t>
            </a:r>
            <a:br>
              <a:rPr lang="en-US" sz="2400" dirty="0"/>
            </a:br>
            <a:r>
              <a:rPr lang="en-US" sz="2400" dirty="0"/>
              <a:t>2. </a:t>
            </a:r>
            <a:r>
              <a:rPr lang="en-US" sz="2400" b="1" dirty="0">
                <a:effectLst/>
              </a:rPr>
              <a:t>Аеродинамічний розрахунок котла</a:t>
            </a:r>
            <a:br>
              <a:rPr lang="en-US" sz="2400" dirty="0"/>
            </a:br>
            <a:r>
              <a:rPr lang="en-US" sz="2400" dirty="0"/>
              <a:t>3. </a:t>
            </a:r>
            <a:r>
              <a:rPr lang="en-US" sz="2400" b="1" dirty="0">
                <a:effectLst/>
              </a:rPr>
              <a:t>Розрахунок на міцність  елементів котла</a:t>
            </a:r>
            <a:br>
              <a:rPr lang="en-US" sz="2400" dirty="0"/>
            </a:br>
            <a:r>
              <a:rPr lang="en-US" sz="2400" dirty="0"/>
              <a:t>4. </a:t>
            </a:r>
            <a:r>
              <a:rPr lang="en-US" sz="2400" b="1" dirty="0">
                <a:effectLst/>
              </a:rPr>
              <a:t>Спецзавдання. Технологічний процес виготовлення газощільної панелі</a:t>
            </a:r>
            <a:endParaRPr lang="en-US" sz="2400" dirty="0">
              <a:effectLst/>
            </a:endParaRPr>
          </a:p>
          <a:p>
            <a:pPr indent="-228600">
              <a:lnSpc>
                <a:spcPct val="90000"/>
              </a:lnSpc>
              <a:spcAft>
                <a:spcPts val="600"/>
              </a:spcAft>
              <a:buFont typeface="Arial" panose="020B0604020202020204" pitchFamily="34" charset="0"/>
              <a:buChar char="•"/>
            </a:pPr>
            <a:endParaRPr lang="en-US" sz="2400" dirty="0">
              <a:effectLst/>
            </a:endParaRPr>
          </a:p>
        </p:txBody>
      </p:sp>
    </p:spTree>
    <p:extLst>
      <p:ext uri="{BB962C8B-B14F-4D97-AF65-F5344CB8AC3E}">
        <p14:creationId xmlns:p14="http://schemas.microsoft.com/office/powerpoint/2010/main" val="1195839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B1F9D3-1289-28CF-4873-CF42EA881B6B}"/>
              </a:ext>
            </a:extLst>
          </p:cNvPr>
          <p:cNvSpPr txBox="1"/>
          <p:nvPr/>
        </p:nvSpPr>
        <p:spPr>
          <a:xfrm>
            <a:off x="6636394" y="0"/>
            <a:ext cx="5291663" cy="162877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b="1" dirty="0">
                <a:effectLst/>
                <a:latin typeface="+mj-lt"/>
                <a:ea typeface="+mj-ea"/>
                <a:cs typeface="+mj-cs"/>
              </a:rPr>
              <a:t>Спецзавдання. Технологічний процес виготовлення газощільної панелі</a:t>
            </a:r>
            <a:endParaRPr lang="en-US" sz="2800" dirty="0">
              <a:latin typeface="+mj-lt"/>
              <a:ea typeface="+mj-ea"/>
              <a:cs typeface="+mj-cs"/>
            </a:endParaRPr>
          </a:p>
        </p:txBody>
      </p:sp>
      <p:pic>
        <p:nvPicPr>
          <p:cNvPr id="7" name="Рисунок 6" descr="Изображение выглядит как строительство, стальной, промышленность, инжиниринг&#10;&#10;Автоматически созданное описание">
            <a:extLst>
              <a:ext uri="{FF2B5EF4-FFF2-40B4-BE49-F238E27FC236}">
                <a16:creationId xmlns:a16="http://schemas.microsoft.com/office/drawing/2014/main" id="{7EAABBF4-65F0-1994-280F-BC1DF31F810C}"/>
              </a:ext>
            </a:extLst>
          </p:cNvPr>
          <p:cNvPicPr>
            <a:picLocks noChangeAspect="1"/>
          </p:cNvPicPr>
          <p:nvPr/>
        </p:nvPicPr>
        <p:blipFill>
          <a:blip r:embed="rId2">
            <a:extLst>
              <a:ext uri="{28A0092B-C50C-407E-A947-70E740481C1C}">
                <a14:useLocalDpi xmlns:a14="http://schemas.microsoft.com/office/drawing/2010/main" val="0"/>
              </a:ext>
            </a:extLst>
          </a:blip>
          <a:srcRect l="28329" r="4990" b="1"/>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5" name="TextBox 4">
            <a:extLst>
              <a:ext uri="{FF2B5EF4-FFF2-40B4-BE49-F238E27FC236}">
                <a16:creationId xmlns:a16="http://schemas.microsoft.com/office/drawing/2014/main" id="{FDAEC68B-D02F-D412-AE7F-1C96068AABEE}"/>
              </a:ext>
            </a:extLst>
          </p:cNvPr>
          <p:cNvSpPr txBox="1"/>
          <p:nvPr/>
        </p:nvSpPr>
        <p:spPr>
          <a:xfrm>
            <a:off x="6377094" y="1832292"/>
            <a:ext cx="5291663" cy="3752849"/>
          </a:xfrm>
          <a:prstGeom prst="rect">
            <a:avLst/>
          </a:prstGeom>
        </p:spPr>
        <p:txBody>
          <a:bodyPr vert="horz" lIns="91440" tIns="45720" rIns="91440" bIns="45720" rtlCol="0">
            <a:noAutofit/>
          </a:bodyPr>
          <a:lstStyle/>
          <a:p>
            <a:pPr indent="-228600">
              <a:lnSpc>
                <a:spcPct val="90000"/>
              </a:lnSpc>
              <a:spcAft>
                <a:spcPts val="800"/>
              </a:spcAft>
              <a:buFont typeface="Arial" panose="020B0604020202020204" pitchFamily="34" charset="0"/>
              <a:buChar char="•"/>
            </a:pPr>
            <a:r>
              <a:rPr lang="en-US" sz="2000">
                <a:effectLst/>
              </a:rPr>
              <a:t>Вперше в Україні підприємством ТОВ «Котлотурбопром», м Харків створено високоефективне, високоякісне у відповідності до світових стандартів виробництво мембранних (газощільних) панелей екранів парових котлів ТЕС, ТЕЦ, водогрійних котлів (тепловою продуктивністю більше 30 Гкал), котлів-утилізаторів.</a:t>
            </a:r>
          </a:p>
          <a:p>
            <a:pPr indent="-228600">
              <a:lnSpc>
                <a:spcPct val="90000"/>
              </a:lnSpc>
              <a:buFont typeface="Arial" panose="020B0604020202020204" pitchFamily="34" charset="0"/>
              <a:buChar char="•"/>
            </a:pPr>
            <a:r>
              <a:rPr lang="en-US" sz="2000">
                <a:effectLst/>
              </a:rPr>
              <a:t>Лінію з виготовлення газощільних панелей (екранів) Німецької фірми Дойцер Машиненфабрик Хайце ГмбХ &amp; Ко встановлено та введено в експлуатацію на ПАТ «Харківський котельно-механічний завод.</a:t>
            </a:r>
            <a:endParaRPr lang="en-US" sz="2000" dirty="0">
              <a:effectLst/>
            </a:endParaRPr>
          </a:p>
        </p:txBody>
      </p:sp>
    </p:spTree>
    <p:extLst>
      <p:ext uri="{BB962C8B-B14F-4D97-AF65-F5344CB8AC3E}">
        <p14:creationId xmlns:p14="http://schemas.microsoft.com/office/powerpoint/2010/main" val="415264091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452</TotalTime>
  <Words>1790</Words>
  <Application>Microsoft Office PowerPoint</Application>
  <PresentationFormat>Широкий екран</PresentationFormat>
  <Paragraphs>148</Paragraphs>
  <Slides>22</Slides>
  <Notes>1</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22</vt:i4>
      </vt:variant>
    </vt:vector>
  </HeadingPairs>
  <TitlesOfParts>
    <vt:vector size="27" baseType="lpstr">
      <vt:lpstr>Aptos</vt:lpstr>
      <vt:lpstr>Aptos Display</vt:lpstr>
      <vt:lpstr>Arial</vt:lpstr>
      <vt:lpstr>Times New Roman</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Олександр Карпенко</dc:creator>
  <cp:lastModifiedBy>Admin</cp:lastModifiedBy>
  <cp:revision>6</cp:revision>
  <dcterms:created xsi:type="dcterms:W3CDTF">2024-12-10T11:05:18Z</dcterms:created>
  <dcterms:modified xsi:type="dcterms:W3CDTF">2024-12-11T13:47:55Z</dcterms:modified>
</cp:coreProperties>
</file>