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76" r:id="rId15"/>
    <p:sldId id="277" r:id="rId16"/>
    <p:sldId id="268" r:id="rId17"/>
    <p:sldId id="269" r:id="rId18"/>
    <p:sldId id="270" r:id="rId19"/>
    <p:sldId id="271" r:id="rId20"/>
    <p:sldId id="273"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1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Лист1!$A$2:$A$5</c:f>
              <c:strCache>
                <c:ptCount val="3"/>
                <c:pt idx="0">
                  <c:v>Категория 1</c:v>
                </c:pt>
                <c:pt idx="1">
                  <c:v>Категория 2</c:v>
                </c:pt>
                <c:pt idx="2">
                  <c:v>Категория 3</c:v>
                </c:pt>
              </c:strCache>
            </c:strRef>
          </c:cat>
          <c:val>
            <c:numRef>
              <c:f>Лист1!$B$2:$B$5</c:f>
              <c:numCache>
                <c:formatCode>General</c:formatCode>
                <c:ptCount val="4"/>
                <c:pt idx="0">
                  <c:v>75</c:v>
                </c:pt>
                <c:pt idx="1">
                  <c:v>60</c:v>
                </c:pt>
                <c:pt idx="2">
                  <c:v>45</c:v>
                </c:pt>
              </c:numCache>
            </c:numRef>
          </c:val>
        </c:ser>
        <c:ser>
          <c:idx val="1"/>
          <c:order val="1"/>
          <c:tx>
            <c:strRef>
              <c:f>Лист1!$C$1</c:f>
              <c:strCache>
                <c:ptCount val="1"/>
                <c:pt idx="0">
                  <c:v>Ряд 2</c:v>
                </c:pt>
              </c:strCache>
            </c:strRef>
          </c:tx>
          <c:invertIfNegative val="0"/>
          <c:cat>
            <c:strRef>
              <c:f>Лист1!$A$2:$A$5</c:f>
              <c:strCache>
                <c:ptCount val="3"/>
                <c:pt idx="0">
                  <c:v>Категория 1</c:v>
                </c:pt>
                <c:pt idx="1">
                  <c:v>Категория 2</c:v>
                </c:pt>
                <c:pt idx="2">
                  <c:v>Категория 3</c:v>
                </c:pt>
              </c:strCache>
            </c:strRef>
          </c:cat>
          <c:val>
            <c:numRef>
              <c:f>Лист1!$C$2:$C$5</c:f>
              <c:numCache>
                <c:formatCode>General</c:formatCode>
                <c:ptCount val="4"/>
                <c:pt idx="0">
                  <c:v>3221</c:v>
                </c:pt>
                <c:pt idx="1">
                  <c:v>2587</c:v>
                </c:pt>
                <c:pt idx="2">
                  <c:v>1951</c:v>
                </c:pt>
              </c:numCache>
            </c:numRef>
          </c:val>
        </c:ser>
        <c:ser>
          <c:idx val="2"/>
          <c:order val="2"/>
          <c:tx>
            <c:strRef>
              <c:f>Лист1!$D$1</c:f>
              <c:strCache>
                <c:ptCount val="1"/>
                <c:pt idx="0">
                  <c:v>Столбец1</c:v>
                </c:pt>
              </c:strCache>
            </c:strRef>
          </c:tx>
          <c:invertIfNegative val="0"/>
          <c:cat>
            <c:strRef>
              <c:f>Лист1!$A$2:$A$5</c:f>
              <c:strCache>
                <c:ptCount val="3"/>
                <c:pt idx="0">
                  <c:v>Категория 1</c:v>
                </c:pt>
                <c:pt idx="1">
                  <c:v>Категория 2</c:v>
                </c:pt>
                <c:pt idx="2">
                  <c:v>Категория 3</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axId val="147600128"/>
        <c:axId val="147601664"/>
      </c:barChart>
      <c:catAx>
        <c:axId val="147600128"/>
        <c:scaling>
          <c:orientation val="minMax"/>
        </c:scaling>
        <c:delete val="0"/>
        <c:axPos val="b"/>
        <c:majorTickMark val="out"/>
        <c:minorTickMark val="none"/>
        <c:tickLblPos val="nextTo"/>
        <c:crossAx val="147601664"/>
        <c:crosses val="autoZero"/>
        <c:auto val="1"/>
        <c:lblAlgn val="ctr"/>
        <c:lblOffset val="100"/>
        <c:noMultiLvlLbl val="0"/>
      </c:catAx>
      <c:valAx>
        <c:axId val="147601664"/>
        <c:scaling>
          <c:orientation val="minMax"/>
        </c:scaling>
        <c:delete val="0"/>
        <c:axPos val="l"/>
        <c:majorGridlines/>
        <c:numFmt formatCode="General" sourceLinked="1"/>
        <c:majorTickMark val="out"/>
        <c:minorTickMark val="none"/>
        <c:tickLblPos val="nextTo"/>
        <c:crossAx val="1476001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88487897346171E-2"/>
          <c:y val="6.389888763904511E-2"/>
          <c:w val="0.8202653834937299"/>
          <c:h val="0.85653105861767276"/>
        </c:manualLayout>
      </c:layout>
      <c:barChart>
        <c:barDir val="col"/>
        <c:grouping val="clustered"/>
        <c:varyColors val="0"/>
        <c:ser>
          <c:idx val="0"/>
          <c:order val="0"/>
          <c:tx>
            <c:strRef>
              <c:f>Лист1!$B$1</c:f>
              <c:strCache>
                <c:ptCount val="1"/>
                <c:pt idx="0">
                  <c:v>Ряд 1</c:v>
                </c:pt>
              </c:strCache>
            </c:strRef>
          </c:tx>
          <c:invertIfNegative val="0"/>
          <c:cat>
            <c:strRef>
              <c:f>Лист1!$A$2:$A$5</c:f>
              <c:strCache>
                <c:ptCount val="3"/>
                <c:pt idx="0">
                  <c:v>Категория 1</c:v>
                </c:pt>
                <c:pt idx="1">
                  <c:v>Категория 2</c:v>
                </c:pt>
                <c:pt idx="2">
                  <c:v>Категория 3</c:v>
                </c:pt>
              </c:strCache>
            </c:strRef>
          </c:cat>
          <c:val>
            <c:numRef>
              <c:f>Лист1!$B$2:$B$5</c:f>
              <c:numCache>
                <c:formatCode>General</c:formatCode>
                <c:ptCount val="4"/>
                <c:pt idx="0">
                  <c:v>0</c:v>
                </c:pt>
                <c:pt idx="1">
                  <c:v>0.1</c:v>
                </c:pt>
                <c:pt idx="2">
                  <c:v>0.15</c:v>
                </c:pt>
              </c:numCache>
            </c:numRef>
          </c:val>
        </c:ser>
        <c:ser>
          <c:idx val="1"/>
          <c:order val="1"/>
          <c:tx>
            <c:strRef>
              <c:f>Лист1!$C$1</c:f>
              <c:strCache>
                <c:ptCount val="1"/>
                <c:pt idx="0">
                  <c:v>Ряд 2</c:v>
                </c:pt>
              </c:strCache>
            </c:strRef>
          </c:tx>
          <c:invertIfNegative val="0"/>
          <c:cat>
            <c:strRef>
              <c:f>Лист1!$A$2:$A$5</c:f>
              <c:strCache>
                <c:ptCount val="3"/>
                <c:pt idx="0">
                  <c:v>Категория 1</c:v>
                </c:pt>
                <c:pt idx="1">
                  <c:v>Категория 2</c:v>
                </c:pt>
                <c:pt idx="2">
                  <c:v>Категория 3</c:v>
                </c:pt>
              </c:strCache>
            </c:strRef>
          </c:cat>
          <c:val>
            <c:numRef>
              <c:f>Лист1!$C$2:$C$5</c:f>
              <c:numCache>
                <c:formatCode>General</c:formatCode>
                <c:ptCount val="4"/>
                <c:pt idx="0">
                  <c:v>3221</c:v>
                </c:pt>
                <c:pt idx="1">
                  <c:v>114.414</c:v>
                </c:pt>
                <c:pt idx="2">
                  <c:v>113.251</c:v>
                </c:pt>
              </c:numCache>
            </c:numRef>
          </c:val>
        </c:ser>
        <c:ser>
          <c:idx val="2"/>
          <c:order val="2"/>
          <c:tx>
            <c:strRef>
              <c:f>Лист1!$D$1</c:f>
              <c:strCache>
                <c:ptCount val="1"/>
                <c:pt idx="0">
                  <c:v>Столбец1</c:v>
                </c:pt>
              </c:strCache>
            </c:strRef>
          </c:tx>
          <c:invertIfNegative val="0"/>
          <c:cat>
            <c:strRef>
              <c:f>Лист1!$A$2:$A$5</c:f>
              <c:strCache>
                <c:ptCount val="3"/>
                <c:pt idx="0">
                  <c:v>Категория 1</c:v>
                </c:pt>
                <c:pt idx="1">
                  <c:v>Категория 2</c:v>
                </c:pt>
                <c:pt idx="2">
                  <c:v>Категория 3</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axId val="46352256"/>
        <c:axId val="46391680"/>
      </c:barChart>
      <c:catAx>
        <c:axId val="46352256"/>
        <c:scaling>
          <c:orientation val="minMax"/>
        </c:scaling>
        <c:delete val="0"/>
        <c:axPos val="b"/>
        <c:majorTickMark val="out"/>
        <c:minorTickMark val="none"/>
        <c:tickLblPos val="nextTo"/>
        <c:crossAx val="46391680"/>
        <c:crosses val="autoZero"/>
        <c:auto val="1"/>
        <c:lblAlgn val="ctr"/>
        <c:lblOffset val="100"/>
        <c:noMultiLvlLbl val="0"/>
      </c:catAx>
      <c:valAx>
        <c:axId val="46391680"/>
        <c:scaling>
          <c:orientation val="minMax"/>
        </c:scaling>
        <c:delete val="0"/>
        <c:axPos val="l"/>
        <c:majorGridlines/>
        <c:numFmt formatCode="General" sourceLinked="1"/>
        <c:majorTickMark val="out"/>
        <c:minorTickMark val="none"/>
        <c:tickLblPos val="nextTo"/>
        <c:crossAx val="46352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uk-UA"/>
            </a:pPr>
            <a:r>
              <a:rPr lang="uk-UA"/>
              <a:t>Продажі</a:t>
            </a:r>
          </a:p>
        </c:rich>
      </c:tx>
      <c:layout/>
      <c:overlay val="0"/>
    </c:title>
    <c:autoTitleDeleted val="0"/>
    <c:plotArea>
      <c:layout>
        <c:manualLayout>
          <c:layoutTarget val="inner"/>
          <c:xMode val="edge"/>
          <c:yMode val="edge"/>
          <c:x val="7.1700267864974479E-2"/>
          <c:y val="0.23622278414385195"/>
          <c:w val="0.56678693601603147"/>
          <c:h val="0.59750709514969158"/>
        </c:manualLayout>
      </c:layout>
      <c:pieChart>
        <c:varyColors val="1"/>
        <c:ser>
          <c:idx val="0"/>
          <c:order val="0"/>
          <c:tx>
            <c:strRef>
              <c:f>Лист1!$B$1</c:f>
              <c:strCache>
                <c:ptCount val="1"/>
                <c:pt idx="0">
                  <c:v>Продажи</c:v>
                </c:pt>
              </c:strCache>
            </c:strRef>
          </c:tx>
          <c:explosion val="25"/>
          <c:dLbls>
            <c:dLbl>
              <c:idx val="0"/>
              <c:layout>
                <c:manualLayout>
                  <c:x val="-3.9479889885229665E-2"/>
                  <c:y val="-0.1586621286160369"/>
                </c:manualLayout>
              </c:layout>
              <c:tx>
                <c:rich>
                  <a:bodyPr/>
                  <a:lstStyle/>
                  <a:p>
                    <a:r>
                      <a:rPr lang="uk-UA"/>
                      <a:t>99,49</a:t>
                    </a:r>
                  </a:p>
                  <a:p>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9DE-4B2B-ADAF-9B79270B75F1}"/>
                </c:ext>
              </c:extLst>
            </c:dLbl>
            <c:dLbl>
              <c:idx val="1"/>
              <c:layout>
                <c:manualLayout>
                  <c:x val="-8.3298753786882035E-2"/>
                  <c:y val="-1.8105968461259415E-3"/>
                </c:manualLayout>
              </c:layout>
              <c:tx>
                <c:rich>
                  <a:bodyPr/>
                  <a:lstStyle/>
                  <a:p>
                    <a:r>
                      <a:rPr lang="uk-UA"/>
                      <a:t>0,25</a:t>
                    </a:r>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0C-4EAF-93A3-CEE1AA033E57}"/>
                </c:ext>
              </c:extLst>
            </c:dLbl>
            <c:dLbl>
              <c:idx val="2"/>
              <c:layout>
                <c:manualLayout>
                  <c:x val="-8.3649609672826961E-2"/>
                  <c:y val="-4.5549971903918525E-2"/>
                </c:manualLayout>
              </c:layout>
              <c:tx>
                <c:rich>
                  <a:bodyPr/>
                  <a:lstStyle/>
                  <a:p>
                    <a:r>
                      <a:rPr lang="uk-UA"/>
                      <a:t>0,03</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10C-4EAF-93A3-CEE1AA033E57}"/>
                </c:ext>
              </c:extLst>
            </c:dLbl>
            <c:dLbl>
              <c:idx val="3"/>
              <c:layout>
                <c:manualLayout>
                  <c:x val="-9.107611548556431E-2"/>
                  <c:y val="-8.3001515054520622E-2"/>
                </c:manualLayout>
              </c:layout>
              <c:tx>
                <c:rich>
                  <a:bodyPr/>
                  <a:lstStyle/>
                  <a:p>
                    <a:r>
                      <a:rPr lang="uk-UA"/>
                      <a:t>0,16</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10C-4EAF-93A3-CEE1AA033E57}"/>
                </c:ext>
              </c:extLst>
            </c:dLbl>
            <c:dLbl>
              <c:idx val="4"/>
              <c:layout>
                <c:manualLayout>
                  <c:x val="-2.8981033540473279E-3"/>
                  <c:y val="-9.6051433611449022E-2"/>
                </c:manualLayout>
              </c:layout>
              <c:tx>
                <c:rich>
                  <a:bodyPr/>
                  <a:lstStyle/>
                  <a:p>
                    <a:r>
                      <a:rPr lang="uk-UA"/>
                      <a:t>0,03</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0C-4EAF-93A3-CEE1AA033E57}"/>
                </c:ext>
              </c:extLst>
            </c:dLbl>
            <c:dLbl>
              <c:idx val="5"/>
              <c:layout>
                <c:manualLayout>
                  <c:x val="6.1826373567057315E-2"/>
                  <c:y val="-5.1525723918656507E-2"/>
                </c:manualLayout>
              </c:layout>
              <c:tx>
                <c:rich>
                  <a:bodyPr/>
                  <a:lstStyle/>
                  <a:p>
                    <a:r>
                      <a:rPr lang="uk-UA"/>
                      <a:t>0,2</a:t>
                    </a:r>
                    <a:endParaRPr lang="en-US"/>
                  </a:p>
                </c:rich>
              </c:tx>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0C-4EAF-93A3-CEE1AA033E57}"/>
                </c:ext>
              </c:extLst>
            </c:dLbl>
            <c:spPr>
              <a:noFill/>
              <a:ln>
                <a:noFill/>
              </a:ln>
              <a:effectLst/>
            </c:spPr>
            <c:txPr>
              <a:bodyPr/>
              <a:lstStyle/>
              <a:p>
                <a:pPr>
                  <a:defRPr lang="uk-UA" b="1">
                    <a:latin typeface="Times New Roman" pitchFamily="18" charset="0"/>
                    <a:cs typeface="Times New Roman" pitchFamily="18" charset="0"/>
                  </a:defRPr>
                </a:pPr>
                <a:endParaRPr lang="uk-UA"/>
              </a:p>
            </c:txPr>
            <c:showLegendKey val="0"/>
            <c:showVal val="1"/>
            <c:showCatName val="0"/>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Лист1!$A$2:$A$7</c:f>
              <c:strCache>
                <c:ptCount val="6"/>
                <c:pt idx="0">
                  <c:v>Витрати на паливо</c:v>
                </c:pt>
                <c:pt idx="1">
                  <c:v>Витрати на електроенергію</c:v>
                </c:pt>
                <c:pt idx="2">
                  <c:v>Утримання устаткування</c:v>
                </c:pt>
                <c:pt idx="3">
                  <c:v>Витрати на оплату праці</c:v>
                </c:pt>
                <c:pt idx="4">
                  <c:v>Непрямі витрати</c:v>
                </c:pt>
                <c:pt idx="5">
                  <c:v>Витрати на воду</c:v>
                </c:pt>
              </c:strCache>
            </c:strRef>
          </c:cat>
          <c:val>
            <c:numRef>
              <c:f>Лист1!$B$2:$B$7</c:f>
              <c:numCache>
                <c:formatCode>General</c:formatCode>
                <c:ptCount val="6"/>
                <c:pt idx="0">
                  <c:v>95.53</c:v>
                </c:pt>
                <c:pt idx="1">
                  <c:v>1.7500000000000009</c:v>
                </c:pt>
                <c:pt idx="2">
                  <c:v>0.36000000000000032</c:v>
                </c:pt>
                <c:pt idx="3">
                  <c:v>1.83</c:v>
                </c:pt>
                <c:pt idx="4">
                  <c:v>0.44000000000000022</c:v>
                </c:pt>
                <c:pt idx="5">
                  <c:v>0.19200000000000014</c:v>
                </c:pt>
              </c:numCache>
            </c:numRef>
          </c:val>
          <c:extLst xmlns:c16r2="http://schemas.microsoft.com/office/drawing/2015/06/chart">
            <c:ext xmlns:c16="http://schemas.microsoft.com/office/drawing/2014/chart" uri="{C3380CC4-5D6E-409C-BE32-E72D297353CC}">
              <c16:uniqueId val="{00000005-C10C-4EAF-93A3-CEE1AA033E57}"/>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lang="uk-UA" b="1">
              <a:latin typeface="Times New Roman" pitchFamily="18" charset="0"/>
              <a:cs typeface="Times New Roman" pitchFamily="18" charset="0"/>
            </a:defRPr>
          </a:pPr>
          <a:endParaRPr lang="uk-UA"/>
        </a:p>
      </c:txPr>
    </c:legend>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6D692446-8E7C-428E-B920-0AED87E3AB24}" type="datetimeFigureOut">
              <a:rPr lang="uk-UA" smtClean="0"/>
              <a:t>10.12.2024</a:t>
            </a:fld>
            <a:endParaRPr lang="uk-UA"/>
          </a:p>
        </p:txBody>
      </p:sp>
      <p:sp>
        <p:nvSpPr>
          <p:cNvPr id="16" name="Slide Number Placeholder 15"/>
          <p:cNvSpPr>
            <a:spLocks noGrp="1"/>
          </p:cNvSpPr>
          <p:nvPr>
            <p:ph type="sldNum" sz="quarter" idx="11"/>
          </p:nvPr>
        </p:nvSpPr>
        <p:spPr/>
        <p:txBody>
          <a:bodyPr/>
          <a:lstStyle/>
          <a:p>
            <a:fld id="{F912DB78-7E80-41F8-99FC-C4708AE1B94A}"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692446-8E7C-428E-B920-0AED87E3AB24}" type="datetimeFigureOut">
              <a:rPr lang="uk-UA" smtClean="0"/>
              <a:t>10.12.2024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912DB78-7E80-41F8-99FC-C4708AE1B94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D692446-8E7C-428E-B920-0AED87E3AB24}" type="datetimeFigureOut">
              <a:rPr lang="uk-UA" smtClean="0"/>
              <a:t>10.12.2024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912DB78-7E80-41F8-99FC-C4708AE1B94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6D692446-8E7C-428E-B920-0AED87E3AB24}" type="datetimeFigureOut">
              <a:rPr lang="uk-UA" smtClean="0"/>
              <a:t>10.12.2024</a:t>
            </a:fld>
            <a:endParaRPr lang="uk-UA"/>
          </a:p>
        </p:txBody>
      </p:sp>
      <p:sp>
        <p:nvSpPr>
          <p:cNvPr id="15" name="Slide Number Placeholder 14"/>
          <p:cNvSpPr>
            <a:spLocks noGrp="1"/>
          </p:cNvSpPr>
          <p:nvPr>
            <p:ph type="sldNum" sz="quarter" idx="11"/>
          </p:nvPr>
        </p:nvSpPr>
        <p:spPr/>
        <p:txBody>
          <a:bodyPr/>
          <a:lstStyle/>
          <a:p>
            <a:fld id="{F912DB78-7E80-41F8-99FC-C4708AE1B94A}"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6D692446-8E7C-428E-B920-0AED87E3AB24}" type="datetimeFigureOut">
              <a:rPr lang="uk-UA" smtClean="0"/>
              <a:t>10.12.2024</a:t>
            </a:fld>
            <a:endParaRPr lang="uk-UA"/>
          </a:p>
        </p:txBody>
      </p:sp>
      <p:sp>
        <p:nvSpPr>
          <p:cNvPr id="13" name="Slide Number Placeholder 12"/>
          <p:cNvSpPr>
            <a:spLocks noGrp="1"/>
          </p:cNvSpPr>
          <p:nvPr>
            <p:ph type="sldNum" sz="quarter" idx="11"/>
          </p:nvPr>
        </p:nvSpPr>
        <p:spPr/>
        <p:txBody>
          <a:bodyPr/>
          <a:lstStyle/>
          <a:p>
            <a:fld id="{F912DB78-7E80-41F8-99FC-C4708AE1B94A}" type="slidenum">
              <a:rPr lang="uk-UA" smtClean="0"/>
              <a:t>‹#›</a:t>
            </a:fld>
            <a:endParaRPr lang="uk-UA"/>
          </a:p>
        </p:txBody>
      </p:sp>
      <p:sp>
        <p:nvSpPr>
          <p:cNvPr id="14" name="Footer Placeholder 13"/>
          <p:cNvSpPr>
            <a:spLocks noGrp="1"/>
          </p:cNvSpPr>
          <p:nvPr>
            <p:ph type="ftr" sz="quarter" idx="12"/>
          </p:nvPr>
        </p:nvSpPr>
        <p:spPr/>
        <p:txBody>
          <a:bodyPr/>
          <a:lstStyle/>
          <a:p>
            <a:endParaRPr lang="uk-U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D692446-8E7C-428E-B920-0AED87E3AB24}" type="datetimeFigureOut">
              <a:rPr lang="uk-UA" smtClean="0"/>
              <a:t>10.12.2024</a:t>
            </a:fld>
            <a:endParaRPr lang="uk-UA"/>
          </a:p>
        </p:txBody>
      </p:sp>
      <p:sp>
        <p:nvSpPr>
          <p:cNvPr id="9" name="Slide Number Placeholder 8"/>
          <p:cNvSpPr>
            <a:spLocks noGrp="1"/>
          </p:cNvSpPr>
          <p:nvPr>
            <p:ph type="sldNum" sz="quarter" idx="11"/>
          </p:nvPr>
        </p:nvSpPr>
        <p:spPr/>
        <p:txBody>
          <a:bodyPr/>
          <a:lstStyle/>
          <a:p>
            <a:fld id="{F912DB78-7E80-41F8-99FC-C4708AE1B94A}" type="slidenum">
              <a:rPr lang="uk-UA" smtClean="0"/>
              <a:t>‹#›</a:t>
            </a:fld>
            <a:endParaRPr lang="uk-UA"/>
          </a:p>
        </p:txBody>
      </p:sp>
      <p:sp>
        <p:nvSpPr>
          <p:cNvPr id="10" name="Footer Placeholder 9"/>
          <p:cNvSpPr>
            <a:spLocks noGrp="1"/>
          </p:cNvSpPr>
          <p:nvPr>
            <p:ph type="ftr" sz="quarter" idx="12"/>
          </p:nvPr>
        </p:nvSpPr>
        <p:spPr/>
        <p:txBody>
          <a:bodyPr/>
          <a:lstStyle/>
          <a:p>
            <a:endParaRPr lang="uk-UA"/>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6D692446-8E7C-428E-B920-0AED87E3AB24}" type="datetimeFigureOut">
              <a:rPr lang="uk-UA" smtClean="0"/>
              <a:t>10.12.2024</a:t>
            </a:fld>
            <a:endParaRPr lang="uk-UA"/>
          </a:p>
        </p:txBody>
      </p:sp>
      <p:sp>
        <p:nvSpPr>
          <p:cNvPr id="15" name="Slide Number Placeholder 14"/>
          <p:cNvSpPr>
            <a:spLocks noGrp="1"/>
          </p:cNvSpPr>
          <p:nvPr>
            <p:ph type="sldNum" sz="quarter" idx="11"/>
          </p:nvPr>
        </p:nvSpPr>
        <p:spPr/>
        <p:txBody>
          <a:bodyPr/>
          <a:lstStyle/>
          <a:p>
            <a:fld id="{F912DB78-7E80-41F8-99FC-C4708AE1B94A}"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6D692446-8E7C-428E-B920-0AED87E3AB24}" type="datetimeFigureOut">
              <a:rPr lang="uk-UA" smtClean="0"/>
              <a:t>10.12.2024</a:t>
            </a:fld>
            <a:endParaRPr lang="uk-UA"/>
          </a:p>
        </p:txBody>
      </p:sp>
      <p:sp>
        <p:nvSpPr>
          <p:cNvPr id="8" name="Slide Number Placeholder 7"/>
          <p:cNvSpPr>
            <a:spLocks noGrp="1"/>
          </p:cNvSpPr>
          <p:nvPr>
            <p:ph type="sldNum" sz="quarter" idx="11"/>
          </p:nvPr>
        </p:nvSpPr>
        <p:spPr/>
        <p:txBody>
          <a:bodyPr/>
          <a:lstStyle/>
          <a:p>
            <a:fld id="{F912DB78-7E80-41F8-99FC-C4708AE1B94A}"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692446-8E7C-428E-B920-0AED87E3AB24}" type="datetimeFigureOut">
              <a:rPr lang="uk-UA" smtClean="0"/>
              <a:t>10.12.2024</a:t>
            </a:fld>
            <a:endParaRPr lang="uk-UA"/>
          </a:p>
        </p:txBody>
      </p:sp>
      <p:sp>
        <p:nvSpPr>
          <p:cNvPr id="6" name="Slide Number Placeholder 5"/>
          <p:cNvSpPr>
            <a:spLocks noGrp="1"/>
          </p:cNvSpPr>
          <p:nvPr>
            <p:ph type="sldNum" sz="quarter" idx="11"/>
          </p:nvPr>
        </p:nvSpPr>
        <p:spPr/>
        <p:txBody>
          <a:bodyPr/>
          <a:lstStyle/>
          <a:p>
            <a:fld id="{F912DB78-7E80-41F8-99FC-C4708AE1B94A}" type="slidenum">
              <a:rPr lang="uk-UA" smtClean="0"/>
              <a:t>‹#›</a:t>
            </a:fld>
            <a:endParaRPr lang="uk-UA"/>
          </a:p>
        </p:txBody>
      </p:sp>
      <p:sp>
        <p:nvSpPr>
          <p:cNvPr id="7" name="Footer Placeholder 6"/>
          <p:cNvSpPr>
            <a:spLocks noGrp="1"/>
          </p:cNvSpPr>
          <p:nvPr>
            <p:ph type="ftr" sz="quarter" idx="12"/>
          </p:nvPr>
        </p:nvSpPr>
        <p:spPr/>
        <p:txBody>
          <a:bodyPr/>
          <a:lstStyle/>
          <a:p>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6D692446-8E7C-428E-B920-0AED87E3AB24}" type="datetimeFigureOut">
              <a:rPr lang="uk-UA" smtClean="0"/>
              <a:t>10.12.2024</a:t>
            </a:fld>
            <a:endParaRPr lang="uk-UA"/>
          </a:p>
        </p:txBody>
      </p:sp>
      <p:sp>
        <p:nvSpPr>
          <p:cNvPr id="16" name="Slide Number Placeholder 15"/>
          <p:cNvSpPr>
            <a:spLocks noGrp="1"/>
          </p:cNvSpPr>
          <p:nvPr>
            <p:ph type="sldNum" sz="quarter" idx="11"/>
          </p:nvPr>
        </p:nvSpPr>
        <p:spPr/>
        <p:txBody>
          <a:bodyPr/>
          <a:lstStyle/>
          <a:p>
            <a:fld id="{F912DB78-7E80-41F8-99FC-C4708AE1B94A}"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6D692446-8E7C-428E-B920-0AED87E3AB24}" type="datetimeFigureOut">
              <a:rPr lang="uk-UA" smtClean="0"/>
              <a:t>10.12.2024</a:t>
            </a:fld>
            <a:endParaRPr lang="uk-UA"/>
          </a:p>
        </p:txBody>
      </p:sp>
      <p:sp>
        <p:nvSpPr>
          <p:cNvPr id="14" name="Slide Number Placeholder 13"/>
          <p:cNvSpPr>
            <a:spLocks noGrp="1"/>
          </p:cNvSpPr>
          <p:nvPr>
            <p:ph type="sldNum" sz="quarter" idx="11"/>
          </p:nvPr>
        </p:nvSpPr>
        <p:spPr/>
        <p:txBody>
          <a:bodyPr/>
          <a:lstStyle/>
          <a:p>
            <a:fld id="{F912DB78-7E80-41F8-99FC-C4708AE1B94A}" type="slidenum">
              <a:rPr lang="uk-UA" smtClean="0"/>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D692446-8E7C-428E-B920-0AED87E3AB24}" type="datetimeFigureOut">
              <a:rPr lang="uk-UA" smtClean="0"/>
              <a:t>10.12.2024</a:t>
            </a:fld>
            <a:endParaRPr lang="uk-U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uk-U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912DB78-7E80-41F8-99FC-C4708AE1B94A}"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224135"/>
          </a:xfrm>
        </p:spPr>
        <p:txBody>
          <a:bodyPr>
            <a:normAutofit/>
          </a:bodyPr>
          <a:lstStyle/>
          <a:p>
            <a:r>
              <a:rPr lang="uk-UA" sz="3600" dirty="0" smtClean="0">
                <a:latin typeface="Times New Roman" pitchFamily="18" charset="0"/>
                <a:cs typeface="Times New Roman" pitchFamily="18" charset="0"/>
              </a:rPr>
              <a:t>Кафедра </a:t>
            </a:r>
            <a:r>
              <a:rPr lang="uk-UA" sz="3600" dirty="0" err="1" smtClean="0">
                <a:latin typeface="Times New Roman" pitchFamily="18" charset="0"/>
                <a:cs typeface="Times New Roman" pitchFamily="18" charset="0"/>
              </a:rPr>
              <a:t>Парогенераторобудування</a:t>
            </a:r>
            <a:r>
              <a:rPr lang="uk-UA" sz="3600" dirty="0" smtClean="0">
                <a:latin typeface="Times New Roman" pitchFamily="18" charset="0"/>
                <a:cs typeface="Times New Roman" pitchFamily="18" charset="0"/>
              </a:rPr>
              <a:t> НТУ «ХПІ»</a:t>
            </a:r>
            <a:endParaRPr lang="uk-UA"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1700808"/>
            <a:ext cx="7920880" cy="3937992"/>
          </a:xfrm>
        </p:spPr>
        <p:txBody>
          <a:bodyPr>
            <a:normAutofit/>
          </a:bodyPr>
          <a:lstStyle/>
          <a:p>
            <a:r>
              <a:rPr lang="ru-RU" b="1" dirty="0" smtClean="0">
                <a:solidFill>
                  <a:schemeClr val="tx1"/>
                </a:solidFill>
                <a:latin typeface="Times New Roman" pitchFamily="18" charset="0"/>
                <a:cs typeface="Times New Roman" pitchFamily="18" charset="0"/>
              </a:rPr>
              <a:t>ДИПЛОМНИЙ ПРОЕКТ</a:t>
            </a:r>
            <a:endParaRPr lang="uk-UA"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другого (</a:t>
            </a:r>
            <a:r>
              <a:rPr lang="ru-RU" dirty="0" err="1" smtClean="0">
                <a:solidFill>
                  <a:schemeClr val="tx1"/>
                </a:solidFill>
                <a:latin typeface="Times New Roman" pitchFamily="18" charset="0"/>
                <a:cs typeface="Times New Roman" pitchFamily="18" charset="0"/>
              </a:rPr>
              <a:t>магістерського</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рівня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вищої</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освіти</a:t>
            </a:r>
            <a:endParaRPr lang="uk-UA"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Тема </a:t>
            </a:r>
            <a:r>
              <a:rPr lang="ru-RU" dirty="0" err="1" smtClean="0">
                <a:solidFill>
                  <a:schemeClr val="tx1"/>
                </a:solidFill>
                <a:latin typeface="Times New Roman" pitchFamily="18" charset="0"/>
                <a:cs typeface="Times New Roman" pitchFamily="18" charset="0"/>
              </a:rPr>
              <a:t>проєкту</a:t>
            </a:r>
            <a:r>
              <a:rPr lang="ru-RU" dirty="0" smtClean="0">
                <a:solidFill>
                  <a:schemeClr val="tx1"/>
                </a:solidFill>
                <a:latin typeface="Times New Roman" pitchFamily="18" charset="0"/>
                <a:cs typeface="Times New Roman" pitchFamily="18" charset="0"/>
              </a:rPr>
              <a:t>  «</a:t>
            </a:r>
            <a:r>
              <a:rPr lang="uk-UA" i="1" dirty="0">
                <a:solidFill>
                  <a:schemeClr val="tx1"/>
                </a:solidFill>
                <a:latin typeface="Times New Roman" pitchFamily="18" charset="0"/>
                <a:cs typeface="Times New Roman" pitchFamily="18" charset="0"/>
              </a:rPr>
              <a:t>Реконструкція пиловугільного котла паропродуктивністю 50 т/</a:t>
            </a:r>
            <a:r>
              <a:rPr lang="uk-UA" i="1" dirty="0" err="1">
                <a:solidFill>
                  <a:schemeClr val="tx1"/>
                </a:solidFill>
                <a:latin typeface="Times New Roman" pitchFamily="18" charset="0"/>
                <a:cs typeface="Times New Roman" pitchFamily="18" charset="0"/>
              </a:rPr>
              <a:t>год</a:t>
            </a:r>
            <a:r>
              <a:rPr lang="uk-UA" i="1" dirty="0">
                <a:solidFill>
                  <a:schemeClr val="tx1"/>
                </a:solidFill>
                <a:latin typeface="Times New Roman" pitchFamily="18" charset="0"/>
                <a:cs typeface="Times New Roman" pitchFamily="18" charset="0"/>
              </a:rPr>
              <a:t> з метою підвищення паропродуктивності до 75 т/</a:t>
            </a:r>
            <a:r>
              <a:rPr lang="uk-UA" i="1" dirty="0" err="1">
                <a:solidFill>
                  <a:schemeClr val="tx1"/>
                </a:solidFill>
                <a:latin typeface="Times New Roman" pitchFamily="18" charset="0"/>
                <a:cs typeface="Times New Roman" pitchFamily="18" charset="0"/>
              </a:rPr>
              <a:t>год</a:t>
            </a:r>
            <a:r>
              <a:rPr lang="ru-RU" dirty="0" smtClean="0">
                <a:solidFill>
                  <a:schemeClr val="tx1"/>
                </a:solidFill>
                <a:latin typeface="Times New Roman" pitchFamily="18" charset="0"/>
                <a:cs typeface="Times New Roman" pitchFamily="18" charset="0"/>
              </a:rPr>
              <a:t>»</a:t>
            </a:r>
          </a:p>
          <a:p>
            <a:endParaRPr lang="ru-RU" dirty="0" smtClean="0">
              <a:solidFill>
                <a:schemeClr val="tx1"/>
              </a:solidFill>
              <a:latin typeface="Times New Roman" pitchFamily="18" charset="0"/>
              <a:cs typeface="Times New Roman" pitchFamily="18" charset="0"/>
            </a:endParaRPr>
          </a:p>
          <a:p>
            <a:r>
              <a:rPr lang="ru-RU" dirty="0" err="1" smtClean="0">
                <a:solidFill>
                  <a:schemeClr val="tx1"/>
                </a:solidFill>
                <a:latin typeface="Times New Roman" pitchFamily="18" charset="0"/>
                <a:cs typeface="Times New Roman" pitchFamily="18" charset="0"/>
              </a:rPr>
              <a:t>Виконавець</a:t>
            </a:r>
            <a:r>
              <a:rPr lang="ru-RU"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Верескун</a:t>
            </a:r>
            <a:r>
              <a:rPr lang="ru-RU" i="1" dirty="0" smtClean="0">
                <a:solidFill>
                  <a:schemeClr val="tx1"/>
                </a:solidFill>
                <a:latin typeface="Times New Roman" pitchFamily="18" charset="0"/>
                <a:cs typeface="Times New Roman" pitchFamily="18" charset="0"/>
              </a:rPr>
              <a:t> Роман Павлович</a:t>
            </a:r>
          </a:p>
          <a:p>
            <a:r>
              <a:rPr lang="ru-RU" dirty="0" err="1" smtClean="0">
                <a:solidFill>
                  <a:schemeClr val="tx1"/>
                </a:solidFill>
                <a:latin typeface="Times New Roman" pitchFamily="18" charset="0"/>
                <a:cs typeface="Times New Roman" pitchFamily="18" charset="0"/>
              </a:rPr>
              <a:t>Керівник</a:t>
            </a:r>
            <a:r>
              <a:rPr lang="ru-RU"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доцент </a:t>
            </a:r>
            <a:r>
              <a:rPr lang="ru-RU" i="1" dirty="0" err="1" smtClean="0">
                <a:solidFill>
                  <a:schemeClr val="tx1"/>
                </a:solidFill>
                <a:latin typeface="Times New Roman" pitchFamily="18" charset="0"/>
                <a:cs typeface="Times New Roman" pitchFamily="18" charset="0"/>
              </a:rPr>
              <a:t>Тютюник</a:t>
            </a:r>
            <a:r>
              <a:rPr lang="ru-RU" i="1" dirty="0" smtClean="0">
                <a:solidFill>
                  <a:schemeClr val="tx1"/>
                </a:solidFill>
                <a:latin typeface="Times New Roman" pitchFamily="18" charset="0"/>
                <a:cs typeface="Times New Roman" pitchFamily="18" charset="0"/>
              </a:rPr>
              <a:t> Лариса </a:t>
            </a:r>
            <a:r>
              <a:rPr lang="ru-RU" i="1" dirty="0" err="1" smtClean="0">
                <a:solidFill>
                  <a:schemeClr val="tx1"/>
                </a:solidFill>
                <a:latin typeface="Times New Roman" pitchFamily="18" charset="0"/>
                <a:cs typeface="Times New Roman" pitchFamily="18" charset="0"/>
              </a:rPr>
              <a:t>Іванівна</a:t>
            </a:r>
            <a:endParaRPr lang="uk-UA"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9882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pPr algn="l"/>
            <a:r>
              <a:rPr lang="uk-UA" dirty="0" smtClean="0">
                <a:latin typeface="Times New Roman" pitchFamily="18" charset="0"/>
                <a:cs typeface="Times New Roman" pitchFamily="18" charset="0"/>
              </a:rPr>
              <a:t>Основні розділи розрахунків включають в себе:</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1.) </a:t>
            </a:r>
            <a:r>
              <a:rPr lang="uk-UA" sz="2700" b="1" dirty="0" err="1" smtClean="0">
                <a:latin typeface="Times New Roman" pitchFamily="18" charset="0"/>
                <a:cs typeface="Times New Roman" pitchFamily="18" charset="0"/>
              </a:rPr>
              <a:t>Теплогідравлічний</a:t>
            </a:r>
            <a:r>
              <a:rPr lang="uk-UA" sz="2700" b="1" dirty="0" smtClean="0">
                <a:latin typeface="Times New Roman" pitchFamily="18" charset="0"/>
                <a:cs typeface="Times New Roman" pitchFamily="18" charset="0"/>
              </a:rPr>
              <a:t> розрахунок</a:t>
            </a:r>
            <a:r>
              <a:rPr lang="uk-UA" sz="2700" dirty="0" smtClean="0">
                <a:latin typeface="Times New Roman" pitchFamily="18" charset="0"/>
                <a:cs typeface="Times New Roman" pitchFamily="18" charset="0"/>
              </a:rPr>
              <a:t/>
            </a:r>
            <a:br>
              <a:rPr lang="uk-UA" sz="2700" dirty="0" smtClean="0">
                <a:latin typeface="Times New Roman" pitchFamily="18" charset="0"/>
                <a:cs typeface="Times New Roman" pitchFamily="18" charset="0"/>
              </a:rPr>
            </a:br>
            <a:r>
              <a:rPr lang="uk-UA" sz="2700" dirty="0" err="1" smtClean="0">
                <a:latin typeface="Times New Roman" pitchFamily="18" charset="0"/>
                <a:cs typeface="Times New Roman" pitchFamily="18" charset="0"/>
              </a:rPr>
              <a:t>Теплогідравлічний</a:t>
            </a:r>
            <a:r>
              <a:rPr lang="uk-UA" sz="2700" dirty="0" smtClean="0">
                <a:latin typeface="Times New Roman" pitchFamily="18" charset="0"/>
                <a:cs typeface="Times New Roman" pitchFamily="18" charset="0"/>
              </a:rPr>
              <a:t> розрахунок виконано с застосуванням розрахункової програми розробленої бюро інженерних розрахунків згідно з нормативним методом “Теплового розрахунку котельних агрегатів” та “Гідравлічного розрахунку котельних агрегатів”</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2.) </a:t>
            </a:r>
            <a:r>
              <a:rPr lang="uk-UA" sz="2700" b="1" dirty="0" smtClean="0">
                <a:latin typeface="Times New Roman" pitchFamily="18" charset="0"/>
                <a:cs typeface="Times New Roman" pitchFamily="18" charset="0"/>
              </a:rPr>
              <a:t>Аеродинамічний розрахунок</a:t>
            </a:r>
            <a:r>
              <a:rPr lang="uk-UA" sz="2700" dirty="0" smtClean="0">
                <a:latin typeface="Times New Roman" pitchFamily="18" charset="0"/>
                <a:cs typeface="Times New Roman" pitchFamily="18" charset="0"/>
              </a:rPr>
              <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Аеродинамічний розрахунок виконано згідно з нормативним методом </a:t>
            </a:r>
            <a:r>
              <a:rPr lang="ru-RU" sz="2700" dirty="0" smtClean="0">
                <a:latin typeface="Times New Roman" pitchFamily="18" charset="0"/>
                <a:cs typeface="Times New Roman" pitchFamily="18" charset="0"/>
              </a:rPr>
              <a:t>“А</a:t>
            </a:r>
            <a:r>
              <a:rPr lang="uk-UA" sz="2700" dirty="0" err="1" smtClean="0">
                <a:latin typeface="Times New Roman" pitchFamily="18" charset="0"/>
                <a:cs typeface="Times New Roman" pitchFamily="18" charset="0"/>
              </a:rPr>
              <a:t>еродинамічно</a:t>
            </a:r>
            <a:r>
              <a:rPr lang="ru-RU" sz="2700" dirty="0" err="1" smtClean="0">
                <a:latin typeface="Times New Roman" pitchFamily="18" charset="0"/>
                <a:cs typeface="Times New Roman" pitchFamily="18" charset="0"/>
              </a:rPr>
              <a:t>го</a:t>
            </a:r>
            <a:r>
              <a:rPr lang="ru-RU" sz="2700" dirty="0" smtClean="0">
                <a:latin typeface="Times New Roman" pitchFamily="18" charset="0"/>
                <a:cs typeface="Times New Roman" pitchFamily="18" charset="0"/>
              </a:rPr>
              <a:t> р</a:t>
            </a:r>
            <a:r>
              <a:rPr lang="uk-UA" sz="2700" dirty="0" err="1" smtClean="0">
                <a:latin typeface="Times New Roman" pitchFamily="18" charset="0"/>
                <a:cs typeface="Times New Roman" pitchFamily="18" charset="0"/>
              </a:rPr>
              <a:t>озрахунку</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котельн</a:t>
            </a:r>
            <a:r>
              <a:rPr lang="uk-UA" sz="2700" dirty="0" smtClean="0">
                <a:latin typeface="Times New Roman" pitchFamily="18" charset="0"/>
                <a:cs typeface="Times New Roman" pitchFamily="18" charset="0"/>
              </a:rPr>
              <a:t>и</a:t>
            </a:r>
            <a:r>
              <a:rPr lang="ru-RU" sz="2700" dirty="0" smtClean="0">
                <a:latin typeface="Times New Roman" pitchFamily="18" charset="0"/>
                <a:cs typeface="Times New Roman" pitchFamily="18" charset="0"/>
              </a:rPr>
              <a:t>х установок” </a:t>
            </a:r>
            <a:r>
              <a:rPr lang="uk-UA" sz="2700" dirty="0" smtClean="0">
                <a:latin typeface="Times New Roman" pitchFamily="18" charset="0"/>
                <a:cs typeface="Times New Roman" pitchFamily="18" charset="0"/>
              </a:rPr>
              <a:t/>
            </a:r>
            <a:br>
              <a:rPr lang="uk-UA" sz="2700" dirty="0" smtClean="0">
                <a:latin typeface="Times New Roman" pitchFamily="18" charset="0"/>
                <a:cs typeface="Times New Roman" pitchFamily="18" charset="0"/>
              </a:rPr>
            </a:br>
            <a:endParaRPr lang="uk-UA" sz="2700" dirty="0"/>
          </a:p>
        </p:txBody>
      </p:sp>
    </p:spTree>
    <p:extLst>
      <p:ext uri="{BB962C8B-B14F-4D97-AF65-F5344CB8AC3E}">
        <p14:creationId xmlns:p14="http://schemas.microsoft.com/office/powerpoint/2010/main" val="1825822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uk-UA" sz="2000" dirty="0" smtClean="0">
                <a:latin typeface="Times New Roman" pitchFamily="18" charset="0"/>
                <a:cs typeface="Times New Roman" pitchFamily="18" charset="0"/>
              </a:rPr>
              <a:t>3.)</a:t>
            </a:r>
            <a:r>
              <a:rPr lang="uk-UA" sz="2000" b="1" dirty="0" smtClean="0">
                <a:latin typeface="Times New Roman" pitchFamily="18" charset="0"/>
                <a:cs typeface="Times New Roman" pitchFamily="18" charset="0"/>
              </a:rPr>
              <a:t>Розрахунок на міцність</a:t>
            </a:r>
            <a:r>
              <a:rPr lang="uk-UA" sz="1800" b="1" dirty="0" smtClean="0">
                <a:latin typeface="Times New Roman" pitchFamily="18" charset="0"/>
                <a:cs typeface="Times New Roman" pitchFamily="18" charset="0"/>
              </a:rPr>
              <a:t/>
            </a:r>
            <a:br>
              <a:rPr lang="uk-UA" sz="1800" b="1"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2000" dirty="0">
                <a:latin typeface="Times New Roman" pitchFamily="18" charset="0"/>
                <a:cs typeface="Times New Roman" pitchFamily="18" charset="0"/>
              </a:rPr>
              <a:t>Розрахунки на міцність елементів котла, що працюють під тиском</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Розрахунки на міцність розділені на три категорії:</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розрахунок труб поверхонь нагріву;</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розрахунок колекторів поверхонь нагріву;</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розрахунок перепускних трубопроводів;</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Початковими даними для розрахунків на міцність є:</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результати </a:t>
            </a:r>
            <a:r>
              <a:rPr lang="uk-UA" sz="2000" dirty="0" err="1">
                <a:latin typeface="Times New Roman" pitchFamily="18" charset="0"/>
                <a:cs typeface="Times New Roman" pitchFamily="18" charset="0"/>
              </a:rPr>
              <a:t>теплогідравлічного</a:t>
            </a:r>
            <a:r>
              <a:rPr lang="uk-UA" sz="2000" dirty="0">
                <a:latin typeface="Times New Roman" pitchFamily="18" charset="0"/>
                <a:cs typeface="Times New Roman" pitchFamily="18" charset="0"/>
              </a:rPr>
              <a:t> розрахунку;</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конструктивні характеристики елементів котла;</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Метою розрахунків труб і колекторів поверхонь нагріву під дією внутрішнього тиску є визначення запасу міцності шляхом порівняння розрахункових напруг з тими, що допускаються.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Результатами розрахунку є: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напруги в трубах;</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переміщення в трубах від дії вагових навантажень і зміни температури;</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навантаження опор і підвісок;</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   навантаження на приєднане устаткування</a:t>
            </a:r>
          </a:p>
        </p:txBody>
      </p:sp>
    </p:spTree>
    <p:extLst>
      <p:ext uri="{BB962C8B-B14F-4D97-AF65-F5344CB8AC3E}">
        <p14:creationId xmlns:p14="http://schemas.microsoft.com/office/powerpoint/2010/main" val="670774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pPr algn="l"/>
            <a:r>
              <a:rPr lang="uk-UA" sz="2000" dirty="0" smtClean="0">
                <a:latin typeface="Times New Roman" pitchFamily="18" charset="0"/>
                <a:cs typeface="Times New Roman" pitchFamily="18" charset="0"/>
              </a:rPr>
              <a:t>4.) </a:t>
            </a:r>
            <a:r>
              <a:rPr lang="uk-UA" sz="2000" b="1" dirty="0" smtClean="0">
                <a:latin typeface="Times New Roman" pitchFamily="18" charset="0"/>
                <a:cs typeface="Times New Roman" pitchFamily="18" charset="0"/>
              </a:rPr>
              <a:t>Захист навколишнього середовища від шкідливих викидів при роботі котлів</a:t>
            </a:r>
            <a:br>
              <a:rPr lang="uk-UA" sz="2000" b="1"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У </a:t>
            </a:r>
            <a:r>
              <a:rPr lang="uk-UA" sz="2000" dirty="0">
                <a:latin typeface="Times New Roman" pitchFamily="18" charset="0"/>
                <a:cs typeface="Times New Roman" pitchFamily="18" charset="0"/>
              </a:rPr>
              <a:t>продуктах згорання органічного палива в котельних і промислових установках містяться тверді частинки золи і незгорілого палива, оксиди </a:t>
            </a:r>
            <a:r>
              <a:rPr lang="uk-UA" sz="2000" dirty="0" smtClean="0">
                <a:latin typeface="Times New Roman" pitchFamily="18" charset="0"/>
                <a:cs typeface="Times New Roman" pitchFamily="18" charset="0"/>
              </a:rPr>
              <a:t>сірки, </a:t>
            </a:r>
            <a:r>
              <a:rPr lang="uk-UA" sz="2000" dirty="0">
                <a:latin typeface="Times New Roman" pitchFamily="18" charset="0"/>
                <a:cs typeface="Times New Roman" pitchFamily="18" charset="0"/>
              </a:rPr>
              <a:t>азоту </a:t>
            </a:r>
            <a:r>
              <a:rPr lang="uk-UA" sz="2000" dirty="0" smtClean="0">
                <a:latin typeface="Times New Roman" pitchFamily="18" charset="0"/>
                <a:cs typeface="Times New Roman" pitchFamily="18" charset="0"/>
              </a:rPr>
              <a:t>і ванадію. </a:t>
            </a:r>
            <a:r>
              <a:rPr lang="uk-UA" sz="2000" dirty="0">
                <a:latin typeface="Times New Roman" pitchFamily="18" charset="0"/>
                <a:cs typeface="Times New Roman" pitchFamily="18" charset="0"/>
              </a:rPr>
              <a:t>При неповному згоранні палива в димових газах містяться оксиди </a:t>
            </a:r>
            <a:r>
              <a:rPr lang="uk-UA" sz="2000" dirty="0" smtClean="0">
                <a:latin typeface="Times New Roman" pitchFamily="18" charset="0"/>
                <a:cs typeface="Times New Roman" pitchFamily="18" charset="0"/>
              </a:rPr>
              <a:t>вуглецю </a:t>
            </a:r>
            <a:r>
              <a:rPr lang="uk-UA" sz="2000" dirty="0">
                <a:latin typeface="Times New Roman" pitchFamily="18" charset="0"/>
                <a:cs typeface="Times New Roman" pitchFamily="18" charset="0"/>
              </a:rPr>
              <a:t>і вуглеці типу,    і </a:t>
            </a:r>
            <a:r>
              <a:rPr lang="uk-UA" sz="2000" dirty="0" err="1">
                <a:latin typeface="Times New Roman" pitchFamily="18" charset="0"/>
                <a:cs typeface="Times New Roman" pitchFamily="18" charset="0"/>
              </a:rPr>
              <a:t>бенз</a:t>
            </a:r>
            <a:r>
              <a:rPr lang="uk-UA" sz="2000" dirty="0">
                <a:latin typeface="Times New Roman" pitchFamily="18" charset="0"/>
                <a:cs typeface="Times New Roman" pitchFamily="18" charset="0"/>
              </a:rPr>
              <a:t>(а)</a:t>
            </a:r>
            <a:r>
              <a:rPr lang="uk-UA" sz="2000" dirty="0" err="1">
                <a:latin typeface="Times New Roman" pitchFamily="18" charset="0"/>
                <a:cs typeface="Times New Roman" pitchFamily="18" charset="0"/>
              </a:rPr>
              <a:t>пирен</a:t>
            </a:r>
            <a:r>
              <a:rPr lang="uk-UA" sz="2000" dirty="0">
                <a:latin typeface="Times New Roman" pitchFamily="18" charset="0"/>
                <a:cs typeface="Times New Roman" pitchFamily="18" charset="0"/>
              </a:rPr>
              <a:t> . Багато з газоподібних речовин руйнується в атмосфері в перебігу години і доби. Аерозольні тверді частинки [сажа, п’ятиоксид ванадію, </a:t>
            </a:r>
            <a:r>
              <a:rPr lang="uk-UA" sz="2000" dirty="0" err="1">
                <a:latin typeface="Times New Roman" pitchFamily="18" charset="0"/>
                <a:cs typeface="Times New Roman" pitchFamily="18" charset="0"/>
              </a:rPr>
              <a:t>бенз</a:t>
            </a:r>
            <a:r>
              <a:rPr lang="uk-UA" sz="2000" dirty="0">
                <a:latin typeface="Times New Roman" pitchFamily="18" charset="0"/>
                <a:cs typeface="Times New Roman" pitchFamily="18" charset="0"/>
              </a:rPr>
              <a:t>(а)</a:t>
            </a:r>
            <a:r>
              <a:rPr lang="uk-UA" sz="2000" dirty="0" err="1">
                <a:latin typeface="Times New Roman" pitchFamily="18" charset="0"/>
                <a:cs typeface="Times New Roman" pitchFamily="18" charset="0"/>
              </a:rPr>
              <a:t>пирен</a:t>
            </a:r>
            <a:r>
              <a:rPr lang="uk-UA" sz="2000" dirty="0">
                <a:latin typeface="Times New Roman" pitchFamily="18" charset="0"/>
                <a:cs typeface="Times New Roman" pitchFamily="18" charset="0"/>
              </a:rPr>
              <a:t>] можуть накопичуватися на поверхні землі і беруть участь в приземній циркуляції атмосфери</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Забруднення </a:t>
            </a:r>
            <a:r>
              <a:rPr lang="uk-UA" sz="2000" dirty="0">
                <a:latin typeface="Times New Roman" pitchFamily="18" charset="0"/>
                <a:cs typeface="Times New Roman" pitchFamily="18" charset="0"/>
              </a:rPr>
              <a:t>шкідливими домішками атмосфери, землі і води погіршує санітарно-гігієнічний стан міст, селищ, полів, лісів, водоймищ, надаючи шкідливу дію на організм людину і рослинність, погіршує якість продукції підприємств, збільшує знос механізмів і руйнує будівельні конструкції будівель і споруд</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Одним з актуальних сучасних завдань є забезпечення чистоти повітряного басейну. Для цього необхідне очищення продуктів згорання палива, що видаляються з котлів після їх охолоджування в атмосферу, від шкідливих речовин.</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68229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gn="l"/>
            <a:r>
              <a:rPr lang="uk-UA" sz="2200" dirty="0" smtClean="0">
                <a:latin typeface="Times New Roman" pitchFamily="18" charset="0"/>
                <a:cs typeface="Times New Roman" pitchFamily="18" charset="0"/>
              </a:rPr>
              <a:t>В Україні встановлене </a:t>
            </a:r>
            <a:r>
              <a:rPr lang="uk-UA" sz="2200" dirty="0">
                <a:latin typeface="Times New Roman" pitchFamily="18" charset="0"/>
                <a:cs typeface="Times New Roman" pitchFamily="18" charset="0"/>
              </a:rPr>
              <a:t>обов'язкове очищення продуктів згорання від твердих частинок золи і незгорілого палива і проводиться інтенсивна робота по дослідженню доцільних способів очищення газів від оксидів сірки і азоту</a:t>
            </a:r>
            <a:r>
              <a:rPr lang="uk-UA" sz="2200" dirty="0" smtClean="0">
                <a:latin typeface="Times New Roman" pitchFamily="18" charset="0"/>
                <a:cs typeface="Times New Roman" pitchFamily="18" charset="0"/>
              </a:rPr>
              <a:t>.</a:t>
            </a:r>
            <a:br>
              <a:rPr lang="uk-UA"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Виконано індивідуальне завдання «Розрахунок  </a:t>
            </a:r>
            <a:r>
              <a:rPr lang="uk-UA" sz="2200" dirty="0">
                <a:latin typeface="Times New Roman" pitchFamily="18" charset="0"/>
                <a:cs typeface="Times New Roman" pitchFamily="18" charset="0"/>
              </a:rPr>
              <a:t>концентрації окислів азоту при спалюванні газоподібного палива в енергетичному </a:t>
            </a:r>
            <a:r>
              <a:rPr lang="uk-UA" sz="2200" dirty="0" smtClean="0">
                <a:latin typeface="Times New Roman" pitchFamily="18" charset="0"/>
                <a:cs typeface="Times New Roman" pitchFamily="18" charset="0"/>
              </a:rPr>
              <a:t>котлі», </a:t>
            </a:r>
            <a:r>
              <a:rPr lang="uk-UA" sz="2200" dirty="0">
                <a:latin typeface="Times New Roman" pitchFamily="18" charset="0"/>
                <a:cs typeface="Times New Roman" pitchFamily="18" charset="0"/>
              </a:rPr>
              <a:t/>
            </a:r>
            <a:br>
              <a:rPr lang="uk-UA" sz="2200" dirty="0">
                <a:latin typeface="Times New Roman" pitchFamily="18" charset="0"/>
                <a:cs typeface="Times New Roman" pitchFamily="18" charset="0"/>
              </a:rPr>
            </a:br>
            <a:r>
              <a:rPr lang="uk-UA" sz="2200" dirty="0">
                <a:latin typeface="Times New Roman" pitchFamily="18" charset="0"/>
                <a:cs typeface="Times New Roman" pitchFamily="18" charset="0"/>
              </a:rPr>
              <a:t> </a:t>
            </a:r>
            <a:r>
              <a:rPr lang="uk-UA" sz="2200" dirty="0" smtClean="0">
                <a:latin typeface="Times New Roman" pitchFamily="18" charset="0"/>
                <a:cs typeface="Times New Roman" pitchFamily="18" charset="0"/>
              </a:rPr>
              <a:t>що </a:t>
            </a:r>
            <a:r>
              <a:rPr lang="uk-UA" sz="2200" dirty="0">
                <a:latin typeface="Times New Roman" pitchFamily="18" charset="0"/>
                <a:cs typeface="Times New Roman" pitchFamily="18" charset="0"/>
              </a:rPr>
              <a:t>утворюються при спалюванні </a:t>
            </a:r>
            <a:r>
              <a:rPr lang="uk-UA" sz="2200" dirty="0" smtClean="0">
                <a:latin typeface="Times New Roman" pitchFamily="18" charset="0"/>
                <a:cs typeface="Times New Roman" pitchFamily="18" charset="0"/>
              </a:rPr>
              <a:t>палива </a:t>
            </a:r>
            <a:r>
              <a:rPr lang="uk-UA" sz="2200" dirty="0">
                <a:latin typeface="Times New Roman" pitchFamily="18" charset="0"/>
                <a:cs typeface="Times New Roman" pitchFamily="18" charset="0"/>
              </a:rPr>
              <a:t>в енергетичних котлах, і здійснити оцінку ефективності застосування технологічних і режимних заходів щодо зниження викидів оксидів азоту в навколишнє середовище. </a:t>
            </a:r>
            <a:br>
              <a:rPr lang="uk-UA" sz="2200" dirty="0">
                <a:latin typeface="Times New Roman" pitchFamily="18" charset="0"/>
                <a:cs typeface="Times New Roman" pitchFamily="18" charset="0"/>
              </a:rPr>
            </a:br>
            <a:r>
              <a:rPr lang="uk-UA" sz="2200" dirty="0">
                <a:latin typeface="Times New Roman" pitchFamily="18" charset="0"/>
                <a:cs typeface="Times New Roman" pitchFamily="18" charset="0"/>
              </a:rPr>
              <a:t>Для вирішення задачі в такій постановці необхідно:</a:t>
            </a:r>
            <a:br>
              <a:rPr lang="uk-UA" sz="2200" dirty="0">
                <a:latin typeface="Times New Roman" pitchFamily="18" charset="0"/>
                <a:cs typeface="Times New Roman" pitchFamily="18" charset="0"/>
              </a:rPr>
            </a:br>
            <a:r>
              <a:rPr lang="uk-UA" sz="2200" b="1" dirty="0">
                <a:latin typeface="Times New Roman" pitchFamily="18" charset="0"/>
                <a:cs typeface="Times New Roman" pitchFamily="18" charset="0"/>
              </a:rPr>
              <a:t>1.</a:t>
            </a:r>
            <a:r>
              <a:rPr lang="uk-UA" sz="2200" dirty="0">
                <a:latin typeface="Times New Roman" pitchFamily="18" charset="0"/>
                <a:cs typeface="Times New Roman" pitchFamily="18" charset="0"/>
              </a:rPr>
              <a:t> </a:t>
            </a:r>
            <a:r>
              <a:rPr lang="uk-UA" sz="2200" dirty="0" smtClean="0">
                <a:latin typeface="Times New Roman" pitchFamily="18" charset="0"/>
                <a:cs typeface="Times New Roman" pitchFamily="18" charset="0"/>
              </a:rPr>
              <a:t>Виконали </a:t>
            </a:r>
            <a:r>
              <a:rPr lang="uk-UA" sz="2200" dirty="0">
                <a:latin typeface="Times New Roman" pitchFamily="18" charset="0"/>
                <a:cs typeface="Times New Roman" pitchFamily="18" charset="0"/>
              </a:rPr>
              <a:t>розрахунок концентрацій  при номінальному навантаженні котла , відсутності рециркуляції продуктів згорання в </a:t>
            </a:r>
            <a:r>
              <a:rPr lang="uk-UA" sz="2200" dirty="0" smtClean="0">
                <a:latin typeface="Times New Roman" pitchFamily="18" charset="0"/>
                <a:cs typeface="Times New Roman" pitchFamily="18" charset="0"/>
              </a:rPr>
              <a:t>топку </a:t>
            </a:r>
            <a:r>
              <a:rPr lang="uk-UA" sz="2200" dirty="0">
                <a:latin typeface="Times New Roman" pitchFamily="18" charset="0"/>
                <a:cs typeface="Times New Roman" pitchFamily="18" charset="0"/>
              </a:rPr>
              <a:t>і відсутності ступінчатого згорання палива .</a:t>
            </a:r>
            <a:r>
              <a:rPr lang="uk-UA" sz="2200" dirty="0" smtClean="0">
                <a:latin typeface="Times New Roman" pitchFamily="18" charset="0"/>
                <a:cs typeface="Times New Roman" pitchFamily="18" charset="0"/>
              </a:rPr>
              <a:t> </a:t>
            </a:r>
            <a:r>
              <a:rPr lang="uk-UA" sz="2200" dirty="0">
                <a:latin typeface="Times New Roman" pitchFamily="18" charset="0"/>
                <a:cs typeface="Times New Roman" pitchFamily="18" charset="0"/>
              </a:rPr>
              <a:t>Оцінити, як зміниться концентрація  при часткових навантаженнях, рівних:  = 0,6 ,  = </a:t>
            </a:r>
            <a:r>
              <a:rPr lang="uk-UA" sz="2200" dirty="0" smtClean="0">
                <a:latin typeface="Times New Roman" pitchFamily="18" charset="0"/>
                <a:cs typeface="Times New Roman" pitchFamily="18" charset="0"/>
              </a:rPr>
              <a:t>0,8.</a:t>
            </a:r>
            <a:r>
              <a:rPr lang="uk-UA" sz="2200" dirty="0">
                <a:latin typeface="Times New Roman" pitchFamily="18" charset="0"/>
                <a:cs typeface="Times New Roman" pitchFamily="18" charset="0"/>
              </a:rPr>
              <a:t/>
            </a:r>
            <a:br>
              <a:rPr lang="uk-UA" sz="2200" dirty="0">
                <a:latin typeface="Times New Roman" pitchFamily="18" charset="0"/>
                <a:cs typeface="Times New Roman" pitchFamily="18" charset="0"/>
              </a:rPr>
            </a:br>
            <a:r>
              <a:rPr lang="uk-UA" sz="2200" b="1" dirty="0">
                <a:latin typeface="Times New Roman" pitchFamily="18" charset="0"/>
                <a:cs typeface="Times New Roman" pitchFamily="18" charset="0"/>
              </a:rPr>
              <a:t>2.</a:t>
            </a:r>
            <a:r>
              <a:rPr lang="uk-UA" sz="2200" dirty="0">
                <a:latin typeface="Times New Roman" pitchFamily="18" charset="0"/>
                <a:cs typeface="Times New Roman" pitchFamily="18" charset="0"/>
              </a:rPr>
              <a:t> Оцінити вплив ступеня рециркуляції продуктів згорання палива, прийнявши </a:t>
            </a:r>
            <a:r>
              <a:rPr lang="uk-UA" sz="2200" dirty="0" smtClean="0">
                <a:latin typeface="Times New Roman" pitchFamily="18" charset="0"/>
                <a:cs typeface="Times New Roman" pitchFamily="18" charset="0"/>
              </a:rPr>
              <a:t>рециркуляцію </a:t>
            </a:r>
            <a:r>
              <a:rPr lang="uk-UA" sz="2200" dirty="0" err="1" smtClean="0">
                <a:latin typeface="Times New Roman" pitchFamily="18" charset="0"/>
                <a:cs typeface="Times New Roman" pitchFamily="18" charset="0"/>
              </a:rPr>
              <a:t>равною</a:t>
            </a:r>
            <a:r>
              <a:rPr lang="uk-UA" sz="2200" dirty="0" smtClean="0">
                <a:latin typeface="Times New Roman" pitchFamily="18" charset="0"/>
                <a:cs typeface="Times New Roman" pitchFamily="18" charset="0"/>
              </a:rPr>
              <a:t> </a:t>
            </a:r>
            <a:r>
              <a:rPr lang="uk-UA" sz="2200" dirty="0">
                <a:latin typeface="Times New Roman" pitchFamily="18" charset="0"/>
                <a:cs typeface="Times New Roman" pitchFamily="18" charset="0"/>
              </a:rPr>
              <a:t>0,1 і </a:t>
            </a:r>
            <a:r>
              <a:rPr lang="uk-UA" sz="2200" dirty="0" smtClean="0">
                <a:latin typeface="Times New Roman" pitchFamily="18" charset="0"/>
                <a:cs typeface="Times New Roman" pitchFamily="18" charset="0"/>
              </a:rPr>
              <a:t>0,15 </a:t>
            </a:r>
            <a:r>
              <a:rPr lang="uk-UA" sz="2200" dirty="0">
                <a:latin typeface="Times New Roman" pitchFamily="18" charset="0"/>
                <a:cs typeface="Times New Roman" pitchFamily="18" charset="0"/>
              </a:rPr>
              <a:t>при  і відсутності ступінчастого спалювання </a:t>
            </a:r>
            <a:r>
              <a:rPr lang="uk-UA" sz="2200" dirty="0" smtClean="0">
                <a:latin typeface="Times New Roman" pitchFamily="18" charset="0"/>
                <a:cs typeface="Times New Roman" pitchFamily="18" charset="0"/>
              </a:rPr>
              <a:t>палива. </a:t>
            </a:r>
            <a:br>
              <a:rPr lang="uk-UA" sz="2200" dirty="0" smtClean="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Tree>
    <p:extLst>
      <p:ext uri="{BB962C8B-B14F-4D97-AF65-F5344CB8AC3E}">
        <p14:creationId xmlns:p14="http://schemas.microsoft.com/office/powerpoint/2010/main" val="3577180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smtClean="0">
                <a:latin typeface="Times New Roman" pitchFamily="18" charset="0"/>
                <a:cs typeface="Times New Roman" pitchFamily="18" charset="0"/>
              </a:rPr>
              <a:t>Задача 1 - Залежність концентрації оксидів азоту від часткового навантаження </a:t>
            </a:r>
            <a:endParaRPr lang="uk-UA" sz="28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nvPr>
        </p:nvGraphicFramePr>
        <p:xfrm>
          <a:off x="250825" y="115888"/>
          <a:ext cx="4367213"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5"/>
          <p:cNvGraphicFramePr>
            <a:graphicFrameLocks noGrp="1"/>
          </p:cNvGraphicFramePr>
          <p:nvPr>
            <p:ph sz="quarter" idx="14"/>
          </p:nvPr>
        </p:nvGraphicFramePr>
        <p:xfrm>
          <a:off x="5029200" y="1949140"/>
          <a:ext cx="3273424" cy="1053486"/>
        </p:xfrm>
        <a:graphic>
          <a:graphicData uri="http://schemas.openxmlformats.org/drawingml/2006/table">
            <a:tbl>
              <a:tblPr firstRow="1" firstCol="1" bandRow="1">
                <a:tableStyleId>{5C22544A-7EE6-4342-B048-85BDC9FD1C3A}</a:tableStyleId>
              </a:tblPr>
              <a:tblGrid>
                <a:gridCol w="1594077"/>
                <a:gridCol w="1679347"/>
              </a:tblGrid>
              <a:tr h="212880">
                <a:tc>
                  <a:txBody>
                    <a:bodyPr/>
                    <a:lstStyle/>
                    <a:p>
                      <a:pPr>
                        <a:lnSpc>
                          <a:spcPct val="107000"/>
                        </a:lnSpc>
                        <a:spcAft>
                          <a:spcPts val="0"/>
                        </a:spcAft>
                      </a:pPr>
                      <a:r>
                        <a:rPr lang="uk-UA" sz="1300" dirty="0">
                          <a:effectLst/>
                        </a:rPr>
                        <a:t>Потужність, т/</a:t>
                      </a:r>
                      <a:r>
                        <a:rPr lang="uk-UA" sz="1300" dirty="0" err="1">
                          <a:effectLst/>
                        </a:rPr>
                        <a:t>год</a:t>
                      </a:r>
                      <a:endParaRPr lang="uk-UA" sz="1000" dirty="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Концентрація, мг/м</a:t>
                      </a:r>
                      <a:r>
                        <a:rPr lang="uk-UA" sz="1300" baseline="30000">
                          <a:effectLst/>
                        </a:rPr>
                        <a:t>3</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75</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3221</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60</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2587</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45</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dirty="0">
                          <a:effectLst/>
                        </a:rPr>
                        <a:t>1951</a:t>
                      </a:r>
                      <a:endParaRPr lang="uk-UA" sz="1000" dirty="0">
                        <a:effectLst/>
                        <a:latin typeface="Calibri"/>
                        <a:ea typeface="Calibri"/>
                        <a:cs typeface="Times New Roman"/>
                      </a:endParaRPr>
                    </a:p>
                  </a:txBody>
                  <a:tcPr marL="63953" marR="63953" marT="0" marB="0"/>
                </a:tc>
              </a:tr>
            </a:tbl>
          </a:graphicData>
        </a:graphic>
      </p:graphicFrame>
      <p:sp>
        <p:nvSpPr>
          <p:cNvPr id="7" name="Rectangle 1"/>
          <p:cNvSpPr>
            <a:spLocks noChangeArrowheads="1"/>
          </p:cNvSpPr>
          <p:nvPr/>
        </p:nvSpPr>
        <p:spPr bwMode="auto">
          <a:xfrm>
            <a:off x="5029200" y="1949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5262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smtClean="0">
                <a:latin typeface="Times New Roman" pitchFamily="18" charset="0"/>
                <a:cs typeface="Times New Roman" pitchFamily="18" charset="0"/>
              </a:rPr>
              <a:t>Задача 2 – Залежність концентрації оксидів азоту від рециркуляції</a:t>
            </a:r>
            <a:endParaRPr lang="uk-UA" sz="28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nvPr>
        </p:nvGraphicFramePr>
        <p:xfrm>
          <a:off x="468313" y="260350"/>
          <a:ext cx="4149725" cy="424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5"/>
          <p:cNvGraphicFramePr>
            <a:graphicFrameLocks noGrp="1"/>
          </p:cNvGraphicFramePr>
          <p:nvPr>
            <p:ph sz="quarter" idx="14"/>
          </p:nvPr>
        </p:nvGraphicFramePr>
        <p:xfrm>
          <a:off x="5029200" y="1949140"/>
          <a:ext cx="3273424" cy="1053486"/>
        </p:xfrm>
        <a:graphic>
          <a:graphicData uri="http://schemas.openxmlformats.org/drawingml/2006/table">
            <a:tbl>
              <a:tblPr firstRow="1" firstCol="1" bandRow="1">
                <a:tableStyleId>{5C22544A-7EE6-4342-B048-85BDC9FD1C3A}</a:tableStyleId>
              </a:tblPr>
              <a:tblGrid>
                <a:gridCol w="1594077"/>
                <a:gridCol w="1679347"/>
              </a:tblGrid>
              <a:tr h="212880">
                <a:tc>
                  <a:txBody>
                    <a:bodyPr/>
                    <a:lstStyle/>
                    <a:p>
                      <a:pPr>
                        <a:lnSpc>
                          <a:spcPct val="107000"/>
                        </a:lnSpc>
                        <a:spcAft>
                          <a:spcPts val="0"/>
                        </a:spcAft>
                      </a:pPr>
                      <a:r>
                        <a:rPr lang="uk-UA" sz="1300">
                          <a:effectLst/>
                        </a:rPr>
                        <a:t>Рециркуляція</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Концентрація, мг/м</a:t>
                      </a:r>
                      <a:r>
                        <a:rPr lang="uk-UA" sz="1300" baseline="30000">
                          <a:effectLst/>
                        </a:rPr>
                        <a:t>3</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0</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3221</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0,1</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a:effectLst/>
                        </a:rPr>
                        <a:t>114,414</a:t>
                      </a:r>
                      <a:endParaRPr lang="uk-UA" sz="1000">
                        <a:effectLst/>
                        <a:latin typeface="Calibri"/>
                        <a:ea typeface="Calibri"/>
                        <a:cs typeface="Times New Roman"/>
                      </a:endParaRPr>
                    </a:p>
                  </a:txBody>
                  <a:tcPr marL="63953" marR="63953" marT="0" marB="0"/>
                </a:tc>
              </a:tr>
              <a:tr h="212880">
                <a:tc>
                  <a:txBody>
                    <a:bodyPr/>
                    <a:lstStyle/>
                    <a:p>
                      <a:pPr>
                        <a:lnSpc>
                          <a:spcPct val="107000"/>
                        </a:lnSpc>
                        <a:spcAft>
                          <a:spcPts val="0"/>
                        </a:spcAft>
                      </a:pPr>
                      <a:r>
                        <a:rPr lang="uk-UA" sz="1300">
                          <a:effectLst/>
                        </a:rPr>
                        <a:t>0,15</a:t>
                      </a:r>
                      <a:endParaRPr lang="uk-UA" sz="1000">
                        <a:effectLst/>
                        <a:latin typeface="Calibri"/>
                        <a:ea typeface="Calibri"/>
                        <a:cs typeface="Times New Roman"/>
                      </a:endParaRPr>
                    </a:p>
                  </a:txBody>
                  <a:tcPr marL="63953" marR="63953" marT="0" marB="0"/>
                </a:tc>
                <a:tc>
                  <a:txBody>
                    <a:bodyPr/>
                    <a:lstStyle/>
                    <a:p>
                      <a:pPr>
                        <a:lnSpc>
                          <a:spcPct val="107000"/>
                        </a:lnSpc>
                        <a:spcAft>
                          <a:spcPts val="0"/>
                        </a:spcAft>
                      </a:pPr>
                      <a:r>
                        <a:rPr lang="uk-UA" sz="1300" dirty="0">
                          <a:effectLst/>
                        </a:rPr>
                        <a:t>113,251</a:t>
                      </a:r>
                      <a:endParaRPr lang="uk-UA" sz="1000" dirty="0">
                        <a:effectLst/>
                        <a:latin typeface="Calibri"/>
                        <a:ea typeface="Calibri"/>
                        <a:cs typeface="Times New Roman"/>
                      </a:endParaRPr>
                    </a:p>
                  </a:txBody>
                  <a:tcPr marL="63953" marR="63953" marT="0" marB="0"/>
                </a:tc>
              </a:tr>
            </a:tbl>
          </a:graphicData>
        </a:graphic>
      </p:graphicFrame>
      <p:sp>
        <p:nvSpPr>
          <p:cNvPr id="7" name="Rectangle 1"/>
          <p:cNvSpPr>
            <a:spLocks noChangeArrowheads="1"/>
          </p:cNvSpPr>
          <p:nvPr/>
        </p:nvSpPr>
        <p:spPr bwMode="auto">
          <a:xfrm>
            <a:off x="5029200" y="1949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216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624736"/>
          </a:xfrm>
        </p:spPr>
        <p:txBody>
          <a:bodyPr>
            <a:noAutofit/>
          </a:bodyPr>
          <a:lstStyle/>
          <a:p>
            <a:pPr algn="l"/>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b="1" dirty="0" smtClean="0">
                <a:latin typeface="Times New Roman" pitchFamily="18" charset="0"/>
                <a:cs typeface="Times New Roman" pitchFamily="18" charset="0"/>
              </a:rPr>
              <a:t/>
            </a:r>
            <a:br>
              <a:rPr lang="uk-UA" sz="1800" b="1"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5.) </a:t>
            </a:r>
            <a:r>
              <a:rPr lang="uk-UA" sz="1800" b="1" dirty="0" smtClean="0">
                <a:latin typeface="Times New Roman" pitchFamily="18" charset="0"/>
                <a:cs typeface="Times New Roman" pitchFamily="18" charset="0"/>
              </a:rPr>
              <a:t>Охорона праці та навколишнього середовища</a:t>
            </a: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це </a:t>
            </a:r>
            <a:r>
              <a:rPr lang="ru-RU" sz="1800" dirty="0" smtClean="0">
                <a:latin typeface="Times New Roman" pitchFamily="18" charset="0"/>
                <a:cs typeface="Times New Roman" pitchFamily="18" charset="0"/>
              </a:rPr>
              <a:t>– система </a:t>
            </a:r>
            <a:r>
              <a:rPr lang="ru-RU" sz="1800" dirty="0" err="1" smtClean="0">
                <a:latin typeface="Times New Roman" pitchFamily="18" charset="0"/>
                <a:cs typeface="Times New Roman" pitchFamily="18" charset="0"/>
              </a:rPr>
              <a:t>правових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соціально-економічних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організаційно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технічних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лікувально-профілактичних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заходів</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засобів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спрямованих</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збереження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здоров’я</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працездатності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людини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Одне</a:t>
            </a:r>
            <a:r>
              <a:rPr lang="ru-RU" sz="1800" dirty="0" smtClean="0">
                <a:latin typeface="Times New Roman" pitchFamily="18" charset="0"/>
                <a:cs typeface="Times New Roman" pitchFamily="18" charset="0"/>
              </a:rPr>
              <a:t> з </a:t>
            </a:r>
            <a:r>
              <a:rPr lang="ru-RU" sz="1800" dirty="0" err="1" smtClean="0">
                <a:latin typeface="Times New Roman" pitchFamily="18" charset="0"/>
                <a:cs typeface="Times New Roman" pitchFamily="18" charset="0"/>
              </a:rPr>
              <a:t>найголовніших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завдань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охорони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праці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полягає</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забезпеченні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безпеки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людини</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процесі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праці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тобто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створення</a:t>
            </a:r>
            <a:r>
              <a:rPr lang="ru-RU" sz="1800" dirty="0" smtClean="0">
                <a:latin typeface="Times New Roman" pitchFamily="18" charset="0"/>
                <a:cs typeface="Times New Roman" pitchFamily="18" charset="0"/>
              </a:rPr>
              <a:t> таких умов </a:t>
            </a:r>
            <a:r>
              <a:rPr lang="ru-RU" sz="1800" dirty="0" err="1" smtClean="0">
                <a:latin typeface="Times New Roman" pitchFamily="18" charset="0"/>
                <a:cs typeface="Times New Roman" pitchFamily="18" charset="0"/>
              </a:rPr>
              <a:t>праці</a:t>
            </a:r>
            <a:r>
              <a:rPr lang="ru-RU" sz="1800" dirty="0" smtClean="0">
                <a:latin typeface="Times New Roman" pitchFamily="18" charset="0"/>
                <a:cs typeface="Times New Roman" pitchFamily="18" charset="0"/>
              </a:rPr>
              <a:t> , за </a:t>
            </a:r>
            <a:r>
              <a:rPr lang="ru-RU" sz="1800" dirty="0" err="1" smtClean="0">
                <a:latin typeface="Times New Roman" pitchFamily="18" charset="0"/>
                <a:cs typeface="Times New Roman" pitchFamily="18" charset="0"/>
              </a:rPr>
              <a:t>яких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виключається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вплив</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працюючих</a:t>
            </a:r>
            <a:r>
              <a:rPr lang="ru-RU" sz="1800" dirty="0" smtClean="0">
                <a:latin typeface="Times New Roman" pitchFamily="18" charset="0"/>
                <a:cs typeface="Times New Roman" pitchFamily="18" charset="0"/>
              </a:rPr>
              <a:t> людей </a:t>
            </a:r>
            <a:r>
              <a:rPr lang="ru-RU" sz="1800" dirty="0" err="1" smtClean="0">
                <a:latin typeface="Times New Roman" pitchFamily="18" charset="0"/>
                <a:cs typeface="Times New Roman" pitchFamily="18" charset="0"/>
              </a:rPr>
              <a:t>шкідливих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виробничих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факторів</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Охорона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навколишнього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середовища</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це</a:t>
            </a:r>
            <a:r>
              <a:rPr lang="ru-RU" sz="1800" dirty="0" smtClean="0">
                <a:latin typeface="Times New Roman" pitchFamily="18" charset="0"/>
                <a:cs typeface="Times New Roman" pitchFamily="18" charset="0"/>
              </a:rPr>
              <a:t> комплекс </a:t>
            </a:r>
            <a:r>
              <a:rPr lang="ru-RU" sz="1800" dirty="0" err="1" smtClean="0">
                <a:latin typeface="Times New Roman" pitchFamily="18" charset="0"/>
                <a:cs typeface="Times New Roman" pitchFamily="18" charset="0"/>
              </a:rPr>
              <a:t>заходів</a:t>
            </a:r>
            <a:r>
              <a:rPr lang="ru-RU" sz="1800" dirty="0" smtClean="0">
                <a:latin typeface="Times New Roman" pitchFamily="18" charset="0"/>
                <a:cs typeface="Times New Roman" pitchFamily="18" charset="0"/>
              </a:rPr>
              <a:t> з </a:t>
            </a:r>
            <a:r>
              <a:rPr lang="ru-RU" sz="1800" dirty="0" err="1" smtClean="0">
                <a:latin typeface="Times New Roman" pitchFamily="18" charset="0"/>
                <a:cs typeface="Times New Roman" pitchFamily="18" charset="0"/>
              </a:rPr>
              <a:t>охорони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раціональному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використанню</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відновленню</a:t>
            </a:r>
            <a:r>
              <a:rPr lang="ru-RU" sz="1800" dirty="0" smtClean="0">
                <a:latin typeface="Times New Roman" pitchFamily="18" charset="0"/>
                <a:cs typeface="Times New Roman" pitchFamily="18" charset="0"/>
              </a:rPr>
              <a:t> живого та неживого </a:t>
            </a:r>
            <a:r>
              <a:rPr lang="ru-RU" sz="1800" dirty="0" err="1" smtClean="0">
                <a:latin typeface="Times New Roman" pitchFamily="18" charset="0"/>
                <a:cs typeface="Times New Roman" pitchFamily="18" charset="0"/>
              </a:rPr>
              <a:t>середовища</a:t>
            </a:r>
            <a:r>
              <a:rPr lang="ru-RU" sz="1800" dirty="0" smtClean="0">
                <a:latin typeface="Times New Roman" pitchFamily="18" charset="0"/>
                <a:cs typeface="Times New Roman" pitchFamily="18" charset="0"/>
              </a:rPr>
              <a:t>.</a:t>
            </a: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наш час заходи з </a:t>
            </a:r>
            <a:r>
              <a:rPr lang="ru-RU" sz="1800" dirty="0" err="1" smtClean="0">
                <a:latin typeface="Times New Roman" pitchFamily="18" charset="0"/>
                <a:cs typeface="Times New Roman" pitchFamily="18" charset="0"/>
              </a:rPr>
              <a:t>захисту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навколишнього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середовища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місце</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економічних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політичних</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соціальних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стосунках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країни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Виконано</a:t>
            </a:r>
            <a:r>
              <a:rPr lang="ru-RU" sz="1800"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індивідуальне</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завдання</a:t>
            </a:r>
            <a:r>
              <a:rPr lang="ru-RU" sz="1800" dirty="0" smtClean="0">
                <a:latin typeface="Times New Roman" pitchFamily="18" charset="0"/>
                <a:cs typeface="Times New Roman" pitchFamily="18" charset="0"/>
              </a:rPr>
              <a:t>:</a:t>
            </a:r>
            <a:r>
              <a:rPr lang="uk-UA" sz="1800" b="1"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виконати розрахунок концентрації оксидів азоту, що утворюються при спалюванні палива в енергетичних котлах, і здійснити оцінку ефективності застосування технологічних і режимних заходів щодо зниження викидів оксидів азоту в навколишнє середовище.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Для вирішення задачі в такій постановці необхідно:</a:t>
            </a:r>
            <a:br>
              <a:rPr lang="uk-UA" sz="1800" dirty="0" smtClean="0">
                <a:latin typeface="Times New Roman" pitchFamily="18" charset="0"/>
                <a:cs typeface="Times New Roman" pitchFamily="18" charset="0"/>
              </a:rPr>
            </a:br>
            <a:r>
              <a:rPr lang="uk-UA" sz="1800" b="1" dirty="0" smtClean="0">
                <a:latin typeface="Times New Roman" pitchFamily="18" charset="0"/>
                <a:cs typeface="Times New Roman" pitchFamily="18" charset="0"/>
              </a:rPr>
              <a:t>1.</a:t>
            </a:r>
            <a:r>
              <a:rPr lang="uk-UA" sz="1800" dirty="0" smtClean="0">
                <a:latin typeface="Times New Roman" pitchFamily="18" charset="0"/>
                <a:cs typeface="Times New Roman" pitchFamily="18" charset="0"/>
              </a:rPr>
              <a:t> Оцінити вплив двоступінчатого спалювання палива в котлі.</a:t>
            </a:r>
            <a:br>
              <a:rPr lang="uk-UA" sz="1800" dirty="0" smtClean="0">
                <a:latin typeface="Times New Roman" pitchFamily="18" charset="0"/>
                <a:cs typeface="Times New Roman" pitchFamily="18" charset="0"/>
              </a:rPr>
            </a:br>
            <a:r>
              <a:rPr lang="uk-UA" sz="1800" b="1" dirty="0" smtClean="0">
                <a:latin typeface="Times New Roman" pitchFamily="18" charset="0"/>
                <a:cs typeface="Times New Roman" pitchFamily="18" charset="0"/>
              </a:rPr>
              <a:t>2.</a:t>
            </a:r>
            <a:r>
              <a:rPr lang="uk-UA" sz="1800" dirty="0" smtClean="0">
                <a:latin typeface="Times New Roman" pitchFamily="18" charset="0"/>
                <a:cs typeface="Times New Roman" pitchFamily="18" charset="0"/>
              </a:rPr>
              <a:t> Оцінити спільний вплив рециркуляції продуктів згорання палива і двоступінчатого спалювання палива.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t>
            </a:r>
            <a:endParaRPr lang="uk-UA" sz="1800" dirty="0"/>
          </a:p>
        </p:txBody>
      </p:sp>
    </p:spTree>
    <p:extLst>
      <p:ext uri="{BB962C8B-B14F-4D97-AF65-F5344CB8AC3E}">
        <p14:creationId xmlns:p14="http://schemas.microsoft.com/office/powerpoint/2010/main" val="211502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uk-UA" sz="1800" dirty="0" smtClean="0">
                <a:latin typeface="Times New Roman" pitchFamily="18" charset="0"/>
                <a:cs typeface="Times New Roman" pitchFamily="18" charset="0"/>
              </a:rPr>
              <a:t>6.) </a:t>
            </a:r>
            <a:r>
              <a:rPr lang="uk-UA" sz="1800" b="1" dirty="0" smtClean="0">
                <a:latin typeface="Times New Roman" pitchFamily="18" charset="0"/>
                <a:cs typeface="Times New Roman" pitchFamily="18" charset="0"/>
              </a:rPr>
              <a:t>Цивільна оборона</a:t>
            </a:r>
            <a:br>
              <a:rPr lang="uk-UA" sz="1800" b="1"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Цивільний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захист</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це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функція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держави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спрямована</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захист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населення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територій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навколишнього</a:t>
            </a:r>
            <a:r>
              <a:rPr lang="ru-RU" sz="1800" dirty="0" smtClean="0">
                <a:latin typeface="Times New Roman" pitchFamily="18" charset="0"/>
                <a:cs typeface="Times New Roman" pitchFamily="18" charset="0"/>
              </a:rPr>
              <a:t> природного </a:t>
            </a:r>
            <a:r>
              <a:rPr lang="ru-RU" sz="1800" dirty="0" err="1" smtClean="0">
                <a:latin typeface="Times New Roman" pitchFamily="18" charset="0"/>
                <a:cs typeface="Times New Roman" pitchFamily="18" charset="0"/>
              </a:rPr>
              <a:t>середовища</a:t>
            </a:r>
            <a:r>
              <a:rPr lang="ru-RU" sz="1800" dirty="0" smtClean="0">
                <a:latin typeface="Times New Roman" pitchFamily="18" charset="0"/>
                <a:cs typeface="Times New Roman" pitchFamily="18" charset="0"/>
              </a:rPr>
              <a:t> та майна </a:t>
            </a:r>
            <a:r>
              <a:rPr lang="ru-RU" sz="1800" dirty="0" err="1" smtClean="0">
                <a:latin typeface="Times New Roman" pitchFamily="18" charset="0"/>
                <a:cs typeface="Times New Roman" pitchFamily="18" charset="0"/>
              </a:rPr>
              <a:t>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надзвичайних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ситуацій</a:t>
            </a:r>
            <a:r>
              <a:rPr lang="ru-RU" sz="1800" dirty="0" smtClean="0">
                <a:latin typeface="Times New Roman" pitchFamily="18" charset="0"/>
                <a:cs typeface="Times New Roman" pitchFamily="18" charset="0"/>
              </a:rPr>
              <a:t> шляхом </a:t>
            </a:r>
            <a:r>
              <a:rPr lang="ru-RU" sz="1800" dirty="0" err="1" smtClean="0">
                <a:latin typeface="Times New Roman" pitchFamily="18" charset="0"/>
                <a:cs typeface="Times New Roman" pitchFamily="18" charset="0"/>
              </a:rPr>
              <a:t>запобігання</a:t>
            </a:r>
            <a:r>
              <a:rPr lang="ru-RU" sz="1800" dirty="0" smtClean="0">
                <a:latin typeface="Times New Roman" pitchFamily="18" charset="0"/>
                <a:cs typeface="Times New Roman" pitchFamily="18" charset="0"/>
              </a:rPr>
              <a:t> таким </a:t>
            </a:r>
            <a:r>
              <a:rPr lang="ru-RU" sz="1800" dirty="0" err="1" smtClean="0">
                <a:latin typeface="Times New Roman" pitchFamily="18" charset="0"/>
                <a:cs typeface="Times New Roman" pitchFamily="18" charset="0"/>
              </a:rPr>
              <a:t>ситуаціям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ліквідації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наслідків</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надання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допомоги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постраждалим</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мирний</a:t>
            </a:r>
            <a:r>
              <a:rPr lang="ru-RU" sz="1800" dirty="0" smtClean="0">
                <a:latin typeface="Times New Roman" pitchFamily="18" charset="0"/>
                <a:cs typeface="Times New Roman" pitchFamily="18" charset="0"/>
              </a:rPr>
              <a:t> час, а </a:t>
            </a:r>
            <a:r>
              <a:rPr lang="ru-RU" sz="1800" dirty="0" err="1" smtClean="0">
                <a:latin typeface="Times New Roman" pitchFamily="18" charset="0"/>
                <a:cs typeface="Times New Roman" pitchFamily="18" charset="0"/>
              </a:rPr>
              <a:t>також</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особливий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період</a:t>
            </a:r>
            <a:r>
              <a:rPr lang="ru-RU" sz="1800" dirty="0" smtClean="0">
                <a:latin typeface="Times New Roman" pitchFamily="18" charset="0"/>
                <a:cs typeface="Times New Roman" pitchFamily="18" charset="0"/>
              </a:rPr>
              <a:t> - у межах </a:t>
            </a:r>
            <a:r>
              <a:rPr lang="ru-RU" sz="1800" dirty="0" err="1" smtClean="0">
                <a:latin typeface="Times New Roman" pitchFamily="18" charset="0"/>
                <a:cs typeface="Times New Roman" pitchFamily="18" charset="0"/>
              </a:rPr>
              <a:t>реалізації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заходів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держави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щодо</a:t>
            </a:r>
            <a:r>
              <a:rPr lang="ru-RU" sz="1800" dirty="0" smtClean="0">
                <a:latin typeface="Times New Roman" pitchFamily="18" charset="0"/>
                <a:cs typeface="Times New Roman" pitchFamily="18" charset="0"/>
              </a:rPr>
              <a:t> оборони </a:t>
            </a:r>
            <a:r>
              <a:rPr lang="ru-RU" sz="1800" dirty="0" err="1" smtClean="0">
                <a:latin typeface="Times New Roman" pitchFamily="18" charset="0"/>
                <a:cs typeface="Times New Roman" pitchFamily="18" charset="0"/>
              </a:rPr>
              <a:t>України</a:t>
            </a:r>
            <a:r>
              <a:rPr lang="ru-RU" sz="1800" dirty="0" smtClean="0">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a:r>
            <a:br>
              <a:rPr lang="uk-UA" sz="1800" dirty="0" smtClean="0">
                <a:effectLst/>
                <a:latin typeface="Times New Roman" pitchFamily="18" charset="0"/>
                <a:cs typeface="Times New Roman" pitchFamily="18" charset="0"/>
              </a:rPr>
            </a:br>
            <a:r>
              <a:rPr lang="ru-RU" sz="1800" dirty="0" err="1" smtClean="0">
                <a:latin typeface="Times New Roman" pitchFamily="18" charset="0"/>
                <a:cs typeface="Times New Roman" pitchFamily="18" charset="0"/>
              </a:rPr>
              <a:t>Цивільний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захист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забезпечується</a:t>
            </a:r>
            <a:r>
              <a:rPr lang="ru-RU" sz="1800" dirty="0" smtClean="0">
                <a:latin typeface="Times New Roman" pitchFamily="18" charset="0"/>
                <a:cs typeface="Times New Roman" pitchFamily="18" charset="0"/>
              </a:rPr>
              <a:t> з </a:t>
            </a:r>
            <a:r>
              <a:rPr lang="ru-RU" sz="1800" dirty="0" err="1" smtClean="0">
                <a:latin typeface="Times New Roman" pitchFamily="18" charset="0"/>
                <a:cs typeface="Times New Roman" pitchFamily="18" charset="0"/>
              </a:rPr>
              <a:t>урахуванням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особливостей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визначених</a:t>
            </a:r>
            <a:r>
              <a:rPr lang="ru-RU" sz="1800" dirty="0" smtClean="0">
                <a:latin typeface="Times New Roman" pitchFamily="18" charset="0"/>
                <a:cs typeface="Times New Roman" pitchFamily="18" charset="0"/>
              </a:rPr>
              <a:t> Законом </a:t>
            </a:r>
            <a:r>
              <a:rPr lang="ru-RU" sz="1800" dirty="0" err="1" smtClean="0">
                <a:latin typeface="Times New Roman" pitchFamily="18" charset="0"/>
                <a:cs typeface="Times New Roman" pitchFamily="18" charset="0"/>
              </a:rPr>
              <a:t>України</a:t>
            </a:r>
            <a:r>
              <a:rPr lang="ru-RU" sz="1800" dirty="0" smtClean="0">
                <a:latin typeface="Times New Roman" pitchFamily="18" charset="0"/>
                <a:cs typeface="Times New Roman" pitchFamily="18" charset="0"/>
              </a:rPr>
              <a:t>  "Про </a:t>
            </a:r>
            <a:r>
              <a:rPr lang="ru-RU" sz="1800" dirty="0" err="1" smtClean="0">
                <a:latin typeface="Times New Roman" pitchFamily="18" charset="0"/>
                <a:cs typeface="Times New Roman" pitchFamily="18" charset="0"/>
              </a:rPr>
              <a:t>національну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безпеку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України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суб’єктами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уповноваженими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захищати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населення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території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навколишнє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природне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середовище</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майно</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b="1" dirty="0">
                <a:latin typeface="Times New Roman" pitchFamily="18" charset="0"/>
                <a:cs typeface="Times New Roman" pitchFamily="18" charset="0"/>
              </a:rPr>
              <a:t>Індивідуальне </a:t>
            </a:r>
            <a:r>
              <a:rPr lang="uk-UA" sz="1800" b="1" dirty="0" smtClean="0">
                <a:latin typeface="Times New Roman" pitchFamily="18" charset="0"/>
                <a:cs typeface="Times New Roman" pitchFamily="18" charset="0"/>
              </a:rPr>
              <a:t>завдання</a:t>
            </a:r>
            <a:r>
              <a:rPr lang="uk-UA" sz="1800" dirty="0" smtClean="0">
                <a:latin typeface="Times New Roman" pitchFamily="18" charset="0"/>
                <a:cs typeface="Times New Roman" pitchFamily="18" charset="0"/>
              </a:rPr>
              <a:t> « </a:t>
            </a:r>
            <a:r>
              <a:rPr lang="uk-UA" sz="1800" dirty="0">
                <a:latin typeface="Times New Roman" pitchFamily="18" charset="0"/>
                <a:cs typeface="Times New Roman" pitchFamily="18" charset="0"/>
              </a:rPr>
              <a:t>Оцінка стійкості роботи котельного цеху в умовах радіоактивного </a:t>
            </a:r>
            <a:r>
              <a:rPr lang="uk-UA" sz="1800" dirty="0" smtClean="0">
                <a:latin typeface="Times New Roman" pitchFamily="18" charset="0"/>
                <a:cs typeface="Times New Roman" pitchFamily="18" charset="0"/>
              </a:rPr>
              <a:t>зараження».</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Критерієм стійкості роботи об'єкту в умовах радіоактивного зараження є максимальна допустима (встановлена) доза опромінювання, яка не приведе до втрати працездатності людей і захворювання променевою </a:t>
            </a:r>
            <a:r>
              <a:rPr lang="uk-UA" sz="1800" dirty="0" smtClean="0">
                <a:latin typeface="Times New Roman" pitchFamily="18" charset="0"/>
                <a:cs typeface="Times New Roman" pitchFamily="18" charset="0"/>
              </a:rPr>
              <a:t>хворобою</a:t>
            </a:r>
            <a:br>
              <a:rPr lang="uk-UA" sz="1800" dirty="0" smtClean="0">
                <a:latin typeface="Times New Roman" pitchFamily="18" charset="0"/>
                <a:cs typeface="Times New Roman" pitchFamily="18" charset="0"/>
              </a:rPr>
            </a:br>
            <a:r>
              <a:rPr lang="uk-UA" sz="1800" dirty="0">
                <a:latin typeface="Times New Roman" pitchFamily="18" charset="0"/>
                <a:cs typeface="Times New Roman" pitchFamily="18" charset="0"/>
              </a:rPr>
              <a:t>Пропозиції по підвищенню стійкості:</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1. </a:t>
            </a:r>
            <a:r>
              <a:rPr lang="uk-UA" sz="1800" dirty="0" smtClean="0">
                <a:latin typeface="Times New Roman" pitchFamily="18" charset="0"/>
                <a:cs typeface="Times New Roman" pitchFamily="18" charset="0"/>
              </a:rPr>
              <a:t>Розробити </a:t>
            </a:r>
            <a:r>
              <a:rPr lang="uk-UA" sz="1800" dirty="0">
                <a:latin typeface="Times New Roman" pitchFamily="18" charset="0"/>
                <a:cs typeface="Times New Roman" pitchFamily="18" charset="0"/>
              </a:rPr>
              <a:t>режими радіаційного захисту людей в умовах радіоактивного зараження місцевості.</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2. </a:t>
            </a:r>
            <a:r>
              <a:rPr lang="uk-UA" sz="1800" dirty="0" smtClean="0">
                <a:latin typeface="Times New Roman" pitchFamily="18" charset="0"/>
                <a:cs typeface="Times New Roman" pitchFamily="18" charset="0"/>
              </a:rPr>
              <a:t>Підготувати </a:t>
            </a:r>
            <a:r>
              <a:rPr lang="uk-UA" sz="1800" dirty="0">
                <a:latin typeface="Times New Roman" pitchFamily="18" charset="0"/>
                <a:cs typeface="Times New Roman" pitchFamily="18" charset="0"/>
              </a:rPr>
              <a:t>систему вентиляції цеху до роботи в режимі очищення повітря від радіоактивного пилу.</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3. </a:t>
            </a:r>
            <a:r>
              <a:rPr lang="uk-UA" sz="1800" dirty="0" smtClean="0">
                <a:latin typeface="Times New Roman" pitchFamily="18" charset="0"/>
                <a:cs typeface="Times New Roman" pitchFamily="18" charset="0"/>
              </a:rPr>
              <a:t>Підвищити </a:t>
            </a:r>
            <a:r>
              <a:rPr lang="uk-UA" sz="1800" dirty="0">
                <a:latin typeface="Times New Roman" pitchFamily="18" charset="0"/>
                <a:cs typeface="Times New Roman" pitchFamily="18" charset="0"/>
              </a:rPr>
              <a:t>ступінь герметизації будівлі цеху.</a:t>
            </a: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uk-UA" sz="1800" dirty="0">
              <a:latin typeface="Times New Roman" pitchFamily="18" charset="0"/>
              <a:cs typeface="Times New Roman" pitchFamily="18" charset="0"/>
            </a:endParaRPr>
          </a:p>
        </p:txBody>
      </p:sp>
    </p:spTree>
    <p:extLst>
      <p:ext uri="{BB962C8B-B14F-4D97-AF65-F5344CB8AC3E}">
        <p14:creationId xmlns:p14="http://schemas.microsoft.com/office/powerpoint/2010/main" val="60798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fontScale="90000"/>
          </a:bodyPr>
          <a:lstStyle/>
          <a:p>
            <a:pPr algn="l"/>
            <a:r>
              <a:rPr lang="uk-UA" sz="2200" dirty="0" smtClean="0">
                <a:latin typeface="Times New Roman" pitchFamily="18" charset="0"/>
                <a:cs typeface="Times New Roman" pitchFamily="18" charset="0"/>
              </a:rPr>
              <a:t>7.)</a:t>
            </a:r>
            <a:r>
              <a:rPr lang="uk-UA" dirty="0" smtClean="0">
                <a:latin typeface="Times New Roman" pitchFamily="18" charset="0"/>
                <a:cs typeface="Times New Roman" pitchFamily="18" charset="0"/>
              </a:rPr>
              <a:t> </a:t>
            </a:r>
            <a:r>
              <a:rPr lang="uk-UA" sz="2200" b="1" dirty="0" smtClean="0">
                <a:latin typeface="Times New Roman" pitchFamily="18" charset="0"/>
                <a:cs typeface="Times New Roman" pitchFamily="18" charset="0"/>
              </a:rPr>
              <a:t>Техніко-економічний розрахунок</a:t>
            </a: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 Дуже важливе значення для розвитку підприємства  має  аналіз  собівартості  продукції, робіт, послуг. Він  дозволяє  з’ясувати тенденції зміни даного показника, виконання  плану  по  його  рівню, визначити  вплив  факторів на його  приріст, установити резерви й виробити коригувальні заходи щодо використання можливостей  зниження  собівартості  продукції.</a:t>
            </a:r>
            <a:br>
              <a:rPr lang="uk-UA"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 </a:t>
            </a:r>
            <a:r>
              <a:rPr lang="ru-RU" sz="2200" dirty="0" err="1" smtClean="0">
                <a:latin typeface="Times New Roman" pitchFamily="18" charset="0"/>
                <a:cs typeface="Times New Roman" pitchFamily="18" charset="0"/>
              </a:rPr>
              <a:t>собівартості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продукції</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електростанцій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основну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частку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складає</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вартість</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палива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Підвищення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ціни</a:t>
            </a:r>
            <a:r>
              <a:rPr lang="ru-RU" sz="2200" dirty="0" smtClean="0">
                <a:latin typeface="Times New Roman" pitchFamily="18" charset="0"/>
                <a:cs typeface="Times New Roman" pitchFamily="18" charset="0"/>
              </a:rPr>
              <a:t>  на  </a:t>
            </a:r>
            <a:r>
              <a:rPr lang="ru-RU" sz="2200" dirty="0" err="1" smtClean="0">
                <a:latin typeface="Times New Roman" pitchFamily="18" charset="0"/>
                <a:cs typeface="Times New Roman" pitchFamily="18" charset="0"/>
              </a:rPr>
              <a:t>паливо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може</a:t>
            </a:r>
            <a:r>
              <a:rPr lang="ru-RU" sz="2200" dirty="0" smtClean="0">
                <a:latin typeface="Times New Roman" pitchFamily="18" charset="0"/>
                <a:cs typeface="Times New Roman" pitchFamily="18" charset="0"/>
              </a:rPr>
              <a:t>  негативно  </a:t>
            </a:r>
            <a:r>
              <a:rPr lang="ru-RU" sz="2200" dirty="0" err="1" smtClean="0">
                <a:latin typeface="Times New Roman" pitchFamily="18" charset="0"/>
                <a:cs typeface="Times New Roman" pitchFamily="18" charset="0"/>
              </a:rPr>
              <a:t>вплинути</a:t>
            </a:r>
            <a:r>
              <a:rPr lang="ru-RU" sz="2200" dirty="0" smtClean="0">
                <a:latin typeface="Times New Roman" pitchFamily="18" charset="0"/>
                <a:cs typeface="Times New Roman" pitchFamily="18" charset="0"/>
              </a:rPr>
              <a:t>  на  </a:t>
            </a:r>
            <a:r>
              <a:rPr lang="ru-RU" sz="2200" dirty="0" err="1" smtClean="0">
                <a:latin typeface="Times New Roman" pitchFamily="18" charset="0"/>
                <a:cs typeface="Times New Roman" pitchFamily="18" charset="0"/>
              </a:rPr>
              <a:t>собівартість</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продукції</a:t>
            </a:r>
            <a:r>
              <a:rPr lang="ru-RU" sz="2200" dirty="0" smtClean="0">
                <a:latin typeface="Times New Roman" pitchFamily="18" charset="0"/>
                <a:cs typeface="Times New Roman" pitchFamily="18" charset="0"/>
              </a:rPr>
              <a:t> і </a:t>
            </a:r>
            <a:r>
              <a:rPr lang="ru-RU" sz="2200" dirty="0" err="1" smtClean="0">
                <a:latin typeface="Times New Roman" pitchFamily="18" charset="0"/>
                <a:cs typeface="Times New Roman" pitchFamily="18" charset="0"/>
              </a:rPr>
              <a:t>зробити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її</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неконкурентоспроможною</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Для </a:t>
            </a:r>
            <a:r>
              <a:rPr lang="ru-RU" sz="2200" dirty="0" err="1" smtClean="0">
                <a:latin typeface="Times New Roman" pitchFamily="18" charset="0"/>
                <a:cs typeface="Times New Roman" pitchFamily="18" charset="0"/>
              </a:rPr>
              <a:t>отримання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високих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показників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керівництво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підприємства</a:t>
            </a:r>
            <a:r>
              <a:rPr lang="ru-RU" sz="2200" dirty="0" smtClean="0">
                <a:latin typeface="Times New Roman" pitchFamily="18" charset="0"/>
                <a:cs typeface="Times New Roman" pitchFamily="18" charset="0"/>
              </a:rPr>
              <a:t> та  </a:t>
            </a:r>
            <a:r>
              <a:rPr lang="ru-RU" sz="2200" dirty="0" err="1" smtClean="0">
                <a:latin typeface="Times New Roman" pitchFamily="18" charset="0"/>
                <a:cs typeface="Times New Roman" pitchFamily="18" charset="0"/>
              </a:rPr>
              <a:t>підрозділи</a:t>
            </a:r>
            <a:r>
              <a:rPr lang="ru-RU" sz="2200" dirty="0" smtClean="0">
                <a:latin typeface="Times New Roman" pitchFamily="18" charset="0"/>
                <a:cs typeface="Times New Roman" pitchFamily="18" charset="0"/>
              </a:rPr>
              <a:t>  маркетингу  </a:t>
            </a:r>
            <a:r>
              <a:rPr lang="ru-RU" sz="2200" dirty="0" err="1" smtClean="0">
                <a:latin typeface="Times New Roman" pitchFamily="18" charset="0"/>
                <a:cs typeface="Times New Roman" pitchFamily="18" charset="0"/>
              </a:rPr>
              <a:t>постійно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ведуть</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пошук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нових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ринків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збуту</a:t>
            </a:r>
            <a:r>
              <a:rPr lang="ru-RU" sz="2200" dirty="0" smtClean="0">
                <a:latin typeface="Times New Roman" pitchFamily="18" charset="0"/>
                <a:cs typeface="Times New Roman" pitchFamily="18" charset="0"/>
              </a:rPr>
              <a:t>, а  </a:t>
            </a:r>
            <a:r>
              <a:rPr lang="ru-RU" sz="2200" dirty="0" err="1" smtClean="0">
                <a:latin typeface="Times New Roman" pitchFamily="18" charset="0"/>
                <a:cs typeface="Times New Roman" pitchFamily="18" charset="0"/>
              </a:rPr>
              <a:t>також</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виконують</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розрахунки</a:t>
            </a:r>
            <a:r>
              <a:rPr lang="ru-RU" sz="2200" dirty="0" smtClean="0">
                <a:latin typeface="Times New Roman" pitchFamily="18" charset="0"/>
                <a:cs typeface="Times New Roman" pitchFamily="18" charset="0"/>
              </a:rPr>
              <a:t>  з  </a:t>
            </a:r>
            <a:r>
              <a:rPr lang="ru-RU" sz="2200" dirty="0" err="1" smtClean="0">
                <a:latin typeface="Times New Roman" pitchFamily="18" charset="0"/>
                <a:cs typeface="Times New Roman" pitchFamily="18" charset="0"/>
              </a:rPr>
              <a:t>прийняття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управлінських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рішень</a:t>
            </a:r>
            <a:r>
              <a:rPr lang="ru-RU" sz="2200" dirty="0" smtClean="0">
                <a:latin typeface="Times New Roman" pitchFamily="18" charset="0"/>
                <a:cs typeface="Times New Roman" pitchFamily="18" charset="0"/>
              </a:rPr>
              <a:t> по  </a:t>
            </a:r>
            <a:r>
              <a:rPr lang="ru-RU" sz="2200" dirty="0" err="1" smtClean="0">
                <a:latin typeface="Times New Roman" pitchFamily="18" charset="0"/>
                <a:cs typeface="Times New Roman" pitchFamily="18" charset="0"/>
              </a:rPr>
              <a:t>удосконаленню</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обладнання</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Представлена </a:t>
            </a:r>
            <a:r>
              <a:rPr lang="ru-RU" sz="2200" dirty="0" err="1" smtClean="0">
                <a:latin typeface="Times New Roman" pitchFamily="18" charset="0"/>
                <a:cs typeface="Times New Roman" pitchFamily="18" charset="0"/>
              </a:rPr>
              <a:t>діаграма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структури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собівартості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одиниці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продукції</a:t>
            </a:r>
            <a:endParaRPr lang="uk-UA" sz="2200" dirty="0"/>
          </a:p>
        </p:txBody>
      </p:sp>
    </p:spTree>
    <p:extLst>
      <p:ext uri="{BB962C8B-B14F-4D97-AF65-F5344CB8AC3E}">
        <p14:creationId xmlns:p14="http://schemas.microsoft.com/office/powerpoint/2010/main" val="292529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674642"/>
          </a:xfrm>
        </p:spPr>
        <p:txBody>
          <a:bodyPr/>
          <a:lstStyle/>
          <a:p>
            <a:endParaRPr lang="uk-UA" dirty="0"/>
          </a:p>
        </p:txBody>
      </p:sp>
      <p:graphicFrame>
        <p:nvGraphicFramePr>
          <p:cNvPr id="3" name="Диаграмма 2"/>
          <p:cNvGraphicFramePr/>
          <p:nvPr/>
        </p:nvGraphicFramePr>
        <p:xfrm>
          <a:off x="1607820" y="617220"/>
          <a:ext cx="5928360" cy="5623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673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 y="0"/>
            <a:ext cx="3175377" cy="436510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648" y="0"/>
            <a:ext cx="3168352" cy="432048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2625124"/>
            <a:ext cx="4176464" cy="4188252"/>
          </a:xfrm>
          <a:prstGeom prst="rect">
            <a:avLst/>
          </a:prstGeom>
        </p:spPr>
      </p:pic>
    </p:spTree>
    <p:extLst>
      <p:ext uri="{BB962C8B-B14F-4D97-AF65-F5344CB8AC3E}">
        <p14:creationId xmlns:p14="http://schemas.microsoft.com/office/powerpoint/2010/main" val="3806354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lstStyle/>
          <a:p>
            <a:r>
              <a:rPr lang="uk-UA" b="1" i="1" dirty="0" smtClean="0"/>
              <a:t>ДЯКУЮ ЗА УВАГУ</a:t>
            </a:r>
            <a:endParaRPr lang="uk-UA" b="1" i="1" dirty="0"/>
          </a:p>
        </p:txBody>
      </p:sp>
    </p:spTree>
    <p:extLst>
      <p:ext uri="{BB962C8B-B14F-4D97-AF65-F5344CB8AC3E}">
        <p14:creationId xmlns:p14="http://schemas.microsoft.com/office/powerpoint/2010/main" val="85723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fontScale="90000"/>
          </a:bodyPr>
          <a:lstStyle/>
          <a:p>
            <a:r>
              <a:rPr lang="uk-UA" sz="3600" dirty="0" smtClean="0">
                <a:latin typeface="Times New Roman" pitchFamily="18" charset="0"/>
                <a:cs typeface="Times New Roman" pitchFamily="18" charset="0"/>
              </a:rPr>
              <a:t>Об’єктом  реконструкції є котел </a:t>
            </a:r>
            <a:r>
              <a:rPr lang="uk-UA" sz="3600" dirty="0">
                <a:latin typeface="Times New Roman" pitchFamily="18" charset="0"/>
                <a:cs typeface="Times New Roman" pitchFamily="18" charset="0"/>
              </a:rPr>
              <a:t>продуктивністю 75 </a:t>
            </a:r>
            <a:r>
              <a:rPr lang="uk-UA" sz="3600" dirty="0" err="1">
                <a:latin typeface="Times New Roman" pitchFamily="18" charset="0"/>
                <a:cs typeface="Times New Roman" pitchFamily="18" charset="0"/>
              </a:rPr>
              <a:t>т⁄г</a:t>
            </a:r>
            <a:r>
              <a:rPr lang="uk-UA" sz="3600" dirty="0">
                <a:latin typeface="Times New Roman" pitchFamily="18" charset="0"/>
                <a:cs typeface="Times New Roman" pitchFamily="18" charset="0"/>
              </a:rPr>
              <a:t> призначений для отримання пара середнього тиску при спалюванні природного газу</a:t>
            </a:r>
            <a:r>
              <a:rPr lang="uk-UA" dirty="0"/>
              <a:t>. </a:t>
            </a:r>
          </a:p>
        </p:txBody>
      </p:sp>
      <p:sp>
        <p:nvSpPr>
          <p:cNvPr id="3" name="Объект 2"/>
          <p:cNvSpPr>
            <a:spLocks noGrp="1"/>
          </p:cNvSpPr>
          <p:nvPr>
            <p:ph sz="quarter" idx="13"/>
          </p:nvPr>
        </p:nvSpPr>
        <p:spPr>
          <a:xfrm>
            <a:off x="457200" y="2924944"/>
            <a:ext cx="4038600" cy="3201219"/>
          </a:xfrm>
        </p:spPr>
        <p:txBody>
          <a:bodyPr>
            <a:normAutofit/>
          </a:bodyPr>
          <a:lstStyle/>
          <a:p>
            <a:r>
              <a:rPr lang="uk-UA" dirty="0">
                <a:latin typeface="Times New Roman" pitchFamily="18" charset="0"/>
                <a:cs typeface="Times New Roman" pitchFamily="18" charset="0"/>
              </a:rPr>
              <a:t>Метою являється забезпечення нормативних викидів шкідливих речовин при спалюванні газоподібного палива</a:t>
            </a:r>
            <a:r>
              <a:rPr lang="uk-UA" dirty="0"/>
              <a:t>.</a:t>
            </a:r>
          </a:p>
        </p:txBody>
      </p:sp>
      <p:sp>
        <p:nvSpPr>
          <p:cNvPr id="4" name="Объект 3"/>
          <p:cNvSpPr>
            <a:spLocks noGrp="1"/>
          </p:cNvSpPr>
          <p:nvPr>
            <p:ph sz="quarter" idx="14"/>
          </p:nvPr>
        </p:nvSpPr>
        <p:spPr>
          <a:xfrm>
            <a:off x="4648200" y="2924944"/>
            <a:ext cx="4038600" cy="3201219"/>
          </a:xfrm>
        </p:spPr>
        <p:txBody>
          <a:bodyPr>
            <a:normAutofit/>
          </a:bodyPr>
          <a:lstStyle/>
          <a:p>
            <a:r>
              <a:rPr lang="uk-UA" dirty="0" smtClean="0">
                <a:latin typeface="Times New Roman" pitchFamily="18" charset="0"/>
                <a:cs typeface="Times New Roman" pitchFamily="18" charset="0"/>
              </a:rPr>
              <a:t>Методи проектування – нормативні методи: тепловий розрахунок, гідравлічний розрахунок, аеродинамічний розрахунок,  </a:t>
            </a:r>
            <a:r>
              <a:rPr lang="uk-UA" dirty="0" err="1" smtClean="0">
                <a:latin typeface="Times New Roman" pitchFamily="18" charset="0"/>
                <a:cs typeface="Times New Roman" pitchFamily="18" charset="0"/>
              </a:rPr>
              <a:t>розрахунок</a:t>
            </a:r>
            <a:r>
              <a:rPr lang="uk-UA" dirty="0" smtClean="0">
                <a:latin typeface="Times New Roman" pitchFamily="18" charset="0"/>
                <a:cs typeface="Times New Roman" pitchFamily="18" charset="0"/>
              </a:rPr>
              <a:t> на міцність елемент</a:t>
            </a:r>
            <a:r>
              <a:rPr lang="en-US" dirty="0" err="1" smtClean="0">
                <a:latin typeface="Times New Roman" pitchFamily="18" charset="0"/>
                <a:cs typeface="Times New Roman" pitchFamily="18" charset="0"/>
              </a:rPr>
              <a:t>i</a:t>
            </a:r>
            <a:r>
              <a:rPr lang="uk-UA" dirty="0" smtClean="0">
                <a:latin typeface="Times New Roman" pitchFamily="18" charset="0"/>
                <a:cs typeface="Times New Roman" pitchFamily="18" charset="0"/>
              </a:rPr>
              <a:t>в котла, а також єдина система конструкторської документації (ЄСКД).</a:t>
            </a:r>
          </a:p>
          <a:p>
            <a:endParaRPr lang="uk-UA" dirty="0"/>
          </a:p>
        </p:txBody>
      </p:sp>
    </p:spTree>
    <p:extLst>
      <p:ext uri="{BB962C8B-B14F-4D97-AF65-F5344CB8AC3E}">
        <p14:creationId xmlns:p14="http://schemas.microsoft.com/office/powerpoint/2010/main" val="263969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uk-UA" sz="2000" dirty="0">
                <a:latin typeface="Times New Roman" pitchFamily="18" charset="0"/>
                <a:cs typeface="Times New Roman" pitchFamily="18" charset="0"/>
              </a:rPr>
              <a:t>За час експлуатації станцій суттєво змінилася структура споживання тепла – головного фактору, що зумовлює вибір того чи іншого технічного рішення. Зберігання вже досягнутого потенціалу та забезпечення перспективного розвитку потребує проведення модернізації існуючих станцій та будівництво нових.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Ключовим фактором, зумовлюючим вибір технології генерації для станцій, є визначення виду палива. При визначенні виду палива для станції враховуються підвищенні екологічні вимоги та обмеженість території. Українські станції не завжди обладнані системами очистки димових газів від окислів сірки та азоту. В той же час, більшість станцій розташована у густозаселених районах, а іноді у центрі міста, де екологічна обстановка і без того напружена. Тому головними методами досягнення норм викидів шкідливих речовин були збільшення висоти димаря та застосування газоподібного палива та мазуту. У результаті, на більшості станцій України у якості головного паливо використовуються газ та мазут, а котли спроектовані для спалювання вугілля, переводяться на спалювання рідкого та газоподібного палива.</a:t>
            </a:r>
          </a:p>
        </p:txBody>
      </p:sp>
    </p:spTree>
    <p:extLst>
      <p:ext uri="{BB962C8B-B14F-4D97-AF65-F5344CB8AC3E}">
        <p14:creationId xmlns:p14="http://schemas.microsoft.com/office/powerpoint/2010/main" val="303760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uk-UA" sz="2400" dirty="0">
                <a:latin typeface="Times New Roman" pitchFamily="18" charset="0"/>
                <a:cs typeface="Times New Roman" pitchFamily="18" charset="0"/>
              </a:rPr>
              <a:t>Котельні установки, що входять в теплоенергетичне устаткування, також підлягають реконструкції, що дозволяє збільшити їх коефіцієнт корисної дії (ККД), зменшити собівартість теплової енергії, шкідливі викиди в атмосферу і кількість спалюваного палива. </a:t>
            </a:r>
            <a:br>
              <a:rPr lang="uk-UA" sz="2400" dirty="0">
                <a:latin typeface="Times New Roman" pitchFamily="18" charset="0"/>
                <a:cs typeface="Times New Roman" pitchFamily="18" charset="0"/>
              </a:rPr>
            </a:br>
            <a:r>
              <a:rPr lang="uk-UA" sz="2400" dirty="0" smtClean="0">
                <a:latin typeface="Times New Roman" pitchFamily="18" charset="0"/>
                <a:cs typeface="Times New Roman" pitchFamily="18" charset="0"/>
              </a:rPr>
              <a:t>Сучасні </a:t>
            </a:r>
            <a:r>
              <a:rPr lang="uk-UA" sz="2400" dirty="0">
                <a:latin typeface="Times New Roman" pitchFamily="18" charset="0"/>
                <a:cs typeface="Times New Roman" pitchFamily="18" charset="0"/>
              </a:rPr>
              <a:t>котельні установки, що працюють як на твердому, так  на рідкому і газоподібному паливі, мають високу надійність, </a:t>
            </a:r>
            <a:r>
              <a:rPr lang="uk-UA" sz="2400" dirty="0" err="1">
                <a:latin typeface="Times New Roman" pitchFamily="18" charset="0"/>
                <a:cs typeface="Times New Roman" pitchFamily="18" charset="0"/>
              </a:rPr>
              <a:t>пожаро-</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вибухо-</a:t>
            </a:r>
            <a:r>
              <a:rPr lang="uk-UA" sz="2400" dirty="0">
                <a:latin typeface="Times New Roman" pitchFamily="18" charset="0"/>
                <a:cs typeface="Times New Roman" pitchFamily="18" charset="0"/>
              </a:rPr>
              <a:t>, електробезпеку і автоматизацію багатьох процесів. Тому слід по можливості замінювати старе устаткування на нове або хоч би проводити реконструкції і перевірки устаткування на відповідність його стандартам безпечної роботи. </a:t>
            </a:r>
            <a:br>
              <a:rPr lang="uk-UA" sz="2400" dirty="0">
                <a:latin typeface="Times New Roman" pitchFamily="18" charset="0"/>
                <a:cs typeface="Times New Roman" pitchFamily="18" charset="0"/>
              </a:rPr>
            </a:br>
            <a:r>
              <a:rPr lang="uk-UA" sz="2400" dirty="0">
                <a:latin typeface="Times New Roman" pitchFamily="18" charset="0"/>
                <a:cs typeface="Times New Roman" pitchFamily="18" charset="0"/>
              </a:rPr>
              <a:t>Саме тому так гостро стоїть питання про продовження терміну служби діючого устаткування із заміною вузлів, що виробили ресурс, і механізмів на нові, такі, що відповідають сучасним вимогам і рівню технічних рішень.</a:t>
            </a:r>
          </a:p>
        </p:txBody>
      </p:sp>
    </p:spTree>
    <p:extLst>
      <p:ext uri="{BB962C8B-B14F-4D97-AF65-F5344CB8AC3E}">
        <p14:creationId xmlns:p14="http://schemas.microsoft.com/office/powerpoint/2010/main" val="394502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pPr algn="l"/>
            <a:r>
              <a:rPr lang="uk-UA" sz="2000" b="1" dirty="0">
                <a:latin typeface="Times New Roman" pitchFamily="18" charset="0"/>
                <a:cs typeface="Times New Roman" pitchFamily="18" charset="0"/>
              </a:rPr>
              <a:t>Призначення і параметри котла</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Котел призначений для отримання пара середнього тиску при спалюванні природного газу. </a:t>
            </a:r>
            <a:r>
              <a:rPr lang="uk-UA" sz="2000" dirty="0" smtClean="0">
                <a:latin typeface="Times New Roman" pitchFamily="18" charset="0"/>
                <a:cs typeface="Times New Roman" pitchFamily="18" charset="0"/>
              </a:rPr>
              <a:t>Мазут </a:t>
            </a:r>
            <a:r>
              <a:rPr lang="uk-UA" sz="2000" dirty="0">
                <a:latin typeface="Times New Roman" pitchFamily="18" charset="0"/>
                <a:cs typeface="Times New Roman" pitchFamily="18" charset="0"/>
              </a:rPr>
              <a:t>є аварійним паливом. Конструкція котла не розрахована на тривалу роботу при спалюванні мазуту.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Котел має </a:t>
            </a:r>
            <a:r>
              <a:rPr lang="uk-UA" sz="2000" dirty="0" err="1" smtClean="0">
                <a:latin typeface="Times New Roman" pitchFamily="18" charset="0"/>
                <a:cs typeface="Times New Roman" pitchFamily="18" charset="0"/>
              </a:rPr>
              <a:t>П-подібну</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компоновку і складається з </a:t>
            </a:r>
            <a:r>
              <a:rPr lang="uk-UA" sz="2000" dirty="0" smtClean="0">
                <a:latin typeface="Times New Roman" pitchFamily="18" charset="0"/>
                <a:cs typeface="Times New Roman" pitchFamily="18" charset="0"/>
              </a:rPr>
              <a:t>камери згоряння </a:t>
            </a:r>
            <a:r>
              <a:rPr lang="uk-UA" sz="2000" dirty="0">
                <a:latin typeface="Times New Roman" pitchFamily="18" charset="0"/>
                <a:cs typeface="Times New Roman" pitchFamily="18" charset="0"/>
              </a:rPr>
              <a:t>і опускного </a:t>
            </a:r>
            <a:r>
              <a:rPr lang="uk-UA" sz="2000" dirty="0" smtClean="0">
                <a:latin typeface="Times New Roman" pitchFamily="18" charset="0"/>
                <a:cs typeface="Times New Roman" pitchFamily="18" charset="0"/>
              </a:rPr>
              <a:t>газоходу, </a:t>
            </a:r>
            <a:r>
              <a:rPr lang="uk-UA" sz="2000" dirty="0">
                <a:latin typeface="Times New Roman" pitchFamily="18" charset="0"/>
                <a:cs typeface="Times New Roman" pitchFamily="18" charset="0"/>
              </a:rPr>
              <a:t>сполучених між собою у верхній частині поворотним газоходом.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Стіни топкової камери екрановані трубами, включеними в випарний контур котла. Труби заднього екрану у верхній частині </a:t>
            </a:r>
            <a:r>
              <a:rPr lang="uk-UA" sz="2000" dirty="0" smtClean="0">
                <a:latin typeface="Times New Roman" pitchFamily="18" charset="0"/>
                <a:cs typeface="Times New Roman" pitchFamily="18" charset="0"/>
              </a:rPr>
              <a:t>камера згоряння утворюють </a:t>
            </a:r>
            <a:r>
              <a:rPr lang="uk-UA" sz="2000" dirty="0">
                <a:latin typeface="Times New Roman" pitchFamily="18" charset="0"/>
                <a:cs typeface="Times New Roman" pitchFamily="18" charset="0"/>
              </a:rPr>
              <a:t>фестон. Перший і другий ступені </a:t>
            </a:r>
            <a:r>
              <a:rPr lang="uk-UA" sz="2000" dirty="0" err="1">
                <a:latin typeface="Times New Roman" pitchFamily="18" charset="0"/>
                <a:cs typeface="Times New Roman" pitchFamily="18" charset="0"/>
              </a:rPr>
              <a:t>конвективного</a:t>
            </a:r>
            <a:r>
              <a:rPr lang="uk-UA" sz="2000" dirty="0">
                <a:latin typeface="Times New Roman" pitchFamily="18" charset="0"/>
                <a:cs typeface="Times New Roman" pitchFamily="18" charset="0"/>
              </a:rPr>
              <a:t> перегрівника розташовані в поворотному газоході. У розтин між ними </a:t>
            </a:r>
            <a:r>
              <a:rPr lang="uk-UA" sz="2000" dirty="0" err="1">
                <a:latin typeface="Times New Roman" pitchFamily="18" charset="0"/>
                <a:cs typeface="Times New Roman" pitchFamily="18" charset="0"/>
              </a:rPr>
              <a:t>установленний</a:t>
            </a:r>
            <a:r>
              <a:rPr lang="uk-UA" sz="2000" dirty="0">
                <a:latin typeface="Times New Roman" pitchFamily="18" charset="0"/>
                <a:cs typeface="Times New Roman" pitchFamily="18" charset="0"/>
              </a:rPr>
              <a:t> поверхневий </a:t>
            </a:r>
            <a:r>
              <a:rPr lang="uk-UA" sz="2000" dirty="0" err="1">
                <a:latin typeface="Times New Roman" pitchFamily="18" charset="0"/>
                <a:cs typeface="Times New Roman" pitchFamily="18" charset="0"/>
              </a:rPr>
              <a:t>пароохолоджувач</a:t>
            </a:r>
            <a:r>
              <a:rPr lang="uk-UA" sz="2000" dirty="0">
                <a:latin typeface="Times New Roman" pitchFamily="18" charset="0"/>
                <a:cs typeface="Times New Roman" pitchFamily="18" charset="0"/>
              </a:rPr>
              <a:t>. Третій ступінь </a:t>
            </a:r>
            <a:r>
              <a:rPr lang="uk-UA" sz="2000" dirty="0" err="1">
                <a:latin typeface="Times New Roman" pitchFamily="18" charset="0"/>
                <a:cs typeface="Times New Roman" pitchFamily="18" charset="0"/>
              </a:rPr>
              <a:t>конвективного</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перегрівника </a:t>
            </a:r>
            <a:r>
              <a:rPr lang="uk-UA" sz="2000" dirty="0">
                <a:latin typeface="Times New Roman" pitchFamily="18" charset="0"/>
                <a:cs typeface="Times New Roman" pitchFamily="18" charset="0"/>
              </a:rPr>
              <a:t>розташовується у верхній частині опускного газоходу.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Після неї послідовно, по ходу газів, розташовуються: економайзер другого ступеня; другий ступінь трубчатого </a:t>
            </a:r>
            <a:r>
              <a:rPr lang="uk-UA" sz="2000" dirty="0" err="1">
                <a:latin typeface="Times New Roman" pitchFamily="18" charset="0"/>
                <a:cs typeface="Times New Roman" pitchFamily="18" charset="0"/>
              </a:rPr>
              <a:t>повітряпідігрівника</a:t>
            </a:r>
            <a:r>
              <a:rPr lang="uk-UA" sz="2000" dirty="0">
                <a:latin typeface="Times New Roman" pitchFamily="18" charset="0"/>
                <a:cs typeface="Times New Roman" pitchFamily="18" charset="0"/>
              </a:rPr>
              <a:t>; економайзер першого ступеня; перший ступінь трубчатого </a:t>
            </a:r>
            <a:r>
              <a:rPr lang="uk-UA" sz="2000" dirty="0" err="1">
                <a:latin typeface="Times New Roman" pitchFamily="18" charset="0"/>
                <a:cs typeface="Times New Roman" pitchFamily="18" charset="0"/>
              </a:rPr>
              <a:t>повітряпідігрівника</a:t>
            </a:r>
            <a:r>
              <a:rPr lang="uk-UA"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815690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gn="l"/>
            <a:r>
              <a:rPr lang="uk-UA" sz="1800" dirty="0">
                <a:latin typeface="Times New Roman" pitchFamily="18" charset="0"/>
                <a:cs typeface="Times New Roman" pitchFamily="18" charset="0"/>
              </a:rPr>
              <a:t>Котел розрахований на наступні параметри: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-паропродуктивність</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- 75 т/г;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-температура</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перегрітої пари - 440 0С;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-тиск</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перегрітої пари - 3,9 (40) </a:t>
            </a:r>
            <a:r>
              <a:rPr lang="uk-UA" sz="1800" dirty="0" err="1">
                <a:latin typeface="Times New Roman" pitchFamily="18" charset="0"/>
                <a:cs typeface="Times New Roman" pitchFamily="18" charset="0"/>
              </a:rPr>
              <a:t>МПа</a:t>
            </a:r>
            <a:r>
              <a:rPr lang="uk-UA" sz="1800" dirty="0">
                <a:latin typeface="Times New Roman" pitchFamily="18" charset="0"/>
                <a:cs typeface="Times New Roman" pitchFamily="18" charset="0"/>
              </a:rPr>
              <a:t> (кгс/см2);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-тиск</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в барабані – 4,3 (44) </a:t>
            </a:r>
            <a:r>
              <a:rPr lang="uk-UA" sz="1800" dirty="0" err="1">
                <a:latin typeface="Times New Roman" pitchFamily="18" charset="0"/>
                <a:cs typeface="Times New Roman" pitchFamily="18" charset="0"/>
              </a:rPr>
              <a:t>МПа</a:t>
            </a:r>
            <a:r>
              <a:rPr lang="uk-UA" sz="1800" dirty="0">
                <a:latin typeface="Times New Roman" pitchFamily="18" charset="0"/>
                <a:cs typeface="Times New Roman" pitchFamily="18" charset="0"/>
              </a:rPr>
              <a:t> (кгс/см2);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-температура</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живильної води - 104 0С;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-розрахунковий</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К.К.Д. котла при роботі на природньому газі </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93,7 </a:t>
            </a:r>
            <a:r>
              <a:rPr lang="uk-UA" sz="1800" dirty="0" smtClean="0">
                <a:latin typeface="Times New Roman" pitchFamily="18" charset="0"/>
                <a:cs typeface="Times New Roman" pitchFamily="18" charset="0"/>
              </a:rPr>
              <a:t>%.</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Розрахункове паливо: природній газ.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Склад палива: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-метан</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- 98,282 %;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-етан</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- 0,605 %;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-пропан</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-0,2 %;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-бутан</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- 0,081 %;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-пентан</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- 0,018 %;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-азот</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- 0,79 %; </a:t>
            </a:r>
            <a:br>
              <a:rPr lang="uk-UA" sz="1800" dirty="0">
                <a:latin typeface="Times New Roman" pitchFamily="18" charset="0"/>
                <a:cs typeface="Times New Roman" pitchFamily="18" charset="0"/>
              </a:rPr>
            </a:br>
            <a:r>
              <a:rPr lang="uk-UA" sz="1800" dirty="0" err="1" smtClean="0">
                <a:latin typeface="Times New Roman" pitchFamily="18" charset="0"/>
                <a:cs typeface="Times New Roman" pitchFamily="18" charset="0"/>
              </a:rPr>
              <a:t>-діоксид</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вуглецю - 0,024 %;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Нижча теплотворна здатність природного газу складає 33452,8 кДж/нм</a:t>
            </a:r>
            <a:r>
              <a:rPr lang="uk-UA" sz="1800" baseline="30000" dirty="0">
                <a:latin typeface="Times New Roman" pitchFamily="18" charset="0"/>
                <a:cs typeface="Times New Roman" pitchFamily="18" charset="0"/>
              </a:rPr>
              <a:t>3</a:t>
            </a:r>
            <a:r>
              <a:rPr lang="uk-UA" sz="1800" dirty="0">
                <a:latin typeface="Times New Roman" pitchFamily="18" charset="0"/>
                <a:cs typeface="Times New Roman" pitchFamily="18" charset="0"/>
              </a:rPr>
              <a:t> (8000 </a:t>
            </a:r>
            <a:r>
              <a:rPr lang="uk-UA" sz="1800" dirty="0" smtClean="0">
                <a:latin typeface="Times New Roman" pitchFamily="18" charset="0"/>
                <a:cs typeface="Times New Roman" pitchFamily="18" charset="0"/>
              </a:rPr>
              <a:t>ккал/нм</a:t>
            </a:r>
            <a:r>
              <a:rPr lang="uk-UA" sz="1800" baseline="30000" dirty="0" smtClean="0">
                <a:latin typeface="Times New Roman" pitchFamily="18" charset="0"/>
                <a:cs typeface="Times New Roman" pitchFamily="18" charset="0"/>
              </a:rPr>
              <a:t>3</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Питома вага сухого газу при t=20</a:t>
            </a:r>
            <a:r>
              <a:rPr lang="uk-UA" sz="1800" baseline="30000" dirty="0">
                <a:latin typeface="Times New Roman" pitchFamily="18" charset="0"/>
                <a:cs typeface="Times New Roman" pitchFamily="18" charset="0"/>
              </a:rPr>
              <a:t>0</a:t>
            </a:r>
            <a:r>
              <a:rPr lang="uk-UA" sz="1800" dirty="0">
                <a:latin typeface="Times New Roman" pitchFamily="18" charset="0"/>
                <a:cs typeface="Times New Roman" pitchFamily="18" charset="0"/>
              </a:rPr>
              <a:t>С і р=760 мм </a:t>
            </a:r>
            <a:r>
              <a:rPr lang="uk-UA" sz="1800" dirty="0" err="1">
                <a:latin typeface="Times New Roman" pitchFamily="18" charset="0"/>
                <a:cs typeface="Times New Roman" pitchFamily="18" charset="0"/>
              </a:rPr>
              <a:t>рт</a:t>
            </a:r>
            <a:r>
              <a:rPr lang="uk-UA" sz="1800" dirty="0">
                <a:latin typeface="Times New Roman" pitchFamily="18" charset="0"/>
                <a:cs typeface="Times New Roman" pitchFamily="18" charset="0"/>
              </a:rPr>
              <a:t>. ст. складає  0,681 кг/м</a:t>
            </a:r>
            <a:r>
              <a:rPr lang="uk-UA" sz="1800" baseline="30000" dirty="0">
                <a:latin typeface="Times New Roman" pitchFamily="18" charset="0"/>
                <a:cs typeface="Times New Roman" pitchFamily="18" charset="0"/>
              </a:rPr>
              <a:t>3</a:t>
            </a:r>
            <a:r>
              <a:rPr lang="uk-UA" sz="1800" dirty="0">
                <a:latin typeface="Times New Roman" pitchFamily="18" charset="0"/>
                <a:cs typeface="Times New Roman" pitchFamily="18" charset="0"/>
              </a:rPr>
              <a:t>. </a:t>
            </a:r>
            <a:br>
              <a:rPr lang="uk-UA" sz="1800" dirty="0">
                <a:latin typeface="Times New Roman" pitchFamily="18" charset="0"/>
                <a:cs typeface="Times New Roman" pitchFamily="18" charset="0"/>
              </a:rPr>
            </a:br>
            <a:r>
              <a:rPr lang="uk-UA" sz="1800" dirty="0">
                <a:latin typeface="Times New Roman" pitchFamily="18" charset="0"/>
                <a:cs typeface="Times New Roman" pitchFamily="18" charset="0"/>
              </a:rPr>
              <a:t>Як аварійне паливо використовується </a:t>
            </a:r>
            <a:r>
              <a:rPr lang="uk-UA" sz="1800" dirty="0" err="1">
                <a:latin typeface="Times New Roman" pitchFamily="18" charset="0"/>
                <a:cs typeface="Times New Roman" pitchFamily="18" charset="0"/>
              </a:rPr>
              <a:t>малосірчастий</a:t>
            </a:r>
            <a:r>
              <a:rPr lang="uk-UA" sz="1800" dirty="0">
                <a:latin typeface="Times New Roman" pitchFamily="18" charset="0"/>
                <a:cs typeface="Times New Roman" pitchFamily="18" charset="0"/>
              </a:rPr>
              <a:t> мазут</a:t>
            </a:r>
          </a:p>
        </p:txBody>
      </p:sp>
    </p:spTree>
    <p:extLst>
      <p:ext uri="{BB962C8B-B14F-4D97-AF65-F5344CB8AC3E}">
        <p14:creationId xmlns:p14="http://schemas.microsoft.com/office/powerpoint/2010/main" val="422094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pPr algn="l"/>
            <a:r>
              <a:rPr lang="uk-UA" sz="2000" b="1" dirty="0">
                <a:latin typeface="Times New Roman" pitchFamily="18" charset="0"/>
                <a:cs typeface="Times New Roman" pitchFamily="18" charset="0"/>
              </a:rPr>
              <a:t>Камера згоряння </a:t>
            </a:r>
            <a:r>
              <a:rPr lang="uk-UA" sz="2000" dirty="0">
                <a:latin typeface="Times New Roman" pitchFamily="18" charset="0"/>
                <a:cs typeface="Times New Roman" pitchFamily="18" charset="0"/>
              </a:rPr>
              <a:t>повністю екранована трубами, включеними у випарний контур котла, і обладнана двома вихровими </a:t>
            </a:r>
            <a:r>
              <a:rPr lang="uk-UA" sz="2000" dirty="0" err="1">
                <a:latin typeface="Times New Roman" pitchFamily="18" charset="0"/>
                <a:cs typeface="Times New Roman" pitchFamily="18" charset="0"/>
              </a:rPr>
              <a:t>газомазутними</a:t>
            </a:r>
            <a:r>
              <a:rPr lang="uk-UA" sz="2000" dirty="0">
                <a:latin typeface="Times New Roman" pitchFamily="18" charset="0"/>
                <a:cs typeface="Times New Roman" pitchFamily="18" charset="0"/>
              </a:rPr>
              <a:t> пальниками. Розташування пальників фронтове, одноярусне.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Пальники призначені для роздільного спалювання газоподібного і рідкого палива.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Сумісне спалювання цих палив допускається в період перемикань з одного виду палива на </a:t>
            </a:r>
            <a:r>
              <a:rPr lang="uk-UA" sz="2000" dirty="0" smtClean="0">
                <a:latin typeface="Times New Roman" pitchFamily="18" charset="0"/>
                <a:cs typeface="Times New Roman" pitchFamily="18" charset="0"/>
              </a:rPr>
              <a:t>інше.</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b="1" dirty="0">
                <a:latin typeface="Times New Roman" pitchFamily="18" charset="0"/>
                <a:cs typeface="Times New Roman" pitchFamily="18" charset="0"/>
              </a:rPr>
              <a:t>Пальник</a:t>
            </a:r>
            <a:r>
              <a:rPr lang="uk-UA" sz="2000" dirty="0">
                <a:latin typeface="Times New Roman" pitchFamily="18" charset="0"/>
                <a:cs typeface="Times New Roman" pitchFamily="18" charset="0"/>
              </a:rPr>
              <a:t> з індивідуальним підведенням газу, </a:t>
            </a:r>
            <a:r>
              <a:rPr lang="uk-UA" sz="2000" dirty="0" err="1">
                <a:latin typeface="Times New Roman" pitchFamily="18" charset="0"/>
                <a:cs typeface="Times New Roman" pitchFamily="18" charset="0"/>
              </a:rPr>
              <a:t>двохпотоковий</a:t>
            </a:r>
            <a:r>
              <a:rPr lang="uk-UA" sz="2000" dirty="0">
                <a:latin typeface="Times New Roman" pitchFamily="18" charset="0"/>
                <a:cs typeface="Times New Roman" pitchFamily="18" charset="0"/>
              </a:rPr>
              <a:t> по повітрю.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У центральному повітряному каналі встановлений аксіальний повітряний </a:t>
            </a:r>
            <a:r>
              <a:rPr lang="uk-UA" sz="2000" dirty="0" err="1">
                <a:latin typeface="Times New Roman" pitchFamily="18" charset="0"/>
                <a:cs typeface="Times New Roman" pitchFamily="18" charset="0"/>
              </a:rPr>
              <a:t>завихрювач</a:t>
            </a:r>
            <a:r>
              <a:rPr lang="uk-UA" sz="2000" dirty="0">
                <a:latin typeface="Times New Roman" pitchFamily="18" charset="0"/>
                <a:cs typeface="Times New Roman" pitchFamily="18" charset="0"/>
              </a:rPr>
              <a:t> із заломленими лопатками і труби для установки мазутної форсунки, запальника, вічка візуального спостереження, датчика контролю факела.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У периферійному повітряному каналі встановлений аксіальний </a:t>
            </a:r>
            <a:r>
              <a:rPr lang="uk-UA" sz="2000" dirty="0" err="1">
                <a:latin typeface="Times New Roman" pitchFamily="18" charset="0"/>
                <a:cs typeface="Times New Roman" pitchFamily="18" charset="0"/>
              </a:rPr>
              <a:t>завихрювач</a:t>
            </a:r>
            <a:r>
              <a:rPr lang="uk-UA" sz="2000" dirty="0">
                <a:latin typeface="Times New Roman" pitchFamily="18" charset="0"/>
                <a:cs typeface="Times New Roman" pitchFamily="18" charset="0"/>
              </a:rPr>
              <a:t> із заломленими лопатками.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Природній газ в повітряний потік подається трубами, розташованими в периферійному повітряному каналі. </a:t>
            </a:r>
          </a:p>
        </p:txBody>
      </p:sp>
    </p:spTree>
    <p:extLst>
      <p:ext uri="{BB962C8B-B14F-4D97-AF65-F5344CB8AC3E}">
        <p14:creationId xmlns:p14="http://schemas.microsoft.com/office/powerpoint/2010/main" val="3582128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pPr algn="l"/>
            <a:r>
              <a:rPr lang="uk-UA" sz="2000" dirty="0">
                <a:latin typeface="Times New Roman" pitchFamily="18" charset="0"/>
                <a:cs typeface="Times New Roman" pitchFamily="18" charset="0"/>
              </a:rPr>
              <a:t>Газова камера розділена на центральну і периферійну. Відповідно газові </a:t>
            </a:r>
            <a:r>
              <a:rPr lang="uk-UA" sz="2000" dirty="0" err="1">
                <a:latin typeface="Times New Roman" pitchFamily="18" charset="0"/>
                <a:cs typeface="Times New Roman" pitchFamily="18" charset="0"/>
              </a:rPr>
              <a:t>роздаючі</a:t>
            </a:r>
            <a:r>
              <a:rPr lang="uk-UA" sz="2000" dirty="0">
                <a:latin typeface="Times New Roman" pitchFamily="18" charset="0"/>
                <a:cs typeface="Times New Roman" pitchFamily="18" charset="0"/>
              </a:rPr>
              <a:t> трубки орієнтовані в повітряних каналах пальника.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Технічні характеристики пальника (при номінальній продуктивності):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-номінальна</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теплова потужність, МВт (</a:t>
            </a:r>
            <a:r>
              <a:rPr lang="uk-UA" sz="2000" dirty="0" err="1">
                <a:latin typeface="Times New Roman" pitchFamily="18" charset="0"/>
                <a:cs typeface="Times New Roman" pitchFamily="18" charset="0"/>
              </a:rPr>
              <a:t>Гкал</a:t>
            </a:r>
            <a:r>
              <a:rPr lang="uk-UA" sz="2000" dirty="0">
                <a:latin typeface="Times New Roman" pitchFamily="18" charset="0"/>
                <a:cs typeface="Times New Roman" pitchFamily="18" charset="0"/>
              </a:rPr>
              <a:t>/г) - 32,4 (27,9);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-тиск</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природнього газу перед пальником </a:t>
            </a:r>
            <a:r>
              <a:rPr lang="uk-UA" sz="2000" dirty="0" err="1">
                <a:latin typeface="Times New Roman" pitchFamily="18" charset="0"/>
                <a:cs typeface="Times New Roman" pitchFamily="18" charset="0"/>
              </a:rPr>
              <a:t>МПа</a:t>
            </a:r>
            <a:r>
              <a:rPr lang="uk-UA" sz="2000" dirty="0">
                <a:latin typeface="Times New Roman" pitchFamily="18" charset="0"/>
                <a:cs typeface="Times New Roman" pitchFamily="18" charset="0"/>
              </a:rPr>
              <a:t>(кгс/см</a:t>
            </a:r>
            <a:r>
              <a:rPr lang="uk-UA" sz="2000" baseline="30000" dirty="0">
                <a:latin typeface="Times New Roman" pitchFamily="18" charset="0"/>
                <a:cs typeface="Times New Roman" pitchFamily="18" charset="0"/>
              </a:rPr>
              <a:t>2</a:t>
            </a:r>
            <a:r>
              <a:rPr lang="uk-UA" sz="2000" dirty="0">
                <a:latin typeface="Times New Roman" pitchFamily="18" charset="0"/>
                <a:cs typeface="Times New Roman" pitchFamily="18" charset="0"/>
              </a:rPr>
              <a:t>) – 0,018 (0,18);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-розрахунковий</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опір по повітряному тракту – 1400 Па;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-сумарний</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вихідний переріз повітряних  каналів – 0,565 м</a:t>
            </a:r>
            <a:r>
              <a:rPr lang="uk-UA" sz="2000" baseline="30000" dirty="0">
                <a:latin typeface="Times New Roman" pitchFamily="18" charset="0"/>
                <a:cs typeface="Times New Roman" pitchFamily="18" charset="0"/>
              </a:rPr>
              <a:t>2</a:t>
            </a:r>
            <a:r>
              <a:rPr lang="uk-UA" sz="2000" dirty="0">
                <a:latin typeface="Times New Roman" pitchFamily="18" charset="0"/>
                <a:cs typeface="Times New Roman" pitchFamily="18" charset="0"/>
              </a:rPr>
              <a:t>;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-сумарний</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вихідний переріз </a:t>
            </a:r>
            <a:r>
              <a:rPr lang="uk-UA" sz="2000" dirty="0" err="1">
                <a:latin typeface="Times New Roman" pitchFamily="18" charset="0"/>
                <a:cs typeface="Times New Roman" pitchFamily="18" charset="0"/>
              </a:rPr>
              <a:t>газороздаючих</a:t>
            </a:r>
            <a:r>
              <a:rPr lang="uk-UA" sz="2000" dirty="0">
                <a:latin typeface="Times New Roman" pitchFamily="18" charset="0"/>
                <a:cs typeface="Times New Roman" pitchFamily="18" charset="0"/>
              </a:rPr>
              <a:t> труб  - 0,00912 м2;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smtClean="0">
                <a:latin typeface="Times New Roman" pitchFamily="18" charset="0"/>
                <a:cs typeface="Times New Roman" pitchFamily="18" charset="0"/>
              </a:rPr>
              <a:t>Рекомендовані </a:t>
            </a:r>
            <a:r>
              <a:rPr lang="uk-UA" sz="2000" dirty="0">
                <a:latin typeface="Times New Roman" pitchFamily="18" charset="0"/>
                <a:cs typeface="Times New Roman" pitchFamily="18" charset="0"/>
              </a:rPr>
              <a:t>характеристики при спалюванні </a:t>
            </a:r>
            <a:r>
              <a:rPr lang="uk-UA" sz="2000" dirty="0" err="1">
                <a:latin typeface="Times New Roman" pitchFamily="18" charset="0"/>
                <a:cs typeface="Times New Roman" pitchFamily="18" charset="0"/>
              </a:rPr>
              <a:t>мазута</a:t>
            </a:r>
            <a:r>
              <a:rPr lang="uk-UA" sz="2000" dirty="0">
                <a:latin typeface="Times New Roman" pitchFamily="18" charset="0"/>
                <a:cs typeface="Times New Roman" pitchFamily="18" charset="0"/>
              </a:rPr>
              <a:t> М-100: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-температура</a:t>
            </a:r>
            <a:r>
              <a:rPr lang="uk-UA" sz="2000" dirty="0" smtClean="0">
                <a:latin typeface="Times New Roman" pitchFamily="18" charset="0"/>
                <a:cs typeface="Times New Roman" pitchFamily="18" charset="0"/>
              </a:rPr>
              <a:t> </a:t>
            </a:r>
            <a:r>
              <a:rPr lang="uk-UA" sz="2000" dirty="0" err="1">
                <a:latin typeface="Times New Roman" pitchFamily="18" charset="0"/>
                <a:cs typeface="Times New Roman" pitchFamily="18" charset="0"/>
              </a:rPr>
              <a:t>мазута</a:t>
            </a:r>
            <a:r>
              <a:rPr lang="uk-UA" sz="2000" dirty="0">
                <a:latin typeface="Times New Roman" pitchFamily="18" charset="0"/>
                <a:cs typeface="Times New Roman" pitchFamily="18" charset="0"/>
              </a:rPr>
              <a:t> – 90 ÷ 100 </a:t>
            </a:r>
            <a:r>
              <a:rPr lang="uk-UA" sz="2000" baseline="30000" dirty="0" err="1">
                <a:latin typeface="Times New Roman" pitchFamily="18" charset="0"/>
                <a:cs typeface="Times New Roman" pitchFamily="18" charset="0"/>
              </a:rPr>
              <a:t>о</a:t>
            </a:r>
            <a:r>
              <a:rPr lang="uk-UA" sz="2000" dirty="0" err="1">
                <a:latin typeface="Times New Roman" pitchFamily="18" charset="0"/>
                <a:cs typeface="Times New Roman" pitchFamily="18" charset="0"/>
              </a:rPr>
              <a:t>С</a:t>
            </a:r>
            <a:r>
              <a:rPr lang="uk-UA" sz="2000" dirty="0">
                <a:latin typeface="Times New Roman" pitchFamily="18" charset="0"/>
                <a:cs typeface="Times New Roman" pitchFamily="18" charset="0"/>
              </a:rPr>
              <a:t>;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-тиск</a:t>
            </a:r>
            <a:r>
              <a:rPr lang="uk-UA" sz="2000" dirty="0" smtClean="0">
                <a:latin typeface="Times New Roman" pitchFamily="18" charset="0"/>
                <a:cs typeface="Times New Roman" pitchFamily="18" charset="0"/>
              </a:rPr>
              <a:t> </a:t>
            </a:r>
            <a:r>
              <a:rPr lang="uk-UA" sz="2000" dirty="0" err="1">
                <a:latin typeface="Times New Roman" pitchFamily="18" charset="0"/>
                <a:cs typeface="Times New Roman" pitchFamily="18" charset="0"/>
              </a:rPr>
              <a:t>мазута</a:t>
            </a:r>
            <a:r>
              <a:rPr lang="uk-UA" sz="2000" dirty="0">
                <a:latin typeface="Times New Roman" pitchFamily="18" charset="0"/>
                <a:cs typeface="Times New Roman" pitchFamily="18" charset="0"/>
              </a:rPr>
              <a:t> –1,4 </a:t>
            </a:r>
            <a:r>
              <a:rPr lang="uk-UA" sz="2000" dirty="0" err="1">
                <a:latin typeface="Times New Roman" pitchFamily="18" charset="0"/>
                <a:cs typeface="Times New Roman" pitchFamily="18" charset="0"/>
              </a:rPr>
              <a:t>МПа</a:t>
            </a:r>
            <a:r>
              <a:rPr lang="uk-UA" sz="2000" dirty="0">
                <a:latin typeface="Times New Roman" pitchFamily="18" charset="0"/>
                <a:cs typeface="Times New Roman" pitchFamily="18" charset="0"/>
              </a:rPr>
              <a:t>; </a:t>
            </a:r>
            <a:br>
              <a:rPr lang="uk-UA" sz="2000" dirty="0">
                <a:latin typeface="Times New Roman" pitchFamily="18" charset="0"/>
                <a:cs typeface="Times New Roman" pitchFamily="18" charset="0"/>
              </a:rPr>
            </a:br>
            <a:r>
              <a:rPr lang="uk-UA" sz="2000" dirty="0" err="1" smtClean="0">
                <a:latin typeface="Times New Roman" pitchFamily="18" charset="0"/>
                <a:cs typeface="Times New Roman" pitchFamily="18" charset="0"/>
              </a:rPr>
              <a:t>-тиск</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пари на </a:t>
            </a:r>
            <a:r>
              <a:rPr lang="uk-UA" sz="2000" dirty="0" err="1">
                <a:latin typeface="Times New Roman" pitchFamily="18" charset="0"/>
                <a:cs typeface="Times New Roman" pitchFamily="18" charset="0"/>
              </a:rPr>
              <a:t>роспил</a:t>
            </a:r>
            <a:r>
              <a:rPr lang="uk-UA" sz="2000" dirty="0">
                <a:latin typeface="Times New Roman" pitchFamily="18" charset="0"/>
                <a:cs typeface="Times New Roman" pitchFamily="18" charset="0"/>
              </a:rPr>
              <a:t> – 0,4 ÷ 0,6 </a:t>
            </a:r>
            <a:r>
              <a:rPr lang="uk-UA" sz="2000" dirty="0" err="1">
                <a:latin typeface="Times New Roman" pitchFamily="18" charset="0"/>
                <a:cs typeface="Times New Roman" pitchFamily="18" charset="0"/>
              </a:rPr>
              <a:t>МПа</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Пальник обладнаний запально захисним пристроєм, датчиком контролю факела.  </a:t>
            </a:r>
            <a:br>
              <a:rPr lang="uk-UA" sz="2000" dirty="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3515888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721</TotalTime>
  <Words>346</Words>
  <Application>Microsoft Office PowerPoint</Application>
  <PresentationFormat>Экран (4:3)</PresentationFormat>
  <Paragraphs>49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Базовая</vt:lpstr>
      <vt:lpstr>Кафедра Парогенераторобудування НТУ «ХПІ»</vt:lpstr>
      <vt:lpstr>Презентация PowerPoint</vt:lpstr>
      <vt:lpstr>Об’єктом  реконструкції є котел продуктивністю 75 т⁄г призначений для отримання пара середнього тиску при спалюванні природного газу. </vt:lpstr>
      <vt:lpstr>За час експлуатації станцій суттєво змінилася структура споживання тепла – головного фактору, що зумовлює вибір того чи іншого технічного рішення. Зберігання вже досягнутого потенціалу та забезпечення перспективного розвитку потребує проведення модернізації існуючих станцій та будівництво нових.   Ключовим фактором, зумовлюючим вибір технології генерації для станцій, є визначення виду палива. При визначенні виду палива для станції враховуються підвищенні екологічні вимоги та обмеженість території. Українські станції не завжди обладнані системами очистки димових газів від окислів сірки та азоту. В той же час, більшість станцій розташована у густозаселених районах, а іноді у центрі міста, де екологічна обстановка і без того напружена. Тому головними методами досягнення норм викидів шкідливих речовин були збільшення висоти димаря та застосування газоподібного палива та мазуту. У результаті, на більшості станцій України у якості головного паливо використовуються газ та мазут, а котли спроектовані для спалювання вугілля, переводяться на спалювання рідкого та газоподібного палива.</vt:lpstr>
      <vt:lpstr>Котельні установки, що входять в теплоенергетичне устаткування, також підлягають реконструкції, що дозволяє збільшити їх коефіцієнт корисної дії (ККД), зменшити собівартість теплової енергії, шкідливі викиди в атмосферу і кількість спалюваного палива.  Сучасні котельні установки, що працюють як на твердому, так  на рідкому і газоподібному паливі, мають високу надійність, пожаро-, вибухо-, електробезпеку і автоматизацію багатьох процесів. Тому слід по можливості замінювати старе устаткування на нове або хоч би проводити реконструкції і перевірки устаткування на відповідність його стандартам безпечної роботи.  Саме тому так гостро стоїть питання про продовження терміну служби діючого устаткування із заміною вузлів, що виробили ресурс, і механізмів на нові, такі, що відповідають сучасним вимогам і рівню технічних рішень.</vt:lpstr>
      <vt:lpstr>Призначення і параметри котла   Котел призначений для отримання пара середнього тиску при спалюванні природного газу. Мазут є аварійним паливом. Конструкція котла не розрахована на тривалу роботу при спалюванні мазуту.  Котел має П-подібну компоновку і складається з камери згоряння і опускного газоходу, сполучених між собою у верхній частині поворотним газоходом.  Стіни топкової камери екрановані трубами, включеними в випарний контур котла. Труби заднього екрану у верхній частині камера згоряння утворюють фестон. Перший і другий ступені конвективного перегрівника розташовані в поворотному газоході. У розтин між ними установленний поверхневий пароохолоджувач. Третій ступінь конвективного перегрівника розташовується у верхній частині опускного газоходу.  Після неї послідовно, по ходу газів, розташовуються: економайзер другого ступеня; другий ступінь трубчатого повітряпідігрівника; економайзер першого ступеня; перший ступінь трубчатого повітряпідігрівника. </vt:lpstr>
      <vt:lpstr>Котел розрахований на наступні параметри:  -паропродуктивність - 75 т/г;  -температура перегрітої пари - 440 0С;  -тиск перегрітої пари - 3,9 (40) МПа (кгс/см2);  -тиск в барабані – 4,3 (44) МПа (кгс/см2);  -температура живильної води - 104 0С;  -розрахунковий К.К.Д. котла при роботі на природньому газі – 93,7 %.   Розрахункове паливо: природній газ.  Склад палива:  -метан - 98,282 %;  -етан - 0,605 %;  -пропан -0,2 %;  -бутан - 0,081 %;  -пентан - 0,018 %;  -азот - 0,79 %;  -діоксид вуглецю - 0,024 %;  Нижча теплотворна здатність природного газу складає 33452,8 кДж/нм3 (8000 ккал/нм3).  Питома вага сухого газу при t=200С і р=760 мм рт. ст. складає  0,681 кг/м3.  Як аварійне паливо використовується малосірчастий мазут</vt:lpstr>
      <vt:lpstr>Камера згоряння повністю екранована трубами, включеними у випарний контур котла, і обладнана двома вихровими газомазутними пальниками. Розташування пальників фронтове, одноярусне.  Пальники призначені для роздільного спалювання газоподібного і рідкого палива.  Сумісне спалювання цих палив допускається в період перемикань з одного виду палива на інше.  Пальник з індивідуальним підведенням газу, двохпотоковий по повітрю.  У центральному повітряному каналі встановлений аксіальний повітряний завихрювач із заломленими лопатками і труби для установки мазутної форсунки, запальника, вічка візуального спостереження, датчика контролю факела.  У периферійному повітряному каналі встановлений аксіальний завихрювач із заломленими лопатками.  Природній газ в повітряний потік подається трубами, розташованими в периферійному повітряному каналі. </vt:lpstr>
      <vt:lpstr>Газова камера розділена на центральну і периферійну. Відповідно газові роздаючі трубки орієнтовані в повітряних каналах пальника.   Технічні характеристики пальника (при номінальній продуктивності):  -номінальна теплова потужність, МВт (Гкал/г) - 32,4 (27,9);  -тиск природнього газу перед пальником МПа(кгс/см2) – 0,018 (0,18);  -розрахунковий опір по повітряному тракту – 1400 Па;  -сумарний вихідний переріз повітряних  каналів – 0,565 м2;  -сумарний вихідний переріз газороздаючих труб  - 0,00912 м2;   Рекомендовані характеристики при спалюванні мазута М-100:  -температура мазута – 90 ÷ 100 оС;  -тиск мазута –1,4 МПа;  -тиск пари на роспил – 0,4 ÷ 0,6 МПа;   Пальник обладнаний запально захисним пристроєм, датчиком контролю факела.   </vt:lpstr>
      <vt:lpstr>Основні розділи розрахунків включають в себе:  1.) Теплогідравлічний розрахунок Теплогідравлічний розрахунок виконано с застосуванням розрахункової програми розробленої бюро інженерних розрахунків згідно з нормативним методом “Теплового розрахунку котельних агрегатів” та “Гідравлічного розрахунку котельних агрегатів”  2.) Аеродинамічний розрахунок Аеродинамічний розрахунок виконано згідно з нормативним методом “Аеродинамічного розрахунку котельних установок”  </vt:lpstr>
      <vt:lpstr>3.)Розрахунок на міцність  Розрахунки на міцність елементів котла, що працюють під тиском Розрахунки на міцність розділені на три категорії:    –  розрахунок труб поверхонь нагріву;    –  розрахунок колекторів поверхонь нагріву;    –  розрахунок перепускних трубопроводів; Початковими даними для розрахунків на міцність є:    –  результати теплогідравлічного розрахунку;    –  конструктивні характеристики елементів котла; Метою розрахунків труб і колекторів поверхонь нагріву під дією внутрішнього тиску є визначення запасу міцності шляхом порівняння розрахункових напруг з тими, що допускаються.  Результатами розрахунку є:     –  напруги в трубах;    –  переміщення в трубах від дії вагових навантажень і зміни температури;    –   навантаження опор і підвісок;    –   навантаження на приєднане устаткування</vt:lpstr>
      <vt:lpstr>4.) Захист навколишнього середовища від шкідливих викидів при роботі котлів У продуктах згорання органічного палива в котельних і промислових установках містяться тверді частинки золи і незгорілого палива, оксиди сірки, азоту і ванадію. При неповному згоранні палива в димових газах містяться оксиди вуглецю і вуглеці типу,    і бенз(а)пирен . Багато з газоподібних речовин руйнується в атмосфері в перебігу години і доби. Аерозольні тверді частинки [сажа, п’ятиоксид ванадію, бенз(а)пирен] можуть накопичуватися на поверхні землі і беруть участь в приземній циркуляції атмосфери. Забруднення шкідливими домішками атмосфери, землі і води погіршує санітарно-гігієнічний стан міст, селищ, полів, лісів, водоймищ, надаючи шкідливу дію на організм людину і рослинність, погіршує якість продукції підприємств, збільшує знос механізмів і руйнує будівельні конструкції будівель і споруд. Одним з актуальних сучасних завдань є забезпечення чистоти повітряного басейну. Для цього необхідне очищення продуктів згорання палива, що видаляються з котлів після їх охолоджування в атмосферу, від шкідливих речовин. </vt:lpstr>
      <vt:lpstr>В Україні встановлене обов'язкове очищення продуктів згорання від твердих частинок золи і незгорілого палива і проводиться інтенсивна робота по дослідженню доцільних способів очищення газів від оксидів сірки і азоту.  Виконано індивідуальне завдання «Розрахунок  концентрації окислів азоту при спалюванні газоподібного палива в енергетичному котлі»,   що утворюються при спалюванні палива в енергетичних котлах, і здійснити оцінку ефективності застосування технологічних і режимних заходів щодо зниження викидів оксидів азоту в навколишнє середовище.  Для вирішення задачі в такій постановці необхідно: 1. Виконали розрахунок концентрацій  при номінальному навантаженні котла , відсутності рециркуляції продуктів згорання в топку і відсутності ступінчатого згорання палива . Оцінити, як зміниться концентрація  при часткових навантаженнях, рівних:  = 0,6 ,  = 0,8. 2. Оцінити вплив ступеня рециркуляції продуктів згорання палива, прийнявши рециркуляцію равною 0,1 і 0,15 при  і відсутності ступінчастого спалювання палива.  </vt:lpstr>
      <vt:lpstr>Задача 1 - Залежність концентрації оксидів азоту від часткового навантаження </vt:lpstr>
      <vt:lpstr>Задача 2 – Залежність концентрації оксидів азоту від рециркуляції</vt:lpstr>
      <vt:lpstr>          5.) Охорона праці та навколишнього середовища це – система правових, соціально-економічних, організаційно технічних, лікувально-профілактичних заходів та засобів, спрямованих на збереження здоров’я та працездатності людини. Одне з найголовніших завдань охорони праці полягає в забезпеченні безпеки людини в процесі праці, тобто створення таких умов праці , за яких виключається вплив на працюючих людей шкідливих виробничих факторів. Охорона навколишнього середовища – це комплекс заходів з охорони, раціональному використанню та відновленню живого та неживого середовища. В наш час заходи з захисту навколишнього середовища мають місце в економічних, політичних та соціальних стосунках країни  Виконано  індивідуальне завдання:  виконати розрахунок концентрації оксидів азоту, що утворюються при спалюванні палива в енергетичних котлах, і здійснити оцінку ефективності застосування технологічних і режимних заходів щодо зниження викидів оксидів азоту в навколишнє середовище.  Для вирішення задачі в такій постановці необхідно: 1. Оцінити вплив двоступінчатого спалювання палива в котлі. 2. Оцінити спільний вплив рециркуляції продуктів згорання палива і двоступінчатого спалювання палива.     </vt:lpstr>
      <vt:lpstr>6.) Цивільна оборона Цивільний захист – це функція держави, спрямована на  захист населення, територій, навколишнього природного середовища та майна від надзвичайних ситуацій шляхом запобігання таким ситуаціям, ліквідації їх наслідків і надання допомоги постраждалим у мирний час, а також в особливий період - у межах реалізації заходів держави щодо оборони України. Цивільний захист забезпечується з урахуванням особливостей, визначених Законом України  "Про національну безпеку України", суб’єктами, уповноваженими захищати населення, території, навколишнє природне середовище і майно Індивідуальне завдання « Оцінка стійкості роботи котельного цеху в умовах радіоактивного зараження». Критерієм стійкості роботи об'єкту в умовах радіоактивного зараження є максимальна допустима (встановлена) доза опромінювання, яка не приведе до втрати працездатності людей і захворювання променевою хворобою Пропозиції по підвищенню стійкості: 1. Розробити режими радіаційного захисту людей в умовах радіоактивного зараження місцевості. 2. Підготувати систему вентиляції цеху до роботи в режимі очищення повітря від радіоактивного пилу. 3. Підвищити ступінь герметизації будівлі цеху. </vt:lpstr>
      <vt:lpstr>7.) Техніко-економічний розрахунок  Дуже важливе значення для розвитку підприємства  має  аналіз  собівартості  продукції, робіт, послуг. Він  дозволяє  з’ясувати тенденції зміни даного показника, виконання  плану  по  його  рівню, визначити  вплив  факторів на його  приріст, установити резерви й виробити коригувальні заходи щодо використання можливостей  зниження  собівартості  продукції.  В собівартості продукції електростанцій основну  частку складає вартість  палива. Підвищення  ціни  на  паливо  може  негативно  вплинути  на  собівартість  продукції і зробити  її  неконкурентоспроможною.  Для отримання високих показників керівництво підприємства та  підрозділи  маркетингу  постійно  ведуть  пошук  нових  ринків  збуту, а  також  виконують  розрахунки  з  прийняття  управлінських  рішень по  удосконаленню  обладнання  Представлена діаграма структури собівартості одиниці продукції</vt:lpstr>
      <vt:lpstr>Презентация PowerPoint</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dc:creator>
  <cp:lastModifiedBy>Лариса</cp:lastModifiedBy>
  <cp:revision>34</cp:revision>
  <dcterms:created xsi:type="dcterms:W3CDTF">2024-12-05T12:41:28Z</dcterms:created>
  <dcterms:modified xsi:type="dcterms:W3CDTF">2024-12-10T22:49:28Z</dcterms:modified>
</cp:coreProperties>
</file>