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9" r:id="rId5"/>
    <p:sldId id="280" r:id="rId6"/>
    <p:sldId id="259" r:id="rId7"/>
    <p:sldId id="261" r:id="rId8"/>
    <p:sldId id="267" r:id="rId9"/>
    <p:sldId id="268" r:id="rId10"/>
    <p:sldId id="269" r:id="rId11"/>
    <p:sldId id="271" r:id="rId12"/>
    <p:sldId id="272" r:id="rId13"/>
    <p:sldId id="273" r:id="rId14"/>
    <p:sldId id="276" r:id="rId15"/>
    <p:sldId id="277" r:id="rId16"/>
    <p:sldId id="281" r:id="rId17"/>
    <p:sldId id="27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0918727915194427"/>
          <c:y val="0.2"/>
          <c:w val="0.36395759717314541"/>
          <c:h val="0.664516129032256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127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8A1-417A-98B6-1F0D0B9ED7D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127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8A1-417A-98B6-1F0D0B9ED7D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127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8A1-417A-98B6-1F0D0B9ED7D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127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8A1-417A-98B6-1F0D0B9ED7D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127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8A1-417A-98B6-1F0D0B9ED7D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127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8A1-417A-98B6-1F0D0B9ED7D0}"/>
              </c:ext>
            </c:extLst>
          </c:dPt>
          <c:dLbls>
            <c:dLbl>
              <c:idx val="0"/>
              <c:layout>
                <c:manualLayout>
                  <c:x val="-0.3088599081364839"/>
                  <c:y val="-0.2717029121359830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98,94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8A1-417A-98B6-1F0D0B9ED7D0}"/>
                </c:ext>
              </c:extLst>
            </c:dLbl>
            <c:dLbl>
              <c:idx val="1"/>
              <c:layout>
                <c:manualLayout>
                  <c:x val="-8.8669801691455566E-2"/>
                  <c:y val="4.282870891138613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0,19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8A1-417A-98B6-1F0D0B9ED7D0}"/>
                </c:ext>
              </c:extLst>
            </c:dLbl>
            <c:dLbl>
              <c:idx val="2"/>
              <c:layout>
                <c:manualLayout>
                  <c:x val="-8.4825933216681582E-2"/>
                  <c:y val="8.9810648668916769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0,09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D8A1-417A-98B6-1F0D0B9ED7D0}"/>
                </c:ext>
              </c:extLst>
            </c:dLbl>
            <c:dLbl>
              <c:idx val="3"/>
              <c:layout>
                <c:manualLayout>
                  <c:x val="-0.1281891586468358"/>
                  <c:y val="-1.810304961879772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0,3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D8A1-417A-98B6-1F0D0B9ED7D0}"/>
                </c:ext>
              </c:extLst>
            </c:dLbl>
            <c:dLbl>
              <c:idx val="4"/>
              <c:layout>
                <c:manualLayout>
                  <c:x val="-0.16362004228638088"/>
                  <c:y val="-4.380483689538813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0,12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D8A1-417A-98B6-1F0D0B9ED7D0}"/>
                </c:ext>
              </c:extLst>
            </c:dLbl>
            <c:dLbl>
              <c:idx val="5"/>
              <c:layout>
                <c:manualLayout>
                  <c:x val="-0.17294528288130773"/>
                  <c:y val="-9.300618672665959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0,36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D8A1-417A-98B6-1F0D0B9ED7D0}"/>
                </c:ext>
              </c:extLst>
            </c:dLbl>
            <c:spPr>
              <a:noFill/>
              <a:ln w="25503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uk-UA" sz="904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64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  <c:pt idx="4">
                  <c:v>Кв. 5</c:v>
                </c:pt>
                <c:pt idx="5">
                  <c:v>Кв. 6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93.22</c:v>
                </c:pt>
                <c:pt idx="1">
                  <c:v>1.2</c:v>
                </c:pt>
                <c:pt idx="2">
                  <c:v>0.43000000000000038</c:v>
                </c:pt>
                <c:pt idx="3">
                  <c:v>3.9</c:v>
                </c:pt>
                <c:pt idx="4">
                  <c:v>0.86000000000000065</c:v>
                </c:pt>
                <c:pt idx="5">
                  <c:v>0.39000000000000051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8A1-417A-98B6-1F0D0B9ED7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503">
          <a:noFill/>
        </a:ln>
      </c:spPr>
    </c:plotArea>
    <c:plotVisOnly val="1"/>
    <c:dispBlanksAs val="zero"/>
    <c:showDLblsOverMax val="0"/>
  </c:chart>
  <c:spPr>
    <a:solidFill>
      <a:schemeClr val="bg1"/>
    </a:solidFill>
    <a:ln w="9564" cap="flat" cmpd="sng" algn="ctr">
      <a:solidFill>
        <a:schemeClr val="tx1">
          <a:lumMod val="15000"/>
          <a:lumOff val="85000"/>
        </a:schemeClr>
      </a:solidFill>
      <a:round/>
    </a:ln>
    <a:effectLst>
      <a:glow>
        <a:schemeClr val="accent1">
          <a:alpha val="84000"/>
        </a:schemeClr>
      </a:glow>
    </a:effectLst>
  </c:spPr>
  <c:txPr>
    <a:bodyPr/>
    <a:lstStyle/>
    <a:p>
      <a:pPr>
        <a:defRPr/>
      </a:pPr>
      <a:endParaRPr lang="uk-UA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12/11/2024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6377D3-8742-413F-9013-299D8B1F47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9620279" cy="2618554"/>
          </a:xfrm>
        </p:spPr>
        <p:txBody>
          <a:bodyPr/>
          <a:lstStyle/>
          <a:p>
            <a:pPr algn="ctr"/>
            <a:r>
              <a:rPr lang="uk-UA" dirty="0"/>
              <a:t>Доброго дня!</a:t>
            </a:r>
          </a:p>
        </p:txBody>
      </p:sp>
    </p:spTree>
    <p:extLst>
      <p:ext uri="{BB962C8B-B14F-4D97-AF65-F5344CB8AC3E}">
        <p14:creationId xmlns:p14="http://schemas.microsoft.com/office/powerpoint/2010/main" val="2858352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6FD4506-437D-41CC-A969-66530266B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799" y="943604"/>
            <a:ext cx="9603275" cy="5026890"/>
          </a:xfrm>
        </p:spPr>
        <p:txBody>
          <a:bodyPr/>
          <a:lstStyle/>
          <a:p>
            <a:pPr marL="0" indent="0" algn="ctr">
              <a:buNone/>
            </a:pP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дипломному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було здійснено:</a:t>
            </a:r>
          </a:p>
          <a:p>
            <a:pPr algn="ctr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тепловий розрахунок котла</a:t>
            </a:r>
          </a:p>
          <a:p>
            <a:pPr algn="ctr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конвективної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частини котла</a:t>
            </a:r>
          </a:p>
          <a:p>
            <a:pPr algn="ctr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гідравлічний розрахунок</a:t>
            </a:r>
          </a:p>
          <a:p>
            <a:pPr algn="ctr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аеродинамічний розрахунок</a:t>
            </a:r>
          </a:p>
          <a:p>
            <a:pPr algn="ctr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 на міцність труб</a:t>
            </a:r>
          </a:p>
          <a:p>
            <a:pPr marL="0" indent="0">
              <a:buNone/>
            </a:pP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69084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9AA181-DD04-4F3C-BCAB-002ADA995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996" y="1550484"/>
            <a:ext cx="3665665" cy="866145"/>
          </a:xfrm>
        </p:spPr>
        <p:txBody>
          <a:bodyPr>
            <a:normAutofit/>
          </a:bodyPr>
          <a:lstStyle/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реконструкції задля зміни палива пальники були замінені на </a:t>
            </a:r>
            <a:r>
              <a:rPr lang="uk-UA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ГМП-16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1DC6AF-9163-445D-B740-30BC291B9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682" y="2542399"/>
            <a:ext cx="3665665" cy="329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Пальники ГМП були розроблені ЦКТІ та заводом „</a:t>
            </a:r>
            <a:r>
              <a:rPr lang="uk-UA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Ільмаріне</a:t>
            </a:r>
            <a:r>
              <a:rPr lang="uk-UA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(м. </a:t>
            </a:r>
            <a:r>
              <a:rPr lang="uk-UA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Таллін</a:t>
            </a:r>
            <a:r>
              <a:rPr lang="uk-UA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Естонія) для парових котлів </a:t>
            </a:r>
            <a:r>
              <a:rPr lang="uk-UA" sz="1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типа</a:t>
            </a:r>
            <a:r>
              <a:rPr lang="uk-UA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ДЕ. Пальник розроблявся для спалювання мазуту. Характерною особливістю пальника є наявність передкамери, в яку подають частину повітряного потоку </a:t>
            </a:r>
            <a:endParaRPr lang="uk-UA" sz="1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0AD2574-D1C3-4E34-A609-5B2D6DDF4A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1604" y="982510"/>
            <a:ext cx="4211347" cy="436393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D0539CF-0AAF-4F9A-B592-81B04385FBC5}"/>
              </a:ext>
            </a:extLst>
          </p:cNvPr>
          <p:cNvSpPr txBox="1"/>
          <p:nvPr/>
        </p:nvSpPr>
        <p:spPr>
          <a:xfrm>
            <a:off x="6481483" y="5346442"/>
            <a:ext cx="61004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 вид збоку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81376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C569E3-7C0C-4B4F-9EB9-40732D338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9350" y="5441889"/>
            <a:ext cx="9603275" cy="1049235"/>
          </a:xfrm>
        </p:spPr>
        <p:txBody>
          <a:bodyPr>
            <a:norm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Пальник  Загальний вид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FAD550E-D19E-4A5E-A7FF-EA50203194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3445" y="1114961"/>
            <a:ext cx="5934740" cy="404486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B24278A-7E37-4A29-B9C1-DBABFFB786C0}"/>
              </a:ext>
            </a:extLst>
          </p:cNvPr>
          <p:cNvSpPr txBox="1"/>
          <p:nvPr/>
        </p:nvSpPr>
        <p:spPr>
          <a:xfrm>
            <a:off x="728749" y="1549299"/>
            <a:ext cx="7050740" cy="3176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Основні частини пальника: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1- повітряний короб пальника;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2- повітряний короб котла;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3- камера попередньої газифікації мазуту;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4-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газороздавальний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вузол;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5-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запально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-захисний прилад;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46445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0D07A-F17F-4A1C-A92E-319FB5CA0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917" y="1580854"/>
            <a:ext cx="9603275" cy="1049235"/>
          </a:xfrm>
        </p:spPr>
        <p:txBody>
          <a:bodyPr>
            <a:norm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в дипломному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були розглянуті питання охорони праці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4DC5A4-973E-4739-8E81-35E52D0E9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917" y="2455118"/>
            <a:ext cx="10625251" cy="3294576"/>
          </a:xfrm>
        </p:spPr>
        <p:txBody>
          <a:bodyPr>
            <a:noAutofit/>
          </a:bodyPr>
          <a:lstStyle/>
          <a:p>
            <a:pPr marL="139065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індивідуальному завданні  розраховано висоту димаря, 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 дорівнює 200 м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9065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розділі цивільний захист були розглянуті питання дій при пожежі у надзвичайних ситуаціях.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135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8A491D-ADB5-4165-879E-00AE5866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5501" y="1536214"/>
            <a:ext cx="4758810" cy="4035899"/>
          </a:xfrm>
        </p:spPr>
        <p:txBody>
          <a:bodyPr>
            <a:normAutofit fontScale="90000"/>
          </a:bodyPr>
          <a:lstStyle/>
          <a:p>
            <a:pPr marL="90170" indent="90170" algn="ctr">
              <a:lnSpc>
                <a:spcPct val="115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Діаграма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собівартості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одиниці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продукції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%</a:t>
            </a:r>
            <a:b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Собівартість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одиниці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гарячої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води) 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довірнює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128,6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грн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/т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собівартості 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гарячої води 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98,94 % складає вартість палива, яка в останні часи дуже зросла на мировому ринку, що дуже підвищило собівартість продукції.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/>
          </a:p>
        </p:txBody>
      </p:sp>
      <p:graphicFrame>
        <p:nvGraphicFramePr>
          <p:cNvPr id="4" name="Объект 724">
            <a:extLst>
              <a:ext uri="{FF2B5EF4-FFF2-40B4-BE49-F238E27FC236}">
                <a16:creationId xmlns:a16="http://schemas.microsoft.com/office/drawing/2014/main" id="{C064D910-2CB5-4F18-96F8-F20F4898FA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2041181"/>
              </p:ext>
            </p:extLst>
          </p:nvPr>
        </p:nvGraphicFramePr>
        <p:xfrm>
          <a:off x="6096000" y="1119673"/>
          <a:ext cx="5996472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B732675-F5A2-4C13-85F0-59C861CF4592}"/>
              </a:ext>
            </a:extLst>
          </p:cNvPr>
          <p:cNvSpPr txBox="1"/>
          <p:nvPr/>
        </p:nvSpPr>
        <p:spPr>
          <a:xfrm>
            <a:off x="2037229" y="860258"/>
            <a:ext cx="6100482" cy="390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ТЕХНІКО-ЕКОНОМІЧНИЙ РОЗРАХУНОК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659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C14DF-4AAC-4ABA-A3D0-2E56D166F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8200" y="932330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/>
              <a:t>Висновки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26BB56-D80E-4BC1-A914-FBCFB5189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5445" y="1569188"/>
            <a:ext cx="9603275" cy="4733000"/>
          </a:xfrm>
        </p:spPr>
        <p:txBody>
          <a:bodyPr>
            <a:normAutofit fontScale="55000" lnSpcReduction="20000"/>
          </a:bodyPr>
          <a:lstStyle/>
          <a:p>
            <a:pPr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зв’язку з переходом на спалювання коксового газу та спалювання природного газу, як резервного палива, було </a:t>
            </a:r>
            <a:r>
              <a:rPr lang="uk-UA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виконано реконструкцію    </a:t>
            </a:r>
            <a:r>
              <a:rPr lang="uk-UA" sz="2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конвективної частини котла</a:t>
            </a:r>
            <a:r>
              <a:rPr lang="uk-UA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Пакети виповнені з труб</a:t>
            </a:r>
            <a:r>
              <a:rPr lang="uk-UA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діаметром 32 мм з товщиною стінки 4 мм. Були збільшені кроки між трубами в пакетах, що необхідно для виключення забивання пакетів </a:t>
            </a:r>
            <a:r>
              <a:rPr lang="uk-UA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відкладеннями</a:t>
            </a:r>
            <a:r>
              <a:rPr lang="uk-UA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змінена конфігурація труб в пакетах. Для покращення теплообміну між трубами в вертикальній площині вварені металеві полоси.</a:t>
            </a:r>
            <a:endParaRPr lang="uk-UA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 були  удосконалені пальники</a:t>
            </a:r>
            <a:r>
              <a:rPr lang="uk-UA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встановлена заглушка на центральному каналі, де розташовувалась мазутна форсунка.</a:t>
            </a:r>
            <a:endParaRPr lang="uk-UA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2) за газовою камерою природного газу встановлено камеру коксового газу в верхній частині якої розташований підвідний патрубок, а на внутрішній обичайці розташовані два ряди отворів. В першому ряду 10 отворів діаметром 20 мм. В другому ряду - 5 отворів  діаметром 40 мм. Через отвори коксовий газ рівномірно поступає в закручений повітряний потік.</a:t>
            </a:r>
            <a:endParaRPr lang="uk-UA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642166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E4879C-E025-4D5A-B340-55FC2757E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799" y="951791"/>
            <a:ext cx="9603275" cy="4954417"/>
          </a:xfrm>
        </p:spPr>
        <p:txBody>
          <a:bodyPr>
            <a:normAutofit fontScale="90000"/>
          </a:bodyPr>
          <a:lstStyle/>
          <a:p>
            <a:pPr indent="449580">
              <a:lnSpc>
                <a:spcPct val="150000"/>
              </a:lnSpc>
              <a:spcAft>
                <a:spcPts val="1000"/>
              </a:spcAft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 змінено частину контрольно-</a:t>
            </a:r>
            <a:r>
              <a:rPr lang="uk-UA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вімірювальних</a:t>
            </a: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приладів та автоматики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:1) місцеві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указувальні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прилади;2) вимірювальні перетворювачі технологічних параметрів;3) регістратор параметрів кокосового газу;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автоматичні регулятори технологічних процесів;5) автоматика безпеки;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6) щит коксового газу., </a:t>
            </a:r>
            <a:b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ККД реконструйованого котла склав 88,81 %</a:t>
            </a:r>
            <a:b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--</a:t>
            </a: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Витрата коксового газу дорівнює 14121 м</a:t>
            </a:r>
            <a:r>
              <a:rPr lang="uk-UA" sz="18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/год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--В розрахунку на міцність прямих та гнутих труб розраховано товщину труб, яка дорівнює 3 мм.</a:t>
            </a:r>
            <a:b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--При розрахунку пальника було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визначено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теплову потужність пальника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uk-UA" sz="1800" b="1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 дорівнює 7,48 </a:t>
            </a:r>
            <a:r>
              <a:rPr lang="uk-UA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Гкал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--В розділі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Охорона праці та навколишнього середовища розглянуті питання безпечної роботи. Розрахована висота димаря, дорівнює 200 м.</a:t>
            </a:r>
            <a:b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--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економічному розрахунку визначена собівартість гарячої води, яка склала 128,6 грн/т.</a:t>
            </a:r>
            <a:b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--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 розглянуті питання цивільного захисту: «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Дії населення при пожежі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надзвичайних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ситуаціях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НС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  <a:b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426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310345-2888-4060-9D81-2A2A8DACB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4810982"/>
          </a:xfrm>
        </p:spPr>
        <p:txBody>
          <a:bodyPr/>
          <a:lstStyle/>
          <a:p>
            <a:pPr algn="ctr"/>
            <a:br>
              <a:rPr lang="uk-UA" dirty="0"/>
            </a:br>
            <a:br>
              <a:rPr lang="uk-UA" dirty="0"/>
            </a:br>
            <a:br>
              <a:rPr lang="uk-UA" dirty="0"/>
            </a:br>
            <a:br>
              <a:rPr lang="uk-UA" dirty="0"/>
            </a:br>
            <a:br>
              <a:rPr lang="uk-UA" dirty="0"/>
            </a:br>
            <a:r>
              <a:rPr lang="uk-UA" dirty="0"/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478076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D5CF2F-14F6-4766-80E2-434D27FE9E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071095"/>
          </a:xfrm>
        </p:spPr>
        <p:txBody>
          <a:bodyPr>
            <a:normAutofit fontScale="90000"/>
          </a:bodyPr>
          <a:lstStyle/>
          <a:p>
            <a:pPr marL="114300" indent="0"/>
            <a:b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/>
              <a:t>МІНІСТЕРСТВО ОСВІТИ І НАУКИ УКРАЇНИ </a:t>
            </a:r>
            <a:br>
              <a:rPr lang="ru-RU" sz="1600" dirty="0"/>
            </a:br>
            <a:r>
              <a:rPr lang="uk-UA" sz="1600" b="1" dirty="0"/>
              <a:t>НАЦІОНАЛЬНИЙ ТЕХНІЧНИЙ УНІВЕРСИТЕТ</a:t>
            </a:r>
            <a:br>
              <a:rPr lang="ru-RU" sz="1600" dirty="0"/>
            </a:br>
            <a:r>
              <a:rPr lang="uk-UA" sz="1600" b="1" dirty="0"/>
              <a:t>«ХАРКІВСЬКИЙ ПОЛІТЕХНІЧНИЙ ІНСТИТУТ»</a:t>
            </a:r>
            <a:b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1600" dirty="0"/>
          </a:p>
        </p:txBody>
      </p:sp>
      <p:sp>
        <p:nvSpPr>
          <p:cNvPr id="4" name="Подзаголовок 3">
            <a:extLst>
              <a:ext uri="{FF2B5EF4-FFF2-40B4-BE49-F238E27FC236}">
                <a16:creationId xmlns:a16="http://schemas.microsoft.com/office/drawing/2014/main" id="{A7C25BB9-C7A9-418F-98A2-F9EF9473F7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8404" y="2017007"/>
            <a:ext cx="9817502" cy="3711439"/>
          </a:xfrm>
        </p:spPr>
        <p:txBody>
          <a:bodyPr>
            <a:normAutofit fontScale="92500" lnSpcReduction="10000"/>
          </a:bodyPr>
          <a:lstStyle/>
          <a:p>
            <a:pPr marL="114300" indent="0" algn="ctr"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Захист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магістерського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проекту за спеціальністю 142 «Енергетичне машинобудування» на тему:</a:t>
            </a:r>
          </a:p>
          <a:p>
            <a:pPr marL="114300" indent="0" algn="ctr">
              <a:buNone/>
            </a:pP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marL="114300" indent="0" algn="ctr">
              <a:buNone/>
            </a:pPr>
            <a:r>
              <a:rPr lang="uk-UA" sz="1800" u="sng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«Переведення водогрійного котла на спалювання коксового газу»</a:t>
            </a:r>
          </a:p>
          <a:p>
            <a:pPr marL="114300" indent="0">
              <a:buNone/>
            </a:pPr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Доповідач:</a:t>
            </a:r>
          </a:p>
          <a:p>
            <a:pPr marL="114300" indent="0" algn="just">
              <a:buNone/>
            </a:pPr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	     Студент академічної групи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Е-М423а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				                                                               ПАРНЕНКО Олександр Геннадійович	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marL="114300" indent="0" algn="just">
              <a:buNone/>
            </a:pP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 algn="ctr">
              <a:buNone/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Харків 202</a:t>
            </a:r>
            <a:r>
              <a:rPr lang="uk-UA" dirty="0">
                <a:latin typeface="Times New Roman" panose="02020603050405020304" pitchFamily="18" charset="0"/>
                <a:cs typeface="Times New Roman" pitchFamily="18" charset="0"/>
              </a:rPr>
              <a:t>4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84176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4561B8-ADA1-4E4D-AEED-750DED491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2235" y="1598783"/>
            <a:ext cx="7037294" cy="1296817"/>
          </a:xfrm>
        </p:spPr>
        <p:txBody>
          <a:bodyPr>
            <a:noAutofit/>
          </a:bodyPr>
          <a:lstStyle/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якості прототипу було вибрано водогрійний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газомазутний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котел ПТВМ-100, що використовується для покриття піків теплофікаційних навантажень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Котел розташований на ТЕЦ промислового підприємства. 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00E5A45-BC73-43A0-9EC8-3E9ABD69826A}"/>
              </a:ext>
            </a:extLst>
          </p:cNvPr>
          <p:cNvSpPr txBox="1">
            <a:spLocks/>
          </p:cNvSpPr>
          <p:nvPr/>
        </p:nvSpPr>
        <p:spPr>
          <a:xfrm>
            <a:off x="3191435" y="3429000"/>
            <a:ext cx="7449671" cy="232327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742950" lvl="1" indent="-285750" algn="just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Водогрійний котел ПТВМ-100 – водотрубний прямоточний, баштової компоновки. Топкова камера повністю екранована трубами діаметром 60 мм з товщиною стінки 3 мм розташованими з кроком S = 64 мм. Розміри топкової камери 6,23 х 6,23 м. Об’єм топкової камери складає 245 м</a:t>
            </a:r>
            <a:r>
              <a:rPr lang="uk-UA" altLang="uk-UA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556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F9E2517-830D-417A-8D99-D4E8E9B33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6072" y="869577"/>
            <a:ext cx="4263497" cy="383163"/>
          </a:xfrm>
        </p:spPr>
        <p:txBody>
          <a:bodyPr>
            <a:normAutofit/>
          </a:bodyPr>
          <a:lstStyle/>
          <a:p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Водогрійний котел ПТВМ-100 </a:t>
            </a:r>
            <a:endParaRPr lang="uk-UA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BFD557DF-EEC1-4DA8-8BFC-F81A71AB57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5105" y="1138517"/>
            <a:ext cx="10892117" cy="4580965"/>
          </a:xfrm>
        </p:spPr>
        <p:txBody>
          <a:bodyPr>
            <a:noAutofit/>
          </a:bodyPr>
          <a:lstStyle/>
          <a:p>
            <a:pPr marL="171450" indent="-171450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uk-UA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Паливо - природний  газ.</a:t>
            </a:r>
            <a:endParaRPr 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Відвід продуктів згоряння через індивідуальний димар.</a:t>
            </a:r>
            <a:endParaRPr 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Номінальна теплова потужність котла – 100 </a:t>
            </a:r>
            <a:r>
              <a:rPr lang="uk-UA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Гкал</a:t>
            </a: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/год. (116 МВт/год.)</a:t>
            </a:r>
          </a:p>
          <a:p>
            <a:pPr marL="171450" indent="-171450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Розрахунковий тиск води – 25 </a:t>
            </a:r>
            <a:r>
              <a:rPr lang="uk-UA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кгс</a:t>
            </a: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/см</a:t>
            </a:r>
            <a:r>
              <a:rPr lang="uk-UA" sz="1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Розрахункова температура води на вході – 70 </a:t>
            </a:r>
            <a:r>
              <a:rPr lang="uk-UA" sz="1400" baseline="30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 виході - 150</a:t>
            </a:r>
            <a:r>
              <a:rPr lang="uk-UA" sz="1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С.</a:t>
            </a:r>
            <a:endParaRPr 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Температура відхідних газів 182</a:t>
            </a:r>
            <a:r>
              <a:rPr lang="uk-UA" sz="1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С.</a:t>
            </a:r>
            <a:endParaRPr 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Витрати води через котел 800-1235 м</a:t>
            </a:r>
            <a:r>
              <a:rPr lang="uk-UA" sz="1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/год.  </a:t>
            </a:r>
            <a:endParaRPr 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Циркуляція води здійснюється сітьовими насосами типу ЦН1000/180 (4шт.) продуктивністю 1000 м</a:t>
            </a:r>
            <a:r>
              <a:rPr lang="uk-UA" sz="1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/год, напором - 18 </a:t>
            </a:r>
            <a:r>
              <a:rPr lang="uk-UA" sz="1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кгс</a:t>
            </a: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/см</a:t>
            </a:r>
            <a:r>
              <a:rPr lang="uk-UA" sz="1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Підпитка системи - 61,7 м</a:t>
            </a:r>
            <a:r>
              <a:rPr lang="uk-UA" sz="1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/год. Здійснюється насосами типу Д200-90 (2шт.) продуктивністю 200 м</a:t>
            </a:r>
            <a:r>
              <a:rPr lang="uk-UA" sz="1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/год.</a:t>
            </a:r>
            <a:endParaRPr 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Підвід пари до існуючого деаератора підживлювальної води ДА-80 </a:t>
            </a: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відсутній.</a:t>
            </a:r>
            <a:endParaRPr 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Котел ПТВМ -100  фізично зношений.  К.К.Д котла не перевищує 70%.</a:t>
            </a:r>
            <a:endParaRPr 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Bef>
                <a:spcPts val="100"/>
              </a:spcBef>
              <a:spcAft>
                <a:spcPts val="100"/>
              </a:spcAft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Габаритні розміри котла, м:</a:t>
            </a: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довжина та ширина по осям колон каркасу - 6,9;</a:t>
            </a:r>
            <a:endParaRPr lang="uk-UA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uk-UA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висота від рівня пола до відмітки верху каркасу - 14,450.</a:t>
            </a: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6547F3-36B9-4E0A-9265-E5E0AAC5B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4890" y="952578"/>
            <a:ext cx="70914" cy="4337879"/>
          </a:xfrm>
        </p:spPr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40440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>
            <a:extLst>
              <a:ext uri="{FF2B5EF4-FFF2-40B4-BE49-F238E27FC236}">
                <a16:creationId xmlns:a16="http://schemas.microsoft.com/office/drawing/2014/main" id="{2008BE49-3FD5-4981-9AAE-A6F63145E8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98625" y="953324"/>
            <a:ext cx="2827199" cy="4400340"/>
          </a:xfrm>
        </p:spPr>
      </p:pic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F42E5F45-FF7D-441C-84BB-314C91F31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9510" y="5550321"/>
            <a:ext cx="9603275" cy="438331"/>
          </a:xfrm>
        </p:spPr>
        <p:txBody>
          <a:bodyPr>
            <a:norm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 вид </a:t>
            </a:r>
          </a:p>
        </p:txBody>
      </p:sp>
      <p:pic>
        <p:nvPicPr>
          <p:cNvPr id="4" name="Объект 7">
            <a:extLst>
              <a:ext uri="{FF2B5EF4-FFF2-40B4-BE49-F238E27FC236}">
                <a16:creationId xmlns:a16="http://schemas.microsoft.com/office/drawing/2014/main" id="{2D0717F5-EDF0-41C3-8082-82AEECD74F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7142" y="900831"/>
            <a:ext cx="5241937" cy="4505325"/>
          </a:xfrm>
          <a:prstGeom prst="rect">
            <a:avLst/>
          </a:prstGeom>
        </p:spPr>
      </p:pic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1FE8D911-8366-4F1D-B043-D1D22790422C}"/>
              </a:ext>
            </a:extLst>
          </p:cNvPr>
          <p:cNvSpPr txBox="1">
            <a:spLocks/>
          </p:cNvSpPr>
          <p:nvPr/>
        </p:nvSpPr>
        <p:spPr>
          <a:xfrm>
            <a:off x="1832503" y="5550321"/>
            <a:ext cx="4263497" cy="3831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Вид загальний згори</a:t>
            </a:r>
          </a:p>
        </p:txBody>
      </p:sp>
    </p:spTree>
    <p:extLst>
      <p:ext uri="{BB962C8B-B14F-4D97-AF65-F5344CB8AC3E}">
        <p14:creationId xmlns:p14="http://schemas.microsoft.com/office/powerpoint/2010/main" val="731223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E5EFED3-CD10-4D48-8131-E33073C8C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344706"/>
            <a:ext cx="9603275" cy="4121639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uk-UA" sz="2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Топкова камера котла обладнана 8 </a:t>
            </a:r>
            <a:r>
              <a:rPr lang="uk-UA" sz="2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газомазутними</a:t>
            </a:r>
            <a:r>
              <a:rPr lang="uk-UA" sz="2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пальниками з індивідуальними дуттьовими вентиляторами. Конструкція пальника передбачає периферійну подачу природного газу та механічне розпилення мазуту. Всі пальники вихрові, </a:t>
            </a:r>
            <a:r>
              <a:rPr lang="uk-UA" sz="2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однопоточні</a:t>
            </a:r>
            <a:r>
              <a:rPr lang="uk-UA" sz="2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повітрю. </a:t>
            </a:r>
            <a:r>
              <a:rPr lang="uk-UA" sz="2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Крутка</a:t>
            </a:r>
            <a:r>
              <a:rPr lang="uk-UA" sz="2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забезпечується </a:t>
            </a:r>
            <a:r>
              <a:rPr lang="uk-UA" sz="2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аксиально-тангенційним</a:t>
            </a:r>
            <a:r>
              <a:rPr lang="uk-UA" sz="2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завихрювачем</a:t>
            </a:r>
            <a:r>
              <a:rPr lang="uk-UA" sz="2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Зміна теплової продуктивності котла здійснюється зміною кількості працюючих пальників при постійній витраті сітьової води. 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uk-UA" sz="2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Конвективні</a:t>
            </a:r>
            <a:r>
              <a:rPr lang="uk-UA" sz="2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поверхні нагріву зроблені з U-образних ширм з труб діаметром 28 мм з товщиною стінки 3 мм. Ширми розташовані в </a:t>
            </a:r>
            <a:r>
              <a:rPr lang="uk-UA" sz="2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шахматному</a:t>
            </a:r>
            <a:r>
              <a:rPr lang="uk-UA" sz="2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порядку з кроком S1 = 64 мм та S2 = 33 мм. Поверхня нагріву змійовиків – 2960 м</a:t>
            </a:r>
            <a:r>
              <a:rPr lang="uk-UA" sz="21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uk-UA" sz="2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Трубна система котлів підвішена за верхні колектори до каркасної рами та вільно розширюється вниз.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uk-UA" sz="2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Обмурівка котла полегшена з кріпленням безпосередньо до  екранних труб. Товщина обмурівки 110 мм. </a:t>
            </a:r>
            <a:endParaRPr lang="uk-UA" sz="2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uk-UA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12336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82094D-BA53-4DD5-A777-D7A8D8AD1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438331"/>
          </a:xfrm>
        </p:spPr>
        <p:txBody>
          <a:bodyPr>
            <a:normAutofit/>
          </a:bodyPr>
          <a:lstStyle/>
          <a:p>
            <a:r>
              <a:rPr lang="uk-UA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задачі для зміни: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B04771-4DFB-45C8-9D8B-324F4960F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281954"/>
            <a:ext cx="9603275" cy="4184392"/>
          </a:xfrm>
        </p:spPr>
        <p:txBody>
          <a:bodyPr>
            <a:normAutofit fontScale="25000" lnSpcReduction="20000"/>
          </a:bodyPr>
          <a:lstStyle/>
          <a:p>
            <a:pPr marL="1085850" indent="-85725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uk-UA" sz="6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6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еконструкція </a:t>
            </a:r>
            <a:r>
              <a:rPr lang="uk-UA" sz="6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котла існуючого котла на теплову потужність 50 </a:t>
            </a:r>
            <a:r>
              <a:rPr lang="uk-UA" sz="6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Гкал</a:t>
            </a:r>
            <a:r>
              <a:rPr lang="uk-UA" sz="6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/год.;</a:t>
            </a:r>
            <a:endParaRPr lang="uk-UA" sz="6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85850" indent="-85725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uk-UA" sz="6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основне паливо котла - коксовий газ, резервне паливо природний газ.</a:t>
            </a:r>
            <a:endParaRPr lang="uk-UA" sz="6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6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</a:t>
            </a:r>
            <a:r>
              <a:rPr lang="uk-UA" sz="6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овнена за таких умов:</a:t>
            </a:r>
            <a:endParaRPr lang="uk-UA" sz="6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1000"/>
              </a:spcAft>
            </a:pPr>
            <a:r>
              <a:rPr lang="uk-UA" sz="6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забезпечення необхідних навантажень по відпуску тепла споживачам;</a:t>
            </a:r>
            <a:endParaRPr lang="uk-UA" sz="6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1000"/>
              </a:spcAft>
            </a:pPr>
            <a:r>
              <a:rPr lang="uk-UA" sz="6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максимальне використання існуючого обладнання, споруд та комунікацій;</a:t>
            </a:r>
            <a:endParaRPr lang="uk-UA" sz="6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1000"/>
              </a:spcAft>
            </a:pPr>
            <a:r>
              <a:rPr lang="uk-UA" sz="6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збереження існуючої схеми поповнення втрат системи теплозабезпечення; </a:t>
            </a:r>
            <a:endParaRPr lang="uk-UA" sz="6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1000"/>
              </a:spcAft>
            </a:pPr>
            <a:r>
              <a:rPr lang="uk-UA" sz="6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відвід стоків та зливів здійснюються в існуючі каналізаційні мережі;</a:t>
            </a:r>
            <a:endParaRPr lang="uk-UA" sz="6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1000"/>
              </a:spcAft>
            </a:pPr>
            <a:r>
              <a:rPr lang="uk-UA" sz="6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електрозабезпечення існуючого та нового обладнання  від існуючої системи електрозабезпечення;</a:t>
            </a:r>
            <a:endParaRPr lang="uk-UA" sz="6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99663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34123E-31CA-40FA-B4BC-829DA6971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3447" y="5611906"/>
            <a:ext cx="9603275" cy="1049235"/>
          </a:xfrm>
        </p:spPr>
        <p:txBody>
          <a:bodyPr>
            <a:normAutofit/>
          </a:bodyPr>
          <a:lstStyle/>
          <a:p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Коллектор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Загальний вид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620A1B98-CB92-4BA1-AD0C-5E6F8F9645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3066" y="1024218"/>
            <a:ext cx="7115597" cy="4587688"/>
          </a:xfrm>
        </p:spPr>
      </p:pic>
    </p:spTree>
    <p:extLst>
      <p:ext uri="{BB962C8B-B14F-4D97-AF65-F5344CB8AC3E}">
        <p14:creationId xmlns:p14="http://schemas.microsoft.com/office/powerpoint/2010/main" val="3349134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F584E0-2334-4D8C-A83D-D0758C3CC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729" y="648524"/>
            <a:ext cx="9603275" cy="1049235"/>
          </a:xfrm>
        </p:spPr>
        <p:txBody>
          <a:bodyPr>
            <a:normAutofit/>
          </a:bodyPr>
          <a:lstStyle/>
          <a:p>
            <a:pPr marL="228600" algn="just">
              <a:lnSpc>
                <a:spcPct val="150000"/>
              </a:lnSpc>
              <a:spcAft>
                <a:spcPts val="1000"/>
              </a:spcAft>
            </a:pPr>
            <a:r>
              <a:rPr lang="uk-UA" sz="2000" dirty="0"/>
              <a:t>В результаті була проведена: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D46378-69F4-49F7-90CA-D7D8E492F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728" y="1173141"/>
            <a:ext cx="9603275" cy="4653918"/>
          </a:xfrm>
        </p:spPr>
        <p:txBody>
          <a:bodyPr>
            <a:normAutofit fontScale="25000" lnSpcReduction="20000"/>
          </a:bodyPr>
          <a:lstStyle/>
          <a:p>
            <a:pPr indent="0" algn="just">
              <a:lnSpc>
                <a:spcPct val="150000"/>
              </a:lnSpc>
              <a:spcBef>
                <a:spcPts val="50"/>
              </a:spcBef>
              <a:spcAft>
                <a:spcPts val="50"/>
              </a:spcAft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еконструкція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існуючого котла на теплову потужність 50 </a:t>
            </a:r>
            <a:r>
              <a:rPr lang="uk-UA" sz="4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Гкал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/год., а також змінено основне паливо котла - коксовий газ, резервне паливо – природний газ.</a:t>
            </a:r>
          </a:p>
          <a:p>
            <a:pPr indent="0" algn="just">
              <a:lnSpc>
                <a:spcPct val="150000"/>
              </a:lnSpc>
              <a:spcBef>
                <a:spcPts val="50"/>
              </a:spcBef>
              <a:spcAft>
                <a:spcPts val="50"/>
              </a:spcAft>
              <a:buNone/>
            </a:pPr>
            <a:endParaRPr lang="uk-UA" sz="4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Bef>
                <a:spcPts val="50"/>
              </a:spcBef>
              <a:spcAft>
                <a:spcPts val="50"/>
              </a:spcAft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Хімічний склад коксового газу:</a:t>
            </a:r>
          </a:p>
          <a:p>
            <a:pPr algn="just">
              <a:lnSpc>
                <a:spcPct val="150000"/>
              </a:lnSpc>
              <a:spcBef>
                <a:spcPts val="50"/>
              </a:spcBef>
              <a:spcAft>
                <a:spcPts val="50"/>
              </a:spcAft>
              <a:tabLst>
                <a:tab pos="4333875" algn="l"/>
              </a:tabLst>
            </a:pP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Водень, Н</a:t>
            </a:r>
            <a:r>
              <a:rPr lang="uk-UA" sz="4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59,4;</a:t>
            </a:r>
            <a:endParaRPr lang="uk-UA" sz="4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50"/>
              </a:spcBef>
              <a:spcAft>
                <a:spcPts val="50"/>
              </a:spcAft>
              <a:tabLst>
                <a:tab pos="4333875" algn="l"/>
              </a:tabLst>
            </a:pP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Метан, </a:t>
            </a:r>
            <a:r>
              <a:rPr lang="en-US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uk-UA" sz="4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24,5;</a:t>
            </a:r>
            <a:endParaRPr lang="uk-UA" sz="4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50"/>
              </a:spcBef>
              <a:spcAft>
                <a:spcPts val="50"/>
              </a:spcAft>
              <a:tabLst>
                <a:tab pos="4333875" algn="l"/>
              </a:tabLst>
            </a:pP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Окис вуглеводу 		6,5;</a:t>
            </a:r>
            <a:endParaRPr lang="uk-UA" sz="4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50"/>
              </a:spcBef>
              <a:spcAft>
                <a:spcPts val="50"/>
              </a:spcAft>
              <a:tabLst>
                <a:tab pos="4333875" algn="l"/>
              </a:tabLst>
            </a:pP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Етан, </a:t>
            </a:r>
            <a:r>
              <a:rPr lang="en-US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uk-UA" sz="4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uk-UA" sz="4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2,3;</a:t>
            </a:r>
            <a:endParaRPr lang="uk-UA" sz="4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50"/>
              </a:spcBef>
              <a:spcAft>
                <a:spcPts val="50"/>
              </a:spcAft>
              <a:tabLst>
                <a:tab pos="4333875" algn="l"/>
              </a:tabLst>
            </a:pP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Азот, </a:t>
            </a:r>
            <a:r>
              <a:rPr lang="en-US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4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3,1;</a:t>
            </a:r>
            <a:endParaRPr lang="uk-UA" sz="4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50"/>
              </a:spcBef>
              <a:spcAft>
                <a:spcPts val="50"/>
              </a:spcAft>
              <a:tabLst>
                <a:tab pos="4333875" algn="l"/>
              </a:tabLst>
            </a:pP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Вуглекислий газ, </a:t>
            </a:r>
            <a:r>
              <a:rPr lang="en-US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uk-UA" sz="4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2,4; </a:t>
            </a:r>
            <a:endParaRPr lang="uk-UA" sz="4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50"/>
              </a:spcBef>
              <a:spcAft>
                <a:spcPts val="50"/>
              </a:spcAft>
              <a:tabLst>
                <a:tab pos="4333875" algn="l"/>
              </a:tabLst>
            </a:pP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Кисень, О</a:t>
            </a:r>
            <a:r>
              <a:rPr lang="uk-UA" sz="4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		</a:t>
            </a: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0,8;</a:t>
            </a:r>
            <a:endParaRPr lang="uk-UA" sz="4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50"/>
              </a:spcBef>
              <a:spcAft>
                <a:spcPts val="50"/>
              </a:spcAft>
              <a:tabLst>
                <a:tab pos="4333875" algn="l"/>
              </a:tabLst>
            </a:pPr>
            <a:r>
              <a:rPr lang="uk-UA" sz="4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Сірководород</a:t>
            </a: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</a:t>
            </a:r>
            <a:r>
              <a:rPr lang="uk-UA" sz="4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uk-UA" sz="4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1,0</a:t>
            </a:r>
            <a:endParaRPr lang="uk-UA" sz="4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Bef>
                <a:spcPts val="50"/>
              </a:spcBef>
              <a:spcAft>
                <a:spcPts val="50"/>
              </a:spcAft>
              <a:buNone/>
            </a:pPr>
            <a:endParaRPr lang="uk-UA" sz="4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Bef>
                <a:spcPts val="50"/>
              </a:spcBef>
              <a:spcAft>
                <a:spcPts val="50"/>
              </a:spcAft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 характеристики</a:t>
            </a:r>
          </a:p>
          <a:p>
            <a:pPr algn="just">
              <a:lnSpc>
                <a:spcPct val="150000"/>
              </a:lnSpc>
              <a:spcBef>
                <a:spcPts val="50"/>
              </a:spcBef>
              <a:spcAft>
                <a:spcPts val="50"/>
              </a:spcAft>
              <a:tabLst>
                <a:tab pos="4333875" algn="l"/>
              </a:tabLst>
            </a:pP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Температура палива, </a:t>
            </a:r>
            <a:r>
              <a:rPr lang="en-US" sz="4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sz="4800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</a:t>
            </a: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uk-UA" sz="4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4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35;</a:t>
            </a:r>
            <a:endParaRPr lang="uk-UA" sz="4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50"/>
              </a:spcBef>
              <a:spcAft>
                <a:spcPts val="50"/>
              </a:spcAft>
              <a:tabLst>
                <a:tab pos="4333875" algn="l"/>
              </a:tabLst>
            </a:pP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Вологовміст повітря, </a:t>
            </a:r>
            <a:r>
              <a:rPr lang="en-US" sz="4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uk-UA" sz="4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г/нм</a:t>
            </a:r>
            <a:r>
              <a:rPr lang="uk-UA" sz="4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10;</a:t>
            </a:r>
            <a:endParaRPr lang="uk-UA" sz="4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50"/>
              </a:spcBef>
              <a:spcAft>
                <a:spcPts val="50"/>
              </a:spcAft>
              <a:tabLst>
                <a:tab pos="2867025" algn="l"/>
                <a:tab pos="4333875" algn="l"/>
              </a:tabLst>
            </a:pP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Нижча теплота згоряння, </a:t>
            </a:r>
            <a:r>
              <a:rPr lang="en-US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4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4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ккал/нм</a:t>
            </a:r>
            <a:r>
              <a:rPr lang="uk-UA" sz="4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4000. </a:t>
            </a:r>
            <a:endParaRPr lang="uk-UA" sz="4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Bef>
                <a:spcPts val="50"/>
              </a:spcBef>
              <a:spcAft>
                <a:spcPts val="50"/>
              </a:spcAft>
              <a:buNone/>
            </a:pPr>
            <a:endParaRPr lang="uk-UA" sz="4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Bef>
                <a:spcPts val="50"/>
              </a:spcBef>
              <a:spcAft>
                <a:spcPts val="50"/>
              </a:spcAft>
              <a:buNone/>
            </a:pPr>
            <a:endParaRPr lang="uk-UA" sz="4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14973807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265</TotalTime>
  <Words>1202</Words>
  <Application>Microsoft Office PowerPoint</Application>
  <PresentationFormat>Широкий екран</PresentationFormat>
  <Paragraphs>98</Paragraphs>
  <Slides>17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Times New Roman</vt:lpstr>
      <vt:lpstr>Wingdings</vt:lpstr>
      <vt:lpstr>Галерея</vt:lpstr>
      <vt:lpstr>Доброго дня!</vt:lpstr>
      <vt:lpstr>       МІНІСТЕРСТВО ОСВІТИ І НАУКИ УКРАЇНИ  НАЦІОНАЛЬНИЙ ТЕХНІЧНИЙ УНІВЕРСИТЕТ «ХАРКІВСЬКИЙ ПОЛІТЕХНІЧНИЙ ІНСТИТУТ» </vt:lpstr>
      <vt:lpstr>В якості прототипу було вибрано водогрійний газомазутний котел ПТВМ-100, що використовується для покриття піків теплофікаційних навантажень. Котел розташований на ТЕЦ промислового підприємства.   </vt:lpstr>
      <vt:lpstr>Водогрійний котел ПТВМ-100 </vt:lpstr>
      <vt:lpstr>Загальний вид </vt:lpstr>
      <vt:lpstr>Презентація PowerPoint</vt:lpstr>
      <vt:lpstr>Основні задачі для зміни:</vt:lpstr>
      <vt:lpstr>Коллектор: Загальний вид</vt:lpstr>
      <vt:lpstr>В результаті була проведена:</vt:lpstr>
      <vt:lpstr>Презентація PowerPoint</vt:lpstr>
      <vt:lpstr>У результаті реконструкції задля зміни палива пальники були замінені на ГМП-16</vt:lpstr>
      <vt:lpstr>Пальник  Загальний вид</vt:lpstr>
      <vt:lpstr>Також в дипломному проєкті   були розглянуті питання охорони праці</vt:lpstr>
      <vt:lpstr>                Діаграма структури собівартості одиниці продукції, %  Собівартість одиниці продукції (гарячої води)  довірнює  128,6 грн/т  В собівартості гарячої води  98,94 % складає вартість палива, яка в останні часи дуже зросла на мировому ринку, що дуже підвищило собівартість продукції.   </vt:lpstr>
      <vt:lpstr>Висновки</vt:lpstr>
      <vt:lpstr>-Було змінено частину контрольно-вімірювальних приладів та автоматики:1) місцеві указувальні прилади;2) вимірювальні перетворювачі технологічних параметрів;3) регістратор параметрів кокосового газу; 4) автоматичні регулятори технологічних процесів;5) автоматика безпеки; 6) щит коксового газу.,  ККД реконструйованого котла склав 88,81 % --Витрата коксового газу дорівнює 14121 м3/год. --В розрахунку на міцність прямих та гнутих труб розраховано товщину труб, яка дорівнює 3 мм. --При розрахунку пальника було визначено теплову потужність пальника Qт, яка дорівнює 7,48 Гкал. --В розділі Охорона праці та навколишнього середовища розглянуті питання безпечної роботи. Розрахована висота димаря, дорівнює 200 м. --В економічному розрахунку визначена собівартість гарячої води, яка склала 128,6 грн/т. --Також розглянуті питання цивільного захисту: «Дії населення при пожежі у надзвичайних ситуаціях (НС)».   </vt:lpstr>
      <vt:lpstr>     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Доброго дня!</dc:title>
  <dc:creator>User</dc:creator>
  <cp:lastModifiedBy>Admin</cp:lastModifiedBy>
  <cp:revision>26</cp:revision>
  <dcterms:created xsi:type="dcterms:W3CDTF">2024-11-23T21:51:39Z</dcterms:created>
  <dcterms:modified xsi:type="dcterms:W3CDTF">2024-12-10T22:34:55Z</dcterms:modified>
</cp:coreProperties>
</file>