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74" r:id="rId4"/>
    <p:sldId id="259" r:id="rId5"/>
    <p:sldId id="260" r:id="rId6"/>
    <p:sldId id="261" r:id="rId7"/>
    <p:sldId id="276" r:id="rId8"/>
    <p:sldId id="262" r:id="rId9"/>
    <p:sldId id="263" r:id="rId10"/>
    <p:sldId id="264" r:id="rId11"/>
    <p:sldId id="275"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uk-UA"/>
            </a:pPr>
            <a:r>
              <a:rPr lang="uk-UA"/>
              <a:t>Продажі</a:t>
            </a:r>
          </a:p>
        </c:rich>
      </c:tx>
      <c:layout/>
      <c:overlay val="0"/>
    </c:title>
    <c:autoTitleDeleted val="0"/>
    <c:plotArea>
      <c:layout>
        <c:manualLayout>
          <c:layoutTarget val="inner"/>
          <c:xMode val="edge"/>
          <c:yMode val="edge"/>
          <c:x val="7.1700267864974479E-2"/>
          <c:y val="0.23622278414385195"/>
          <c:w val="0.56678693601603147"/>
          <c:h val="0.59750709514969158"/>
        </c:manualLayout>
      </c:layout>
      <c:pieChart>
        <c:varyColors val="1"/>
        <c:ser>
          <c:idx val="0"/>
          <c:order val="0"/>
          <c:tx>
            <c:strRef>
              <c:f>Лист1!$B$1</c:f>
              <c:strCache>
                <c:ptCount val="1"/>
                <c:pt idx="0">
                  <c:v>Продажи</c:v>
                </c:pt>
              </c:strCache>
            </c:strRef>
          </c:tx>
          <c:explosion val="25"/>
          <c:dLbls>
            <c:dLbl>
              <c:idx val="0"/>
              <c:layout>
                <c:manualLayout>
                  <c:x val="-3.9479889885229665E-2"/>
                  <c:y val="-0.1586621286160369"/>
                </c:manualLayout>
              </c:layout>
              <c:tx>
                <c:rich>
                  <a:bodyPr/>
                  <a:lstStyle/>
                  <a:p>
                    <a:r>
                      <a:rPr lang="uk-UA"/>
                      <a:t>95,46</a:t>
                    </a:r>
                  </a:p>
                  <a:p>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9DE-4B2B-ADAF-9B79270B75F1}"/>
                </c:ext>
              </c:extLst>
            </c:dLbl>
            <c:dLbl>
              <c:idx val="1"/>
              <c:layout>
                <c:manualLayout>
                  <c:x val="-8.9725503062117504E-2"/>
                  <c:y val="-6.3273340832395997E-3"/>
                </c:manualLayout>
              </c:layout>
              <c:tx>
                <c:rich>
                  <a:bodyPr/>
                  <a:lstStyle/>
                  <a:p>
                    <a:r>
                      <a:rPr lang="uk-UA"/>
                      <a:t>2,23</a:t>
                    </a:r>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0C-4EAF-93A3-CEE1AA033E57}"/>
                </c:ext>
              </c:extLst>
            </c:dLbl>
            <c:dLbl>
              <c:idx val="2"/>
              <c:layout>
                <c:manualLayout>
                  <c:x val="-8.3649609672826961E-2"/>
                  <c:y val="-4.5549971903918525E-2"/>
                </c:manualLayout>
              </c:layout>
              <c:tx>
                <c:rich>
                  <a:bodyPr/>
                  <a:lstStyle/>
                  <a:p>
                    <a:r>
                      <a:rPr lang="uk-UA"/>
                      <a:t>0,29</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10C-4EAF-93A3-CEE1AA033E57}"/>
                </c:ext>
              </c:extLst>
            </c:dLbl>
            <c:dLbl>
              <c:idx val="3"/>
              <c:layout>
                <c:manualLayout>
                  <c:x val="-5.8942475940507534E-2"/>
                  <c:y val="-7.622640919885014E-2"/>
                </c:manualLayout>
              </c:layout>
              <c:tx>
                <c:rich>
                  <a:bodyPr/>
                  <a:lstStyle/>
                  <a:p>
                    <a:r>
                      <a:rPr lang="uk-UA"/>
                      <a:t>1,47</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10C-4EAF-93A3-CEE1AA033E57}"/>
                </c:ext>
              </c:extLst>
            </c:dLbl>
            <c:dLbl>
              <c:idx val="4"/>
              <c:layout>
                <c:manualLayout>
                  <c:x val="-2.8981033540473279E-3"/>
                  <c:y val="-9.6051433611449022E-2"/>
                </c:manualLayout>
              </c:layout>
              <c:tx>
                <c:rich>
                  <a:bodyPr/>
                  <a:lstStyle/>
                  <a:p>
                    <a:r>
                      <a:rPr lang="uk-UA"/>
                      <a:t>0,35</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0C-4EAF-93A3-CEE1AA033E57}"/>
                </c:ext>
              </c:extLst>
            </c:dLbl>
            <c:dLbl>
              <c:idx val="5"/>
              <c:layout>
                <c:manualLayout>
                  <c:x val="6.1826373567057315E-2"/>
                  <c:y val="-5.1525723918656507E-2"/>
                </c:manualLayout>
              </c:layout>
              <c:tx>
                <c:rich>
                  <a:bodyPr/>
                  <a:lstStyle/>
                  <a:p>
                    <a:r>
                      <a:rPr lang="uk-UA"/>
                      <a:t>0,2</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0C-4EAF-93A3-CEE1AA033E57}"/>
                </c:ext>
              </c:extLst>
            </c:dLbl>
            <c:spPr>
              <a:noFill/>
              <a:ln>
                <a:noFill/>
              </a:ln>
              <a:effectLst/>
            </c:spPr>
            <c:txPr>
              <a:bodyPr/>
              <a:lstStyle/>
              <a:p>
                <a:pPr>
                  <a:defRPr lang="uk-UA" b="1">
                    <a:latin typeface="Times New Roman" pitchFamily="18" charset="0"/>
                    <a:cs typeface="Times New Roman" pitchFamily="18" charset="0"/>
                  </a:defRPr>
                </a:pPr>
                <a:endParaRPr lang="uk-UA"/>
              </a:p>
            </c:txPr>
            <c:showLegendKey val="0"/>
            <c:showVal val="1"/>
            <c:showCatName val="0"/>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Лист1!$A$2:$A$7</c:f>
              <c:strCache>
                <c:ptCount val="6"/>
                <c:pt idx="0">
                  <c:v>Витрати на паливо</c:v>
                </c:pt>
                <c:pt idx="1">
                  <c:v>Витрати на електроенергію</c:v>
                </c:pt>
                <c:pt idx="2">
                  <c:v>Утримання устаткування</c:v>
                </c:pt>
                <c:pt idx="3">
                  <c:v>Витрати на оплату праці</c:v>
                </c:pt>
                <c:pt idx="4">
                  <c:v>Непрямі витрати</c:v>
                </c:pt>
                <c:pt idx="5">
                  <c:v>Витрати на воду</c:v>
                </c:pt>
              </c:strCache>
            </c:strRef>
          </c:cat>
          <c:val>
            <c:numRef>
              <c:f>Лист1!$B$2:$B$7</c:f>
              <c:numCache>
                <c:formatCode>General</c:formatCode>
                <c:ptCount val="6"/>
                <c:pt idx="0">
                  <c:v>95.53</c:v>
                </c:pt>
                <c:pt idx="1">
                  <c:v>1.7500000000000009</c:v>
                </c:pt>
                <c:pt idx="2">
                  <c:v>0.36000000000000032</c:v>
                </c:pt>
                <c:pt idx="3">
                  <c:v>1.83</c:v>
                </c:pt>
                <c:pt idx="4">
                  <c:v>0.44000000000000022</c:v>
                </c:pt>
                <c:pt idx="5">
                  <c:v>0.19200000000000014</c:v>
                </c:pt>
              </c:numCache>
            </c:numRef>
          </c:val>
          <c:extLst xmlns:c16r2="http://schemas.microsoft.com/office/drawing/2015/06/chart">
            <c:ext xmlns:c16="http://schemas.microsoft.com/office/drawing/2014/chart" uri="{C3380CC4-5D6E-409C-BE32-E72D297353CC}">
              <c16:uniqueId val="{00000005-C10C-4EAF-93A3-CEE1AA033E57}"/>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lang="uk-UA" b="1">
              <a:latin typeface="Times New Roman" pitchFamily="18" charset="0"/>
              <a:cs typeface="Times New Roman" pitchFamily="18" charset="0"/>
            </a:defRPr>
          </a:pPr>
          <a:endParaRPr lang="uk-UA"/>
        </a:p>
      </c:txPr>
    </c:legend>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08E21C9-8DC3-48F7-9E64-E543E47E1AC0}" type="datetimeFigureOut">
              <a:rPr lang="uk-UA" smtClean="0"/>
              <a:t>11.12.2024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8123A03A-ADBF-4065-B446-A901A4442456}"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8E21C9-8DC3-48F7-9E64-E543E47E1AC0}" type="datetimeFigureOut">
              <a:rPr lang="uk-UA" smtClean="0"/>
              <a:t>11.12.2024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8E21C9-8DC3-48F7-9E64-E543E47E1AC0}" type="datetimeFigureOut">
              <a:rPr lang="uk-UA" smtClean="0"/>
              <a:t>11.12.2024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8E21C9-8DC3-48F7-9E64-E543E47E1AC0}" type="datetimeFigureOut">
              <a:rPr lang="uk-UA" smtClean="0"/>
              <a:t>11.12.2024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08E21C9-8DC3-48F7-9E64-E543E47E1AC0}" type="datetimeFigureOut">
              <a:rPr lang="uk-UA" smtClean="0"/>
              <a:t>11.12.2024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23A03A-ADBF-4065-B446-A901A4442456}"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08E21C9-8DC3-48F7-9E64-E543E47E1AC0}" type="datetimeFigureOut">
              <a:rPr lang="uk-UA" smtClean="0"/>
              <a:t>11.12.2024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08E21C9-8DC3-48F7-9E64-E543E47E1AC0}" type="datetimeFigureOut">
              <a:rPr lang="uk-UA" smtClean="0"/>
              <a:t>11.12.2024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08E21C9-8DC3-48F7-9E64-E543E47E1AC0}" type="datetimeFigureOut">
              <a:rPr lang="uk-UA" smtClean="0"/>
              <a:t>11.12.2024</a:t>
            </a:fld>
            <a:endParaRPr lang="uk-UA"/>
          </a:p>
        </p:txBody>
      </p:sp>
      <p:sp>
        <p:nvSpPr>
          <p:cNvPr id="8" name="Номер слайда 7"/>
          <p:cNvSpPr>
            <a:spLocks noGrp="1"/>
          </p:cNvSpPr>
          <p:nvPr>
            <p:ph type="sldNum" sz="quarter" idx="11"/>
          </p:nvPr>
        </p:nvSpPr>
        <p:spPr/>
        <p:txBody>
          <a:bodyPr/>
          <a:lstStyle/>
          <a:p>
            <a:fld id="{8123A03A-ADBF-4065-B446-A901A4442456}" type="slidenum">
              <a:rPr lang="uk-UA" smtClean="0"/>
              <a:t>‹#›</a:t>
            </a:fld>
            <a:endParaRPr lang="uk-UA"/>
          </a:p>
        </p:txBody>
      </p:sp>
      <p:sp>
        <p:nvSpPr>
          <p:cNvPr id="9" name="Нижний колонтитул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8E21C9-8DC3-48F7-9E64-E543E47E1AC0}" type="datetimeFigureOut">
              <a:rPr lang="uk-UA" smtClean="0"/>
              <a:t>11.12.2024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08E21C9-8DC3-48F7-9E64-E543E47E1AC0}" type="datetimeFigureOut">
              <a:rPr lang="uk-UA" smtClean="0"/>
              <a:t>11.12.2024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156448" y="6422064"/>
            <a:ext cx="762000" cy="365125"/>
          </a:xfrm>
        </p:spPr>
        <p:txBody>
          <a:bodyPr/>
          <a:lstStyle/>
          <a:p>
            <a:fld id="{8123A03A-ADBF-4065-B446-A901A4442456}"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08E21C9-8DC3-48F7-9E64-E543E47E1AC0}" type="datetimeFigureOut">
              <a:rPr lang="uk-UA" smtClean="0"/>
              <a:t>11.12.2024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123A03A-ADBF-4065-B446-A901A4442456}"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08E21C9-8DC3-48F7-9E64-E543E47E1AC0}" type="datetimeFigureOut">
              <a:rPr lang="uk-UA" smtClean="0"/>
              <a:t>11.12.2024</a:t>
            </a:fld>
            <a:endParaRPr lang="uk-UA"/>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123A03A-ADBF-4065-B446-A901A4442456}"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Кафедра </a:t>
            </a:r>
            <a:r>
              <a:rPr lang="uk-UA" dirty="0" err="1" smtClean="0"/>
              <a:t>Парогенераторобудування</a:t>
            </a:r>
            <a:r>
              <a:rPr lang="uk-UA" dirty="0" smtClean="0"/>
              <a:t> </a:t>
            </a:r>
            <a:br>
              <a:rPr lang="uk-UA" dirty="0" smtClean="0"/>
            </a:br>
            <a:r>
              <a:rPr lang="uk-UA" dirty="0" smtClean="0"/>
              <a:t>НТУ «ХПІ»</a:t>
            </a:r>
            <a:endParaRPr lang="uk-UA" dirty="0"/>
          </a:p>
        </p:txBody>
      </p:sp>
      <p:sp>
        <p:nvSpPr>
          <p:cNvPr id="3" name="Объект 2"/>
          <p:cNvSpPr>
            <a:spLocks noGrp="1"/>
          </p:cNvSpPr>
          <p:nvPr>
            <p:ph idx="1"/>
          </p:nvPr>
        </p:nvSpPr>
        <p:spPr/>
        <p:txBody>
          <a:bodyPr>
            <a:normAutofit/>
          </a:bodyPr>
          <a:lstStyle/>
          <a:p>
            <a:pPr algn="ctr"/>
            <a:r>
              <a:rPr lang="ru-RU" sz="2800" b="1" dirty="0">
                <a:latin typeface="Times New Roman" pitchFamily="18" charset="0"/>
                <a:cs typeface="Times New Roman" pitchFamily="18" charset="0"/>
              </a:rPr>
              <a:t>ДИПЛОМНИЙ ПРОЕКТ</a:t>
            </a:r>
            <a:endParaRPr lang="uk-UA"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другого </a:t>
            </a:r>
            <a:r>
              <a:rPr lang="ru-RU" sz="2800" dirty="0">
                <a:latin typeface="Times New Roman" pitchFamily="18" charset="0"/>
                <a:cs typeface="Times New Roman" pitchFamily="18" charset="0"/>
              </a:rPr>
              <a:t>(</a:t>
            </a:r>
            <a:r>
              <a:rPr lang="ru-RU" sz="2800" dirty="0" err="1">
                <a:latin typeface="Times New Roman" pitchFamily="18" charset="0"/>
                <a:cs typeface="Times New Roman" pitchFamily="18" charset="0"/>
              </a:rPr>
              <a:t>магістерського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рівня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вищої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освіти</a:t>
            </a:r>
            <a:endParaRPr lang="uk-UA"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Тема </a:t>
            </a:r>
            <a:r>
              <a:rPr lang="ru-RU" sz="2800" dirty="0" err="1">
                <a:latin typeface="Times New Roman" pitchFamily="18" charset="0"/>
                <a:cs typeface="Times New Roman" pitchFamily="18" charset="0"/>
              </a:rPr>
              <a:t>проєкту</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Реконструкція</a:t>
            </a:r>
            <a:r>
              <a:rPr lang="ru-RU" sz="2800" i="1" dirty="0">
                <a:latin typeface="Times New Roman" pitchFamily="18" charset="0"/>
                <a:cs typeface="Times New Roman" pitchFamily="18" charset="0"/>
              </a:rPr>
              <a:t> парового котла з </a:t>
            </a:r>
            <a:r>
              <a:rPr lang="ru-RU" sz="2800" i="1" dirty="0" err="1">
                <a:latin typeface="Times New Roman" pitchFamily="18" charset="0"/>
                <a:cs typeface="Times New Roman" pitchFamily="18" charset="0"/>
              </a:rPr>
              <a:t>підвищеними</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паропродуктивністю</a:t>
            </a:r>
            <a:r>
              <a:rPr lang="ru-RU" sz="2800" i="1" dirty="0">
                <a:latin typeface="Times New Roman" pitchFamily="18" charset="0"/>
                <a:cs typeface="Times New Roman" pitchFamily="18" charset="0"/>
              </a:rPr>
              <a:t> та </a:t>
            </a:r>
            <a:r>
              <a:rPr lang="ru-RU" sz="2800" i="1" dirty="0" err="1">
                <a:latin typeface="Times New Roman" pitchFamily="18" charset="0"/>
                <a:cs typeface="Times New Roman" pitchFamily="18" charset="0"/>
              </a:rPr>
              <a:t>технічним</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рівнем</a:t>
            </a:r>
            <a:r>
              <a:rPr lang="ru-RU" sz="2800" i="1" dirty="0">
                <a:latin typeface="Times New Roman" pitchFamily="18" charset="0"/>
                <a:cs typeface="Times New Roman" pitchFamily="18" charset="0"/>
              </a:rPr>
              <a:t> на </a:t>
            </a:r>
            <a:r>
              <a:rPr lang="ru-RU" sz="2800" i="1" dirty="0" err="1">
                <a:latin typeface="Times New Roman" pitchFamily="18" charset="0"/>
                <a:cs typeface="Times New Roman" pitchFamily="18" charset="0"/>
              </a:rPr>
              <a:t>базі</a:t>
            </a:r>
            <a:r>
              <a:rPr lang="ru-RU" sz="2800" i="1" dirty="0">
                <a:latin typeface="Times New Roman" pitchFamily="18" charset="0"/>
                <a:cs typeface="Times New Roman" pitchFamily="18" charset="0"/>
              </a:rPr>
              <a:t> котла ТП-87</a:t>
            </a:r>
            <a:r>
              <a:rPr lang="ru-RU" sz="2800" dirty="0" smtClean="0">
                <a:latin typeface="Times New Roman" pitchFamily="18" charset="0"/>
                <a:cs typeface="Times New Roman" pitchFamily="18" charset="0"/>
              </a:rPr>
              <a:t>»</a:t>
            </a:r>
          </a:p>
          <a:p>
            <a:endParaRPr lang="ru-RU" sz="2800" dirty="0" smtClean="0">
              <a:latin typeface="Times New Roman" pitchFamily="18" charset="0"/>
              <a:cs typeface="Times New Roman" pitchFamily="18" charset="0"/>
            </a:endParaRPr>
          </a:p>
          <a:p>
            <a:r>
              <a:rPr lang="ru-RU" sz="2800" dirty="0" err="1" smtClean="0">
                <a:latin typeface="Times New Roman" pitchFamily="18" charset="0"/>
                <a:cs typeface="Times New Roman" pitchFamily="18" charset="0"/>
              </a:rPr>
              <a:t>Виконавець</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Король </a:t>
            </a:r>
            <a:r>
              <a:rPr lang="ru-RU" sz="2800" i="1" dirty="0">
                <a:latin typeface="Times New Roman" pitchFamily="18" charset="0"/>
                <a:cs typeface="Times New Roman" pitchFamily="18" charset="0"/>
              </a:rPr>
              <a:t>Данило </a:t>
            </a:r>
            <a:r>
              <a:rPr lang="ru-RU" sz="2800" i="1" dirty="0" err="1" smtClean="0">
                <a:latin typeface="Times New Roman" pitchFamily="18" charset="0"/>
                <a:cs typeface="Times New Roman" pitchFamily="18" charset="0"/>
              </a:rPr>
              <a:t>Ігорович</a:t>
            </a:r>
            <a:endParaRPr lang="ru-RU" sz="2800" i="1" dirty="0" smtClean="0">
              <a:latin typeface="Times New Roman" pitchFamily="18" charset="0"/>
              <a:cs typeface="Times New Roman" pitchFamily="18" charset="0"/>
            </a:endParaRPr>
          </a:p>
          <a:p>
            <a:r>
              <a:rPr lang="ru-RU" sz="2800" dirty="0" err="1" smtClean="0">
                <a:latin typeface="Times New Roman" pitchFamily="18" charset="0"/>
                <a:cs typeface="Times New Roman" pitchFamily="18" charset="0"/>
              </a:rPr>
              <a:t>Керівник</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доцент </a:t>
            </a:r>
            <a:r>
              <a:rPr lang="ru-RU" sz="2800" i="1" dirty="0" err="1">
                <a:latin typeface="Times New Roman" pitchFamily="18" charset="0"/>
                <a:cs typeface="Times New Roman" pitchFamily="18" charset="0"/>
              </a:rPr>
              <a:t>Тютюник</a:t>
            </a:r>
            <a:r>
              <a:rPr lang="ru-RU" sz="2800" i="1" dirty="0">
                <a:latin typeface="Times New Roman" pitchFamily="18" charset="0"/>
                <a:cs typeface="Times New Roman" pitchFamily="18" charset="0"/>
              </a:rPr>
              <a:t> Лариса </a:t>
            </a:r>
            <a:r>
              <a:rPr lang="ru-RU" sz="2800" i="1" dirty="0" err="1" smtClean="0">
                <a:latin typeface="Times New Roman" pitchFamily="18" charset="0"/>
                <a:cs typeface="Times New Roman" pitchFamily="18" charset="0"/>
              </a:rPr>
              <a:t>Іванівна</a:t>
            </a:r>
            <a:endParaRPr lang="uk-UA"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85687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pPr algn="l"/>
            <a:r>
              <a:rPr lang="uk-UA" sz="1800" b="1" dirty="0">
                <a:latin typeface="Times New Roman" pitchFamily="18" charset="0"/>
                <a:cs typeface="Times New Roman" pitchFamily="18" charset="0"/>
              </a:rPr>
              <a:t>Пальникові пристрої</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Пальникові пристрої складаються із шістнадцяти вихрових </a:t>
            </a:r>
            <a:r>
              <a:rPr lang="uk-UA" sz="1800" dirty="0" err="1">
                <a:latin typeface="Times New Roman" pitchFamily="18" charset="0"/>
                <a:cs typeface="Times New Roman" pitchFamily="18" charset="0"/>
              </a:rPr>
              <a:t>газомазутних</a:t>
            </a:r>
            <a:r>
              <a:rPr lang="uk-UA" sz="1800" dirty="0">
                <a:latin typeface="Times New Roman" pitchFamily="18" charset="0"/>
                <a:cs typeface="Times New Roman" pitchFamily="18" charset="0"/>
              </a:rPr>
              <a:t> пальників і </a:t>
            </a:r>
            <a:r>
              <a:rPr lang="uk-UA" sz="1800" dirty="0" err="1">
                <a:latin typeface="Times New Roman" pitchFamily="18" charset="0"/>
                <a:cs typeface="Times New Roman" pitchFamily="18" charset="0"/>
              </a:rPr>
              <a:t>запально–захистних</a:t>
            </a:r>
            <a:r>
              <a:rPr lang="uk-UA" sz="1800" dirty="0">
                <a:latin typeface="Times New Roman" pitchFamily="18" charset="0"/>
                <a:cs typeface="Times New Roman" pitchFamily="18" charset="0"/>
              </a:rPr>
              <a:t> пристроїв (далі ЗЗП</a:t>
            </a:r>
            <a:r>
              <a:rPr lang="uk-UA" sz="1800" dirty="0" smtClean="0">
                <a:latin typeface="Times New Roman" pitchFamily="18" charset="0"/>
                <a:cs typeface="Times New Roman" pitchFamily="18" charset="0"/>
              </a:rPr>
              <a:t>).</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Технічна характеристика:</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номінальна теплова потужність – 23 МВт;</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витрата природного газу – 2313 м</a:t>
            </a:r>
            <a:r>
              <a:rPr lang="uk-UA" sz="1800" baseline="30000" dirty="0">
                <a:latin typeface="Times New Roman" pitchFamily="18" charset="0"/>
                <a:cs typeface="Times New Roman" pitchFamily="18" charset="0"/>
              </a:rPr>
              <a:t>3</a:t>
            </a:r>
            <a:r>
              <a:rPr lang="uk-UA" sz="1800" dirty="0">
                <a:latin typeface="Times New Roman" pitchFamily="18" charset="0"/>
                <a:cs typeface="Times New Roman" pitchFamily="18" charset="0"/>
              </a:rPr>
              <a:t>/г;</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витрата мазуту – 2,325 т/г;</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тиск мазуту – 3,5 </a:t>
            </a:r>
            <a:r>
              <a:rPr lang="uk-UA" sz="1800" dirty="0" err="1">
                <a:latin typeface="Times New Roman" pitchFamily="18" charset="0"/>
                <a:cs typeface="Times New Roman" pitchFamily="18" charset="0"/>
              </a:rPr>
              <a:t>МПа</a:t>
            </a:r>
            <a:r>
              <a:rPr lang="uk-UA" sz="1800" dirty="0">
                <a:latin typeface="Times New Roman" pitchFamily="18" charset="0"/>
                <a:cs typeface="Times New Roman" pitchFamily="18" charset="0"/>
              </a:rPr>
              <a:t>;</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тиск пари на розпил – 0,5 </a:t>
            </a:r>
            <a:r>
              <a:rPr lang="uk-UA" sz="1800" dirty="0" err="1">
                <a:latin typeface="Times New Roman" pitchFamily="18" charset="0"/>
                <a:cs typeface="Times New Roman" pitchFamily="18" charset="0"/>
              </a:rPr>
              <a:t>МПа</a:t>
            </a:r>
            <a:r>
              <a:rPr lang="uk-UA" sz="1800" dirty="0" smtClean="0">
                <a:latin typeface="Times New Roman" pitchFamily="18" charset="0"/>
                <a:cs typeface="Times New Roman" pitchFamily="18" charset="0"/>
              </a:rPr>
              <a:t>.</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Пальник виконаний </a:t>
            </a:r>
            <a:r>
              <a:rPr lang="uk-UA" sz="1800" dirty="0" err="1">
                <a:latin typeface="Times New Roman" pitchFamily="18" charset="0"/>
                <a:cs typeface="Times New Roman" pitchFamily="18" charset="0"/>
              </a:rPr>
              <a:t>трьохпоточним</a:t>
            </a:r>
            <a:r>
              <a:rPr lang="uk-UA" sz="1800" dirty="0">
                <a:latin typeface="Times New Roman" pitchFamily="18" charset="0"/>
                <a:cs typeface="Times New Roman" pitchFamily="18" charset="0"/>
              </a:rPr>
              <a:t> і складається з периферійних і центрального повітряних каналів, розділених каналом рециркуляційних газів. У центральному повітряному каналі встановлений аксіальний </a:t>
            </a:r>
            <a:r>
              <a:rPr lang="uk-UA" sz="1800" dirty="0" err="1">
                <a:latin typeface="Times New Roman" pitchFamily="18" charset="0"/>
                <a:cs typeface="Times New Roman" pitchFamily="18" charset="0"/>
              </a:rPr>
              <a:t>завіхрювач</a:t>
            </a:r>
            <a:r>
              <a:rPr lang="uk-UA" sz="1800" dirty="0">
                <a:latin typeface="Times New Roman" pitchFamily="18" charset="0"/>
                <a:cs typeface="Times New Roman" pitchFamily="18" charset="0"/>
              </a:rPr>
              <a:t> із прямими лопатками, труби установки мазутної форсунки, ЗЗП й </a:t>
            </a:r>
            <a:r>
              <a:rPr lang="uk-UA" sz="1800" dirty="0" err="1">
                <a:latin typeface="Times New Roman" pitchFamily="18" charset="0"/>
                <a:cs typeface="Times New Roman" pitchFamily="18" charset="0"/>
              </a:rPr>
              <a:t>лючки</a:t>
            </a:r>
            <a:r>
              <a:rPr lang="uk-UA" sz="1800" dirty="0">
                <a:latin typeface="Times New Roman" pitchFamily="18" charset="0"/>
                <a:cs typeface="Times New Roman" pitchFamily="18" charset="0"/>
              </a:rPr>
              <a:t>. У периферійному повітряному каналі встановлений тангенціальний лопатковий </a:t>
            </a:r>
            <a:r>
              <a:rPr lang="uk-UA" sz="1800" dirty="0" err="1">
                <a:latin typeface="Times New Roman" pitchFamily="18" charset="0"/>
                <a:cs typeface="Times New Roman" pitchFamily="18" charset="0"/>
              </a:rPr>
              <a:t>завіхрювач</a:t>
            </a:r>
            <a:r>
              <a:rPr lang="uk-UA" sz="1800" dirty="0">
                <a:latin typeface="Times New Roman" pitchFamily="18" charset="0"/>
                <a:cs typeface="Times New Roman" pitchFamily="18" charset="0"/>
              </a:rPr>
              <a:t>. Повітряні центральний і периферійний канали розділені прямоточним каналом для подачі </a:t>
            </a:r>
            <a:r>
              <a:rPr lang="uk-UA" sz="1800" dirty="0" err="1">
                <a:latin typeface="Times New Roman" pitchFamily="18" charset="0"/>
                <a:cs typeface="Times New Roman" pitchFamily="18" charset="0"/>
              </a:rPr>
              <a:t>рециркулянта</a:t>
            </a:r>
            <a:r>
              <a:rPr lang="uk-UA" sz="1800" dirty="0">
                <a:latin typeface="Times New Roman" pitchFamily="18" charset="0"/>
                <a:cs typeface="Times New Roman" pitchFamily="18" charset="0"/>
              </a:rPr>
              <a:t> в топку. Вихідна частина пальника виконана з конічним насадком зі сталі 12Х18Н10Т вихідним діаметром 700 мм, з’єднаним з обичайкою пальника діаметром 830х10 мм.</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Розпалювальними є пальники будь-якого ярусу. Амбразури пальників виконані охолоджуваними. Всі труби, що охолоджують амбразури, включені в контур циркуляції.</a:t>
            </a:r>
          </a:p>
        </p:txBody>
      </p:sp>
    </p:spTree>
    <p:extLst>
      <p:ext uri="{BB962C8B-B14F-4D97-AF65-F5344CB8AC3E}">
        <p14:creationId xmlns:p14="http://schemas.microsoft.com/office/powerpoint/2010/main" val="86215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7448"/>
            <a:ext cx="9144000" cy="5023104"/>
          </a:xfrm>
          <a:prstGeom prst="rect">
            <a:avLst/>
          </a:prstGeom>
        </p:spPr>
      </p:pic>
    </p:spTree>
    <p:extLst>
      <p:ext uri="{BB962C8B-B14F-4D97-AF65-F5344CB8AC3E}">
        <p14:creationId xmlns:p14="http://schemas.microsoft.com/office/powerpoint/2010/main" val="270721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algn="l"/>
            <a:r>
              <a:rPr lang="uk-UA" sz="2800" dirty="0" smtClean="0">
                <a:latin typeface="Times New Roman" pitchFamily="18" charset="0"/>
                <a:cs typeface="Times New Roman" pitchFamily="18" charset="0"/>
              </a:rPr>
              <a:t>Основні розділи розрахунків включають в себе:</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1.) </a:t>
            </a:r>
            <a:r>
              <a:rPr lang="uk-UA" sz="2800" dirty="0" err="1" smtClean="0">
                <a:latin typeface="Times New Roman" pitchFamily="18" charset="0"/>
                <a:cs typeface="Times New Roman" pitchFamily="18" charset="0"/>
              </a:rPr>
              <a:t>Теплогідравлічний</a:t>
            </a:r>
            <a:r>
              <a:rPr lang="uk-UA" sz="2800" dirty="0" smtClean="0">
                <a:latin typeface="Times New Roman" pitchFamily="18" charset="0"/>
                <a:cs typeface="Times New Roman" pitchFamily="18" charset="0"/>
              </a:rPr>
              <a:t> розрахунок</a:t>
            </a:r>
            <a:br>
              <a:rPr lang="uk-UA" sz="2800" dirty="0" smtClean="0">
                <a:latin typeface="Times New Roman" pitchFamily="18" charset="0"/>
                <a:cs typeface="Times New Roman" pitchFamily="18" charset="0"/>
              </a:rPr>
            </a:br>
            <a:r>
              <a:rPr lang="uk-UA" sz="2800" dirty="0" err="1" smtClean="0">
                <a:latin typeface="Times New Roman" pitchFamily="18" charset="0"/>
                <a:cs typeface="Times New Roman" pitchFamily="18" charset="0"/>
              </a:rPr>
              <a:t>Теплогідравлічний</a:t>
            </a:r>
            <a:r>
              <a:rPr lang="uk-UA" sz="2800" dirty="0" smtClean="0">
                <a:latin typeface="Times New Roman" pitchFamily="18" charset="0"/>
                <a:cs typeface="Times New Roman" pitchFamily="18" charset="0"/>
              </a:rPr>
              <a:t> розрахунок виконано с застосуванням розрахункової програми розробленої бюро інженерних розрахунків згідно з нормативним методом “Теплового розрахунку котельних агрегатів” та “Гідравлічного розрахунку котельних агрегатів”</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2.) </a:t>
            </a:r>
            <a:r>
              <a:rPr lang="uk-UA" sz="2800" dirty="0">
                <a:latin typeface="Times New Roman" pitchFamily="18" charset="0"/>
                <a:cs typeface="Times New Roman" pitchFamily="18" charset="0"/>
              </a:rPr>
              <a:t>Аеродинамічний </a:t>
            </a:r>
            <a:r>
              <a:rPr lang="uk-UA" sz="2800" dirty="0" smtClean="0">
                <a:latin typeface="Times New Roman" pitchFamily="18" charset="0"/>
                <a:cs typeface="Times New Roman" pitchFamily="18" charset="0"/>
              </a:rPr>
              <a:t>розрахунок</a:t>
            </a:r>
            <a:br>
              <a:rPr lang="uk-UA" sz="2800" dirty="0" smtClean="0">
                <a:latin typeface="Times New Roman" pitchFamily="18" charset="0"/>
                <a:cs typeface="Times New Roman" pitchFamily="18" charset="0"/>
              </a:rPr>
            </a:br>
            <a:r>
              <a:rPr lang="uk-UA" sz="2800" dirty="0">
                <a:latin typeface="Times New Roman" pitchFamily="18" charset="0"/>
                <a:cs typeface="Times New Roman" pitchFamily="18" charset="0"/>
              </a:rPr>
              <a:t>Аеродинамічний розрахунок виконано згідно з нормативним методом </a:t>
            </a:r>
            <a:r>
              <a:rPr lang="ru-RU" sz="2800" dirty="0">
                <a:latin typeface="Times New Roman" pitchFamily="18" charset="0"/>
                <a:cs typeface="Times New Roman" pitchFamily="18" charset="0"/>
              </a:rPr>
              <a:t>“А</a:t>
            </a:r>
            <a:r>
              <a:rPr lang="uk-UA" sz="2800" dirty="0" err="1">
                <a:latin typeface="Times New Roman" pitchFamily="18" charset="0"/>
                <a:cs typeface="Times New Roman" pitchFamily="18" charset="0"/>
              </a:rPr>
              <a:t>еродинамічно</a:t>
            </a:r>
            <a:r>
              <a:rPr lang="ru-RU" sz="2800" dirty="0" err="1">
                <a:latin typeface="Times New Roman" pitchFamily="18" charset="0"/>
                <a:cs typeface="Times New Roman" pitchFamily="18" charset="0"/>
              </a:rPr>
              <a:t>го</a:t>
            </a:r>
            <a:r>
              <a:rPr lang="ru-RU" sz="2800" dirty="0">
                <a:latin typeface="Times New Roman" pitchFamily="18" charset="0"/>
                <a:cs typeface="Times New Roman" pitchFamily="18" charset="0"/>
              </a:rPr>
              <a:t> р</a:t>
            </a:r>
            <a:r>
              <a:rPr lang="uk-UA" sz="2800" dirty="0" err="1">
                <a:latin typeface="Times New Roman" pitchFamily="18" charset="0"/>
                <a:cs typeface="Times New Roman" pitchFamily="18" charset="0"/>
              </a:rPr>
              <a:t>озрахунку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котельн</a:t>
            </a:r>
            <a:r>
              <a:rPr lang="uk-UA" sz="2800" dirty="0">
                <a:latin typeface="Times New Roman" pitchFamily="18" charset="0"/>
                <a:cs typeface="Times New Roman" pitchFamily="18" charset="0"/>
              </a:rPr>
              <a:t>и</a:t>
            </a:r>
            <a:r>
              <a:rPr lang="ru-RU" sz="2800" dirty="0">
                <a:latin typeface="Times New Roman" pitchFamily="18" charset="0"/>
                <a:cs typeface="Times New Roman" pitchFamily="18" charset="0"/>
              </a:rPr>
              <a:t>х установок” </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88883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178698"/>
          </a:xfrm>
        </p:spPr>
        <p:txBody>
          <a:bodyPr>
            <a:normAutofit fontScale="90000"/>
          </a:bodyPr>
          <a:lstStyle/>
          <a:p>
            <a:pPr algn="l"/>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a:t>
            </a:r>
            <a:br>
              <a:rPr lang="uk-UA" sz="2000" dirty="0">
                <a:latin typeface="Times New Roman" pitchFamily="18" charset="0"/>
                <a:cs typeface="Times New Roman" pitchFamily="18" charset="0"/>
              </a:rPr>
            </a:br>
            <a:r>
              <a:rPr lang="uk-UA" sz="2400" dirty="0" smtClean="0">
                <a:latin typeface="Times New Roman" pitchFamily="18" charset="0"/>
                <a:cs typeface="Times New Roman" pitchFamily="18" charset="0"/>
              </a:rPr>
              <a:t>3.)Розрахунок на міцність</a:t>
            </a:r>
            <a:br>
              <a:rPr lang="uk-UA"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Розрахунки</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на </a:t>
            </a:r>
            <a:r>
              <a:rPr lang="ru-RU" sz="2400" dirty="0" err="1">
                <a:latin typeface="Times New Roman" pitchFamily="18" charset="0"/>
                <a:cs typeface="Times New Roman" pitchFamily="18" charset="0"/>
              </a:rPr>
              <a:t>міцність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розділені</a:t>
            </a:r>
            <a:r>
              <a:rPr lang="ru-RU" sz="2400" dirty="0">
                <a:latin typeface="Times New Roman" pitchFamily="18" charset="0"/>
                <a:cs typeface="Times New Roman" pitchFamily="18" charset="0"/>
              </a:rPr>
              <a:t> на три </a:t>
            </a:r>
            <a:r>
              <a:rPr lang="ru-RU" sz="2400" dirty="0" err="1">
                <a:latin typeface="Times New Roman" pitchFamily="18" charset="0"/>
                <a:cs typeface="Times New Roman" pitchFamily="18" charset="0"/>
              </a:rPr>
              <a:t>категорії</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розрахунок</a:t>
            </a:r>
            <a:r>
              <a:rPr lang="ru-RU" sz="2400" dirty="0">
                <a:latin typeface="Times New Roman" pitchFamily="18" charset="0"/>
                <a:cs typeface="Times New Roman" pitchFamily="18" charset="0"/>
              </a:rPr>
              <a:t> труб </a:t>
            </a:r>
            <a:r>
              <a:rPr lang="ru-RU" sz="2400" dirty="0" err="1">
                <a:latin typeface="Times New Roman" pitchFamily="18" charset="0"/>
                <a:cs typeface="Times New Roman" pitchFamily="18" charset="0"/>
              </a:rPr>
              <a:t>поверхонь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нагріву</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розрахунок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колекторів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поверхонь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нагріву</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розрахунок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перепускних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трубопроводів</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ru-RU" sz="2400" dirty="0" err="1">
                <a:latin typeface="Times New Roman" pitchFamily="18" charset="0"/>
                <a:cs typeface="Times New Roman" pitchFamily="18" charset="0"/>
              </a:rPr>
              <a:t>Початковими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даними</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розрахунків</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міцність</a:t>
            </a:r>
            <a:r>
              <a:rPr lang="ru-RU" sz="2400" dirty="0">
                <a:latin typeface="Times New Roman" pitchFamily="18" charset="0"/>
                <a:cs typeface="Times New Roman" pitchFamily="18" charset="0"/>
              </a:rPr>
              <a:t> є:</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результати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теплог</a:t>
            </a:r>
            <a:r>
              <a:rPr lang="uk-UA" sz="2400" dirty="0">
                <a:latin typeface="Times New Roman" pitchFamily="18" charset="0"/>
                <a:cs typeface="Times New Roman" pitchFamily="18" charset="0"/>
              </a:rPr>
              <a:t>і</a:t>
            </a:r>
            <a:r>
              <a:rPr lang="ru-RU" sz="2400" dirty="0" err="1">
                <a:latin typeface="Times New Roman" pitchFamily="18" charset="0"/>
                <a:cs typeface="Times New Roman" pitchFamily="18" charset="0"/>
              </a:rPr>
              <a:t>дравлічного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розрахунку</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конструктивні</a:t>
            </a:r>
            <a:r>
              <a:rPr lang="ru-RU" sz="2400" dirty="0">
                <a:latin typeface="Times New Roman" pitchFamily="18" charset="0"/>
                <a:cs typeface="Times New Roman" pitchFamily="18" charset="0"/>
              </a:rPr>
              <a:t> характеристики </a:t>
            </a:r>
            <a:r>
              <a:rPr lang="ru-RU" sz="2400" dirty="0" err="1">
                <a:latin typeface="Times New Roman" pitchFamily="18" charset="0"/>
                <a:cs typeface="Times New Roman" pitchFamily="18" charset="0"/>
              </a:rPr>
              <a:t>елементів</a:t>
            </a:r>
            <a:r>
              <a:rPr lang="ru-RU" sz="2400" dirty="0">
                <a:latin typeface="Times New Roman" pitchFamily="18" charset="0"/>
                <a:cs typeface="Times New Roman" pitchFamily="18" charset="0"/>
              </a:rPr>
              <a:t> котла.</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Метою розрахунків труб і колекторів поверхонь нагріву під дією внутрішнього тиску є визначення запасу міцності шляхом порівняння розрахункових напруг з тими, що допускаються. </a:t>
            </a:r>
            <a:br>
              <a:rPr lang="uk-UA" sz="2400" dirty="0">
                <a:latin typeface="Times New Roman" pitchFamily="18" charset="0"/>
                <a:cs typeface="Times New Roman" pitchFamily="18" charset="0"/>
              </a:rPr>
            </a:br>
            <a:r>
              <a:rPr lang="ru-RU" sz="2400" dirty="0">
                <a:latin typeface="Times New Roman" pitchFamily="18" charset="0"/>
                <a:cs typeface="Times New Roman" pitchFamily="18" charset="0"/>
              </a:rPr>
              <a:t>Результатами </a:t>
            </a:r>
            <a:r>
              <a:rPr lang="ru-RU" sz="2400" dirty="0" err="1">
                <a:latin typeface="Times New Roman" pitchFamily="18" charset="0"/>
                <a:cs typeface="Times New Roman" pitchFamily="18" charset="0"/>
              </a:rPr>
              <a:t>розрахунку</a:t>
            </a:r>
            <a:r>
              <a:rPr lang="ru-RU" sz="2400" dirty="0">
                <a:latin typeface="Times New Roman" pitchFamily="18" charset="0"/>
                <a:cs typeface="Times New Roman" pitchFamily="18" charset="0"/>
              </a:rPr>
              <a:t> є:</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напруги</a:t>
            </a:r>
            <a:r>
              <a:rPr lang="ru-RU" sz="2400" dirty="0">
                <a:latin typeface="Times New Roman" pitchFamily="18" charset="0"/>
                <a:cs typeface="Times New Roman" pitchFamily="18" charset="0"/>
              </a:rPr>
              <a:t> в трубах;</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переміщення</a:t>
            </a:r>
            <a:r>
              <a:rPr lang="ru-RU" sz="2400" dirty="0">
                <a:latin typeface="Times New Roman" pitchFamily="18" charset="0"/>
                <a:cs typeface="Times New Roman" pitchFamily="18" charset="0"/>
              </a:rPr>
              <a:t> в трубах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навантажень</a:t>
            </a:r>
            <a:r>
              <a:rPr lang="ru-RU" sz="2400" dirty="0">
                <a:latin typeface="Times New Roman" pitchFamily="18" charset="0"/>
                <a:cs typeface="Times New Roman" pitchFamily="18" charset="0"/>
              </a:rPr>
              <a:t> і </a:t>
            </a:r>
            <a:r>
              <a:rPr lang="ru-RU" sz="2400" dirty="0" err="1">
                <a:latin typeface="Times New Roman" pitchFamily="18" charset="0"/>
                <a:cs typeface="Times New Roman" pitchFamily="18" charset="0"/>
              </a:rPr>
              <a:t>зміни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температури</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навантаження</a:t>
            </a:r>
            <a:r>
              <a:rPr lang="ru-RU" sz="2400" dirty="0">
                <a:latin typeface="Times New Roman" pitchFamily="18" charset="0"/>
                <a:cs typeface="Times New Roman" pitchFamily="18" charset="0"/>
              </a:rPr>
              <a:t> опор і </a:t>
            </a:r>
            <a:r>
              <a:rPr lang="ru-RU" sz="2400" dirty="0" err="1">
                <a:latin typeface="Times New Roman" pitchFamily="18" charset="0"/>
                <a:cs typeface="Times New Roman" pitchFamily="18" charset="0"/>
              </a:rPr>
              <a:t>підвісок</a:t>
            </a:r>
            <a:r>
              <a:rPr lang="ru-RU" sz="2400" dirty="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навантаження</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приєднане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устаткування</a:t>
            </a:r>
            <a:r>
              <a:rPr lang="ru-RU" sz="2400" dirty="0">
                <a:latin typeface="Times New Roman" pitchFamily="18" charset="0"/>
                <a:cs typeface="Times New Roman" pitchFamily="18" charset="0"/>
              </a:rPr>
              <a:t>.</a:t>
            </a:r>
            <a:r>
              <a:rPr lang="uk-UA" sz="2400" dirty="0" smtClean="0">
                <a:latin typeface="Times New Roman" pitchFamily="18" charset="0"/>
                <a:cs typeface="Times New Roman" pitchFamily="18" charset="0"/>
              </a:rPr>
              <a:t/>
            </a:r>
            <a:br>
              <a:rPr lang="uk-UA" sz="24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1184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gn="l"/>
            <a:r>
              <a:rPr lang="uk-UA" sz="2000" dirty="0" smtClean="0">
                <a:latin typeface="Times New Roman" pitchFamily="18" charset="0"/>
                <a:cs typeface="Times New Roman" pitchFamily="18" charset="0"/>
              </a:rPr>
              <a:t>4.)Розробка системи автоматизації</a:t>
            </a:r>
            <a:br>
              <a:rPr lang="uk-UA" sz="2000" dirty="0" smtClean="0">
                <a:latin typeface="Times New Roman" pitchFamily="18" charset="0"/>
                <a:cs typeface="Times New Roman" pitchFamily="18" charset="0"/>
              </a:rPr>
            </a:br>
            <a:r>
              <a:rPr lang="ru-RU" sz="2000" dirty="0" err="1">
                <a:latin typeface="Times New Roman" pitchFamily="18" charset="0"/>
                <a:cs typeface="Times New Roman" pitchFamily="18" charset="0"/>
              </a:rPr>
              <a:t>Автоматичне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технологічних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процесів</a:t>
            </a:r>
            <a:r>
              <a:rPr lang="ru-RU" sz="2000" dirty="0">
                <a:latin typeface="Times New Roman" pitchFamily="18" charset="0"/>
                <a:cs typeface="Times New Roman" pitchFamily="18" charset="0"/>
              </a:rPr>
              <a:t> к</a:t>
            </a:r>
            <a:r>
              <a:rPr lang="uk-UA" sz="2000" dirty="0" err="1">
                <a:latin typeface="Times New Roman" pitchFamily="18" charset="0"/>
                <a:cs typeface="Times New Roman" pitchFamily="18" charset="0"/>
              </a:rPr>
              <a:t>отла</a:t>
            </a:r>
            <a:r>
              <a:rPr lang="uk-UA"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складається</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наступних</a:t>
            </a:r>
            <a:r>
              <a:rPr lang="ru-RU" sz="2000" dirty="0">
                <a:latin typeface="Times New Roman" pitchFamily="18" charset="0"/>
                <a:cs typeface="Times New Roman" pitchFamily="18" charset="0"/>
              </a:rPr>
              <a:t> систем </a:t>
            </a:r>
            <a:r>
              <a:rPr lang="ru-RU" sz="2000" dirty="0" err="1">
                <a:latin typeface="Times New Roman" pitchFamily="18" charset="0"/>
                <a:cs typeface="Times New Roman" pitchFamily="18" charset="0"/>
              </a:rPr>
              <a:t>регулювання</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"процессу </a:t>
            </a:r>
            <a:r>
              <a:rPr lang="ru-RU" sz="2000" dirty="0" err="1">
                <a:latin typeface="Times New Roman" pitchFamily="18" charset="0"/>
                <a:cs typeface="Times New Roman" pitchFamily="18" charset="0"/>
              </a:rPr>
              <a:t>горіння</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харчування</a:t>
            </a:r>
            <a:r>
              <a:rPr lang="uk-UA" sz="2000" dirty="0">
                <a:latin typeface="Times New Roman" pitchFamily="18" charset="0"/>
                <a:cs typeface="Times New Roman" pitchFamily="18" charset="0"/>
              </a:rPr>
              <a:t> котла</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перегріву</a:t>
            </a:r>
            <a:r>
              <a:rPr lang="ru-RU" sz="2000" dirty="0">
                <a:latin typeface="Times New Roman" pitchFamily="18" charset="0"/>
                <a:cs typeface="Times New Roman" pitchFamily="18" charset="0"/>
              </a:rPr>
              <a:t> пари.</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err="1">
                <a:latin typeface="Times New Roman" pitchFamily="18" charset="0"/>
                <a:cs typeface="Times New Roman" pitchFamily="18" charset="0"/>
              </a:rPr>
              <a:t>Структурні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схеми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регуляторів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розроблені</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урахуванням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мікропроцесорної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техніки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їхньої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реалізації</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відбивають</a:t>
            </a:r>
            <a:r>
              <a:rPr lang="ru-RU" sz="2000" dirty="0">
                <a:latin typeface="Times New Roman" pitchFamily="18" charset="0"/>
                <a:cs typeface="Times New Roman" pitchFamily="18" charset="0"/>
              </a:rPr>
              <a:t> принцип </a:t>
            </a:r>
            <a:r>
              <a:rPr lang="ru-RU" sz="2000" dirty="0" err="1">
                <a:latin typeface="Times New Roman" pitchFamily="18" charset="0"/>
                <a:cs typeface="Times New Roman" pitchFamily="18" charset="0"/>
              </a:rPr>
              <a:t>побудови</a:t>
            </a:r>
            <a:r>
              <a:rPr lang="ru-RU" sz="2000" dirty="0">
                <a:latin typeface="Times New Roman" pitchFamily="18" charset="0"/>
                <a:cs typeface="Times New Roman" pitchFamily="18" charset="0"/>
              </a:rPr>
              <a:t> схем </a:t>
            </a:r>
            <a:r>
              <a:rPr lang="ru-RU" sz="2000" dirty="0" err="1">
                <a:latin typeface="Times New Roman" pitchFamily="18" charset="0"/>
                <a:cs typeface="Times New Roman" pitchFamily="18" charset="0"/>
              </a:rPr>
              <a:t>регулювання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вхідні</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вихідні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сигнали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показують</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регулювальний</a:t>
            </a:r>
            <a:r>
              <a:rPr lang="ru-RU" sz="2000" dirty="0">
                <a:latin typeface="Times New Roman" pitchFamily="18" charset="0"/>
                <a:cs typeface="Times New Roman" pitchFamily="18" charset="0"/>
              </a:rPr>
              <a:t> орган </a:t>
            </a:r>
            <a:r>
              <a:rPr lang="ru-RU" sz="2000" dirty="0" err="1">
                <a:latin typeface="Times New Roman" pitchFamily="18" charset="0"/>
                <a:cs typeface="Times New Roman" pitchFamily="18" charset="0"/>
              </a:rPr>
              <a:t>спрямований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a:t>
            </a:r>
            <a:r>
              <a:rPr lang="ru-RU" sz="2000" dirty="0">
                <a:latin typeface="Times New Roman" pitchFamily="18" charset="0"/>
                <a:cs typeface="Times New Roman" pitchFamily="18" charset="0"/>
              </a:rPr>
              <a:t> регулятора і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джерела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використаються</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У схемах </a:t>
            </a:r>
            <a:r>
              <a:rPr lang="ru-RU" sz="2000" dirty="0" err="1">
                <a:latin typeface="Times New Roman" pitchFamily="18" charset="0"/>
                <a:cs typeface="Times New Roman" pitchFamily="18" charset="0"/>
              </a:rPr>
              <a:t>найбільш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регуляторів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наявність</a:t>
            </a:r>
            <a:r>
              <a:rPr lang="ru-RU" sz="2000" dirty="0">
                <a:latin typeface="Times New Roman" pitchFamily="18" charset="0"/>
                <a:cs typeface="Times New Roman" pitchFamily="18" charset="0"/>
              </a:rPr>
              <a:t> "сторожа",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попереджає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помилкове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спрацьовування</a:t>
            </a:r>
            <a:r>
              <a:rPr lang="ru-RU" sz="2000" dirty="0">
                <a:latin typeface="Times New Roman" pitchFamily="18" charset="0"/>
                <a:cs typeface="Times New Roman" pitchFamily="18" charset="0"/>
              </a:rPr>
              <a:t> регулятора при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відмові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неправильній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роботі</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При </a:t>
            </a:r>
            <a:r>
              <a:rPr lang="ru-RU" sz="2000" dirty="0" err="1">
                <a:latin typeface="Times New Roman" pitchFamily="18" charset="0"/>
                <a:cs typeface="Times New Roman" pitchFamily="18" charset="0"/>
              </a:rPr>
              <a:t>переході</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дистанційне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регулювальним</a:t>
            </a:r>
            <a:r>
              <a:rPr lang="ru-RU" sz="2000" dirty="0">
                <a:latin typeface="Times New Roman" pitchFamily="18" charset="0"/>
                <a:cs typeface="Times New Roman" pitchFamily="18" charset="0"/>
              </a:rPr>
              <a:t> органом, регулятор автоматично переходить у режим </a:t>
            </a:r>
            <a:r>
              <a:rPr lang="ru-RU" sz="2000" dirty="0" err="1">
                <a:latin typeface="Times New Roman" pitchFamily="18" charset="0"/>
                <a:cs typeface="Times New Roman" pitchFamily="18" charset="0"/>
              </a:rPr>
              <a:t>балансування</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без </a:t>
            </a:r>
            <a:r>
              <a:rPr lang="ru-RU" sz="2000" dirty="0" err="1">
                <a:latin typeface="Times New Roman" pitchFamily="18" charset="0"/>
                <a:cs typeface="Times New Roman" pitchFamily="18" charset="0"/>
              </a:rPr>
              <a:t>ударності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наступного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включення</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Система </a:t>
            </a:r>
            <a:r>
              <a:rPr lang="ru-RU" sz="2000" dirty="0">
                <a:latin typeface="Times New Roman" pitchFamily="18" charset="0"/>
                <a:cs typeface="Times New Roman" pitchFamily="18" charset="0"/>
              </a:rPr>
              <a:t>авторегулирования процессу </a:t>
            </a:r>
            <a:r>
              <a:rPr lang="ru-RU" sz="2000" dirty="0" err="1">
                <a:latin typeface="Times New Roman" pitchFamily="18" charset="0"/>
                <a:cs typeface="Times New Roman" pitchFamily="18" charset="0"/>
              </a:rPr>
              <a:t>горіння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призначена</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підтримки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заданої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зміни</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необхідною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швидкістю</a:t>
            </a:r>
            <a:r>
              <a:rPr lang="ru-RU" sz="2000" dirty="0">
                <a:latin typeface="Times New Roman" pitchFamily="18" charset="0"/>
                <a:cs typeface="Times New Roman" pitchFamily="18" charset="0"/>
              </a:rPr>
              <a:t> теплового </a:t>
            </a:r>
            <a:r>
              <a:rPr lang="ru-RU" sz="2000" dirty="0" err="1">
                <a:latin typeface="Times New Roman" pitchFamily="18" charset="0"/>
                <a:cs typeface="Times New Roman" pitchFamily="18" charset="0"/>
              </a:rPr>
              <a:t>навантаження</a:t>
            </a:r>
            <a:r>
              <a:rPr lang="uk-UA" sz="2000" dirty="0">
                <a:latin typeface="Times New Roman" pitchFamily="18" charset="0"/>
                <a:cs typeface="Times New Roman" pitchFamily="18" charset="0"/>
              </a:rPr>
              <a:t> котла </a:t>
            </a:r>
            <a:r>
              <a:rPr lang="ru-RU" sz="2000" dirty="0">
                <a:latin typeface="Times New Roman" pitchFamily="18" charset="0"/>
                <a:cs typeface="Times New Roman" pitchFamily="18" charset="0"/>
              </a:rPr>
              <a:t>й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процесів</a:t>
            </a:r>
            <a:r>
              <a:rPr lang="ru-RU" sz="2000" dirty="0">
                <a:latin typeface="Times New Roman" pitchFamily="18" charset="0"/>
                <a:cs typeface="Times New Roman" pitchFamily="18" charset="0"/>
              </a:rPr>
              <a:t>.</a:t>
            </a: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err="1">
                <a:latin typeface="Times New Roman" pitchFamily="18" charset="0"/>
                <a:cs typeface="Times New Roman" pitchFamily="18" charset="0"/>
              </a:rPr>
              <a:t>Основні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вимоги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пропоновані</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якості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топкового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a:t>
            </a:r>
            <a:r>
              <a:rPr lang="uk-UA" sz="2000" dirty="0">
                <a:latin typeface="Times New Roman" pitchFamily="18" charset="0"/>
                <a:cs typeface="Times New Roman" pitchFamily="18" charset="0"/>
              </a:rPr>
              <a:t>у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максимальної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економічності</a:t>
            </a:r>
            <a:r>
              <a:rPr lang="ru-RU" sz="2000" dirty="0">
                <a:latin typeface="Times New Roman" pitchFamily="18" charset="0"/>
                <a:cs typeface="Times New Roman" pitchFamily="18" charset="0"/>
              </a:rPr>
              <a:t> й максимального </a:t>
            </a:r>
            <a:r>
              <a:rPr lang="ru-RU" sz="2000" dirty="0" err="1">
                <a:latin typeface="Times New Roman" pitchFamily="18" charset="0"/>
                <a:cs typeface="Times New Roman" pitchFamily="18" charset="0"/>
              </a:rPr>
              <a:t>зниження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викидів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окислів</a:t>
            </a:r>
            <a:r>
              <a:rPr lang="ru-RU" sz="2000" dirty="0">
                <a:latin typeface="Times New Roman" pitchFamily="18" charset="0"/>
                <a:cs typeface="Times New Roman" pitchFamily="18" charset="0"/>
              </a:rPr>
              <a:t> азоту</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62839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Autofit/>
          </a:bodyPr>
          <a:lstStyle/>
          <a:p>
            <a:pPr algn="l"/>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5.) Охорона праці і навколишнього середовища</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це </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система </a:t>
            </a:r>
            <a:r>
              <a:rPr lang="ru-RU" sz="1800" dirty="0" err="1">
                <a:latin typeface="Times New Roman" pitchFamily="18" charset="0"/>
                <a:cs typeface="Times New Roman" pitchFamily="18" charset="0"/>
              </a:rPr>
              <a:t>правових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соціально-економічних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організаційно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технічних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лікувально-профілактичних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заходів</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засобів</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спрямованих</a:t>
            </a:r>
            <a:r>
              <a:rPr lang="ru-RU" sz="1800" dirty="0">
                <a:latin typeface="Times New Roman" pitchFamily="18" charset="0"/>
                <a:cs typeface="Times New Roman" pitchFamily="18" charset="0"/>
              </a:rPr>
              <a:t> на </a:t>
            </a:r>
            <a:r>
              <a:rPr lang="ru-RU" sz="1800" dirty="0" err="1">
                <a:latin typeface="Times New Roman" pitchFamily="18" charset="0"/>
                <a:cs typeface="Times New Roman" pitchFamily="18" charset="0"/>
              </a:rPr>
              <a:t>збереження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здоров’я</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працездатності</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людини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Одне</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з </a:t>
            </a:r>
            <a:r>
              <a:rPr lang="ru-RU" sz="1800" dirty="0" err="1">
                <a:latin typeface="Times New Roman" pitchFamily="18" charset="0"/>
                <a:cs typeface="Times New Roman" pitchFamily="18" charset="0"/>
              </a:rPr>
              <a:t>найголовніших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завдань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охорони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праці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полягає</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забезпеченні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безпеки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людини</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процесі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праці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тобто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створення</a:t>
            </a:r>
            <a:r>
              <a:rPr lang="ru-RU" sz="1800" dirty="0">
                <a:latin typeface="Times New Roman" pitchFamily="18" charset="0"/>
                <a:cs typeface="Times New Roman" pitchFamily="18" charset="0"/>
              </a:rPr>
              <a:t> таких умов </a:t>
            </a:r>
            <a:r>
              <a:rPr lang="ru-RU" sz="1800" dirty="0" err="1">
                <a:latin typeface="Times New Roman" pitchFamily="18" charset="0"/>
                <a:cs typeface="Times New Roman" pitchFamily="18" charset="0"/>
              </a:rPr>
              <a:t>праці</a:t>
            </a:r>
            <a:r>
              <a:rPr lang="ru-RU" sz="1800" dirty="0">
                <a:latin typeface="Times New Roman" pitchFamily="18" charset="0"/>
                <a:cs typeface="Times New Roman" pitchFamily="18" charset="0"/>
              </a:rPr>
              <a:t> , за </a:t>
            </a:r>
            <a:r>
              <a:rPr lang="ru-RU" sz="1800" dirty="0" err="1">
                <a:latin typeface="Times New Roman" pitchFamily="18" charset="0"/>
                <a:cs typeface="Times New Roman" pitchFamily="18" charset="0"/>
              </a:rPr>
              <a:t>яких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виключається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вплив</a:t>
            </a:r>
            <a:r>
              <a:rPr lang="ru-RU" sz="1800" dirty="0">
                <a:latin typeface="Times New Roman" pitchFamily="18" charset="0"/>
                <a:cs typeface="Times New Roman" pitchFamily="18" charset="0"/>
              </a:rPr>
              <a:t> на </a:t>
            </a:r>
            <a:r>
              <a:rPr lang="ru-RU" sz="1800" dirty="0" err="1">
                <a:latin typeface="Times New Roman" pitchFamily="18" charset="0"/>
                <a:cs typeface="Times New Roman" pitchFamily="18" charset="0"/>
              </a:rPr>
              <a:t>працюючих</a:t>
            </a:r>
            <a:r>
              <a:rPr lang="ru-RU" sz="1800" dirty="0">
                <a:latin typeface="Times New Roman" pitchFamily="18" charset="0"/>
                <a:cs typeface="Times New Roman" pitchFamily="18" charset="0"/>
              </a:rPr>
              <a:t> людей </a:t>
            </a:r>
            <a:r>
              <a:rPr lang="ru-RU" sz="1800" dirty="0" err="1">
                <a:latin typeface="Times New Roman" pitchFamily="18" charset="0"/>
                <a:cs typeface="Times New Roman" pitchFamily="18" charset="0"/>
              </a:rPr>
              <a:t>шкідливих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виробничих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факторів</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Приділяється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увага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наступним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питанням</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err="1">
                <a:latin typeface="Times New Roman" pitchFamily="18" charset="0"/>
                <a:cs typeface="Times New Roman" pitchFamily="18" charset="0"/>
              </a:rPr>
              <a:t>Промислова</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санітарія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Мікроклімат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Вентиляція</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та </a:t>
            </a:r>
            <a:r>
              <a:rPr lang="ru-RU" sz="1800" dirty="0" err="1" smtClean="0">
                <a:latin typeface="Times New Roman" pitchFamily="18" charset="0"/>
                <a:cs typeface="Times New Roman" pitchFamily="18" charset="0"/>
              </a:rPr>
              <a:t>опалення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Виробниче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освітлення</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Шум та </a:t>
            </a:r>
            <a:r>
              <a:rPr lang="ru-RU" sz="1800" dirty="0" err="1">
                <a:latin typeface="Times New Roman" pitchFamily="18" charset="0"/>
                <a:cs typeface="Times New Roman" pitchFamily="18" charset="0"/>
              </a:rPr>
              <a:t>вібрація</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виробничих</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приміщеннях</a:t>
            </a:r>
            <a:r>
              <a:rPr lang="ru-RU" sz="1800" dirty="0" smtClean="0">
                <a:latin typeface="Times New Roman" pitchFamily="18" charset="0"/>
                <a:cs typeface="Times New Roman" pitchFamily="18" charset="0"/>
              </a:rPr>
              <a:t>, Заходи  </a:t>
            </a:r>
            <a:r>
              <a:rPr lang="ru-RU" sz="1800" dirty="0" err="1" smtClean="0">
                <a:latin typeface="Times New Roman" pitchFamily="18" charset="0"/>
                <a:cs typeface="Times New Roman" pitchFamily="18" charset="0"/>
              </a:rPr>
              <a:t>безпеки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Електробезпека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Пожежна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безпека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Вимоги</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безпеки</a:t>
            </a:r>
            <a:r>
              <a:rPr lang="ru-RU" sz="1800" dirty="0">
                <a:latin typeface="Times New Roman" pitchFamily="18" charset="0"/>
                <a:cs typeface="Times New Roman" pitchFamily="18" charset="0"/>
              </a:rPr>
              <a:t> до </a:t>
            </a:r>
            <a:r>
              <a:rPr lang="ru-RU" sz="1800" dirty="0" err="1">
                <a:latin typeface="Times New Roman" pitchFamily="18" charset="0"/>
                <a:cs typeface="Times New Roman" pitchFamily="18" charset="0"/>
              </a:rPr>
              <a:t>судин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що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працюють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під</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тиском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ru-RU" sz="1800" dirty="0" err="1">
                <a:latin typeface="Times New Roman" pitchFamily="18" charset="0"/>
                <a:cs typeface="Times New Roman" pitchFamily="18" charset="0"/>
              </a:rPr>
              <a:t>Охорона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навколишнього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середовища</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це</a:t>
            </a:r>
            <a:r>
              <a:rPr lang="ru-RU" sz="1800" dirty="0">
                <a:latin typeface="Times New Roman" pitchFamily="18" charset="0"/>
                <a:cs typeface="Times New Roman" pitchFamily="18" charset="0"/>
              </a:rPr>
              <a:t> комплекс </a:t>
            </a:r>
            <a:r>
              <a:rPr lang="ru-RU" sz="1800" dirty="0" err="1">
                <a:latin typeface="Times New Roman" pitchFamily="18" charset="0"/>
                <a:cs typeface="Times New Roman" pitchFamily="18" charset="0"/>
              </a:rPr>
              <a:t>заходів</a:t>
            </a:r>
            <a:r>
              <a:rPr lang="ru-RU" sz="1800" dirty="0">
                <a:latin typeface="Times New Roman" pitchFamily="18" charset="0"/>
                <a:cs typeface="Times New Roman" pitchFamily="18" charset="0"/>
              </a:rPr>
              <a:t> з </a:t>
            </a:r>
            <a:r>
              <a:rPr lang="ru-RU" sz="1800" dirty="0" err="1">
                <a:latin typeface="Times New Roman" pitchFamily="18" charset="0"/>
                <a:cs typeface="Times New Roman" pitchFamily="18" charset="0"/>
              </a:rPr>
              <a:t>охорони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раціональному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використанню</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відновленню</a:t>
            </a:r>
            <a:r>
              <a:rPr lang="ru-RU" sz="1800" dirty="0">
                <a:latin typeface="Times New Roman" pitchFamily="18" charset="0"/>
                <a:cs typeface="Times New Roman" pitchFamily="18" charset="0"/>
              </a:rPr>
              <a:t> живого та неживого </a:t>
            </a:r>
            <a:r>
              <a:rPr lang="ru-RU" sz="1800" dirty="0" err="1">
                <a:latin typeface="Times New Roman" pitchFamily="18" charset="0"/>
                <a:cs typeface="Times New Roman" pitchFamily="18" charset="0"/>
              </a:rPr>
              <a:t>середовища</a:t>
            </a:r>
            <a:r>
              <a:rPr lang="ru-RU" sz="1800" dirty="0">
                <a:latin typeface="Times New Roman" pitchFamily="18" charset="0"/>
                <a:cs typeface="Times New Roman" pitchFamily="18" charset="0"/>
              </a:rPr>
              <a:t>.</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ru-RU" sz="1800" dirty="0">
                <a:latin typeface="Times New Roman" pitchFamily="18" charset="0"/>
                <a:cs typeface="Times New Roman" pitchFamily="18" charset="0"/>
              </a:rPr>
              <a:t>В наш час заходи з </a:t>
            </a:r>
            <a:r>
              <a:rPr lang="ru-RU" sz="1800" dirty="0" err="1">
                <a:latin typeface="Times New Roman" pitchFamily="18" charset="0"/>
                <a:cs typeface="Times New Roman" pitchFamily="18" charset="0"/>
              </a:rPr>
              <a:t>захисту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навколишнього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середовища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мають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місце</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економічних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політичних</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соціальних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стосунках</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країни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Виконано</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і</a:t>
            </a:r>
            <a:r>
              <a:rPr lang="ru-RU" sz="1800" dirty="0" err="1" smtClean="0">
                <a:latin typeface="Times New Roman" pitchFamily="18" charset="0"/>
                <a:cs typeface="Times New Roman" pitchFamily="18" charset="0"/>
              </a:rPr>
              <a:t>ндивідуальне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завдання</a:t>
            </a:r>
            <a:r>
              <a:rPr lang="ru-RU" sz="1800" dirty="0" smtClean="0">
                <a:latin typeface="Times New Roman" pitchFamily="18" charset="0"/>
                <a:cs typeface="Times New Roman" pitchFamily="18" charset="0"/>
              </a:rPr>
              <a:t> на тему «</a:t>
            </a:r>
            <a:r>
              <a:rPr lang="ru-RU" sz="1800" dirty="0" err="1" smtClean="0">
                <a:latin typeface="Times New Roman" pitchFamily="18" charset="0"/>
                <a:cs typeface="Times New Roman" pitchFamily="18" charset="0"/>
              </a:rPr>
              <a:t>Розрахунок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теплоізоляції</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t>
            </a:r>
            <a:endParaRPr lang="uk-UA" sz="1800" dirty="0">
              <a:latin typeface="Times New Roman" pitchFamily="18" charset="0"/>
              <a:cs typeface="Times New Roman" pitchFamily="18" charset="0"/>
            </a:endParaRPr>
          </a:p>
        </p:txBody>
      </p:sp>
    </p:spTree>
    <p:extLst>
      <p:ext uri="{BB962C8B-B14F-4D97-AF65-F5344CB8AC3E}">
        <p14:creationId xmlns:p14="http://schemas.microsoft.com/office/powerpoint/2010/main" val="3640677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pPr algn="l"/>
            <a:r>
              <a:rPr lang="uk-UA" sz="2000" dirty="0" smtClean="0">
                <a:latin typeface="Times New Roman" pitchFamily="18" charset="0"/>
                <a:cs typeface="Times New Roman" pitchFamily="18" charset="0"/>
              </a:rPr>
              <a:t>6.) Цивільна оборона</a:t>
            </a:r>
            <a:br>
              <a:rPr lang="uk-UA" sz="2000" dirty="0" smtClean="0">
                <a:latin typeface="Times New Roman" pitchFamily="18" charset="0"/>
                <a:cs typeface="Times New Roman" pitchFamily="18" charset="0"/>
              </a:rPr>
            </a:br>
            <a:r>
              <a:rPr lang="ru-RU" sz="2000" dirty="0" err="1" smtClean="0">
                <a:latin typeface="Times New Roman" pitchFamily="18" charset="0"/>
                <a:cs typeface="Times New Roman" pitchFamily="18" charset="0"/>
              </a:rPr>
              <a:t>Цивільний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захист</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функція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держави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спрямована</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захист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населення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навколишнього</a:t>
            </a:r>
            <a:r>
              <a:rPr lang="ru-RU" sz="2000" dirty="0" smtClean="0">
                <a:latin typeface="Times New Roman" pitchFamily="18" charset="0"/>
                <a:cs typeface="Times New Roman" pitchFamily="18" charset="0"/>
              </a:rPr>
              <a:t> природного </a:t>
            </a:r>
            <a:r>
              <a:rPr lang="ru-RU" sz="2000" dirty="0" err="1" smtClean="0">
                <a:latin typeface="Times New Roman" pitchFamily="18" charset="0"/>
                <a:cs typeface="Times New Roman" pitchFamily="18" charset="0"/>
              </a:rPr>
              <a:t>середовища</a:t>
            </a:r>
            <a:r>
              <a:rPr lang="ru-RU" sz="2000" dirty="0" smtClean="0">
                <a:latin typeface="Times New Roman" pitchFamily="18" charset="0"/>
                <a:cs typeface="Times New Roman" pitchFamily="18" charset="0"/>
              </a:rPr>
              <a:t> та майна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надзвичайних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ситуацій</a:t>
            </a:r>
            <a:r>
              <a:rPr lang="ru-RU" sz="2000" dirty="0" smtClean="0">
                <a:latin typeface="Times New Roman" pitchFamily="18" charset="0"/>
                <a:cs typeface="Times New Roman" pitchFamily="18" charset="0"/>
              </a:rPr>
              <a:t> шляхом </a:t>
            </a:r>
            <a:r>
              <a:rPr lang="ru-RU" sz="2000" dirty="0" err="1" smtClean="0">
                <a:latin typeface="Times New Roman" pitchFamily="18" charset="0"/>
                <a:cs typeface="Times New Roman" pitchFamily="18" charset="0"/>
              </a:rPr>
              <a:t>запобігання</a:t>
            </a:r>
            <a:r>
              <a:rPr lang="ru-RU" sz="2000" dirty="0" smtClean="0">
                <a:latin typeface="Times New Roman" pitchFamily="18" charset="0"/>
                <a:cs typeface="Times New Roman" pitchFamily="18" charset="0"/>
              </a:rPr>
              <a:t> таким </a:t>
            </a:r>
            <a:r>
              <a:rPr lang="ru-RU" sz="2000" dirty="0" err="1" smtClean="0">
                <a:latin typeface="Times New Roman" pitchFamily="18" charset="0"/>
                <a:cs typeface="Times New Roman" pitchFamily="18" charset="0"/>
              </a:rPr>
              <a:t>ситуаціям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ліквідації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наслідків</a:t>
            </a:r>
            <a:r>
              <a:rPr lang="ru-RU" sz="2000" dirty="0" smtClean="0">
                <a:latin typeface="Times New Roman" pitchFamily="18" charset="0"/>
                <a:cs typeface="Times New Roman" pitchFamily="18" charset="0"/>
              </a:rPr>
              <a:t> і </a:t>
            </a:r>
            <a:r>
              <a:rPr lang="ru-RU" sz="2000" dirty="0" err="1" smtClean="0">
                <a:latin typeface="Times New Roman" pitchFamily="18" charset="0"/>
                <a:cs typeface="Times New Roman" pitchFamily="18" charset="0"/>
              </a:rPr>
              <a:t>надання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допомоги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постраждалим</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мирний</a:t>
            </a:r>
            <a:r>
              <a:rPr lang="ru-RU" sz="2000" dirty="0" smtClean="0">
                <a:latin typeface="Times New Roman" pitchFamily="18" charset="0"/>
                <a:cs typeface="Times New Roman" pitchFamily="18" charset="0"/>
              </a:rPr>
              <a:t> час, а </a:t>
            </a:r>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особливий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 у межах </a:t>
            </a:r>
            <a:r>
              <a:rPr lang="ru-RU" sz="2000" dirty="0" err="1" smtClean="0">
                <a:latin typeface="Times New Roman" pitchFamily="18" charset="0"/>
                <a:cs typeface="Times New Roman" pitchFamily="18" charset="0"/>
              </a:rPr>
              <a:t>реалізації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заходів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держави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щодо</a:t>
            </a:r>
            <a:r>
              <a:rPr lang="ru-RU" sz="2000" dirty="0" smtClean="0">
                <a:latin typeface="Times New Roman" pitchFamily="18" charset="0"/>
                <a:cs typeface="Times New Roman" pitchFamily="18" charset="0"/>
              </a:rPr>
              <a:t> оборони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a:t>
            </a:r>
            <a:r>
              <a:rPr lang="uk-UA" sz="2000" dirty="0" smtClean="0">
                <a:effectLst/>
                <a:latin typeface="Times New Roman" pitchFamily="18" charset="0"/>
                <a:cs typeface="Times New Roman" pitchFamily="18" charset="0"/>
              </a:rPr>
              <a:t/>
            </a:r>
            <a:br>
              <a:rPr lang="uk-UA" sz="2000" dirty="0" smtClean="0">
                <a:effectLst/>
                <a:latin typeface="Times New Roman" pitchFamily="18" charset="0"/>
                <a:cs typeface="Times New Roman" pitchFamily="18" charset="0"/>
              </a:rPr>
            </a:br>
            <a:r>
              <a:rPr lang="ru-RU" sz="2000" dirty="0" err="1" smtClean="0">
                <a:latin typeface="Times New Roman" pitchFamily="18" charset="0"/>
                <a:cs typeface="Times New Roman" pitchFamily="18" charset="0"/>
              </a:rPr>
              <a:t>Цивільний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захист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забезпечується</a:t>
            </a:r>
            <a:r>
              <a:rPr lang="ru-RU" sz="2000" dirty="0" smtClean="0">
                <a:latin typeface="Times New Roman" pitchFamily="18" charset="0"/>
                <a:cs typeface="Times New Roman" pitchFamily="18" charset="0"/>
              </a:rPr>
              <a:t> з </a:t>
            </a:r>
            <a:r>
              <a:rPr lang="ru-RU" sz="2000" dirty="0" err="1" smtClean="0">
                <a:latin typeface="Times New Roman" pitchFamily="18" charset="0"/>
                <a:cs typeface="Times New Roman" pitchFamily="18" charset="0"/>
              </a:rPr>
              <a:t>урахуванням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особливостей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визначених</a:t>
            </a:r>
            <a:r>
              <a:rPr lang="ru-RU" sz="2000" dirty="0" smtClean="0">
                <a:latin typeface="Times New Roman" pitchFamily="18" charset="0"/>
                <a:cs typeface="Times New Roman" pitchFamily="18" charset="0"/>
              </a:rPr>
              <a:t> Законом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національну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безпеку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суб’єктами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уповноваженими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захищати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населення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навколишнє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природне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середовище</a:t>
            </a:r>
            <a:r>
              <a:rPr lang="ru-RU" sz="2000" dirty="0" smtClean="0">
                <a:latin typeface="Times New Roman" pitchFamily="18" charset="0"/>
                <a:cs typeface="Times New Roman" pitchFamily="18" charset="0"/>
              </a:rPr>
              <a:t> і </a:t>
            </a:r>
            <a:r>
              <a:rPr lang="ru-RU" sz="2000" dirty="0" err="1" smtClean="0">
                <a:latin typeface="Times New Roman" pitchFamily="18" charset="0"/>
                <a:cs typeface="Times New Roman" pitchFamily="18" charset="0"/>
              </a:rPr>
              <a:t>майно</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latin typeface="Times New Roman" pitchFamily="18" charset="0"/>
                <a:cs typeface="Times New Roman" pitchFamily="18" charset="0"/>
              </a:rPr>
              <a:t>Актуальність</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цієї</a:t>
            </a:r>
            <a:r>
              <a:rPr lang="ru-RU" sz="2000" dirty="0">
                <a:latin typeface="Times New Roman" pitchFamily="18" charset="0"/>
                <a:cs typeface="Times New Roman" pitchFamily="18" charset="0"/>
              </a:rPr>
              <a:t> теми, </a:t>
            </a:r>
            <a:r>
              <a:rPr lang="ru-RU" sz="2000" dirty="0" err="1">
                <a:latin typeface="Times New Roman" pitchFamily="18" charset="0"/>
                <a:cs typeface="Times New Roman" pitchFamily="18" charset="0"/>
              </a:rPr>
              <a:t>обумовлена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безліччю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випадків,значними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втратами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спричиняють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пожежі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щорічно</a:t>
            </a:r>
            <a:r>
              <a:rPr lang="ru-RU" sz="2000" dirty="0">
                <a:latin typeface="Times New Roman" pitchFamily="18" charset="0"/>
                <a:cs typeface="Times New Roman" pitchFamily="18" charset="0"/>
              </a:rPr>
              <a:t>. Особливо </a:t>
            </a:r>
            <a:r>
              <a:rPr lang="ru-RU" sz="2000" dirty="0" err="1">
                <a:latin typeface="Times New Roman" pitchFamily="18" charset="0"/>
                <a:cs typeface="Times New Roman" pitchFamily="18" charset="0"/>
              </a:rPr>
              <a:t>важливо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постає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дії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військового</a:t>
            </a:r>
            <a:r>
              <a:rPr lang="ru-RU" sz="2000" dirty="0">
                <a:latin typeface="Times New Roman" pitchFamily="18" charset="0"/>
                <a:cs typeface="Times New Roman" pitchFamily="18" charset="0"/>
              </a:rPr>
              <a:t> стану, коли </a:t>
            </a:r>
            <a:r>
              <a:rPr lang="ru-RU" sz="2000" dirty="0" err="1">
                <a:latin typeface="Times New Roman" pitchFamily="18" charset="0"/>
                <a:cs typeface="Times New Roman" pitchFamily="18" charset="0"/>
              </a:rPr>
              <a:t>державна</a:t>
            </a:r>
            <a:r>
              <a:rPr lang="ru-RU" sz="2000" dirty="0">
                <a:latin typeface="Times New Roman" pitchFamily="18" charset="0"/>
                <a:cs typeface="Times New Roman" pitchFamily="18" charset="0"/>
              </a:rPr>
              <a:t> система </a:t>
            </a:r>
            <a:r>
              <a:rPr lang="ru-RU" sz="2000" dirty="0" err="1">
                <a:latin typeface="Times New Roman" pitchFamily="18" charset="0"/>
                <a:cs typeface="Times New Roman" pitchFamily="18" charset="0"/>
              </a:rPr>
              <a:t>цивільного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захисту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змушена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працювати</a:t>
            </a:r>
            <a:r>
              <a:rPr lang="ru-RU" sz="2000" dirty="0">
                <a:latin typeface="Times New Roman" pitchFamily="18" charset="0"/>
                <a:cs typeface="Times New Roman" pitchFamily="18" charset="0"/>
              </a:rPr>
              <a:t> в особливо </a:t>
            </a:r>
            <a:r>
              <a:rPr lang="ru-RU" sz="2000" dirty="0" err="1">
                <a:latin typeface="Times New Roman" pitchFamily="18" charset="0"/>
                <a:cs typeface="Times New Roman" pitchFamily="18" charset="0"/>
              </a:rPr>
              <a:t>екстремальних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ризики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населення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пов'язані</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неконтрольованим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розповсюдженням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вогню</a:t>
            </a:r>
            <a:r>
              <a:rPr lang="ru-RU" sz="2000" dirty="0">
                <a:latin typeface="Times New Roman" pitchFamily="18" charset="0"/>
                <a:cs typeface="Times New Roman" pitchFamily="18" charset="0"/>
              </a:rPr>
              <a:t> кратно </a:t>
            </a:r>
            <a:r>
              <a:rPr lang="ru-RU" sz="2000" dirty="0" err="1">
                <a:latin typeface="Times New Roman" pitchFamily="18" charset="0"/>
                <a:cs typeface="Times New Roman" pitchFamily="18" charset="0"/>
              </a:rPr>
              <a:t>зросли</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a:latin typeface="Times New Roman" pitchFamily="18" charset="0"/>
                <a:cs typeface="Times New Roman" pitchFamily="18" charset="0"/>
              </a:rPr>
              <a:t>Пожежі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небезпечне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явище</a:t>
            </a:r>
            <a:r>
              <a:rPr lang="ru-RU" sz="2000" dirty="0">
                <a:latin typeface="Times New Roman" pitchFamily="18" charset="0"/>
                <a:cs typeface="Times New Roman" pitchFamily="18" charset="0"/>
              </a:rPr>
              <a:t> яке </a:t>
            </a:r>
            <a:r>
              <a:rPr lang="ru-RU" sz="2000" dirty="0" err="1">
                <a:latin typeface="Times New Roman" pitchFamily="18" charset="0"/>
                <a:cs typeface="Times New Roman" pitchFamily="18" charset="0"/>
              </a:rPr>
              <a:t>щорічно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спричиняє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безліч</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завдають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втрат</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випадку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виникнення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пожежі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слід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дотримуватись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затверджених</a:t>
            </a:r>
            <a:r>
              <a:rPr lang="ru-RU" sz="2000" dirty="0">
                <a:latin typeface="Times New Roman" pitchFamily="18" charset="0"/>
                <a:cs typeface="Times New Roman" pitchFamily="18" charset="0"/>
              </a:rPr>
              <a:t>  правил </a:t>
            </a:r>
            <a:r>
              <a:rPr lang="ru-RU" sz="2000" dirty="0" err="1">
                <a:latin typeface="Times New Roman" pitchFamily="18" charset="0"/>
                <a:cs typeface="Times New Roman" pitchFamily="18" charset="0"/>
              </a:rPr>
              <a:t>пожежної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безпеки</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викликати</a:t>
            </a:r>
            <a:r>
              <a:rPr lang="ru-RU" sz="2000" dirty="0">
                <a:latin typeface="Times New Roman" pitchFamily="18" charset="0"/>
                <a:cs typeface="Times New Roman" pitchFamily="18" charset="0"/>
              </a:rPr>
              <a:t> службу </a:t>
            </a:r>
            <a:r>
              <a:rPr lang="ru-RU" sz="2000" dirty="0" err="1">
                <a:latin typeface="Times New Roman" pitchFamily="18" charset="0"/>
                <a:cs typeface="Times New Roman" pitchFamily="18" charset="0"/>
              </a:rPr>
              <a:t>порятунку</a:t>
            </a:r>
            <a:r>
              <a:rPr lang="ru-RU" sz="2000" dirty="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34018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pPr algn="l"/>
            <a:r>
              <a:rPr lang="uk-UA" sz="2000" dirty="0" smtClean="0">
                <a:latin typeface="Times New Roman" pitchFamily="18" charset="0"/>
                <a:cs typeface="Times New Roman" pitchFamily="18" charset="0"/>
              </a:rPr>
              <a:t>7.) Техніко-економічний розрахунок</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Дуже </a:t>
            </a:r>
            <a:r>
              <a:rPr lang="uk-UA" sz="2000" dirty="0">
                <a:latin typeface="Times New Roman" pitchFamily="18" charset="0"/>
                <a:cs typeface="Times New Roman" pitchFamily="18" charset="0"/>
              </a:rPr>
              <a:t>важливе значення для розвитку підприємства  має  аналіз  собівартості  продукції, робіт, послуг. Він  дозволяє  з’ясувати тенденції зміни даного показника, виконання  плану  по  його  рівню, визначити  вплив  факторів на його  приріст, установити резерви й виробити коригувальні заходи щодо використання можливостей  зниження  собівартості  продукції</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В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електростанцій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частку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палива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Підвищення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ціни</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паливо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негативно  </a:t>
            </a:r>
            <a:r>
              <a:rPr lang="ru-RU" sz="2000" dirty="0" err="1">
                <a:latin typeface="Times New Roman" pitchFamily="18" charset="0"/>
                <a:cs typeface="Times New Roman" pitchFamily="18" charset="0"/>
              </a:rPr>
              <a:t>вплинути</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собівартість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зробити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неконкурентоспроможною</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ru-RU" sz="2000" dirty="0">
                <a:latin typeface="Times New Roman" pitchFamily="18" charset="0"/>
                <a:cs typeface="Times New Roman" pitchFamily="18" charset="0"/>
              </a:rPr>
              <a:t>Для </a:t>
            </a:r>
            <a:r>
              <a:rPr lang="ru-RU" sz="2000" dirty="0" err="1">
                <a:latin typeface="Times New Roman" pitchFamily="18" charset="0"/>
                <a:cs typeface="Times New Roman" pitchFamily="18" charset="0"/>
              </a:rPr>
              <a:t>отримання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високих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керівництво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підрозділи</a:t>
            </a:r>
            <a:r>
              <a:rPr lang="ru-RU" sz="2000" dirty="0">
                <a:latin typeface="Times New Roman" pitchFamily="18" charset="0"/>
                <a:cs typeface="Times New Roman" pitchFamily="18" charset="0"/>
              </a:rPr>
              <a:t>  маркетингу  </a:t>
            </a:r>
            <a:r>
              <a:rPr lang="ru-RU" sz="2000" dirty="0" err="1">
                <a:latin typeface="Times New Roman" pitchFamily="18" charset="0"/>
                <a:cs typeface="Times New Roman" pitchFamily="18" charset="0"/>
              </a:rPr>
              <a:t>постійно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ведуть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пошук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збуту</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розрахунки</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прийняття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управлінських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рішень</a:t>
            </a:r>
            <a:r>
              <a:rPr lang="ru-RU" sz="2000" dirty="0">
                <a:latin typeface="Times New Roman" pitchFamily="18" charset="0"/>
                <a:cs typeface="Times New Roman" pitchFamily="18" charset="0"/>
              </a:rPr>
              <a:t> по  </a:t>
            </a:r>
            <a:r>
              <a:rPr lang="ru-RU" sz="2000" dirty="0" err="1">
                <a:latin typeface="Times New Roman" pitchFamily="18" charset="0"/>
                <a:cs typeface="Times New Roman" pitchFamily="18" charset="0"/>
              </a:rPr>
              <a:t>удосконаленню</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обладнання</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Представлена </a:t>
            </a:r>
            <a:r>
              <a:rPr lang="ru-RU" sz="2000" dirty="0" err="1">
                <a:latin typeface="Times New Roman" pitchFamily="18" charset="0"/>
                <a:cs typeface="Times New Roman" pitchFamily="18" charset="0"/>
              </a:rPr>
              <a:t>д</a:t>
            </a:r>
            <a:r>
              <a:rPr lang="ru-RU" sz="2000" dirty="0" err="1" smtClean="0">
                <a:latin typeface="Times New Roman" pitchFamily="18" charset="0"/>
                <a:cs typeface="Times New Roman" pitchFamily="18" charset="0"/>
              </a:rPr>
              <a:t>іаграма</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структури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одиниці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235683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lstStyle/>
          <a:p>
            <a:endParaRPr lang="uk-UA" dirty="0"/>
          </a:p>
        </p:txBody>
      </p:sp>
      <p:graphicFrame>
        <p:nvGraphicFramePr>
          <p:cNvPr id="3" name="Диаграмма 2"/>
          <p:cNvGraphicFramePr/>
          <p:nvPr/>
        </p:nvGraphicFramePr>
        <p:xfrm>
          <a:off x="1607820" y="617220"/>
          <a:ext cx="5928360" cy="5623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88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Autofit/>
          </a:bodyPr>
          <a:lstStyle/>
          <a:p>
            <a:r>
              <a:rPr lang="uk-UA" sz="2000" b="1" dirty="0" smtClean="0">
                <a:latin typeface="Times New Roman" pitchFamily="18" charset="0"/>
                <a:cs typeface="Times New Roman" pitchFamily="18" charset="0"/>
              </a:rPr>
              <a:t>ВИСНОВКИ</a:t>
            </a:r>
            <a:br>
              <a:rPr lang="uk-UA" sz="2000" b="1"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b="1"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Була </a:t>
            </a:r>
            <a:r>
              <a:rPr lang="uk-UA" sz="2000" dirty="0">
                <a:latin typeface="Times New Roman" pitchFamily="18" charset="0"/>
                <a:cs typeface="Times New Roman" pitchFamily="18" charset="0"/>
              </a:rPr>
              <a:t>проведена модернізація автоматизації котла Е–500–13,8–560 ГМ з метою зменшення шкідливих викидів в атмосферу. Котел використовується для вироблення пари на технолог</a:t>
            </a:r>
            <a:r>
              <a:rPr lang="en-US" sz="2000" dirty="0" err="1">
                <a:latin typeface="Times New Roman" pitchFamily="18" charset="0"/>
                <a:cs typeface="Times New Roman" pitchFamily="18" charset="0"/>
              </a:rPr>
              <a:t>i</a:t>
            </a:r>
            <a:r>
              <a:rPr lang="uk-UA" sz="2000" dirty="0" err="1">
                <a:latin typeface="Times New Roman" pitchFamily="18" charset="0"/>
                <a:cs typeface="Times New Roman" pitchFamily="18" charset="0"/>
              </a:rPr>
              <a:t>чн</a:t>
            </a:r>
            <a:r>
              <a:rPr lang="en-US" sz="2000" dirty="0" err="1">
                <a:latin typeface="Times New Roman" pitchFamily="18" charset="0"/>
                <a:cs typeface="Times New Roman" pitchFamily="18" charset="0"/>
              </a:rPr>
              <a:t>i</a:t>
            </a:r>
            <a:r>
              <a:rPr lang="uk-UA" sz="2000" dirty="0">
                <a:latin typeface="Times New Roman" pitchFamily="18" charset="0"/>
                <a:cs typeface="Times New Roman" pitchFamily="18" charset="0"/>
              </a:rPr>
              <a:t> потреби підприємства</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В результаті м</a:t>
            </a:r>
            <a:r>
              <a:rPr lang="ru-RU" sz="2000" dirty="0" err="1">
                <a:latin typeface="Times New Roman" pitchFamily="18" charset="0"/>
                <a:cs typeface="Times New Roman" pitchFamily="18" charset="0"/>
              </a:rPr>
              <a:t>одернізаці</a:t>
            </a:r>
            <a:r>
              <a:rPr lang="uk-UA" sz="2000">
                <a:latin typeface="Times New Roman" pitchFamily="18" charset="0"/>
                <a:cs typeface="Times New Roman" pitchFamily="18" charset="0"/>
              </a:rPr>
              <a:t>ї </a:t>
            </a:r>
            <a:r>
              <a:rPr lang="uk-UA" sz="2000" smtClean="0">
                <a:latin typeface="Times New Roman" pitchFamily="18" charset="0"/>
                <a:cs typeface="Times New Roman" pitchFamily="18" charset="0"/>
              </a:rPr>
              <a:t>котел </a:t>
            </a:r>
            <a:r>
              <a:rPr lang="uk-UA" sz="2000" dirty="0">
                <a:latin typeface="Times New Roman" pitchFamily="18" charset="0"/>
                <a:cs typeface="Times New Roman" pitchFamily="18" charset="0"/>
              </a:rPr>
              <a:t>отримав підвищену паропродуктивність та технічний рівень. При проектуванні котла прийнятий ряд технологічних і конструктивних рішень, що дозволяють знизити вміст окислів азоту в відхідних газах.</a:t>
            </a:r>
            <a:br>
              <a:rPr lang="uk-UA" sz="2000" dirty="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3426308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Autofit/>
          </a:bodyPr>
          <a:lstStyle/>
          <a:p>
            <a:r>
              <a:rPr lang="ru-RU" sz="2800" dirty="0" err="1">
                <a:latin typeface="Times New Roman" pitchFamily="18" charset="0"/>
                <a:cs typeface="Times New Roman" pitchFamily="18" charset="0"/>
              </a:rPr>
              <a:t>Об’єктом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реконструкції</a:t>
            </a:r>
            <a:r>
              <a:rPr lang="ru-RU" sz="2800" dirty="0">
                <a:latin typeface="Times New Roman" pitchFamily="18" charset="0"/>
                <a:cs typeface="Times New Roman" pitchFamily="18" charset="0"/>
              </a:rPr>
              <a:t> є </a:t>
            </a:r>
            <a:r>
              <a:rPr lang="ru-RU" sz="2800" dirty="0" err="1">
                <a:latin typeface="Times New Roman" pitchFamily="18" charset="0"/>
                <a:cs typeface="Times New Roman" pitchFamily="18" charset="0"/>
              </a:rPr>
              <a:t>паровий</a:t>
            </a:r>
            <a:r>
              <a:rPr lang="ru-RU" sz="2800" dirty="0">
                <a:latin typeface="Times New Roman" pitchFamily="18" charset="0"/>
                <a:cs typeface="Times New Roman" pitchFamily="18" charset="0"/>
              </a:rPr>
              <a:t> котел ТП–87, з природною </a:t>
            </a:r>
            <a:r>
              <a:rPr lang="ru-RU" sz="2800" dirty="0" err="1">
                <a:latin typeface="Times New Roman" pitchFamily="18" charset="0"/>
                <a:cs typeface="Times New Roman" pitchFamily="18" charset="0"/>
              </a:rPr>
              <a:t>циркуляц</a:t>
            </a:r>
            <a:r>
              <a:rPr lang="en-US" sz="2800" dirty="0" err="1">
                <a:latin typeface="Times New Roman" pitchFamily="18" charset="0"/>
                <a:cs typeface="Times New Roman" pitchFamily="18" charset="0"/>
              </a:rPr>
              <a:t>i</a:t>
            </a:r>
            <a:r>
              <a:rPr lang="ru-RU" sz="2800" dirty="0" err="1">
                <a:latin typeface="Times New Roman" pitchFamily="18" charset="0"/>
                <a:cs typeface="Times New Roman" pitchFamily="18" charset="0"/>
              </a:rPr>
              <a:t>єю</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паропродуктивністю</a:t>
            </a:r>
            <a:r>
              <a:rPr lang="ru-RU" sz="2800" dirty="0">
                <a:latin typeface="Times New Roman" pitchFamily="18" charset="0"/>
                <a:cs typeface="Times New Roman" pitchFamily="18" charset="0"/>
              </a:rPr>
              <a:t> 420 т/г, </a:t>
            </a:r>
            <a:r>
              <a:rPr lang="ru-RU" sz="2800" dirty="0" err="1">
                <a:latin typeface="Times New Roman" pitchFamily="18" charset="0"/>
                <a:cs typeface="Times New Roman" pitchFamily="18" charset="0"/>
              </a:rPr>
              <a:t>тиском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перегрітої</a:t>
            </a:r>
            <a:r>
              <a:rPr lang="ru-RU" sz="2800" dirty="0">
                <a:latin typeface="Times New Roman" pitchFamily="18" charset="0"/>
                <a:cs typeface="Times New Roman" pitchFamily="18" charset="0"/>
              </a:rPr>
              <a:t> пари 14,0 МПа  та температурою 560 °C.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Котел </a:t>
            </a:r>
            <a:r>
              <a:rPr lang="ru-RU" sz="2800" dirty="0" err="1">
                <a:latin typeface="Times New Roman" pitchFamily="18" charset="0"/>
                <a:cs typeface="Times New Roman" pitchFamily="18" charset="0"/>
              </a:rPr>
              <a:t>використовується</a:t>
            </a:r>
            <a:r>
              <a:rPr lang="ru-RU" sz="2800" dirty="0">
                <a:latin typeface="Times New Roman" pitchFamily="18" charset="0"/>
                <a:cs typeface="Times New Roman" pitchFamily="18" charset="0"/>
              </a:rPr>
              <a:t> для </a:t>
            </a:r>
            <a:r>
              <a:rPr lang="ru-RU" sz="2800" dirty="0" err="1">
                <a:latin typeface="Times New Roman" pitchFamily="18" charset="0"/>
                <a:cs typeface="Times New Roman" pitchFamily="18" charset="0"/>
              </a:rPr>
              <a:t>вироблення</a:t>
            </a:r>
            <a:r>
              <a:rPr lang="ru-RU" sz="2800" dirty="0">
                <a:latin typeface="Times New Roman" pitchFamily="18" charset="0"/>
                <a:cs typeface="Times New Roman" pitchFamily="18" charset="0"/>
              </a:rPr>
              <a:t> пари на технолог</a:t>
            </a:r>
            <a:r>
              <a:rPr lang="en-US" sz="2800" dirty="0" err="1">
                <a:latin typeface="Times New Roman" pitchFamily="18" charset="0"/>
                <a:cs typeface="Times New Roman" pitchFamily="18" charset="0"/>
              </a:rPr>
              <a:t>i</a:t>
            </a:r>
            <a:r>
              <a:rPr lang="ru-RU" sz="2800" dirty="0" err="1">
                <a:latin typeface="Times New Roman" pitchFamily="18" charset="0"/>
                <a:cs typeface="Times New Roman" pitchFamily="18" charset="0"/>
              </a:rPr>
              <a:t>чн</a:t>
            </a:r>
            <a:r>
              <a:rPr lang="en-US" sz="2800" dirty="0" err="1">
                <a:latin typeface="Times New Roman" pitchFamily="18" charset="0"/>
                <a:cs typeface="Times New Roman" pitchFamily="18" charset="0"/>
              </a:rPr>
              <a:t>i</a:t>
            </a:r>
            <a:r>
              <a:rPr lang="ru-RU" sz="2800" dirty="0">
                <a:latin typeface="Times New Roman" pitchFamily="18" charset="0"/>
                <a:cs typeface="Times New Roman" pitchFamily="18" charset="0"/>
              </a:rPr>
              <a:t> потреби </a:t>
            </a:r>
            <a:r>
              <a:rPr lang="ru-RU" sz="2800" dirty="0" err="1">
                <a:latin typeface="Times New Roman" pitchFamily="18" charset="0"/>
                <a:cs typeface="Times New Roman" pitchFamily="18" charset="0"/>
              </a:rPr>
              <a:t>підприємства</a:t>
            </a:r>
            <a:r>
              <a:rPr lang="ru-RU" sz="2800" dirty="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sp>
        <p:nvSpPr>
          <p:cNvPr id="3" name="Объект 2"/>
          <p:cNvSpPr>
            <a:spLocks noGrp="1"/>
          </p:cNvSpPr>
          <p:nvPr>
            <p:ph sz="half" idx="1"/>
          </p:nvPr>
        </p:nvSpPr>
        <p:spPr>
          <a:xfrm>
            <a:off x="457200" y="2924944"/>
            <a:ext cx="4038600" cy="3201219"/>
          </a:xfrm>
        </p:spPr>
        <p:txBody>
          <a:bodyPr>
            <a:normAutofit/>
          </a:bodyPr>
          <a:lstStyle/>
          <a:p>
            <a:r>
              <a:rPr lang="uk-UA" dirty="0">
                <a:latin typeface="Times New Roman" pitchFamily="18" charset="0"/>
                <a:cs typeface="Times New Roman" pitchFamily="18" charset="0"/>
              </a:rPr>
              <a:t>Мета роботи – розробка котла з підвищеними паропродуктивністю та технічним рівнем, що заміщує котел </a:t>
            </a:r>
            <a:r>
              <a:rPr lang="ru-RU" dirty="0">
                <a:latin typeface="Times New Roman" pitchFamily="18" charset="0"/>
                <a:cs typeface="Times New Roman" pitchFamily="18" charset="0"/>
              </a:rPr>
              <a:t>ТП–87</a:t>
            </a:r>
            <a:r>
              <a:rPr lang="uk-UA" dirty="0">
                <a:latin typeface="Times New Roman" pitchFamily="18" charset="0"/>
                <a:cs typeface="Times New Roman" pitchFamily="18" charset="0"/>
              </a:rPr>
              <a:t>.</a:t>
            </a:r>
          </a:p>
        </p:txBody>
      </p:sp>
      <p:sp>
        <p:nvSpPr>
          <p:cNvPr id="4" name="Объект 3"/>
          <p:cNvSpPr>
            <a:spLocks noGrp="1"/>
          </p:cNvSpPr>
          <p:nvPr>
            <p:ph sz="half" idx="2"/>
          </p:nvPr>
        </p:nvSpPr>
        <p:spPr>
          <a:xfrm>
            <a:off x="4648200" y="2924944"/>
            <a:ext cx="4038600" cy="3201219"/>
          </a:xfrm>
        </p:spPr>
        <p:txBody>
          <a:bodyPr>
            <a:noAutofit/>
          </a:bodyPr>
          <a:lstStyle/>
          <a:p>
            <a:r>
              <a:rPr lang="uk-UA" sz="2000" dirty="0">
                <a:latin typeface="Times New Roman" pitchFamily="18" charset="0"/>
                <a:cs typeface="Times New Roman" pitchFamily="18" charset="0"/>
              </a:rPr>
              <a:t>Методи проектування – нормативні методи: тепловий розрахунок, гідравлічний розрахунок, аеродинамічний розрахунок,  </a:t>
            </a:r>
            <a:r>
              <a:rPr lang="uk-UA" sz="2000" dirty="0" err="1">
                <a:latin typeface="Times New Roman" pitchFamily="18" charset="0"/>
                <a:cs typeface="Times New Roman" pitchFamily="18" charset="0"/>
              </a:rPr>
              <a:t>розрахунок</a:t>
            </a:r>
            <a:r>
              <a:rPr lang="uk-UA" sz="2000" dirty="0">
                <a:latin typeface="Times New Roman" pitchFamily="18" charset="0"/>
                <a:cs typeface="Times New Roman" pitchFamily="18" charset="0"/>
              </a:rPr>
              <a:t> на міцність елемент</a:t>
            </a:r>
            <a:r>
              <a:rPr lang="en-US" sz="2000" dirty="0" err="1">
                <a:latin typeface="Times New Roman" pitchFamily="18" charset="0"/>
                <a:cs typeface="Times New Roman" pitchFamily="18" charset="0"/>
              </a:rPr>
              <a:t>i</a:t>
            </a:r>
            <a:r>
              <a:rPr lang="uk-UA" sz="2000" dirty="0">
                <a:latin typeface="Times New Roman" pitchFamily="18" charset="0"/>
                <a:cs typeface="Times New Roman" pitchFamily="18" charset="0"/>
              </a:rPr>
              <a:t>в котла, а також єдина система конструкторської документації (ЄСКД).</a:t>
            </a:r>
          </a:p>
        </p:txBody>
      </p:sp>
    </p:spTree>
    <p:extLst>
      <p:ext uri="{BB962C8B-B14F-4D97-AF65-F5344CB8AC3E}">
        <p14:creationId xmlns:p14="http://schemas.microsoft.com/office/powerpoint/2010/main" val="4007141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lstStyle/>
          <a:p>
            <a:r>
              <a:rPr lang="uk-UA" b="1" i="1" dirty="0" smtClean="0"/>
              <a:t>ДЯКУЮ ЗА УВАГУ</a:t>
            </a:r>
            <a:endParaRPr lang="uk-UA" b="1" i="1" dirty="0"/>
          </a:p>
        </p:txBody>
      </p:sp>
    </p:spTree>
    <p:extLst>
      <p:ext uri="{BB962C8B-B14F-4D97-AF65-F5344CB8AC3E}">
        <p14:creationId xmlns:p14="http://schemas.microsoft.com/office/powerpoint/2010/main" val="392302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96344" cy="482453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344" y="908720"/>
            <a:ext cx="3056172" cy="482453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516" y="2033464"/>
            <a:ext cx="2991484" cy="4824536"/>
          </a:xfrm>
          <a:prstGeom prst="rect">
            <a:avLst/>
          </a:prstGeom>
        </p:spPr>
      </p:pic>
    </p:spTree>
    <p:extLst>
      <p:ext uri="{BB962C8B-B14F-4D97-AF65-F5344CB8AC3E}">
        <p14:creationId xmlns:p14="http://schemas.microsoft.com/office/powerpoint/2010/main" val="1205802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uk-UA" sz="2400" dirty="0">
                <a:latin typeface="Times New Roman" pitchFamily="18" charset="0"/>
                <a:cs typeface="Times New Roman" pitchFamily="18" charset="0"/>
              </a:rPr>
              <a:t>Процвітання та безпека України залежить в першу чергу від надійної, економічної та екологічної роботи енергетики.</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Однак більшість електростанцій та енергокомплексів були введені в експлуатацію в 50-60 роки минулого століття. Обладнання парових котлів цих об`єктів на теперішній час зношене та морально застаріле, а в більшості випадків підлягає ремонту. Це призводить до наднормативних рівнів забруднення атмосферного повітря викидами ТЕС та ТЕЦ.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Враховуючи ці фактори актуальна задача, що стоїть перед енергетикою України є заміна та реконструкція обладнання, яке відпрацювало свій ресурс.</a:t>
            </a:r>
            <a:br>
              <a:rPr lang="uk-UA" sz="2400" dirty="0">
                <a:latin typeface="Times New Roman" pitchFamily="18" charset="0"/>
                <a:cs typeface="Times New Roman" pitchFamily="18" charset="0"/>
              </a:rPr>
            </a:br>
            <a:r>
              <a:rPr lang="ru-RU" sz="2400" dirty="0">
                <a:latin typeface="Times New Roman" pitchFamily="18" charset="0"/>
                <a:cs typeface="Times New Roman" pitchFamily="18" charset="0"/>
              </a:rPr>
              <a:t>При </a:t>
            </a:r>
            <a:r>
              <a:rPr lang="ru-RU" sz="2400" dirty="0" err="1">
                <a:latin typeface="Times New Roman" pitchFamily="18" charset="0"/>
                <a:cs typeface="Times New Roman" pitchFamily="18" charset="0"/>
              </a:rPr>
              <a:t>заміні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реконструкції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обладнання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котлів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повинні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виконуватися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сучасні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вимоги</a:t>
            </a:r>
            <a:r>
              <a:rPr lang="ru-RU" sz="2400" dirty="0">
                <a:latin typeface="Times New Roman" pitchFamily="18" charset="0"/>
                <a:cs typeface="Times New Roman" pitchFamily="18" charset="0"/>
              </a:rPr>
              <a:t> з </a:t>
            </a:r>
            <a:r>
              <a:rPr lang="ru-RU" sz="2400" dirty="0" err="1">
                <a:latin typeface="Times New Roman" pitchFamily="18" charset="0"/>
                <a:cs typeface="Times New Roman" pitchFamily="18" charset="0"/>
              </a:rPr>
              <a:t>урахуванням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відомих</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сьогоднішній</a:t>
            </a:r>
            <a:r>
              <a:rPr lang="ru-RU" sz="2400" dirty="0">
                <a:latin typeface="Times New Roman" pitchFamily="18" charset="0"/>
                <a:cs typeface="Times New Roman" pitchFamily="18" charset="0"/>
              </a:rPr>
              <a:t> день </a:t>
            </a:r>
            <a:r>
              <a:rPr lang="ru-RU" sz="2400" dirty="0" err="1">
                <a:latin typeface="Times New Roman" pitchFamily="18" charset="0"/>
                <a:cs typeface="Times New Roman" pitchFamily="18" charset="0"/>
              </a:rPr>
              <a:t>прогресивних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рішень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технології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виготовлення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елементів</a:t>
            </a:r>
            <a:r>
              <a:rPr lang="ru-RU" sz="2400" dirty="0">
                <a:latin typeface="Times New Roman" pitchFamily="18" charset="0"/>
                <a:cs typeface="Times New Roman" pitchFamily="18" charset="0"/>
              </a:rPr>
              <a:t> котла.</a:t>
            </a: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12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uk-UA" sz="2400" dirty="0">
                <a:latin typeface="Times New Roman" pitchFamily="18" charset="0"/>
                <a:cs typeface="Times New Roman" pitchFamily="18" charset="0"/>
              </a:rPr>
              <a:t>В склад енергоблоків потужністю 100 МВт на промислових електростанціях працюють </a:t>
            </a:r>
            <a:r>
              <a:rPr lang="uk-UA" sz="2400" dirty="0" err="1">
                <a:latin typeface="Times New Roman" pitchFamily="18" charset="0"/>
                <a:cs typeface="Times New Roman" pitchFamily="18" charset="0"/>
              </a:rPr>
              <a:t>газомазутні</a:t>
            </a:r>
            <a:r>
              <a:rPr lang="uk-UA" sz="2400" dirty="0">
                <a:latin typeface="Times New Roman" pitchFamily="18" charset="0"/>
                <a:cs typeface="Times New Roman" pitchFamily="18" charset="0"/>
              </a:rPr>
              <a:t> котли ТП-87, що були випущені наприкінці 60-х років минулого століття </a:t>
            </a:r>
            <a:r>
              <a:rPr lang="uk-UA" sz="2400" dirty="0" smtClean="0">
                <a:latin typeface="Times New Roman" pitchFamily="18" charset="0"/>
                <a:cs typeface="Times New Roman" pitchFamily="18" charset="0"/>
              </a:rPr>
              <a:t>. В </a:t>
            </a:r>
            <a:r>
              <a:rPr lang="uk-UA" sz="2400" dirty="0">
                <a:latin typeface="Times New Roman" pitchFamily="18" charset="0"/>
                <a:cs typeface="Times New Roman" pitchFamily="18" charset="0"/>
              </a:rPr>
              <a:t>наш час котел відпрацював свій ресурс та його техніко-економічні та екологічні показники знаходяться значно нижче сучасного рівня (середній ККД </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89 %, а викиди оксидів азоту перевищують 900 </a:t>
            </a:r>
            <a:r>
              <a:rPr lang="uk-UA" sz="2400" dirty="0" smtClean="0">
                <a:latin typeface="Times New Roman" pitchFamily="18" charset="0"/>
                <a:cs typeface="Times New Roman" pitchFamily="18" charset="0"/>
              </a:rPr>
              <a:t>мг/м</a:t>
            </a:r>
            <a:r>
              <a:rPr lang="uk-UA" sz="2400" baseline="30000" dirty="0" smtClean="0">
                <a:latin typeface="Times New Roman" pitchFamily="18" charset="0"/>
                <a:cs typeface="Times New Roman" pitchFamily="18" charset="0"/>
              </a:rPr>
              <a:t>3</a:t>
            </a:r>
            <a:r>
              <a:rPr lang="uk-UA" sz="2400" dirty="0" smtClean="0">
                <a:latin typeface="Times New Roman" pitchFamily="18" charset="0"/>
                <a:cs typeface="Times New Roman" pitchFamily="18" charset="0"/>
              </a:rPr>
              <a:t>).</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Існують два шляхи переоснащення котла: заміна старого котла новим, що потребує значних капіталовкладень, та по-вузлова реконструкція найбільш зношених і морально застарілих елементів, при збереженні </a:t>
            </a:r>
            <a:r>
              <a:rPr lang="uk-UA" sz="2400" dirty="0" err="1">
                <a:latin typeface="Times New Roman" pitchFamily="18" charset="0"/>
                <a:cs typeface="Times New Roman" pitchFamily="18" charset="0"/>
              </a:rPr>
              <a:t>роботоспроможної</a:t>
            </a:r>
            <a:r>
              <a:rPr lang="uk-UA" sz="2400" dirty="0">
                <a:latin typeface="Times New Roman" pitchFamily="18" charset="0"/>
                <a:cs typeface="Times New Roman" pitchFamily="18" charset="0"/>
              </a:rPr>
              <a:t> частини обладнання, що задовольняє сучасним вимогам. Другий шлях є більш доцільним і менш затратним .</a:t>
            </a:r>
            <a:br>
              <a:rPr lang="uk-UA" sz="2400" dirty="0">
                <a:latin typeface="Times New Roman" pitchFamily="18" charset="0"/>
                <a:cs typeface="Times New Roman" pitchFamily="18" charset="0"/>
              </a:rPr>
            </a:br>
            <a:r>
              <a:rPr lang="ru-RU" sz="2400" dirty="0">
                <a:latin typeface="Times New Roman" pitchFamily="18" charset="0"/>
                <a:cs typeface="Times New Roman" pitchFamily="18" charset="0"/>
              </a:rPr>
              <a:t>У </a:t>
            </a:r>
            <a:r>
              <a:rPr lang="ru-RU" sz="2400" dirty="0" err="1">
                <a:latin typeface="Times New Roman" pitchFamily="18" charset="0"/>
                <a:cs typeface="Times New Roman" pitchFamily="18" charset="0"/>
              </a:rPr>
              <a:t>даному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проекті</a:t>
            </a:r>
            <a:r>
              <a:rPr lang="ru-RU" sz="2400" dirty="0">
                <a:latin typeface="Times New Roman" pitchFamily="18" charset="0"/>
                <a:cs typeface="Times New Roman" pitchFamily="18" charset="0"/>
              </a:rPr>
              <a:t> представлена </a:t>
            </a:r>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автоматизації</a:t>
            </a:r>
            <a:r>
              <a:rPr lang="ru-RU" sz="2400" dirty="0">
                <a:latin typeface="Times New Roman" pitchFamily="18" charset="0"/>
                <a:cs typeface="Times New Roman" pitchFamily="18" charset="0"/>
              </a:rPr>
              <a:t> котла з </a:t>
            </a:r>
            <a:r>
              <a:rPr lang="ru-RU" sz="2400" dirty="0" err="1">
                <a:latin typeface="Times New Roman" pitchFamily="18" charset="0"/>
                <a:cs typeface="Times New Roman" pitchFamily="18" charset="0"/>
              </a:rPr>
              <a:t>підвищеними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паропродуктивністю</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технічним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рівнем</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базі</a:t>
            </a:r>
            <a:r>
              <a:rPr lang="ru-RU" sz="2400" dirty="0">
                <a:latin typeface="Times New Roman" pitchFamily="18" charset="0"/>
                <a:cs typeface="Times New Roman" pitchFamily="18" charset="0"/>
              </a:rPr>
              <a:t> котла Е–500–13,8–560 ГМ.</a:t>
            </a: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345219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r>
              <a:rPr lang="uk-UA" sz="1800" b="1" dirty="0">
                <a:latin typeface="Times New Roman" pitchFamily="18" charset="0"/>
                <a:cs typeface="Times New Roman" pitchFamily="18" charset="0"/>
              </a:rPr>
              <a:t>Компоновка </a:t>
            </a:r>
            <a:r>
              <a:rPr lang="uk-UA" sz="1800" b="1" dirty="0" smtClean="0">
                <a:latin typeface="Times New Roman" pitchFamily="18" charset="0"/>
                <a:cs typeface="Times New Roman" pitchFamily="18" charset="0"/>
              </a:rPr>
              <a:t>котла</a:t>
            </a:r>
            <a:br>
              <a:rPr lang="uk-UA" sz="1800" b="1"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Паровий котел Е–500–13,8–560 ГМ із природною циркуляцією призначений для одержання перегрітої пари при спалюванні мазуту. Розрахункова витрата газу на котел при Q</a:t>
            </a:r>
            <a:r>
              <a:rPr lang="uk-UA" sz="1800" baseline="30000" dirty="0">
                <a:latin typeface="Times New Roman" pitchFamily="18" charset="0"/>
                <a:cs typeface="Times New Roman" pitchFamily="18" charset="0"/>
              </a:rPr>
              <a:t>P</a:t>
            </a:r>
            <a:r>
              <a:rPr lang="uk-UA" sz="1800" dirty="0">
                <a:latin typeface="Times New Roman" pitchFamily="18" charset="0"/>
                <a:cs typeface="Times New Roman" pitchFamily="18" charset="0"/>
              </a:rPr>
              <a:t> = 8529 ккал/м</a:t>
            </a:r>
            <a:r>
              <a:rPr lang="uk-UA" sz="1800" baseline="30000" dirty="0">
                <a:latin typeface="Times New Roman" pitchFamily="18" charset="0"/>
                <a:cs typeface="Times New Roman" pitchFamily="18" charset="0"/>
              </a:rPr>
              <a:t>3</a:t>
            </a:r>
            <a:r>
              <a:rPr lang="uk-UA" sz="1800" dirty="0">
                <a:latin typeface="Times New Roman" pitchFamily="18" charset="0"/>
                <a:cs typeface="Times New Roman" pitchFamily="18" charset="0"/>
              </a:rPr>
              <a:t> дорівнює 37003 нм</a:t>
            </a:r>
            <a:r>
              <a:rPr lang="uk-UA" sz="1800" baseline="30000" dirty="0">
                <a:latin typeface="Times New Roman" pitchFamily="18" charset="0"/>
                <a:cs typeface="Times New Roman" pitchFamily="18" charset="0"/>
              </a:rPr>
              <a:t>3</a:t>
            </a:r>
            <a:r>
              <a:rPr lang="uk-UA" sz="1800" dirty="0">
                <a:latin typeface="Times New Roman" pitchFamily="18" charset="0"/>
                <a:cs typeface="Times New Roman" pitchFamily="18" charset="0"/>
              </a:rPr>
              <a:t>/г</a:t>
            </a:r>
            <a:r>
              <a:rPr lang="uk-UA" sz="1800" dirty="0" smtClean="0">
                <a:latin typeface="Times New Roman" pitchFamily="18" charset="0"/>
                <a:cs typeface="Times New Roman" pitchFamily="18" charset="0"/>
              </a:rPr>
              <a:t>.</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Основні розрахункові параметри:</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номінальна продуктивність – 500 т/г;</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температура перегрітої пари – 560 </a:t>
            </a:r>
            <a:r>
              <a:rPr lang="uk-UA" sz="1800" baseline="30000" dirty="0" err="1">
                <a:latin typeface="Times New Roman" pitchFamily="18" charset="0"/>
                <a:cs typeface="Times New Roman" pitchFamily="18" charset="0"/>
              </a:rPr>
              <a:t>о</a:t>
            </a:r>
            <a:r>
              <a:rPr lang="uk-UA" sz="1800" dirty="0" err="1">
                <a:latin typeface="Times New Roman" pitchFamily="18" charset="0"/>
                <a:cs typeface="Times New Roman" pitchFamily="18" charset="0"/>
              </a:rPr>
              <a:t>С</a:t>
            </a:r>
            <a:r>
              <a:rPr lang="uk-UA" sz="1800" dirty="0">
                <a:latin typeface="Times New Roman" pitchFamily="18" charset="0"/>
                <a:cs typeface="Times New Roman" pitchFamily="18" charset="0"/>
              </a:rPr>
              <a:t>;</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тиск перегрітої пари – 13,8 </a:t>
            </a:r>
            <a:r>
              <a:rPr lang="uk-UA" sz="1800" dirty="0" err="1">
                <a:latin typeface="Times New Roman" pitchFamily="18" charset="0"/>
                <a:cs typeface="Times New Roman" pitchFamily="18" charset="0"/>
              </a:rPr>
              <a:t>МПа</a:t>
            </a:r>
            <a:r>
              <a:rPr lang="uk-UA" sz="1800" dirty="0">
                <a:latin typeface="Times New Roman" pitchFamily="18" charset="0"/>
                <a:cs typeface="Times New Roman" pitchFamily="18" charset="0"/>
              </a:rPr>
              <a:t>;</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тиск у барабані – 15,9 </a:t>
            </a:r>
            <a:r>
              <a:rPr lang="uk-UA" sz="1800" dirty="0" err="1">
                <a:latin typeface="Times New Roman" pitchFamily="18" charset="0"/>
                <a:cs typeface="Times New Roman" pitchFamily="18" charset="0"/>
              </a:rPr>
              <a:t>МПа</a:t>
            </a:r>
            <a:r>
              <a:rPr lang="uk-UA" sz="1800" dirty="0">
                <a:latin typeface="Times New Roman" pitchFamily="18" charset="0"/>
                <a:cs typeface="Times New Roman" pitchFamily="18" charset="0"/>
              </a:rPr>
              <a:t>;</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температура живильної води – 230 </a:t>
            </a:r>
            <a:r>
              <a:rPr lang="uk-UA" sz="1800" baseline="30000" dirty="0" err="1">
                <a:latin typeface="Times New Roman" pitchFamily="18" charset="0"/>
                <a:cs typeface="Times New Roman" pitchFamily="18" charset="0"/>
              </a:rPr>
              <a:t>о</a:t>
            </a:r>
            <a:r>
              <a:rPr lang="uk-UA" sz="1800" dirty="0" err="1">
                <a:latin typeface="Times New Roman" pitchFamily="18" charset="0"/>
                <a:cs typeface="Times New Roman" pitchFamily="18" charset="0"/>
              </a:rPr>
              <a:t>С</a:t>
            </a:r>
            <a:r>
              <a:rPr lang="uk-UA" sz="1800" dirty="0" smtClean="0">
                <a:latin typeface="Times New Roman" pitchFamily="18" charset="0"/>
                <a:cs typeface="Times New Roman" pitchFamily="18" charset="0"/>
              </a:rPr>
              <a:t>.</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Паровий котел має </a:t>
            </a:r>
            <a:r>
              <a:rPr lang="uk-UA" sz="1800" dirty="0" err="1">
                <a:latin typeface="Times New Roman" pitchFamily="18" charset="0"/>
                <a:cs typeface="Times New Roman" pitchFamily="18" charset="0"/>
              </a:rPr>
              <a:t>П–образну</a:t>
            </a:r>
            <a:r>
              <a:rPr lang="uk-UA" sz="1800" dirty="0">
                <a:latin typeface="Times New Roman" pitchFamily="18" charset="0"/>
                <a:cs typeface="Times New Roman" pitchFamily="18" charset="0"/>
              </a:rPr>
              <a:t> компоновку </a:t>
            </a:r>
            <a:r>
              <a:rPr lang="uk-UA" sz="1800" dirty="0" smtClean="0">
                <a:latin typeface="Times New Roman" pitchFamily="18" charset="0"/>
                <a:cs typeface="Times New Roman" pitchFamily="18" charset="0"/>
              </a:rPr>
              <a:t>й </a:t>
            </a:r>
            <a:r>
              <a:rPr lang="uk-UA" sz="1800" dirty="0">
                <a:latin typeface="Times New Roman" pitchFamily="18" charset="0"/>
                <a:cs typeface="Times New Roman" pitchFamily="18" charset="0"/>
              </a:rPr>
              <a:t>складається з топкової камери та опускного газоходу </a:t>
            </a:r>
            <a:r>
              <a:rPr lang="uk-UA" sz="1800" dirty="0" err="1">
                <a:latin typeface="Times New Roman" pitchFamily="18" charset="0"/>
                <a:cs typeface="Times New Roman" pitchFamily="18" charset="0"/>
              </a:rPr>
              <a:t>конвективної</a:t>
            </a:r>
            <a:r>
              <a:rPr lang="uk-UA" sz="1800" dirty="0">
                <a:latin typeface="Times New Roman" pitchFamily="18" charset="0"/>
                <a:cs typeface="Times New Roman" pitchFamily="18" charset="0"/>
              </a:rPr>
              <a:t> шахти, з'єднаних у верхній частині перехідним газоходом і двох регенеративних повітропідігрівників РПП–68СМ. У газощільній топці розміщені випарні екрани, а також панелі горизонтального радіаційного перегрівника. У верхній частині топкової камери розміщений ширмовий перегрівник. Далі по ходу газів установлений </a:t>
            </a:r>
            <a:r>
              <a:rPr lang="uk-UA" sz="1800" dirty="0" err="1">
                <a:latin typeface="Times New Roman" pitchFamily="18" charset="0"/>
                <a:cs typeface="Times New Roman" pitchFamily="18" charset="0"/>
              </a:rPr>
              <a:t>конвективний</a:t>
            </a:r>
            <a:r>
              <a:rPr lang="uk-UA" sz="1800" dirty="0">
                <a:latin typeface="Times New Roman" pitchFamily="18" charset="0"/>
                <a:cs typeface="Times New Roman" pitchFamily="18" charset="0"/>
              </a:rPr>
              <a:t> перегрівник першого ступеня й у горизонтальному газоході за відвідними трубами заднього екрана – </a:t>
            </a:r>
            <a:r>
              <a:rPr lang="uk-UA" sz="1800" dirty="0" err="1">
                <a:latin typeface="Times New Roman" pitchFamily="18" charset="0"/>
                <a:cs typeface="Times New Roman" pitchFamily="18" charset="0"/>
              </a:rPr>
              <a:t>конвективний</a:t>
            </a:r>
            <a:r>
              <a:rPr lang="uk-UA" sz="1800" dirty="0">
                <a:latin typeface="Times New Roman" pitchFamily="18" charset="0"/>
                <a:cs typeface="Times New Roman" pitchFamily="18" charset="0"/>
              </a:rPr>
              <a:t> перегрівник другого і третього ступеня. Всі стіни топкової камери, перехідного газоходу й </a:t>
            </a:r>
            <a:r>
              <a:rPr lang="uk-UA" sz="1800" dirty="0" err="1">
                <a:latin typeface="Times New Roman" pitchFamily="18" charset="0"/>
                <a:cs typeface="Times New Roman" pitchFamily="18" charset="0"/>
              </a:rPr>
              <a:t>конвективної</a:t>
            </a:r>
            <a:r>
              <a:rPr lang="uk-UA" sz="1800" dirty="0">
                <a:latin typeface="Times New Roman" pitchFamily="18" charset="0"/>
                <a:cs typeface="Times New Roman" pitchFamily="18" charset="0"/>
              </a:rPr>
              <a:t> шахти екрановані газощільними панелями. В опускному газоході розташовані два ступеня економайзера.</a:t>
            </a:r>
          </a:p>
        </p:txBody>
      </p:sp>
    </p:spTree>
    <p:extLst>
      <p:ext uri="{BB962C8B-B14F-4D97-AF65-F5344CB8AC3E}">
        <p14:creationId xmlns:p14="http://schemas.microsoft.com/office/powerpoint/2010/main" val="276575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4733"/>
            <a:ext cx="9144000" cy="5808533"/>
          </a:xfrm>
          <a:prstGeom prst="rect">
            <a:avLst/>
          </a:prstGeom>
        </p:spPr>
      </p:pic>
    </p:spTree>
    <p:extLst>
      <p:ext uri="{BB962C8B-B14F-4D97-AF65-F5344CB8AC3E}">
        <p14:creationId xmlns:p14="http://schemas.microsoft.com/office/powerpoint/2010/main" val="2335852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_cr"/>
          <p:cNvPicPr/>
          <p:nvPr/>
        </p:nvPicPr>
        <p:blipFill>
          <a:blip r:embed="rId2" cstate="print"/>
          <a:srcRect/>
          <a:stretch>
            <a:fillRect/>
          </a:stretch>
        </p:blipFill>
        <p:spPr bwMode="auto">
          <a:xfrm>
            <a:off x="1691680" y="188641"/>
            <a:ext cx="4536504" cy="6120680"/>
          </a:xfrm>
          <a:prstGeom prst="rect">
            <a:avLst/>
          </a:prstGeom>
          <a:noFill/>
          <a:ln w="9525">
            <a:noFill/>
            <a:miter lim="800000"/>
            <a:headEnd/>
            <a:tailEnd/>
          </a:ln>
        </p:spPr>
      </p:pic>
    </p:spTree>
    <p:extLst>
      <p:ext uri="{BB962C8B-B14F-4D97-AF65-F5344CB8AC3E}">
        <p14:creationId xmlns:p14="http://schemas.microsoft.com/office/powerpoint/2010/main" val="325304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uk-UA" sz="2000" b="1" dirty="0">
                <a:latin typeface="Times New Roman" pitchFamily="18" charset="0"/>
                <a:cs typeface="Times New Roman" pitchFamily="18" charset="0"/>
              </a:rPr>
              <a:t>Топкова </a:t>
            </a:r>
            <a:r>
              <a:rPr lang="uk-UA" sz="2000" b="1" dirty="0" smtClean="0">
                <a:latin typeface="Times New Roman" pitchFamily="18" charset="0"/>
                <a:cs typeface="Times New Roman" pitchFamily="18" charset="0"/>
              </a:rPr>
              <a:t>камера</a:t>
            </a:r>
            <a:br>
              <a:rPr lang="uk-UA" sz="2000" b="1"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Стіни топкової камери екрановані газощільними панелями, які виконані із гладких труб діаметром 60х6 мм зі сталі 20, з увареними між ними смугами перетином 21,5х6 мм зі сталі 20 і кроком між трубами 80 мм. У нижній частині топки панелі фронтового й заднього екранів стикуються з панелями подового екрану, виконаного з кутом нахилу труб до горизонталі 15</a:t>
            </a:r>
            <a:r>
              <a:rPr lang="uk-UA" sz="2000" baseline="30000" dirty="0">
                <a:latin typeface="Times New Roman" pitchFamily="18" charset="0"/>
                <a:cs typeface="Times New Roman" pitchFamily="18" charset="0"/>
              </a:rPr>
              <a:t>о.</a:t>
            </a:r>
            <a:r>
              <a:rPr lang="uk-UA" sz="2000" dirty="0">
                <a:latin typeface="Times New Roman" pitchFamily="18" charset="0"/>
                <a:cs typeface="Times New Roman" pitchFamily="18" charset="0"/>
              </a:rPr>
              <a:t> Для запобігання розшарування потоку в слабо нахилених трубах скати подового екрана викладені шаром шамотної </a:t>
            </a:r>
            <a:r>
              <a:rPr lang="uk-UA" sz="2000" dirty="0" smtClean="0">
                <a:latin typeface="Times New Roman" pitchFamily="18" charset="0"/>
                <a:cs typeface="Times New Roman" pitchFamily="18" charset="0"/>
              </a:rPr>
              <a:t>цегли товщиною </a:t>
            </a:r>
            <a:r>
              <a:rPr lang="uk-UA" sz="2000" dirty="0">
                <a:latin typeface="Times New Roman" pitchFamily="18" charset="0"/>
                <a:cs typeface="Times New Roman" pitchFamily="18" charset="0"/>
              </a:rPr>
              <a:t>150 </a:t>
            </a:r>
            <a:r>
              <a:rPr lang="uk-UA" sz="2000" dirty="0" smtClean="0">
                <a:latin typeface="Times New Roman" pitchFamily="18" charset="0"/>
                <a:cs typeface="Times New Roman" pitchFamily="18" charset="0"/>
              </a:rPr>
              <a:t>мм</a:t>
            </a:r>
            <a:r>
              <a:rPr lang="uk-UA" dirty="0"/>
              <a:t/>
            </a:r>
            <a:br>
              <a:rPr lang="uk-UA" dirty="0"/>
            </a:br>
            <a:r>
              <a:rPr lang="uk-UA" sz="2000" dirty="0">
                <a:latin typeface="Times New Roman" pitchFamily="18" charset="0"/>
                <a:cs typeface="Times New Roman" pitchFamily="18" charset="0"/>
              </a:rPr>
              <a:t>Подовий екран топки утворений шістьома панелями. Кожен блок складається із двадцяти восьми труб із кроком 80 мм зі ст.20</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По </a:t>
            </a:r>
            <a:r>
              <a:rPr lang="uk-UA" sz="2000" dirty="0">
                <a:latin typeface="Times New Roman" pitchFamily="18" charset="0"/>
                <a:cs typeface="Times New Roman" pitchFamily="18" charset="0"/>
              </a:rPr>
              <a:t>висоті топка має вісім поясів жорсткості, які сприймають через екрани навантаження можливих </a:t>
            </a:r>
            <a:r>
              <a:rPr lang="uk-UA" sz="2000" dirty="0" smtClean="0">
                <a:latin typeface="Times New Roman" pitchFamily="18" charset="0"/>
                <a:cs typeface="Times New Roman" pitchFamily="18" charset="0"/>
              </a:rPr>
              <a:t>вибухових </a:t>
            </a:r>
            <a:r>
              <a:rPr lang="uk-UA" sz="2000" dirty="0">
                <a:latin typeface="Times New Roman" pitchFamily="18" charset="0"/>
                <a:cs typeface="Times New Roman" pitchFamily="18" charset="0"/>
              </a:rPr>
              <a:t>ударів у топці й охороняють топкові екрани від деформації</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Труби </a:t>
            </a:r>
            <a:r>
              <a:rPr lang="uk-UA" sz="1800" dirty="0">
                <a:latin typeface="Times New Roman" pitchFamily="18" charset="0"/>
                <a:cs typeface="Times New Roman" pitchFamily="18" charset="0"/>
              </a:rPr>
              <a:t>з колекторами утворюють панелі. Вхідні (нижні) і вихідні (верхні) колектори мають діаметр 219х40 мм, матеріал сталь 20.</a:t>
            </a:r>
          </a:p>
        </p:txBody>
      </p:sp>
    </p:spTree>
    <p:extLst>
      <p:ext uri="{BB962C8B-B14F-4D97-AF65-F5344CB8AC3E}">
        <p14:creationId xmlns:p14="http://schemas.microsoft.com/office/powerpoint/2010/main" val="3115282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505</TotalTime>
  <Words>223</Words>
  <Application>Microsoft Office PowerPoint</Application>
  <PresentationFormat>Экран (4:3)</PresentationFormat>
  <Paragraphs>30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Техническая</vt:lpstr>
      <vt:lpstr>Кафедра Парогенераторобудування  НТУ «ХПІ»</vt:lpstr>
      <vt:lpstr>Об’єктом реконструкції є паровий котел ТП–87, з природною циркуляцiєю, паропродуктивністю 420 т/г, тиском перегрітої пари 14,0 МПа  та температурою 560 °C.  Котел використовується для вироблення пари на технологiчнi потреби підприємства.</vt:lpstr>
      <vt:lpstr>Презентация PowerPoint</vt:lpstr>
      <vt:lpstr>Процвітання та безпека України залежить в першу чергу від надійної, економічної та екологічної роботи енергетики. Однак більшість електростанцій та енергокомплексів були введені в експлуатацію в 50-60 роки минулого століття. Обладнання парових котлів цих об`єктів на теперішній час зношене та морально застаріле, а в більшості випадків підлягає ремонту. Це призводить до наднормативних рівнів забруднення атмосферного повітря викидами ТЕС та ТЕЦ.  Враховуючи ці фактори актуальна задача, що стоїть перед енергетикою України є заміна та реконструкція обладнання, яке відпрацювало свій ресурс. При заміні чи реконструкції обладнання котлів повинні виконуватися всі сучасні вимоги з урахуванням відомих на сьогоднішній день прогресивних рішень, що до технології виготовлення елементів котла.</vt:lpstr>
      <vt:lpstr>В склад енергоблоків потужністю 100 МВт на промислових електростанціях працюють газомазутні котли ТП-87, що були випущені наприкінці 60-х років минулого століття . В наш час котел відпрацював свій ресурс та його техніко-економічні та екологічні показники знаходяться значно нижче сучасного рівня (середній ККД = 89 %, а викиди оксидів азоту перевищують 900 мг/м3). Існують два шляхи переоснащення котла: заміна старого котла новим, що потребує значних капіталовкладень, та по-вузлова реконструкція найбільш зношених і морально застарілих елементів, при збереженні роботоспроможної частини обладнання, що задовольняє сучасним вимогам. Другий шлях є більш доцільним і менш затратним . У даному проекті представлена розробка автоматизації котла з підвищеними паропродуктивністю та технічним рівнем на базі котла Е–500–13,8–560 ГМ.</vt:lpstr>
      <vt:lpstr>Компоновка котла  Паровий котел Е–500–13,8–560 ГМ із природною циркуляцією призначений для одержання перегрітої пари при спалюванні мазуту. Розрахункова витрата газу на котел при QP = 8529 ккал/м3 дорівнює 37003 нм3/г.  Основні розрахункові параметри: номінальна продуктивність – 500 т/г; температура перегрітої пари – 560 оС; тиск перегрітої пари – 13,8 МПа; тиск у барабані – 15,9 МПа; температура живильної води – 230 оС.  Паровий котел має П–образну компоновку й складається з топкової камери та опускного газоходу конвективної шахти, з'єднаних у верхній частині перехідним газоходом і двох регенеративних повітропідігрівників РПП–68СМ. У газощільній топці розміщені випарні екрани, а також панелі горизонтального радіаційного перегрівника. У верхній частині топкової камери розміщений ширмовий перегрівник. Далі по ходу газів установлений конвективний перегрівник першого ступеня й у горизонтальному газоході за відвідними трубами заднього екрана – конвективний перегрівник другого і третього ступеня. Всі стіни топкової камери, перехідного газоходу й конвективної шахти екрановані газощільними панелями. В опускному газоході розташовані два ступеня економайзера.</vt:lpstr>
      <vt:lpstr>Презентация PowerPoint</vt:lpstr>
      <vt:lpstr>Презентация PowerPoint</vt:lpstr>
      <vt:lpstr>Топкова камера  Стіни топкової камери екрановані газощільними панелями, які виконані із гладких труб діаметром 60х6 мм зі сталі 20, з увареними між ними смугами перетином 21,5х6 мм зі сталі 20 і кроком між трубами 80 мм. У нижній частині топки панелі фронтового й заднього екранів стикуються з панелями подового екрану, виконаного з кутом нахилу труб до горизонталі 15о. Для запобігання розшарування потоку в слабо нахилених трубах скати подового екрана викладені шаром шамотної цегли товщиною 150 мм Подовий екран топки утворений шістьома панелями. Кожен блок складається із двадцяти восьми труб із кроком 80 мм зі ст.20. По висоті топка має вісім поясів жорсткості, які сприймають через екрани навантаження можливих вибухових ударів у топці й охороняють топкові екрани від деформації. Труби з колекторами утворюють панелі. Вхідні (нижні) і вихідні (верхні) колектори мають діаметр 219х40 мм, матеріал сталь 20.</vt:lpstr>
      <vt:lpstr>Пальникові пристрої Пальникові пристрої складаються із шістнадцяти вихрових газомазутних пальників і запально–захистних пристроїв (далі ЗЗП).  Технічна характеристика: номінальна теплова потужність – 23 МВт; витрата природного газу – 2313 м3/г; витрата мазуту – 2,325 т/г; тиск мазуту – 3,5 МПа; тиск пари на розпил – 0,5 МПа.  Пальник виконаний трьохпоточним і складається з периферійних і центрального повітряних каналів, розділених каналом рециркуляційних газів. У центральному повітряному каналі встановлений аксіальний завіхрювач із прямими лопатками, труби установки мазутної форсунки, ЗЗП й лючки. У периферійному повітряному каналі встановлений тангенціальний лопатковий завіхрювач. Повітряні центральний і периферійний канали розділені прямоточним каналом для подачі рециркулянта в топку. Вихідна частина пальника виконана з конічним насадком зі сталі 12Х18Н10Т вихідним діаметром 700 мм, з’єднаним з обичайкою пальника діаметром 830х10 мм. Розпалювальними є пальники будь-якого ярусу. Амбразури пальників виконані охолоджуваними. Всі труби, що охолоджують амбразури, включені в контур циркуляції.</vt:lpstr>
      <vt:lpstr>Презентация PowerPoint</vt:lpstr>
      <vt:lpstr>Основні розділи розрахунків включають в себе:  1.) Теплогідравлічний розрахунок Теплогідравлічний розрахунок виконано с застосуванням розрахункової програми розробленої бюро інженерних розрахунків згідно з нормативним методом “Теплового розрахунку котельних агрегатів” та “Гідравлічного розрахунку котельних агрегатів”  2.) Аеродинамічний розрахунок Аеродинамічний розрахунок виконано згідно з нормативним методом “Аеродинамічного розрахунку котельних установок”   </vt:lpstr>
      <vt:lpstr>   3.)Розрахунок на міцність Розрахунки на міцність розділені на три категорії: – розрахунок труб поверхонь нагріву; – розрахунок колекторів поверхонь нагріву; – розрахунок перепускних трубопроводів. Початковими даними для розрахунків на міцність є: – результати теплогідравлічного розрахунку; – конструктивні характеристики елементів котла. Метою розрахунків труб і колекторів поверхонь нагріву під дією внутрішнього тиску є визначення запасу міцності шляхом порівняння розрахункових напруг з тими, що допускаються.  Результатами розрахунку є: – напруги в трубах; – переміщення в трубах від дії вагових навантажень і зміни температури; – навантаження опор і підвісок; – навантаження на приєднане устаткування.  </vt:lpstr>
      <vt:lpstr>4.)Розробка системи автоматизації Автоматичне регулювання технологічних процесів котла складається з наступних систем регулювання: "процессу горіння; "харчування котла; "перегріву пари. Структурні схеми регуляторів розроблені з урахуванням застосування мікропроцесорної техніки для їхньої реалізації й відбивають принцип побудови схем регулювання, їх вхідні й вихідні сигнали, показують на який регулювальний орган спрямований вплив регулятора і які джерела інформації використаються. У схемах найбільш відповідальних регуляторів передбачається наявність "сторожа", що попереджає помилкове спрацьовування регулятора при його відмові або неправильній роботі. При переході на дистанційне керування регулювальним органом, регулятор автоматично переходить у режим балансування для забезпечення без ударності його наступного включення. Система авторегулирования процессу горіння призначена для підтримки заданої або зміни з необхідною швидкістю теплового навантаження котла й забезпечення необхідної якості топкових процесів. Основні вимоги, пропоновані до якості топкового процесу - забезпечення максимальної економічності й максимального зниження викидів окислів азоту  </vt:lpstr>
      <vt:lpstr> 5.) Охорона праці і навколишнього середовища це – система правових, соціально-економічних, організаційно технічних, лікувально-профілактичних заходів та засобів, спрямованих на збереження здоров’я та працездатності людини. Одне з найголовніших завдань охорони праці полягає в забезпеченні безпеки людини в процесі праці, тобто створення таких умов праці , за яких виключається вплив на працюючих людей шкідливих виробничих факторів.  Приділяється увага наступним питанням: Промислова санітарія, Мікроклімат, Вентиляція та опалення, Виробниче  освітлення,  Шум та вібрація в виробничих  приміщеннях, Заходи  безпеки, Електробезпека, Пожежна  безпека, Вимоги безпеки до судин, що працюють під тиском  Охорона навколишнього середовища – це комплекс заходів з охорони, раціональному використанню та відновленню живого та неживого середовища. В наш час заходи з захисту навколишнього середовища мають місце в економічних, політичних та соціальних стосунках країни  Виконано  індивідуальне завдання на тему «Розрахунок теплоізоляції»    </vt:lpstr>
      <vt:lpstr>6.) Цивільна оборона Цивільний захист – це функція держави, спрямована на  захист населення, територій, навколишнього природного середовища та майна від надзвичайних ситуацій шляхом запобігання таким ситуаціям, ліквідації їх наслідків і надання допомоги постраждалим у мирний час, а також в особливий період - у межах реалізації заходів держави щодо оборони України. Цивільний захист забезпечується з урахуванням особливостей, визначених Законом України  "Про національну безпеку України", суб’єктами, уповноваженими захищати населення, території, навколишнє природне середовище і майно  Актуальність цієї теми, обумовлена безліччю нещасних випадків,значними матеріальними втратами які спричиняють пожежі щорічно. Особливо важливо постає це питання під час дії військового стану, коли державна система цивільного захисту змушена працювати в особливо екстремальних умовах, а ризики для населення пов'язані з неконтрольованим розповсюдженням  вогню кратно зросли.  Пожежі це небезпечне явище яке щорічно спричиняє безліч нещасних випадків та завдають значних матеріальних втрат. У випадку виникнення пожежі слід дотримуватись затверджених  правил пожежної безпеки та  викликати службу порятунку.</vt:lpstr>
      <vt:lpstr>7.) Техніко-економічний розрахунок  Дуже важливе значення для розвитку підприємства  має  аналіз  собівартості  продукції, робіт, послуг. Він  дозволяє  з’ясувати тенденції зміни даного показника, виконання  плану  по  його  рівню, визначити  вплив  факторів на його  приріст, установити резерви й виробити коригувальні заходи щодо використання можливостей  зниження  собівартості  продукції.  В собівартості продукції електростанцій основну  частку складає вартість  палива. Підвищення  ціни  на  паливо  може  негативно  вплинути  на  собівартість  продукції і зробити  її  неконкурентоспроможною.  Для отримання високих показників керівництво підприємства та  підрозділи  маркетингу  постійно  ведуть  пошук  нових  ринків  збуту, а  також  виконують  розрахунки  з  прийняття  управлінських  рішень по  удосконаленню  обладнання  Представлена діаграма структури собівартості одиниці продукції</vt:lpstr>
      <vt:lpstr>Презентация PowerPoint</vt:lpstr>
      <vt:lpstr>ВИСНОВКИ   Була проведена модернізація автоматизації котла Е–500–13,8–560 ГМ з метою зменшення шкідливих викидів в атмосферу. Котел використовується для вироблення пари на технологiчнi потреби підприємства.  В результаті модернізації котел отримав підвищену паропродуктивність та технічний рівень. При проектуванні котла прийнятий ряд технологічних і конструктивних рішень, що дозволяють знизити вміст окислів азоту в відхідних газах. </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Парогенераторобудування НТУ «ХПІ»</dc:title>
  <dc:creator>Лариса</dc:creator>
  <cp:lastModifiedBy>Лариса</cp:lastModifiedBy>
  <cp:revision>29</cp:revision>
  <dcterms:created xsi:type="dcterms:W3CDTF">2024-12-05T10:43:36Z</dcterms:created>
  <dcterms:modified xsi:type="dcterms:W3CDTF">2024-12-11T16:26:39Z</dcterms:modified>
</cp:coreProperties>
</file>